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2" r:id="rId6"/>
    <p:sldId id="266" r:id="rId7"/>
    <p:sldId id="271" r:id="rId8"/>
    <p:sldId id="273" r:id="rId9"/>
    <p:sldId id="274" r:id="rId10"/>
    <p:sldId id="268" r:id="rId11"/>
    <p:sldId id="269" r:id="rId12"/>
    <p:sldId id="281" r:id="rId13"/>
    <p:sldId id="275" r:id="rId14"/>
    <p:sldId id="276" r:id="rId15"/>
    <p:sldId id="270" r:id="rId16"/>
    <p:sldId id="278" r:id="rId17"/>
    <p:sldId id="277" r:id="rId18"/>
    <p:sldId id="280" r:id="rId19"/>
    <p:sldId id="284" r:id="rId20"/>
    <p:sldId id="263" r:id="rId21"/>
    <p:sldId id="259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CEA"/>
    <a:srgbClr val="B2DDFF"/>
    <a:srgbClr val="5D66B7"/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86694-A4A0-483D-8EF8-30754D21DDAE}" v="343" dt="2020-06-08T10:47:22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2" autoAdjust="0"/>
    <p:restoredTop sz="73356" autoAdjust="0"/>
  </p:normalViewPr>
  <p:slideViewPr>
    <p:cSldViewPr snapToGrid="0">
      <p:cViewPr varScale="1">
        <p:scale>
          <a:sx n="91" d="100"/>
          <a:sy n="91" d="100"/>
        </p:scale>
        <p:origin x="131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1ABFE6-6299-4E1F-8F08-F5EDBFA333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4907-22F8-490B-92B0-64EF1349AB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9BE63-EFA3-4E5A-A976-87B114F8C5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700C1-3D1B-4B90-BCAF-55E609643F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60E82-8E41-4FE7-8EF1-C03F72BB8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EB8A9-02D8-4B2B-8A70-0958DA43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4D399-1BD5-4C39-A70D-A43E30608B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9C4FB-DC9D-443A-B59A-674DF800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(such as recording the geological activity, monitoring the chemical or biological properties of a region, or even monitoring the weather at a certain place). </a:t>
            </a:r>
            <a:r>
              <a:rPr lang="en-US" dirty="0"/>
              <a:t>big power supply, and local data storage capabilities…. after a certain amount of time to collect the sensed data. If by misfortune some hardware would fail,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C4FB-DC9D-443A-B59A-674DF8005B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C4FB-DC9D-443A-B59A-674DF8005B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Recently, the processor and the radio were integrated in a chip having a size of approximately 1mm. What is left is the antenna, the sensors themselves, and the battery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C4FB-DC9D-443A-B59A-674DF8005B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7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4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3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3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11/2/2019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Technische Universität Ilmenau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44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www.hackster.io/donowak/esp32-to-esp32-communication-over-the-internet-9799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obotzero.one/esp32-camera-module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fs-brock.com/allen/posts/7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fs-brock.com/allen/posts/7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346000"/>
                    </a14:imgEffect>
                    <a14:imgEffect>
                      <a14:brightnessContrast bright="100000" contras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88" r="34179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</p:spPr>
      </p:pic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219240"/>
            <a:ext cx="8476488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390230"/>
            <a:ext cx="8477720" cy="2020536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785" y="940490"/>
            <a:ext cx="7105476" cy="2831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Introduction </a:t>
            </a:r>
            <a:br>
              <a:rPr lang="en-US" sz="3200" dirty="0"/>
            </a:br>
            <a:r>
              <a:rPr lang="en-US" sz="1800" dirty="0"/>
              <a:t>to </a:t>
            </a:r>
            <a:br>
              <a:rPr lang="en-US" sz="3200" dirty="0"/>
            </a:br>
            <a:r>
              <a:rPr lang="en-US" sz="3200" dirty="0"/>
              <a:t>Wireless Sensor Networks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20785" y="4613396"/>
            <a:ext cx="8013515" cy="146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by Shahriar Yazdipour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Complex Embedded Systems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chemeClr val="tx1"/>
                </a:solidFill>
              </a:rPr>
              <a:t>Technische</a:t>
            </a:r>
            <a:r>
              <a:rPr lang="en-US" sz="1500" dirty="0">
                <a:solidFill>
                  <a:schemeClr val="tx1"/>
                </a:solidFill>
              </a:rPr>
              <a:t> Universität Ilmenau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June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1837-2FCD-4133-8D2F-B9F0312F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5644" y="5981897"/>
            <a:ext cx="4086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AAB602-881E-4051-9F44-1C2EB64B58B8}" type="slidenum">
              <a:rPr lang="en-US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289597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479" y="457200"/>
            <a:ext cx="2289599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2059" y="453643"/>
            <a:ext cx="3757041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2059" y="723899"/>
            <a:ext cx="3757041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2F43D-B528-45B5-8002-2BDEB4FC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2795"/>
            <a:ext cx="76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4CE197D-5831-4327-BC54-C387B0F1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04" y="2510953"/>
            <a:ext cx="2933350" cy="20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C58EFF-62F1-48C2-923B-BBFFF670E244}"/>
              </a:ext>
            </a:extLst>
          </p:cNvPr>
          <p:cNvSpPr/>
          <p:nvPr/>
        </p:nvSpPr>
        <p:spPr>
          <a:xfrm>
            <a:off x="361950" y="1381612"/>
            <a:ext cx="1135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ESP32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D861E-9322-42AE-A97C-023C94EC558E}"/>
              </a:ext>
            </a:extLst>
          </p:cNvPr>
          <p:cNvSpPr/>
          <p:nvPr/>
        </p:nvSpPr>
        <p:spPr>
          <a:xfrm>
            <a:off x="334900" y="2612585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DEBO JT ESP32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Development boards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ESP32 Wi-Fi and Bluetooth module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600" dirty="0"/>
              <a:t>Wireless standard: 802.11 b/g/n</a:t>
            </a:r>
          </a:p>
          <a:p>
            <a:pPr fontAlgn="base"/>
            <a:r>
              <a:rPr lang="en-US" sz="1600" dirty="0"/>
              <a:t>Frequency: 2.4 GHz</a:t>
            </a:r>
          </a:p>
          <a:p>
            <a:pPr fontAlgn="base"/>
            <a:r>
              <a:rPr lang="en-US" sz="1600" dirty="0"/>
              <a:t>Bluetooth: Classic / LE</a:t>
            </a:r>
          </a:p>
          <a:p>
            <a:pPr fontAlgn="base"/>
            <a:r>
              <a:rPr lang="en-US" sz="1600" dirty="0"/>
              <a:t>Operating voltage: 3.3 V </a:t>
            </a:r>
            <a:r>
              <a:rPr lang="en-US" sz="1200" dirty="0"/>
              <a:t>(can be operated via 5-V micro-USB)</a:t>
            </a:r>
            <a:endParaRPr lang="en-US" sz="1600" dirty="0"/>
          </a:p>
          <a:p>
            <a:pPr fontAlgn="base"/>
            <a:r>
              <a:rPr lang="en-US" sz="1600" dirty="0"/>
              <a:t>Operating temperature: -40 to 125°C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8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CFB7F65-9106-4CAB-B5F1-B6B1476E7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ESP32-CAM | ESP32 Camera Module with Face Recognition ...">
            <a:extLst>
              <a:ext uri="{FF2B5EF4-FFF2-40B4-BE49-F238E27FC236}">
                <a16:creationId xmlns:a16="http://schemas.microsoft.com/office/drawing/2014/main" id="{151B7993-BCE2-4C56-9408-A22A63696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1" r="20876"/>
          <a:stretch/>
        </p:blipFill>
        <p:spPr bwMode="auto">
          <a:xfrm>
            <a:off x="334899" y="641102"/>
            <a:ext cx="2777492" cy="34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DA46084B-0DB4-4217-8429-5BB07C713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899" y="453643"/>
            <a:ext cx="8474201" cy="5936922"/>
            <a:chOff x="446533" y="453643"/>
            <a:chExt cx="11298934" cy="593692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C96A87B-A6AF-49F9-A35C-DBCD32934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0996FEB-A7FD-41B5-AC7B-E2ED8B762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9DE51B-4C99-46DA-BAA8-AFBACAA90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F3AC5DB-7693-457F-ACCC-7E0B50B98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15BBE0-DCB8-4646-950B-B139C9B0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" y="4334836"/>
            <a:ext cx="8245162" cy="1394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Small &amp;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Capable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48C390-4E75-44F6-B3CA-66A32A6DD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-1" r="22342" b="-1"/>
          <a:stretch/>
        </p:blipFill>
        <p:spPr bwMode="auto">
          <a:xfrm>
            <a:off x="6027842" y="641074"/>
            <a:ext cx="2777492" cy="34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21ED7-839A-4EAD-AF7A-277D5C18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7"/>
            <a:ext cx="76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387816-C872-4D12-A3E2-5C8DDD76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0200" y1="39700" x2="79200" y2="38400"/>
                        <a14:foregroundMark x1="79200" y1="38400" x2="74800" y2="46200"/>
                        <a14:foregroundMark x1="74800" y1="46200" x2="74700" y2="63800"/>
                        <a14:foregroundMark x1="72600" y1="38600" x2="80400" y2="39200"/>
                        <a14:foregroundMark x1="73300" y1="46500" x2="67900" y2="39000"/>
                        <a14:foregroundMark x1="67900" y1="39000" x2="78200" y2="37700"/>
                        <a14:foregroundMark x1="78200" y1="37700" x2="77800" y2="58100"/>
                        <a14:foregroundMark x1="68800" y1="39800" x2="79800" y2="38600"/>
                        <a14:foregroundMark x1="79800" y1="38600" x2="69800" y2="37600"/>
                        <a14:foregroundMark x1="69800" y1="37600" x2="78900" y2="38000"/>
                        <a14:foregroundMark x1="78900" y1="38000" x2="69600" y2="41300"/>
                        <a14:foregroundMark x1="69600" y1="41300" x2="79200" y2="42300"/>
                        <a14:foregroundMark x1="79200" y1="42300" x2="79600" y2="42000"/>
                        <a14:foregroundMark x1="78400" y1="46400" x2="78900" y2="51500"/>
                        <a14:foregroundMark x1="76800" y1="54300" x2="78200" y2="62400"/>
                        <a14:foregroundMark x1="78900" y1="55600" x2="79300" y2="5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29" b="3"/>
          <a:stretch/>
        </p:blipFill>
        <p:spPr bwMode="auto">
          <a:xfrm>
            <a:off x="2964603" y="687334"/>
            <a:ext cx="3187742" cy="34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1D6A55-A286-47C0-97AE-E4B7C31A71BB}"/>
              </a:ext>
            </a:extLst>
          </p:cNvPr>
          <p:cNvSpPr/>
          <p:nvPr/>
        </p:nvSpPr>
        <p:spPr>
          <a:xfrm>
            <a:off x="334898" y="5964480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6"/>
              </a:rPr>
              <a:t>https://robotzero.one/esp32-camera-module/</a:t>
            </a:r>
            <a:br>
              <a:rPr lang="en-US" sz="900" dirty="0"/>
            </a:br>
            <a:r>
              <a:rPr lang="en-US" sz="900" dirty="0">
                <a:hlinkClick r:id="rId7"/>
              </a:rPr>
              <a:t>https://www.hackster.io/donowak/esp32-to-esp32-communication-over-the-internet-9799df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4556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0176-2AC0-4C81-A32E-2E4091D7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FEE31-3EAA-4915-B494-7DD7F0B2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903501-5142-40A2-A126-7D41C337DCBD}"/>
                  </a:ext>
                </a:extLst>
              </p:cNvPr>
              <p:cNvSpPr/>
              <p:nvPr/>
            </p:nvSpPr>
            <p:spPr>
              <a:xfrm>
                <a:off x="589582" y="2088394"/>
                <a:ext cx="7989752" cy="3701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High-level description of Design Goals: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Long life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sensor node should be able to "live" as long as possible using its own batteries.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targeted lifetime of a node powered by two AA batteries is a couple of years.</a:t>
                </a:r>
              </a:p>
              <a:p>
                <a:endParaRPr lang="en-US" sz="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Small size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size of the device should be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Inexpensive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encourage large scale deployment, this technology must be really cheap, meaning that the targeted prices in the range of </a:t>
                </a:r>
                <a:r>
                  <a:rPr lang="en-US" b="1" dirty="0"/>
                  <a:t>a couple of cents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903501-5142-40A2-A126-7D41C337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82" y="2088394"/>
                <a:ext cx="7989752" cy="3701013"/>
              </a:xfrm>
              <a:prstGeom prst="rect">
                <a:avLst/>
              </a:prstGeom>
              <a:blipFill>
                <a:blip r:embed="rId3"/>
                <a:stretch>
                  <a:fillRect l="-687" t="-988" r="-229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4CA6-0A41-412C-BEC8-5DB47960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Design Challenges</a:t>
            </a:r>
            <a:br>
              <a:rPr lang="en-US" dirty="0"/>
            </a:br>
            <a:r>
              <a:rPr lang="en-US" dirty="0"/>
              <a:t>Locally Available Resources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4CE81-E7B8-4518-A3D8-0796D6D7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5D83B-72D3-4275-AAB4-0DB42A12644F}"/>
              </a:ext>
            </a:extLst>
          </p:cNvPr>
          <p:cNvSpPr/>
          <p:nvPr/>
        </p:nvSpPr>
        <p:spPr>
          <a:xfrm>
            <a:off x="581193" y="2075200"/>
            <a:ext cx="798975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Small size comes with the disadvantage of very limited resources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processing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Low-rate unreliable wireless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memory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energy - the </a:t>
            </a:r>
            <a:r>
              <a:rPr lang="en-US" b="1" dirty="0"/>
              <a:t>most important design constraint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2000" dirty="0"/>
              <a:t>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components must be optimized to obtain minimum energy consumption.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 all the idle time in a deep power down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active, employ scheduling schemes that take into consideration voltage and frequency scaling.</a:t>
            </a:r>
          </a:p>
        </p:txBody>
      </p:sp>
    </p:spTree>
    <p:extLst>
      <p:ext uri="{BB962C8B-B14F-4D97-AF65-F5344CB8AC3E}">
        <p14:creationId xmlns:p14="http://schemas.microsoft.com/office/powerpoint/2010/main" val="304516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A7EC-3D8D-41AE-B65C-EC749017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Design Challenges </a:t>
            </a:r>
            <a:br>
              <a:rPr lang="en-US" dirty="0"/>
            </a:br>
            <a:r>
              <a:rPr lang="en-US" dirty="0"/>
              <a:t>Diversity and Dynamics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EFE86-3B79-4961-87A1-CFE8C68D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3C6D4-4C80-43D3-A67E-9178A326C35E}"/>
              </a:ext>
            </a:extLst>
          </p:cNvPr>
          <p:cNvSpPr/>
          <p:nvPr/>
        </p:nvSpPr>
        <p:spPr>
          <a:xfrm>
            <a:off x="581191" y="2073944"/>
            <a:ext cx="808154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Diversity</a:t>
            </a:r>
            <a:r>
              <a:rPr lang="en-US" dirty="0"/>
              <a:t>: </a:t>
            </a:r>
          </a:p>
          <a:p>
            <a:r>
              <a:rPr lang="en-US" dirty="0"/>
              <a:t>There may be several kinds of sensor nodes present inside a single sensor network. </a:t>
            </a:r>
          </a:p>
          <a:p>
            <a:r>
              <a:rPr lang="en-US" dirty="0"/>
              <a:t>Combining sensing parameters from different sensors and then make a single decision (data-fusion).</a:t>
            </a:r>
          </a:p>
          <a:p>
            <a:r>
              <a:rPr lang="en-US" dirty="0"/>
              <a:t>For example:  To detect if fire has started: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Smoke,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b="1" dirty="0"/>
              <a:t>Dynamic:</a:t>
            </a:r>
            <a:r>
              <a:rPr lang="en-US" dirty="0"/>
              <a:t> Sensor nodes are to be deployed in the real world, most probably in harsh and dynamic environments.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Failures at random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Influence on </a:t>
            </a:r>
            <a:r>
              <a:rPr lang="en-US"/>
              <a:t>the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9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360B-9D89-49CC-88ED-CECAE56E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Design Challenges </a:t>
            </a:r>
            <a:br>
              <a:rPr lang="en-US" sz="1400" dirty="0"/>
            </a:br>
            <a:r>
              <a:rPr lang="en-US" dirty="0"/>
              <a:t>Dependability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1D250-9700-4E17-B4A0-36A83E50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9E934-C3D7-4A14-8DF4-87570714D332}"/>
              </a:ext>
            </a:extLst>
          </p:cNvPr>
          <p:cNvSpPr/>
          <p:nvPr/>
        </p:nvSpPr>
        <p:spPr>
          <a:xfrm>
            <a:off x="581192" y="1926895"/>
            <a:ext cx="798975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than any other sort of computer network, the wireless sensor networks are subject to failures.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probability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 must employ some form of </a:t>
            </a:r>
            <a:r>
              <a:rPr lang="en-US" b="1" dirty="0"/>
              <a:t>robustness in front of the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on the energy, memory cost, so it must keep failures at a minimum.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scenario hardly ever happens simultaneously </a:t>
            </a:r>
            <a:r>
              <a:rPr lang="en-US" i="1" dirty="0"/>
              <a:t>for all the layers </a:t>
            </a:r>
            <a:r>
              <a:rPr lang="en-US" dirty="0"/>
              <a:t>and a combination of </a:t>
            </a:r>
            <a:r>
              <a:rPr lang="en-US" b="1" dirty="0"/>
              <a:t>lower layer protocols could eliminate such a scenario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preferred approach is that of </a:t>
            </a:r>
            <a:r>
              <a:rPr lang="en-US" b="1" dirty="0"/>
              <a:t>cross-layer designing </a:t>
            </a:r>
            <a:r>
              <a:rPr lang="en-US" dirty="0"/>
              <a:t>and studying of the sensor node as a whole object rather than separate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medium has an important factor in disturbance.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a perfect environment, collisions will occur due to the imprecise local time estimates and lack of synchronization.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360B-9D89-49CC-88ED-CECAE56E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Design Challenges</a:t>
            </a:r>
            <a:br>
              <a:rPr lang="en-US" dirty="0"/>
            </a:br>
            <a:r>
              <a:rPr lang="en-US" dirty="0"/>
              <a:t>Dependability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1D250-9700-4E17-B4A0-36A83E50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9E934-C3D7-4A14-8DF4-87570714D332}"/>
              </a:ext>
            </a:extLst>
          </p:cNvPr>
          <p:cNvSpPr/>
          <p:nvPr/>
        </p:nvSpPr>
        <p:spPr>
          <a:xfrm>
            <a:off x="489399" y="1926895"/>
            <a:ext cx="80815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dependability attribute is </a:t>
            </a:r>
            <a:r>
              <a:rPr lang="en-US" b="1" dirty="0"/>
              <a:t>Security: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communication channel is opened and cannot be protected.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others can intercept and to disrupt the transmissions or even to transmit their own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accessing private information, a third party could also act as an attacker that wants to disrupt the correct functionality of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usual </a:t>
            </a:r>
            <a:r>
              <a:rPr lang="en-US" b="1" dirty="0"/>
              <a:t>protection schemes require too much memory and too much computation power</a:t>
            </a:r>
            <a:r>
              <a:rPr lang="en-US" dirty="0"/>
              <a:t> to be employed (the keys themselves are sometimes too big to fit into the limited available memory)</a:t>
            </a:r>
          </a:p>
        </p:txBody>
      </p:sp>
    </p:spTree>
    <p:extLst>
      <p:ext uri="{BB962C8B-B14F-4D97-AF65-F5344CB8AC3E}">
        <p14:creationId xmlns:p14="http://schemas.microsoft.com/office/powerpoint/2010/main" val="224331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2D82-BE45-47B5-A5BD-2384A1CB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A8CAD-6808-4008-8BB4-2524DBD0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BF761-F8EC-4C24-A495-1541D04100BD}"/>
              </a:ext>
            </a:extLst>
          </p:cNvPr>
          <p:cNvSpPr/>
          <p:nvPr/>
        </p:nvSpPr>
        <p:spPr>
          <a:xfrm>
            <a:off x="581191" y="2136502"/>
            <a:ext cx="798975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/>
          </a:p>
          <a:p>
            <a:r>
              <a:rPr lang="en-US" sz="2600" dirty="0"/>
              <a:t>The following chapters of the book will focus on 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Particular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Giving more insight to the current state of the art approaches in this field. </a:t>
            </a:r>
          </a:p>
        </p:txBody>
      </p:sp>
    </p:spTree>
    <p:extLst>
      <p:ext uri="{BB962C8B-B14F-4D97-AF65-F5344CB8AC3E}">
        <p14:creationId xmlns:p14="http://schemas.microsoft.com/office/powerpoint/2010/main" val="387889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C320D-BC45-4859-9136-1A26BE4D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98" y="1577340"/>
            <a:ext cx="2252003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cap="all" dirty="0">
                <a:solidFill>
                  <a:schemeClr val="tx1"/>
                </a:solidFill>
              </a:rPr>
              <a:t>Reference</a:t>
            </a:r>
            <a:endParaRPr lang="en-US" sz="2400" b="1" i="1" cap="al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0297" y="3394710"/>
            <a:ext cx="228600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28532" y="3394710"/>
            <a:ext cx="3703320" cy="685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7CFD-90D4-46F4-9DA4-16C77F7E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8253C-DF6D-4614-BE9F-F722F3E763F0}"/>
              </a:ext>
            </a:extLst>
          </p:cNvPr>
          <p:cNvSpPr txBox="1"/>
          <p:nvPr/>
        </p:nvSpPr>
        <p:spPr>
          <a:xfrm>
            <a:off x="3849382" y="4035782"/>
            <a:ext cx="2652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Networked Embedded Systems</a:t>
            </a:r>
          </a:p>
          <a:p>
            <a:r>
              <a:rPr lang="en-US" sz="1400" dirty="0"/>
              <a:t>by Richard </a:t>
            </a:r>
            <a:r>
              <a:rPr lang="en-US" sz="1400" dirty="0" err="1"/>
              <a:t>Zurawski</a:t>
            </a:r>
            <a:endParaRPr lang="en-US" sz="1400" dirty="0"/>
          </a:p>
          <a:p>
            <a:r>
              <a:rPr lang="en-US" sz="1400" dirty="0"/>
              <a:t>Chapter 3</a:t>
            </a:r>
          </a:p>
        </p:txBody>
      </p:sp>
      <p:pic>
        <p:nvPicPr>
          <p:cNvPr id="13" name="Picture 2" descr="Embedded Systems Handbook: Networked Embedded Systems (Industrial Information Technology) (English Edition) by [Richard Zurawski]">
            <a:extLst>
              <a:ext uri="{FF2B5EF4-FFF2-40B4-BE49-F238E27FC236}">
                <a16:creationId xmlns:a16="http://schemas.microsoft.com/office/drawing/2014/main" id="{C4C4D504-0C8C-4FB6-9090-547BCBA5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23" y="1894218"/>
            <a:ext cx="1499095" cy="21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1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D6F3EAE0-9E45-4D30-A70F-034F68D9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80" y="1459626"/>
            <a:ext cx="4160818" cy="416081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2059" y="723899"/>
            <a:ext cx="3757041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2697-FCA6-4DB1-9F57-20965E01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450" y="1419225"/>
            <a:ext cx="3086938" cy="31024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Q / 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289597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479" y="457200"/>
            <a:ext cx="2289599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2059" y="453643"/>
            <a:ext cx="3757041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E8C3-7829-4673-89F1-753ADA5F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6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2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93" y="2286000"/>
            <a:ext cx="2157120" cy="228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0297" y="3394710"/>
            <a:ext cx="228600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28532" y="3394710"/>
            <a:ext cx="3703320" cy="685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82705F-57BE-41EB-895C-23D3830C18B5}"/>
              </a:ext>
            </a:extLst>
          </p:cNvPr>
          <p:cNvSpPr txBox="1">
            <a:spLocks/>
          </p:cNvSpPr>
          <p:nvPr/>
        </p:nvSpPr>
        <p:spPr>
          <a:xfrm>
            <a:off x="3514482" y="1577340"/>
            <a:ext cx="5602468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2575" indent="-2825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3 Era of Computing</a:t>
            </a:r>
          </a:p>
          <a:p>
            <a:pPr marL="282575" indent="-2825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What Are Wireless Sensor Networks?</a:t>
            </a:r>
          </a:p>
          <a:p>
            <a:pPr marL="282575" indent="-2825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Typical Scenarios and Applications</a:t>
            </a:r>
          </a:p>
          <a:p>
            <a:pPr marL="282575" indent="-2825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Design Challenges</a:t>
            </a:r>
          </a:p>
          <a:p>
            <a:pPr marL="739775" lvl="1" indent="-2825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Locally Available Resources </a:t>
            </a:r>
          </a:p>
          <a:p>
            <a:pPr marL="739775" lvl="1" indent="-2825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Diversity and Dynamics</a:t>
            </a:r>
          </a:p>
          <a:p>
            <a:pPr marL="739775" lvl="1" indent="-2825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Dependability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40D7-7BDE-429E-AD78-582772F0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7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3724D-F771-4F10-BAE0-15D82D11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29" y="702155"/>
            <a:ext cx="2676496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Era of Computing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965" y="457200"/>
            <a:ext cx="2633424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D385A-EC18-4989-A55C-FB9E768DBB0D}"/>
              </a:ext>
            </a:extLst>
          </p:cNvPr>
          <p:cNvSpPr/>
          <p:nvPr/>
        </p:nvSpPr>
        <p:spPr>
          <a:xfrm>
            <a:off x="457429" y="2340864"/>
            <a:ext cx="267649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Each of these eras represents a major difference in the role computers play in human life and society.</a:t>
            </a:r>
          </a:p>
        </p:txBody>
      </p:sp>
      <p:pic>
        <p:nvPicPr>
          <p:cNvPr id="5" name="Picture 2" descr="Redux | The Third Era of Computing">
            <a:extLst>
              <a:ext uri="{FF2B5EF4-FFF2-40B4-BE49-F238E27FC236}">
                <a16:creationId xmlns:a16="http://schemas.microsoft.com/office/drawing/2014/main" id="{DB2E45EF-1828-4893-A760-3E9E7B64C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9369" r="2050" b="2340"/>
          <a:stretch/>
        </p:blipFill>
        <p:spPr bwMode="auto">
          <a:xfrm>
            <a:off x="3433135" y="2576924"/>
            <a:ext cx="5051454" cy="260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2F43D-B528-45B5-8002-2BDEB4FC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7"/>
            <a:ext cx="7893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9143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ux | The Third Era of Computing">
            <a:extLst>
              <a:ext uri="{FF2B5EF4-FFF2-40B4-BE49-F238E27FC236}">
                <a16:creationId xmlns:a16="http://schemas.microsoft.com/office/drawing/2014/main" id="{B8069598-7051-476E-A970-A24796D12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9369" r="2050" b="2340"/>
          <a:stretch/>
        </p:blipFill>
        <p:spPr bwMode="auto">
          <a:xfrm>
            <a:off x="368437" y="2296923"/>
            <a:ext cx="5625869" cy="29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7627E-FE60-4C35-B942-42DE02FB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206" y="1162055"/>
            <a:ext cx="2311182" cy="5270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era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7C977-BF70-4A5F-A807-57B4420E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6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F7116-9C87-4EC8-ADFB-790C07D07F7A}"/>
              </a:ext>
            </a:extLst>
          </p:cNvPr>
          <p:cNvSpPr/>
          <p:nvPr/>
        </p:nvSpPr>
        <p:spPr>
          <a:xfrm>
            <a:off x="368437" y="6060589"/>
            <a:ext cx="21884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3"/>
              </a:rPr>
              <a:t>http://www.wirfs-brock.com/allen/posts/74</a:t>
            </a:r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A34FE-ACB4-4799-9B24-3EA2FB8A8948}"/>
              </a:ext>
            </a:extLst>
          </p:cNvPr>
          <p:cNvSpPr/>
          <p:nvPr/>
        </p:nvSpPr>
        <p:spPr>
          <a:xfrm>
            <a:off x="6222206" y="1774800"/>
            <a:ext cx="23111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i="1" dirty="0">
                <a:solidFill>
                  <a:schemeClr val="bg1"/>
                </a:solidFill>
              </a:rPr>
              <a:t>Corporate Computing 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To enhance and empower large organizations </a:t>
            </a:r>
            <a:r>
              <a:rPr lang="en-US" sz="1400" i="1" dirty="0">
                <a:solidFill>
                  <a:schemeClr val="bg1"/>
                </a:solidFill>
              </a:rPr>
              <a:t>(commercial enterprises and governments)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Share mainframe among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High cost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Huge maintenance cost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4E4D1A4-271D-4B77-AF73-332D9B5A9883}"/>
              </a:ext>
            </a:extLst>
          </p:cNvPr>
          <p:cNvSpPr/>
          <p:nvPr/>
        </p:nvSpPr>
        <p:spPr>
          <a:xfrm rot="16200000">
            <a:off x="1593950" y="4167787"/>
            <a:ext cx="140747" cy="2107420"/>
          </a:xfrm>
          <a:prstGeom prst="leftBrace">
            <a:avLst>
              <a:gd name="adj1" fmla="val 8333"/>
              <a:gd name="adj2" fmla="val 50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9143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ux | The Third Era of Computing">
            <a:extLst>
              <a:ext uri="{FF2B5EF4-FFF2-40B4-BE49-F238E27FC236}">
                <a16:creationId xmlns:a16="http://schemas.microsoft.com/office/drawing/2014/main" id="{B8069598-7051-476E-A970-A24796D12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9369" r="2050" b="2340"/>
          <a:stretch/>
        </p:blipFill>
        <p:spPr bwMode="auto">
          <a:xfrm>
            <a:off x="368437" y="2296923"/>
            <a:ext cx="5625869" cy="29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7627E-FE60-4C35-B942-42DE02FB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206" y="1162055"/>
            <a:ext cx="2311182" cy="5270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second era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7C977-BF70-4A5F-A807-57B4420E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6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F7116-9C87-4EC8-ADFB-790C07D07F7A}"/>
              </a:ext>
            </a:extLst>
          </p:cNvPr>
          <p:cNvSpPr/>
          <p:nvPr/>
        </p:nvSpPr>
        <p:spPr>
          <a:xfrm>
            <a:off x="368437" y="6169968"/>
            <a:ext cx="21884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3"/>
              </a:rPr>
              <a:t>http://www.wirfs-brock.com/allen/posts/74</a:t>
            </a:r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A34FE-ACB4-4799-9B24-3EA2FB8A8948}"/>
              </a:ext>
            </a:extLst>
          </p:cNvPr>
          <p:cNvSpPr/>
          <p:nvPr/>
        </p:nvSpPr>
        <p:spPr>
          <a:xfrm>
            <a:off x="6222206" y="1774800"/>
            <a:ext cx="23111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Personal Computers 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Cheaper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Smaller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Average user has access more than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Cell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Rise of internet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BF330B7-1D09-4226-B828-18B1E3A9F6FC}"/>
              </a:ext>
            </a:extLst>
          </p:cNvPr>
          <p:cNvSpPr/>
          <p:nvPr/>
        </p:nvSpPr>
        <p:spPr>
          <a:xfrm rot="16200000">
            <a:off x="3690013" y="4145539"/>
            <a:ext cx="133455" cy="2107420"/>
          </a:xfrm>
          <a:prstGeom prst="leftBrace">
            <a:avLst>
              <a:gd name="adj1" fmla="val 8333"/>
              <a:gd name="adj2" fmla="val 50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9143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ux | The Third Era of Computing">
            <a:extLst>
              <a:ext uri="{FF2B5EF4-FFF2-40B4-BE49-F238E27FC236}">
                <a16:creationId xmlns:a16="http://schemas.microsoft.com/office/drawing/2014/main" id="{B8069598-7051-476E-A970-A24796D12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9369" r="2050" b="2340"/>
          <a:stretch/>
        </p:blipFill>
        <p:spPr bwMode="auto">
          <a:xfrm>
            <a:off x="361950" y="2219414"/>
            <a:ext cx="5625869" cy="29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7627E-FE60-4C35-B942-42DE02FB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206" y="1162055"/>
            <a:ext cx="2311182" cy="5270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third era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7C977-BF70-4A5F-A807-57B4420E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6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A34FE-ACB4-4799-9B24-3EA2FB8A8948}"/>
              </a:ext>
            </a:extLst>
          </p:cNvPr>
          <p:cNvSpPr/>
          <p:nvPr/>
        </p:nvSpPr>
        <p:spPr>
          <a:xfrm>
            <a:off x="6222206" y="1774800"/>
            <a:ext cx="23111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Also called </a:t>
            </a:r>
            <a:r>
              <a:rPr lang="en-US" sz="1600" i="1" dirty="0">
                <a:solidFill>
                  <a:schemeClr val="bg1"/>
                </a:solidFill>
              </a:rPr>
              <a:t>post-PC, Cloud Computing, mobile, IoT 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Desktop computers tend to be replaced </a:t>
            </a:r>
            <a:r>
              <a:rPr lang="en-US" b="1" i="1" dirty="0">
                <a:solidFill>
                  <a:schemeClr val="bg1"/>
                </a:solidFill>
              </a:rPr>
              <a:t>by laptops and other portable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Smart Phones / PDA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F26A0F2-7B55-4895-9685-B73536F859AA}"/>
              </a:ext>
            </a:extLst>
          </p:cNvPr>
          <p:cNvSpPr/>
          <p:nvPr/>
        </p:nvSpPr>
        <p:spPr>
          <a:xfrm rot="16200000">
            <a:off x="5199249" y="4690996"/>
            <a:ext cx="183127" cy="883874"/>
          </a:xfrm>
          <a:prstGeom prst="leftBrace">
            <a:avLst>
              <a:gd name="adj1" fmla="val 8333"/>
              <a:gd name="adj2" fmla="val 50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724D-F771-4F10-BAE0-15D82D11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 Wireless Sensor Networks?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2F43D-B528-45B5-8002-2BDEB4FC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94AB4-0363-456B-8D6D-90F7A0E092E8}"/>
              </a:ext>
            </a:extLst>
          </p:cNvPr>
          <p:cNvSpPr/>
          <p:nvPr/>
        </p:nvSpPr>
        <p:spPr>
          <a:xfrm>
            <a:off x="573056" y="1997839"/>
            <a:ext cx="799788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collection of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Equipped with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Sensing and Communication capabilities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Being able to organize themselves into a network created in an </a:t>
            </a:r>
            <a:r>
              <a:rPr lang="en-US" sz="2000" dirty="0" err="1"/>
              <a:t>AdHoc</a:t>
            </a:r>
            <a:r>
              <a:rPr lang="en-US" sz="2000" dirty="0"/>
              <a:t> manner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Wireless sensor networks are one of the </a:t>
            </a:r>
            <a:r>
              <a:rPr lang="en-US" sz="2000" b="1" dirty="0"/>
              <a:t>most important </a:t>
            </a:r>
            <a:r>
              <a:rPr lang="en-US" sz="2000" dirty="0"/>
              <a:t>tools of the </a:t>
            </a:r>
            <a:r>
              <a:rPr lang="en-US" sz="2000" b="1" dirty="0"/>
              <a:t>third era of computing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Help intelligent devices </a:t>
            </a:r>
            <a:r>
              <a:rPr lang="en-US" sz="2000" dirty="0"/>
              <a:t>around which their main purpose is </a:t>
            </a:r>
            <a:r>
              <a:rPr lang="en-US" sz="2000" b="1" dirty="0"/>
              <a:t>monitoring the environment, alerting us of the events happening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11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724D-F771-4F10-BAE0-15D82D11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Scenarios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392DD4-A579-4720-8DF9-11BCD372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56" y="2049518"/>
            <a:ext cx="7989753" cy="427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Classification based on the complexity of the networks: </a:t>
            </a:r>
          </a:p>
          <a:p>
            <a:r>
              <a:rPr lang="en-US" dirty="0"/>
              <a:t>"Intelligent" warehouse</a:t>
            </a:r>
          </a:p>
          <a:p>
            <a:pPr lvl="1"/>
            <a:r>
              <a:rPr lang="en-US" dirty="0"/>
              <a:t>item to be monitored inside a warehouse is "tagged" with a small device</a:t>
            </a:r>
          </a:p>
          <a:p>
            <a:pPr lvl="1"/>
            <a:r>
              <a:rPr lang="en-US" dirty="0"/>
              <a:t>tags are monitored by the fixed sensor nodes embedded into the walls and shelves</a:t>
            </a:r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b="1" dirty="0"/>
              <a:t>Disaster</a:t>
            </a:r>
            <a:r>
              <a:rPr lang="en-US" dirty="0"/>
              <a:t> monitoring category</a:t>
            </a:r>
          </a:p>
          <a:p>
            <a:pPr lvl="1"/>
            <a:r>
              <a:rPr lang="en-US" dirty="0"/>
              <a:t>Help humans estimate the effects of the disaster, </a:t>
            </a:r>
            <a:r>
              <a:rPr lang="en-US" b="1" dirty="0"/>
              <a:t>build maps </a:t>
            </a:r>
            <a:r>
              <a:rPr lang="en-US" dirty="0"/>
              <a:t>of the safe areas</a:t>
            </a:r>
          </a:p>
          <a:p>
            <a:r>
              <a:rPr lang="en-US" dirty="0"/>
              <a:t>Very large-scale sensor networks applications</a:t>
            </a:r>
          </a:p>
          <a:p>
            <a:pPr lvl="1"/>
            <a:r>
              <a:rPr lang="en-US" dirty="0"/>
              <a:t>scenario of a </a:t>
            </a:r>
            <a:r>
              <a:rPr lang="en-US" b="1" dirty="0"/>
              <a:t>large city </a:t>
            </a:r>
            <a:r>
              <a:rPr lang="en-US" dirty="0"/>
              <a:t>where all the </a:t>
            </a:r>
            <a:r>
              <a:rPr lang="en-US" b="1" dirty="0"/>
              <a:t>cars</a:t>
            </a:r>
            <a:r>
              <a:rPr lang="en-US" dirty="0"/>
              <a:t> have integrated sensors</a:t>
            </a:r>
          </a:p>
          <a:p>
            <a:pPr lvl="1"/>
            <a:r>
              <a:rPr lang="en-US" dirty="0"/>
              <a:t>sensor nodes communicate with each other collecting traffic information, routes, and special traffic conditions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2F43D-B528-45B5-8002-2BDEB4FC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1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724D-F771-4F10-BAE0-15D82D11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Scenarios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392DD4-A579-4720-8DF9-11BCD372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57" y="2236392"/>
            <a:ext cx="7989752" cy="3630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Classification based on their area of application</a:t>
            </a:r>
          </a:p>
          <a:p>
            <a:r>
              <a:rPr lang="en-US" dirty="0"/>
              <a:t>Military applications</a:t>
            </a:r>
          </a:p>
          <a:p>
            <a:r>
              <a:rPr lang="en-US" dirty="0"/>
              <a:t>Environmental applications</a:t>
            </a:r>
          </a:p>
          <a:p>
            <a:pPr lvl="1"/>
            <a:r>
              <a:rPr lang="en-US" sz="1500" dirty="0"/>
              <a:t>Several aspects of the wildlife are being studied (movement of birds, animals, and even insects)</a:t>
            </a:r>
          </a:p>
          <a:p>
            <a:r>
              <a:rPr lang="en-US" dirty="0"/>
              <a:t>Healthcare applications</a:t>
            </a:r>
          </a:p>
          <a:p>
            <a:pPr lvl="1"/>
            <a:r>
              <a:rPr lang="en-US" dirty="0"/>
              <a:t>An increasing interest is being shown to the elder population (in home and hospitals)</a:t>
            </a:r>
          </a:p>
          <a:p>
            <a:r>
              <a:rPr lang="en-US" dirty="0"/>
              <a:t>Home applications</a:t>
            </a:r>
          </a:p>
          <a:p>
            <a:pPr lvl="1"/>
            <a:r>
              <a:rPr lang="en-US" dirty="0"/>
              <a:t>Home security devices</a:t>
            </a:r>
          </a:p>
          <a:p>
            <a:r>
              <a:rPr lang="en-US" dirty="0"/>
              <a:t>Other commercial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2F43D-B528-45B5-8002-2BDEB4FC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407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1DA9DC08C5014D8EBA04D6CA0F7813" ma:contentTypeVersion="0" ma:contentTypeDescription="Ein neues Dokument erstellen." ma:contentTypeScope="" ma:versionID="7360176f2eadf13eb6d443eb64669e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0d671e4282cc0426e132fabb8305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E7DE0-C109-41AD-83AA-046D6DE212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CDEDDD-B38F-4C04-A7FD-EB6E9C1321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3AC095-D7A0-400E-8CEC-A0E84C7F846D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On-screen Show (4:3)</PresentationFormat>
  <Paragraphs>181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Wingdings 2</vt:lpstr>
      <vt:lpstr>Dividend</vt:lpstr>
      <vt:lpstr>Introduction  to  Wireless Sensor Networks</vt:lpstr>
      <vt:lpstr>Agenda</vt:lpstr>
      <vt:lpstr>3 Era of Computing</vt:lpstr>
      <vt:lpstr>first era </vt:lpstr>
      <vt:lpstr>second era </vt:lpstr>
      <vt:lpstr>third era </vt:lpstr>
      <vt:lpstr>What are  Wireless Sensor Networks?</vt:lpstr>
      <vt:lpstr>Typical Scenarios and Applications</vt:lpstr>
      <vt:lpstr>Typical Scenarios and Applications</vt:lpstr>
      <vt:lpstr>PowerPoint Presentation</vt:lpstr>
      <vt:lpstr>Small &amp; Capable</vt:lpstr>
      <vt:lpstr>Design Challenges</vt:lpstr>
      <vt:lpstr>Design Challenges Locally Available Resources </vt:lpstr>
      <vt:lpstr>Design Challenges  Diversity and Dynamics </vt:lpstr>
      <vt:lpstr>Design Challenges  Dependability</vt:lpstr>
      <vt:lpstr>Design Challenges Dependability</vt:lpstr>
      <vt:lpstr>next</vt:lpstr>
      <vt:lpstr>PowerPoint Presentation</vt:lpstr>
      <vt:lpstr>Thank you  Q /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2020-06-08T08:33:08Z</dcterms:created>
  <dcterms:modified xsi:type="dcterms:W3CDTF">2020-06-08T18:40:26Z</dcterms:modified>
</cp:coreProperties>
</file>