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63" r:id="rId1"/>
  </p:sldMasterIdLst>
  <p:notesMasterIdLst>
    <p:notesMasterId r:id="rId25"/>
  </p:notesMasterIdLst>
  <p:sldIdLst>
    <p:sldId id="257" r:id="rId2"/>
    <p:sldId id="262" r:id="rId3"/>
    <p:sldId id="264" r:id="rId4"/>
    <p:sldId id="265" r:id="rId5"/>
    <p:sldId id="271" r:id="rId6"/>
    <p:sldId id="267" r:id="rId7"/>
    <p:sldId id="272" r:id="rId8"/>
    <p:sldId id="280" r:id="rId9"/>
    <p:sldId id="279" r:id="rId10"/>
    <p:sldId id="284" r:id="rId11"/>
    <p:sldId id="288" r:id="rId12"/>
    <p:sldId id="266" r:id="rId13"/>
    <p:sldId id="275" r:id="rId14"/>
    <p:sldId id="317" r:id="rId15"/>
    <p:sldId id="319" r:id="rId16"/>
    <p:sldId id="268" r:id="rId17"/>
    <p:sldId id="318" r:id="rId18"/>
    <p:sldId id="292" r:id="rId19"/>
    <p:sldId id="269" r:id="rId20"/>
    <p:sldId id="308" r:id="rId21"/>
    <p:sldId id="311" r:id="rId22"/>
    <p:sldId id="259" r:id="rId23"/>
    <p:sldId id="260"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9DD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1" autoAdjust="0"/>
    <p:restoredTop sz="73356" autoAdjust="0"/>
  </p:normalViewPr>
  <p:slideViewPr>
    <p:cSldViewPr snapToGrid="0">
      <p:cViewPr varScale="1">
        <p:scale>
          <a:sx n="53" d="100"/>
          <a:sy n="53" d="100"/>
        </p:scale>
        <p:origin x="1488" y="66"/>
      </p:cViewPr>
      <p:guideLst/>
    </p:cSldViewPr>
  </p:slideViewPr>
  <p:notesTextViewPr>
    <p:cViewPr>
      <p:scale>
        <a:sx n="1" d="1"/>
        <a:sy n="1" d="1"/>
      </p:scale>
      <p:origin x="0" y="0"/>
    </p:cViewPr>
  </p:notesTextViewPr>
  <p:notesViewPr>
    <p:cSldViewPr snapToGrid="0">
      <p:cViewPr varScale="1">
        <p:scale>
          <a:sx n="56" d="100"/>
          <a:sy n="56" d="100"/>
        </p:scale>
        <p:origin x="258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54D399-1BD5-4C39-A70D-A43E30608BC1}" type="datetimeFigureOut">
              <a:rPr lang="en-US" smtClean="0"/>
              <a:t>11/24/2019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9C4FB-DC9D-443A-B59A-674DF8005B57}" type="slidenum">
              <a:rPr lang="en-US" smtClean="0"/>
              <a:t>‹#›</a:t>
            </a:fld>
            <a:endParaRPr lang="en-US"/>
          </a:p>
        </p:txBody>
      </p:sp>
    </p:spTree>
    <p:extLst>
      <p:ext uri="{BB962C8B-B14F-4D97-AF65-F5344CB8AC3E}">
        <p14:creationId xmlns:p14="http://schemas.microsoft.com/office/powerpoint/2010/main" val="1792697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tldrlegal.com/license/mit-license"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stage that an executable software system is developed.</a:t>
            </a:r>
          </a:p>
          <a:p>
            <a:endParaRPr lang="en-US" dirty="0"/>
          </a:p>
        </p:txBody>
      </p:sp>
      <p:sp>
        <p:nvSpPr>
          <p:cNvPr id="4" name="Slide Number Placeholder 3"/>
          <p:cNvSpPr>
            <a:spLocks noGrp="1"/>
          </p:cNvSpPr>
          <p:nvPr>
            <p:ph type="sldNum" sz="quarter" idx="5"/>
          </p:nvPr>
        </p:nvSpPr>
        <p:spPr/>
        <p:txBody>
          <a:bodyPr/>
          <a:lstStyle/>
          <a:p>
            <a:fld id="{2409C4FB-DC9D-443A-B59A-674DF8005B57}" type="slidenum">
              <a:rPr lang="en-US" smtClean="0"/>
              <a:t>4</a:t>
            </a:fld>
            <a:endParaRPr lang="en-US"/>
          </a:p>
        </p:txBody>
      </p:sp>
    </p:spTree>
    <p:extLst>
      <p:ext uri="{BB962C8B-B14F-4D97-AF65-F5344CB8AC3E}">
        <p14:creationId xmlns:p14="http://schemas.microsoft.com/office/powerpoint/2010/main" val="3396016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Incompatablity</a:t>
            </a:r>
            <a:endParaRPr lang="en-US" dirty="0"/>
          </a:p>
        </p:txBody>
      </p:sp>
      <p:sp>
        <p:nvSpPr>
          <p:cNvPr id="4" name="Slide Number Placeholder 3"/>
          <p:cNvSpPr>
            <a:spLocks noGrp="1"/>
          </p:cNvSpPr>
          <p:nvPr>
            <p:ph type="sldNum" sz="quarter" idx="5"/>
          </p:nvPr>
        </p:nvSpPr>
        <p:spPr/>
        <p:txBody>
          <a:bodyPr/>
          <a:lstStyle/>
          <a:p>
            <a:fld id="{2409C4FB-DC9D-443A-B59A-674DF8005B57}" type="slidenum">
              <a:rPr lang="en-US" smtClean="0"/>
              <a:t>17</a:t>
            </a:fld>
            <a:endParaRPr lang="en-US"/>
          </a:p>
        </p:txBody>
      </p:sp>
    </p:spTree>
    <p:extLst>
      <p:ext uri="{BB962C8B-B14F-4D97-AF65-F5344CB8AC3E}">
        <p14:creationId xmlns:p14="http://schemas.microsoft.com/office/powerpoint/2010/main" val="1921602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abstraction level </a:t>
            </a:r>
          </a:p>
          <a:p>
            <a:pPr lvl="1"/>
            <a:r>
              <a:rPr lang="en-US" dirty="0"/>
              <a:t>At this level, you don’t reuse software directly but use knowledge of successful abstractions in the design of your software. </a:t>
            </a:r>
            <a:endParaRPr lang="en-GB" dirty="0"/>
          </a:p>
          <a:p>
            <a:r>
              <a:rPr lang="en-US" dirty="0"/>
              <a:t>The object level </a:t>
            </a:r>
          </a:p>
          <a:p>
            <a:pPr lvl="1"/>
            <a:r>
              <a:rPr lang="en-US" dirty="0"/>
              <a:t>At this level, you directly reuse objects from a library rather than writing the code yourself. </a:t>
            </a:r>
            <a:endParaRPr lang="en-GB" dirty="0"/>
          </a:p>
          <a:p>
            <a:r>
              <a:rPr lang="en-US" dirty="0"/>
              <a:t>The component level </a:t>
            </a:r>
          </a:p>
          <a:p>
            <a:pPr lvl="1"/>
            <a:r>
              <a:rPr lang="en-US" dirty="0"/>
              <a:t>Components are collections of objects and object classes that you reuse in application systems. </a:t>
            </a:r>
            <a:endParaRPr lang="en-GB" dirty="0"/>
          </a:p>
          <a:p>
            <a:r>
              <a:rPr lang="en-US" dirty="0"/>
              <a:t>The system level </a:t>
            </a:r>
          </a:p>
          <a:p>
            <a:pPr lvl="1"/>
            <a:r>
              <a:rPr lang="en-US" dirty="0"/>
              <a:t>At this level, you reuse entire application systems. </a:t>
            </a:r>
          </a:p>
        </p:txBody>
      </p:sp>
      <p:sp>
        <p:nvSpPr>
          <p:cNvPr id="4" name="Slide Number Placeholder 3"/>
          <p:cNvSpPr>
            <a:spLocks noGrp="1"/>
          </p:cNvSpPr>
          <p:nvPr>
            <p:ph type="sldNum" sz="quarter" idx="5"/>
          </p:nvPr>
        </p:nvSpPr>
        <p:spPr/>
        <p:txBody>
          <a:bodyPr/>
          <a:lstStyle/>
          <a:p>
            <a:fld id="{2409C4FB-DC9D-443A-B59A-674DF8005B57}" type="slidenum">
              <a:rPr lang="en-US" smtClean="0"/>
              <a:t>18</a:t>
            </a:fld>
            <a:endParaRPr lang="en-US"/>
          </a:p>
        </p:txBody>
      </p:sp>
    </p:spTree>
    <p:extLst>
      <p:ext uri="{BB962C8B-B14F-4D97-AF65-F5344CB8AC3E}">
        <p14:creationId xmlns:p14="http://schemas.microsoft.com/office/powerpoint/2010/main" val="590082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MIT</a:t>
            </a:r>
            <a:r>
              <a:rPr lang="en-US" sz="1200" b="0" i="0" kern="1200" dirty="0">
                <a:solidFill>
                  <a:schemeClr val="tx1"/>
                </a:solidFill>
                <a:effectLst/>
                <a:latin typeface="+mn-lt"/>
                <a:ea typeface="+mn-ea"/>
                <a:cs typeface="+mn-cs"/>
              </a:rPr>
              <a:t>, A short, permissive software license. Basically, you can do whatever you want as long as you include the original copyright and license notice in any copy of the software/source.  There are many variations of this license in use.</a:t>
            </a:r>
          </a:p>
          <a:p>
            <a:r>
              <a:rPr lang="en-US" dirty="0">
                <a:hlinkClick r:id="rId3"/>
              </a:rPr>
              <a:t>https://tldrlegal.com/license/mit-license</a:t>
            </a:r>
            <a:endParaRPr lang="en-US" dirty="0"/>
          </a:p>
        </p:txBody>
      </p:sp>
      <p:sp>
        <p:nvSpPr>
          <p:cNvPr id="4" name="Slide Number Placeholder 3"/>
          <p:cNvSpPr>
            <a:spLocks noGrp="1"/>
          </p:cNvSpPr>
          <p:nvPr>
            <p:ph type="sldNum" sz="quarter" idx="5"/>
          </p:nvPr>
        </p:nvSpPr>
        <p:spPr/>
        <p:txBody>
          <a:bodyPr/>
          <a:lstStyle/>
          <a:p>
            <a:fld id="{2409C4FB-DC9D-443A-B59A-674DF8005B57}" type="slidenum">
              <a:rPr lang="en-US" smtClean="0"/>
              <a:t>21</a:t>
            </a:fld>
            <a:endParaRPr lang="en-US"/>
          </a:p>
        </p:txBody>
      </p:sp>
    </p:spTree>
    <p:extLst>
      <p:ext uri="{BB962C8B-B14F-4D97-AF65-F5344CB8AC3E}">
        <p14:creationId xmlns:p14="http://schemas.microsoft.com/office/powerpoint/2010/main" val="3053241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One of the most important implementation decisions that has to be made at an early stage of a software project is whether or not you should buy or build the application software.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 </a:t>
            </a:r>
            <a:r>
              <a:rPr lang="en-US" dirty="0"/>
              <a:t>When you develop an application in this way, the design process becomes concerned with how to use the configuration features of that system to deliver the system requirements. </a:t>
            </a:r>
          </a:p>
        </p:txBody>
      </p:sp>
      <p:sp>
        <p:nvSpPr>
          <p:cNvPr id="4" name="Slide Number Placeholder 3"/>
          <p:cNvSpPr>
            <a:spLocks noGrp="1"/>
          </p:cNvSpPr>
          <p:nvPr>
            <p:ph type="sldNum" sz="quarter" idx="5"/>
          </p:nvPr>
        </p:nvSpPr>
        <p:spPr/>
        <p:txBody>
          <a:bodyPr/>
          <a:lstStyle/>
          <a:p>
            <a:fld id="{2409C4FB-DC9D-443A-B59A-674DF8005B57}" type="slidenum">
              <a:rPr lang="en-US" smtClean="0"/>
              <a:t>5</a:t>
            </a:fld>
            <a:endParaRPr lang="en-US"/>
          </a:p>
        </p:txBody>
      </p:sp>
    </p:spTree>
    <p:extLst>
      <p:ext uri="{BB962C8B-B14F-4D97-AF65-F5344CB8AC3E}">
        <p14:creationId xmlns:p14="http://schemas.microsoft.com/office/powerpoint/2010/main" val="2763203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 of object-oriented design involves developing different models. Which they require lots of effort for developing and maintenance which for small systems, may not be cost effective, but, for larger systems it is an important communication mechanism for team members.</a:t>
            </a:r>
          </a:p>
        </p:txBody>
      </p:sp>
      <p:sp>
        <p:nvSpPr>
          <p:cNvPr id="4" name="Slide Number Placeholder 3"/>
          <p:cNvSpPr>
            <a:spLocks noGrp="1"/>
          </p:cNvSpPr>
          <p:nvPr>
            <p:ph type="sldNum" sz="quarter" idx="5"/>
          </p:nvPr>
        </p:nvSpPr>
        <p:spPr/>
        <p:txBody>
          <a:bodyPr/>
          <a:lstStyle/>
          <a:p>
            <a:fld id="{2409C4FB-DC9D-443A-B59A-674DF8005B57}" type="slidenum">
              <a:rPr lang="en-US" smtClean="0"/>
              <a:t>7</a:t>
            </a:fld>
            <a:endParaRPr lang="en-US"/>
          </a:p>
        </p:txBody>
      </p:sp>
    </p:spTree>
    <p:extLst>
      <p:ext uri="{BB962C8B-B14F-4D97-AF65-F5344CB8AC3E}">
        <p14:creationId xmlns:p14="http://schemas.microsoft.com/office/powerpoint/2010/main" val="1775689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Each of these use cases should be described in structured natural language. This</a:t>
            </a:r>
          </a:p>
          <a:p>
            <a:r>
              <a:rPr lang="en-US" sz="1200" b="0" kern="1200" dirty="0">
                <a:solidFill>
                  <a:schemeClr val="tx1"/>
                </a:solidFill>
                <a:effectLst/>
                <a:latin typeface="+mn-lt"/>
                <a:ea typeface="+mn-ea"/>
                <a:cs typeface="+mn-cs"/>
              </a:rPr>
              <a:t>helps designers identify objects in the system and gives them an understanding of</a:t>
            </a:r>
          </a:p>
          <a:p>
            <a:r>
              <a:rPr lang="en-US" sz="1200" b="0" kern="1200" dirty="0">
                <a:solidFill>
                  <a:schemeClr val="tx1"/>
                </a:solidFill>
                <a:effectLst/>
                <a:latin typeface="+mn-lt"/>
                <a:ea typeface="+mn-ea"/>
                <a:cs typeface="+mn-cs"/>
              </a:rPr>
              <a:t>what the system is intended to do. I use a standard format for this description that clearly identifies what information is exchanged, how the interaction is initiated, and so on.</a:t>
            </a:r>
          </a:p>
        </p:txBody>
      </p:sp>
      <p:sp>
        <p:nvSpPr>
          <p:cNvPr id="4" name="Slide Number Placeholder 3"/>
          <p:cNvSpPr>
            <a:spLocks noGrp="1"/>
          </p:cNvSpPr>
          <p:nvPr>
            <p:ph type="sldNum" sz="quarter" idx="5"/>
          </p:nvPr>
        </p:nvSpPr>
        <p:spPr/>
        <p:txBody>
          <a:bodyPr/>
          <a:lstStyle/>
          <a:p>
            <a:fld id="{2409C4FB-DC9D-443A-B59A-674DF8005B57}" type="slidenum">
              <a:rPr lang="en-US" smtClean="0"/>
              <a:t>8</a:t>
            </a:fld>
            <a:endParaRPr lang="en-US"/>
          </a:p>
        </p:txBody>
      </p:sp>
    </p:spTree>
    <p:extLst>
      <p:ext uri="{BB962C8B-B14F-4D97-AF65-F5344CB8AC3E}">
        <p14:creationId xmlns:p14="http://schemas.microsoft.com/office/powerpoint/2010/main" val="3703035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Each subsystem listens for messages on that</a:t>
            </a:r>
          </a:p>
          <a:p>
            <a:r>
              <a:rPr lang="en-US" sz="1200" b="0" kern="1200" dirty="0">
                <a:solidFill>
                  <a:schemeClr val="tx1"/>
                </a:solidFill>
                <a:effectLst/>
                <a:latin typeface="+mn-lt"/>
                <a:ea typeface="+mn-ea"/>
                <a:cs typeface="+mn-cs"/>
              </a:rPr>
              <a:t>infrastructure and picks up the messages that are intended for them. This is</a:t>
            </a:r>
          </a:p>
          <a:p>
            <a:r>
              <a:rPr lang="en-US" sz="1200" b="0" kern="1200" dirty="0">
                <a:solidFill>
                  <a:schemeClr val="tx1"/>
                </a:solidFill>
                <a:effectLst/>
                <a:latin typeface="+mn-lt"/>
                <a:ea typeface="+mn-ea"/>
                <a:cs typeface="+mn-cs"/>
              </a:rPr>
              <a:t>another commonly used architectural style in addition to those described in</a:t>
            </a:r>
          </a:p>
          <a:p>
            <a:r>
              <a:rPr lang="en-US" sz="1200" b="0" kern="1200" dirty="0">
                <a:solidFill>
                  <a:schemeClr val="tx1"/>
                </a:solidFill>
                <a:effectLst/>
                <a:latin typeface="+mn-lt"/>
                <a:ea typeface="+mn-ea"/>
                <a:cs typeface="+mn-cs"/>
              </a:rPr>
              <a:t>Chapter 6.</a:t>
            </a:r>
          </a:p>
          <a:p>
            <a:r>
              <a:rPr lang="en-US" sz="1200" b="0" kern="1200" dirty="0">
                <a:solidFill>
                  <a:schemeClr val="tx1"/>
                </a:solidFill>
                <a:effectLst/>
                <a:latin typeface="+mn-lt"/>
                <a:ea typeface="+mn-ea"/>
                <a:cs typeface="+mn-cs"/>
              </a:rPr>
              <a:t>For example, when the communications subsystem receives a control command, such as shutdown, the command is picked up by each of the other subsystems, which then shut themselves down in the correct way. The key benefit of this</a:t>
            </a:r>
          </a:p>
          <a:p>
            <a:r>
              <a:rPr lang="en-US" sz="1200" b="0" kern="1200" dirty="0">
                <a:solidFill>
                  <a:schemeClr val="tx1"/>
                </a:solidFill>
                <a:effectLst/>
                <a:latin typeface="+mn-lt"/>
                <a:ea typeface="+mn-ea"/>
                <a:cs typeface="+mn-cs"/>
              </a:rPr>
              <a:t>architecture is that it is easy to support different configurations of subsystems</a:t>
            </a:r>
          </a:p>
          <a:p>
            <a:r>
              <a:rPr lang="en-US" sz="1200" b="0" kern="1200" dirty="0">
                <a:solidFill>
                  <a:schemeClr val="tx1"/>
                </a:solidFill>
                <a:effectLst/>
                <a:latin typeface="+mn-lt"/>
                <a:ea typeface="+mn-ea"/>
                <a:cs typeface="+mn-cs"/>
              </a:rPr>
              <a:t>because the sender of a message does not need to address the message to a particular subsystem.</a:t>
            </a:r>
          </a:p>
        </p:txBody>
      </p:sp>
      <p:sp>
        <p:nvSpPr>
          <p:cNvPr id="4" name="Slide Number Placeholder 3"/>
          <p:cNvSpPr>
            <a:spLocks noGrp="1"/>
          </p:cNvSpPr>
          <p:nvPr>
            <p:ph type="sldNum" sz="quarter" idx="5"/>
          </p:nvPr>
        </p:nvSpPr>
        <p:spPr/>
        <p:txBody>
          <a:bodyPr/>
          <a:lstStyle/>
          <a:p>
            <a:fld id="{2409C4FB-DC9D-443A-B59A-674DF8005B57}" type="slidenum">
              <a:rPr lang="en-US" smtClean="0"/>
              <a:t>9</a:t>
            </a:fld>
            <a:endParaRPr lang="en-US"/>
          </a:p>
        </p:txBody>
      </p:sp>
    </p:spTree>
    <p:extLst>
      <p:ext uri="{BB962C8B-B14F-4D97-AF65-F5344CB8AC3E}">
        <p14:creationId xmlns:p14="http://schemas.microsoft.com/office/powerpoint/2010/main" val="2480783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409C4FB-DC9D-443A-B59A-674DF8005B57}" type="slidenum">
              <a:rPr lang="en-US" smtClean="0"/>
              <a:t>10</a:t>
            </a:fld>
            <a:endParaRPr lang="en-US"/>
          </a:p>
        </p:txBody>
      </p:sp>
    </p:spTree>
    <p:extLst>
      <p:ext uri="{BB962C8B-B14F-4D97-AF65-F5344CB8AC3E}">
        <p14:creationId xmlns:p14="http://schemas.microsoft.com/office/powerpoint/2010/main" val="4104773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State diagrams are useful high-level models of a system or an object’s operation.</a:t>
            </a:r>
          </a:p>
          <a:p>
            <a:r>
              <a:rPr lang="en-US" sz="1200" b="0" kern="1200" dirty="0">
                <a:solidFill>
                  <a:schemeClr val="tx1"/>
                </a:solidFill>
                <a:effectLst/>
                <a:latin typeface="+mn-lt"/>
                <a:ea typeface="+mn-ea"/>
                <a:cs typeface="+mn-cs"/>
              </a:rPr>
              <a:t>You don’t usually need a state diagram for all of the objects in the system. Many of the objects in a system are relatively simple and a state model adds unnecessary detail to the design</a:t>
            </a:r>
          </a:p>
        </p:txBody>
      </p:sp>
      <p:sp>
        <p:nvSpPr>
          <p:cNvPr id="4" name="Slide Number Placeholder 3"/>
          <p:cNvSpPr>
            <a:spLocks noGrp="1"/>
          </p:cNvSpPr>
          <p:nvPr>
            <p:ph type="sldNum" sz="quarter" idx="5"/>
          </p:nvPr>
        </p:nvSpPr>
        <p:spPr/>
        <p:txBody>
          <a:bodyPr/>
          <a:lstStyle/>
          <a:p>
            <a:fld id="{2409C4FB-DC9D-443A-B59A-674DF8005B57}" type="slidenum">
              <a:rPr lang="en-US" smtClean="0"/>
              <a:t>11</a:t>
            </a:fld>
            <a:endParaRPr lang="en-US"/>
          </a:p>
        </p:txBody>
      </p:sp>
    </p:spTree>
    <p:extLst>
      <p:ext uri="{BB962C8B-B14F-4D97-AF65-F5344CB8AC3E}">
        <p14:creationId xmlns:p14="http://schemas.microsoft.com/office/powerpoint/2010/main" val="1040362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Design patterns were derived from ideas put forward by Christopher Alexander</a:t>
            </a:r>
          </a:p>
          <a:p>
            <a:r>
              <a:rPr lang="en-US" sz="1200" b="0" kern="1200" dirty="0">
                <a:solidFill>
                  <a:schemeClr val="tx1"/>
                </a:solidFill>
                <a:effectLst/>
                <a:latin typeface="+mn-lt"/>
                <a:ea typeface="+mn-ea"/>
                <a:cs typeface="+mn-cs"/>
              </a:rPr>
              <a:t>(Alexander et al., 1977), who suggested that there were certain common patterns of</a:t>
            </a:r>
          </a:p>
          <a:p>
            <a:r>
              <a:rPr lang="en-US" sz="1200" b="0" kern="1200" dirty="0">
                <a:solidFill>
                  <a:schemeClr val="tx1"/>
                </a:solidFill>
                <a:effectLst/>
                <a:latin typeface="+mn-lt"/>
                <a:ea typeface="+mn-ea"/>
                <a:cs typeface="+mn-cs"/>
              </a:rPr>
              <a:t>building design that were inherently pleasing and effective.</a:t>
            </a:r>
          </a:p>
          <a:p>
            <a:endParaRPr lang="en-US" dirty="0"/>
          </a:p>
        </p:txBody>
      </p:sp>
      <p:sp>
        <p:nvSpPr>
          <p:cNvPr id="4" name="Slide Number Placeholder 3"/>
          <p:cNvSpPr>
            <a:spLocks noGrp="1"/>
          </p:cNvSpPr>
          <p:nvPr>
            <p:ph type="sldNum" sz="quarter" idx="5"/>
          </p:nvPr>
        </p:nvSpPr>
        <p:spPr/>
        <p:txBody>
          <a:bodyPr/>
          <a:lstStyle/>
          <a:p>
            <a:fld id="{2409C4FB-DC9D-443A-B59A-674DF8005B57}" type="slidenum">
              <a:rPr lang="en-US" smtClean="0"/>
              <a:t>13</a:t>
            </a:fld>
            <a:endParaRPr lang="en-US"/>
          </a:p>
        </p:txBody>
      </p:sp>
    </p:spTree>
    <p:extLst>
      <p:ext uri="{BB962C8B-B14F-4D97-AF65-F5344CB8AC3E}">
        <p14:creationId xmlns:p14="http://schemas.microsoft.com/office/powerpoint/2010/main" val="3193709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09C4FB-DC9D-443A-B59A-674DF8005B57}" type="slidenum">
              <a:rPr lang="en-US" smtClean="0"/>
              <a:t>14</a:t>
            </a:fld>
            <a:endParaRPr lang="en-US"/>
          </a:p>
        </p:txBody>
      </p:sp>
    </p:spTree>
    <p:extLst>
      <p:ext uri="{BB962C8B-B14F-4D97-AF65-F5344CB8AC3E}">
        <p14:creationId xmlns:p14="http://schemas.microsoft.com/office/powerpoint/2010/main" val="1595860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D291B17-9318-49DB-B28B-6E5994AE9581}" type="datetime1">
              <a:rPr lang="en-US" smtClean="0"/>
              <a:t>11/24/2019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673170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714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ED291B17-9318-49DB-B28B-6E5994AE9581}" type="datetime1">
              <a:rPr lang="en-US" smtClean="0"/>
              <a:t>11/24/2019</a:t>
            </a:fld>
            <a:endParaRPr lang="en-US" dirty="0"/>
          </a:p>
        </p:txBody>
      </p:sp>
      <p:sp>
        <p:nvSpPr>
          <p:cNvPr id="5" name="Footer Placeholder 4"/>
          <p:cNvSpPr>
            <a:spLocks noGrp="1"/>
          </p:cNvSpPr>
          <p:nvPr>
            <p:ph type="ftr" sz="quarter" idx="11"/>
          </p:nvPr>
        </p:nvSpPr>
        <p:spPr>
          <a:xfrm>
            <a:off x="581192" y="5951810"/>
            <a:ext cx="5922209" cy="365125"/>
          </a:xfr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1224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11/24/2019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383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2497495-0637-405E-AE64-5CC7506D51F5}" type="datetime1">
              <a:rPr lang="en-US" smtClean="0"/>
              <a:t>11/24/2019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4132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042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292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4035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88060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82884F1-FFEA-405F-9602-3DCA865EDA4E}" type="datetime1">
              <a:rPr lang="en-US" smtClean="0"/>
              <a:t>11/24/2019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67930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11/24/2019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80034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ED291B17-9318-49DB-B28B-6E5994AE9581}" type="datetime1">
              <a:rPr lang="en-US" smtClean="0"/>
              <a:t>11/24/2019</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3A98EE3D-8CD1-4C3F-BD1C-C98C9596463C}" type="slidenum">
              <a:rPr lang="en-US" smtClean="0"/>
              <a:t>‹#›</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99447238"/>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yazdipour.github.io/notes/#/principles/design-pattern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javagists.com/singleton-design-pattern"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l="26488" r="34179" b="1"/>
          <a:stretch/>
        </p:blipFill>
        <p:spPr>
          <a:xfrm>
            <a:off x="20" y="10"/>
            <a:ext cx="9143980" cy="6857990"/>
          </a:xfrm>
          <a:prstGeom prst="rect">
            <a:avLst/>
          </a:prstGeom>
        </p:spPr>
      </p:pic>
      <p:sp useBgFill="1">
        <p:nvSpPr>
          <p:cNvPr id="20" name="Rectangle 19">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5425" y="4219240"/>
            <a:ext cx="8476488" cy="94997"/>
          </a:xfrm>
          <a:prstGeom prst="rect">
            <a:avLst/>
          </a:prstGeom>
          <a:ln>
            <a:noFill/>
          </a:ln>
          <a:effectLst/>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5425" y="4390230"/>
            <a:ext cx="8477720" cy="2020536"/>
          </a:xfrm>
          <a:prstGeom prst="rect">
            <a:avLst/>
          </a:prstGeom>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title"/>
          </p:nvPr>
        </p:nvSpPr>
        <p:spPr>
          <a:xfrm>
            <a:off x="509700" y="4613395"/>
            <a:ext cx="2515074" cy="1336485"/>
          </a:xfrm>
        </p:spPr>
        <p:txBody>
          <a:bodyPr anchor="ctr">
            <a:normAutofit/>
          </a:bodyPr>
          <a:lstStyle/>
          <a:p>
            <a:pPr>
              <a:lnSpc>
                <a:spcPct val="90000"/>
              </a:lnSpc>
            </a:pPr>
            <a:r>
              <a:rPr lang="en-US" sz="2200" dirty="0">
                <a:solidFill>
                  <a:schemeClr val="tx1"/>
                </a:solidFill>
                <a:effectLst>
                  <a:outerShdw blurRad="38100" dist="38100" dir="2700000" algn="tl">
                    <a:srgbClr val="000000">
                      <a:alpha val="43137"/>
                    </a:srgbClr>
                  </a:outerShdw>
                </a:effectLst>
                <a:cs typeface="CordiaUPC" panose="020B0502040204020203" pitchFamily="34" charset="-34"/>
              </a:rPr>
              <a:t>design and implementation</a:t>
            </a:r>
            <a:br>
              <a:rPr lang="en-US" sz="2200" dirty="0">
                <a:solidFill>
                  <a:schemeClr val="tx1"/>
                </a:solidFill>
                <a:effectLst>
                  <a:outerShdw blurRad="38100" dist="38100" dir="2700000" algn="tl">
                    <a:srgbClr val="000000">
                      <a:alpha val="43137"/>
                    </a:srgbClr>
                  </a:outerShdw>
                </a:effectLst>
                <a:cs typeface="CordiaUPC" panose="020B0502040204020203" pitchFamily="34" charset="-34"/>
              </a:rPr>
            </a:br>
            <a:r>
              <a:rPr lang="en-US" sz="1400" dirty="0">
                <a:solidFill>
                  <a:schemeClr val="tx1"/>
                </a:solidFill>
              </a:rPr>
              <a:t>Chapter 7</a:t>
            </a:r>
            <a:endParaRPr lang="en-US" sz="2200" dirty="0">
              <a:solidFill>
                <a:schemeClr val="tx1"/>
              </a:solidFill>
              <a:effectLst>
                <a:outerShdw blurRad="38100" dist="38100" dir="2700000" algn="tl">
                  <a:srgbClr val="000000">
                    <a:alpha val="43137"/>
                  </a:srgbClr>
                </a:outerShdw>
              </a:effectLst>
              <a:cs typeface="CordiaUPC" panose="020B0502040204020203" pitchFamily="34" charset="-34"/>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idx="1"/>
          </p:nvPr>
        </p:nvSpPr>
        <p:spPr>
          <a:xfrm>
            <a:off x="3203618" y="4613396"/>
            <a:ext cx="5430682" cy="1304114"/>
          </a:xfrm>
        </p:spPr>
        <p:txBody>
          <a:bodyPr>
            <a:normAutofit lnSpcReduction="10000"/>
          </a:bodyPr>
          <a:lstStyle/>
          <a:p>
            <a:pPr>
              <a:lnSpc>
                <a:spcPct val="90000"/>
              </a:lnSpc>
            </a:pPr>
            <a:r>
              <a:rPr lang="en-US" sz="1600" dirty="0">
                <a:solidFill>
                  <a:schemeClr val="tx1"/>
                </a:solidFill>
              </a:rPr>
              <a:t>Presented By Shahriar Yazdipour</a:t>
            </a:r>
          </a:p>
          <a:p>
            <a:pPr>
              <a:lnSpc>
                <a:spcPct val="90000"/>
              </a:lnSpc>
            </a:pPr>
            <a:r>
              <a:rPr lang="en-US" sz="1600" dirty="0">
                <a:solidFill>
                  <a:schemeClr val="tx1"/>
                </a:solidFill>
              </a:rPr>
              <a:t>November 2019</a:t>
            </a:r>
          </a:p>
          <a:p>
            <a:pPr>
              <a:lnSpc>
                <a:spcPct val="90000"/>
              </a:lnSpc>
            </a:pPr>
            <a:r>
              <a:rPr lang="en-US" sz="1600" dirty="0">
                <a:solidFill>
                  <a:schemeClr val="tx1"/>
                </a:solidFill>
              </a:rPr>
              <a:t>Software &amp; Systems Engineering Students Talk</a:t>
            </a:r>
          </a:p>
          <a:p>
            <a:pPr>
              <a:lnSpc>
                <a:spcPct val="90000"/>
              </a:lnSpc>
            </a:pPr>
            <a:r>
              <a:rPr lang="en-US" sz="1600" dirty="0">
                <a:solidFill>
                  <a:schemeClr val="tx1"/>
                </a:solidFill>
              </a:rPr>
              <a:t>Prof. Dr.-Ing. Armin Zimmermann</a:t>
            </a:r>
          </a:p>
        </p:txBody>
      </p:sp>
    </p:spTree>
    <p:extLst>
      <p:ext uri="{BB962C8B-B14F-4D97-AF65-F5344CB8AC3E}">
        <p14:creationId xmlns:p14="http://schemas.microsoft.com/office/powerpoint/2010/main" val="24758055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60C921-241F-4CDA-A5BC-416FA9EE2FD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14001" y="593890"/>
            <a:ext cx="5515997" cy="4458850"/>
          </a:xfrm>
          <a:prstGeom prst="rect">
            <a:avLst/>
          </a:prstGeom>
        </p:spPr>
      </p:pic>
      <p:sp>
        <p:nvSpPr>
          <p:cNvPr id="2" name="Title 1">
            <a:extLst>
              <a:ext uri="{FF2B5EF4-FFF2-40B4-BE49-F238E27FC236}">
                <a16:creationId xmlns:a16="http://schemas.microsoft.com/office/drawing/2014/main" id="{3D4A63FE-1C4F-4075-A1EA-8241C5E2A890}"/>
              </a:ext>
            </a:extLst>
          </p:cNvPr>
          <p:cNvSpPr>
            <a:spLocks noGrp="1"/>
          </p:cNvSpPr>
          <p:nvPr>
            <p:ph type="title"/>
          </p:nvPr>
        </p:nvSpPr>
        <p:spPr>
          <a:xfrm>
            <a:off x="457199" y="5200649"/>
            <a:ext cx="8223856" cy="1120611"/>
          </a:xfrm>
        </p:spPr>
        <p:txBody>
          <a:bodyPr vert="horz" lIns="91440" tIns="45720" rIns="91440" bIns="45720" rtlCol="0" anchor="ctr">
            <a:normAutofit/>
          </a:bodyPr>
          <a:lstStyle/>
          <a:p>
            <a:pPr>
              <a:lnSpc>
                <a:spcPct val="90000"/>
              </a:lnSpc>
            </a:pPr>
            <a:r>
              <a:rPr lang="en-US" sz="2700" dirty="0">
                <a:solidFill>
                  <a:schemeClr val="bg1"/>
                </a:solidFill>
              </a:rPr>
              <a:t>Weather station</a:t>
            </a:r>
            <a:br>
              <a:rPr lang="en-US" sz="2700" dirty="0">
                <a:solidFill>
                  <a:schemeClr val="bg1"/>
                </a:solidFill>
              </a:rPr>
            </a:br>
            <a:r>
              <a:rPr lang="en-US" sz="2700" dirty="0">
                <a:solidFill>
                  <a:schemeClr val="bg1"/>
                </a:solidFill>
              </a:rPr>
              <a:t>Object class identification</a:t>
            </a:r>
          </a:p>
        </p:txBody>
      </p:sp>
    </p:spTree>
    <p:extLst>
      <p:ext uri="{BB962C8B-B14F-4D97-AF65-F5344CB8AC3E}">
        <p14:creationId xmlns:p14="http://schemas.microsoft.com/office/powerpoint/2010/main" val="2516723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5249-B717-477F-91D9-C8A02637B904}"/>
              </a:ext>
            </a:extLst>
          </p:cNvPr>
          <p:cNvSpPr>
            <a:spLocks noGrp="1"/>
          </p:cNvSpPr>
          <p:nvPr>
            <p:ph type="title"/>
          </p:nvPr>
        </p:nvSpPr>
        <p:spPr/>
        <p:txBody>
          <a:bodyPr/>
          <a:lstStyle/>
          <a:p>
            <a:r>
              <a:rPr lang="en-US" dirty="0"/>
              <a:t>state diagram</a:t>
            </a:r>
          </a:p>
        </p:txBody>
      </p:sp>
      <p:pic>
        <p:nvPicPr>
          <p:cNvPr id="5" name="Content Placeholder 4">
            <a:extLst>
              <a:ext uri="{FF2B5EF4-FFF2-40B4-BE49-F238E27FC236}">
                <a16:creationId xmlns:a16="http://schemas.microsoft.com/office/drawing/2014/main" id="{CAFDDC29-1BE8-4731-B6B4-F0818B48146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5894" y="1930313"/>
            <a:ext cx="6487937" cy="4240213"/>
          </a:xfrm>
        </p:spPr>
      </p:pic>
    </p:spTree>
    <p:extLst>
      <p:ext uri="{BB962C8B-B14F-4D97-AF65-F5344CB8AC3E}">
        <p14:creationId xmlns:p14="http://schemas.microsoft.com/office/powerpoint/2010/main" val="1209146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B5D795CF-5F70-4821-BB11-0B2B8FCCD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9143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3B1AC31-0B6C-4781-BA06-16BE17F8A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9"/>
            <a:ext cx="5623962"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61227EA-2A49-4FDA-9BD9-8163FA667C44}"/>
              </a:ext>
            </a:extLst>
          </p:cNvPr>
          <p:cNvSpPr>
            <a:spLocks noGrp="1"/>
          </p:cNvSpPr>
          <p:nvPr>
            <p:ph type="title"/>
          </p:nvPr>
        </p:nvSpPr>
        <p:spPr>
          <a:xfrm>
            <a:off x="3434432" y="1419225"/>
            <a:ext cx="5098956" cy="2085869"/>
          </a:xfrm>
        </p:spPr>
        <p:txBody>
          <a:bodyPr vert="horz" lIns="91440" tIns="45720" rIns="91440" bIns="45720" rtlCol="0" anchor="b">
            <a:normAutofit/>
          </a:bodyPr>
          <a:lstStyle/>
          <a:p>
            <a:r>
              <a:rPr lang="en-US" sz="3600" dirty="0">
                <a:solidFill>
                  <a:srgbClr val="FFFFFF"/>
                </a:solidFill>
              </a:rPr>
              <a:t>Design patterns</a:t>
            </a:r>
          </a:p>
        </p:txBody>
      </p:sp>
      <p:pic>
        <p:nvPicPr>
          <p:cNvPr id="7" name="Graphic 6" descr="Design">
            <a:extLst>
              <a:ext uri="{FF2B5EF4-FFF2-40B4-BE49-F238E27FC236}">
                <a16:creationId xmlns:a16="http://schemas.microsoft.com/office/drawing/2014/main" id="{52A673A2-CE36-4D77-9B01-AA4E438BAD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724" y="2392970"/>
            <a:ext cx="2294126" cy="2294126"/>
          </a:xfrm>
          <a:prstGeom prst="rect">
            <a:avLst/>
          </a:prstGeom>
        </p:spPr>
      </p:pic>
    </p:spTree>
    <p:extLst>
      <p:ext uri="{BB962C8B-B14F-4D97-AF65-F5344CB8AC3E}">
        <p14:creationId xmlns:p14="http://schemas.microsoft.com/office/powerpoint/2010/main" val="1684734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85EE2-D61D-439C-B8FC-41B524FEA028}"/>
              </a:ext>
            </a:extLst>
          </p:cNvPr>
          <p:cNvSpPr>
            <a:spLocks noGrp="1"/>
          </p:cNvSpPr>
          <p:nvPr>
            <p:ph type="title"/>
          </p:nvPr>
        </p:nvSpPr>
        <p:spPr/>
        <p:txBody>
          <a:bodyPr/>
          <a:lstStyle/>
          <a:p>
            <a:r>
              <a:rPr lang="en-US" dirty="0"/>
              <a:t>Design patterns</a:t>
            </a:r>
          </a:p>
        </p:txBody>
      </p:sp>
      <p:sp>
        <p:nvSpPr>
          <p:cNvPr id="3" name="Content Placeholder 2">
            <a:extLst>
              <a:ext uri="{FF2B5EF4-FFF2-40B4-BE49-F238E27FC236}">
                <a16:creationId xmlns:a16="http://schemas.microsoft.com/office/drawing/2014/main" id="{2B9F1572-67C4-4AF0-881F-8734379CD6A3}"/>
              </a:ext>
            </a:extLst>
          </p:cNvPr>
          <p:cNvSpPr>
            <a:spLocks noGrp="1"/>
          </p:cNvSpPr>
          <p:nvPr>
            <p:ph idx="1"/>
          </p:nvPr>
        </p:nvSpPr>
        <p:spPr/>
        <p:txBody>
          <a:bodyPr>
            <a:normAutofit/>
          </a:bodyPr>
          <a:lstStyle/>
          <a:p>
            <a:r>
              <a:rPr lang="en-GB" sz="2000" dirty="0"/>
              <a:t>A way of reusing abstract knowledge about a common problem and its solution.</a:t>
            </a:r>
          </a:p>
          <a:p>
            <a:r>
              <a:rPr lang="en-US" sz="2000" dirty="0"/>
              <a:t>Patterns are a great idea but you need experience of software design to use them effectively.</a:t>
            </a:r>
          </a:p>
          <a:p>
            <a:r>
              <a:rPr lang="en-US" sz="2000" dirty="0"/>
              <a:t>You have to recognize situations where a pattern can be applied.</a:t>
            </a:r>
            <a:endParaRPr lang="en-GB" sz="2000" dirty="0"/>
          </a:p>
        </p:txBody>
      </p:sp>
    </p:spTree>
    <p:extLst>
      <p:ext uri="{BB962C8B-B14F-4D97-AF65-F5344CB8AC3E}">
        <p14:creationId xmlns:p14="http://schemas.microsoft.com/office/powerpoint/2010/main" val="2260861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63167-A459-44DB-BF5B-F04EDB94A6B4}"/>
              </a:ext>
            </a:extLst>
          </p:cNvPr>
          <p:cNvSpPr>
            <a:spLocks noGrp="1"/>
          </p:cNvSpPr>
          <p:nvPr>
            <p:ph type="title"/>
          </p:nvPr>
        </p:nvSpPr>
        <p:spPr/>
        <p:txBody>
          <a:bodyPr>
            <a:normAutofit/>
          </a:bodyPr>
          <a:lstStyle/>
          <a:p>
            <a:r>
              <a:rPr lang="en-US" dirty="0"/>
              <a:t>Design Patterns</a:t>
            </a:r>
          </a:p>
        </p:txBody>
      </p:sp>
      <p:sp>
        <p:nvSpPr>
          <p:cNvPr id="3" name="Content Placeholder 2">
            <a:extLst>
              <a:ext uri="{FF2B5EF4-FFF2-40B4-BE49-F238E27FC236}">
                <a16:creationId xmlns:a16="http://schemas.microsoft.com/office/drawing/2014/main" id="{5C917B9F-1DEB-46AB-836F-A668A8E969D6}"/>
              </a:ext>
            </a:extLst>
          </p:cNvPr>
          <p:cNvSpPr>
            <a:spLocks noGrp="1"/>
          </p:cNvSpPr>
          <p:nvPr>
            <p:ph idx="1"/>
          </p:nvPr>
        </p:nvSpPr>
        <p:spPr>
          <a:xfrm>
            <a:off x="581192" y="2228003"/>
            <a:ext cx="2409658" cy="3630795"/>
          </a:xfrm>
        </p:spPr>
        <p:txBody>
          <a:bodyPr numCol="1">
            <a:noAutofit/>
          </a:bodyPr>
          <a:lstStyle/>
          <a:p>
            <a:pPr marL="0" indent="0">
              <a:buNone/>
            </a:pPr>
            <a:r>
              <a:rPr lang="en-US" sz="1600" dirty="0"/>
              <a:t>Creational Patterns</a:t>
            </a:r>
          </a:p>
          <a:p>
            <a:r>
              <a:rPr lang="en-US" sz="1600" dirty="0"/>
              <a:t>Object Pool / Resource Pool</a:t>
            </a:r>
          </a:p>
          <a:p>
            <a:r>
              <a:rPr lang="en-US" sz="1600" dirty="0"/>
              <a:t>Prototype</a:t>
            </a:r>
          </a:p>
          <a:p>
            <a:r>
              <a:rPr lang="en-US" sz="1600" dirty="0"/>
              <a:t>Factory Method (Abstract Factory Similar)</a:t>
            </a:r>
          </a:p>
          <a:p>
            <a:r>
              <a:rPr lang="en-US" sz="1600" dirty="0"/>
              <a:t>Singleton</a:t>
            </a:r>
          </a:p>
          <a:p>
            <a:r>
              <a:rPr lang="en-US" sz="1600" dirty="0"/>
              <a:t>Builders</a:t>
            </a:r>
          </a:p>
        </p:txBody>
      </p:sp>
      <p:sp>
        <p:nvSpPr>
          <p:cNvPr id="4" name="Content Placeholder 2">
            <a:extLst>
              <a:ext uri="{FF2B5EF4-FFF2-40B4-BE49-F238E27FC236}">
                <a16:creationId xmlns:a16="http://schemas.microsoft.com/office/drawing/2014/main" id="{2D7AFB69-6BB1-4ABB-86A7-E6B67EC764CF}"/>
              </a:ext>
            </a:extLst>
          </p:cNvPr>
          <p:cNvSpPr txBox="1">
            <a:spLocks/>
          </p:cNvSpPr>
          <p:nvPr/>
        </p:nvSpPr>
        <p:spPr>
          <a:xfrm>
            <a:off x="2990850" y="2228003"/>
            <a:ext cx="2409658" cy="3630795"/>
          </a:xfrm>
          <a:prstGeom prst="rect">
            <a:avLst/>
          </a:prstGeom>
        </p:spPr>
        <p:txBody>
          <a:bodyPr vert="horz" lIns="91440" tIns="45720" rIns="91440" bIns="45720" numCol="1"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600" dirty="0"/>
              <a:t>Structural Patterns</a:t>
            </a:r>
          </a:p>
          <a:p>
            <a:r>
              <a:rPr lang="en-US" sz="1600" dirty="0"/>
              <a:t>Adapter</a:t>
            </a:r>
          </a:p>
          <a:p>
            <a:r>
              <a:rPr lang="en-US" sz="1600" dirty="0"/>
              <a:t>Decorator</a:t>
            </a:r>
          </a:p>
          <a:p>
            <a:r>
              <a:rPr lang="en-US" sz="1600" dirty="0"/>
              <a:t>Bridge (Handle-Body Pattern)</a:t>
            </a:r>
          </a:p>
          <a:p>
            <a:r>
              <a:rPr lang="en-US" sz="1600" dirty="0"/>
              <a:t>Composite</a:t>
            </a:r>
          </a:p>
          <a:p>
            <a:r>
              <a:rPr lang="en-US" sz="1600" dirty="0"/>
              <a:t>Facade</a:t>
            </a:r>
          </a:p>
          <a:p>
            <a:r>
              <a:rPr lang="en-US" sz="1600" dirty="0"/>
              <a:t>Flyweight</a:t>
            </a:r>
          </a:p>
          <a:p>
            <a:r>
              <a:rPr lang="en-US" sz="1600" dirty="0"/>
              <a:t>Proxy</a:t>
            </a:r>
          </a:p>
        </p:txBody>
      </p:sp>
      <p:sp>
        <p:nvSpPr>
          <p:cNvPr id="5" name="Content Placeholder 2">
            <a:extLst>
              <a:ext uri="{FF2B5EF4-FFF2-40B4-BE49-F238E27FC236}">
                <a16:creationId xmlns:a16="http://schemas.microsoft.com/office/drawing/2014/main" id="{26A9AF7C-2461-4AF8-A7E6-99E7F2C5A9D0}"/>
              </a:ext>
            </a:extLst>
          </p:cNvPr>
          <p:cNvSpPr txBox="1">
            <a:spLocks/>
          </p:cNvSpPr>
          <p:nvPr/>
        </p:nvSpPr>
        <p:spPr>
          <a:xfrm>
            <a:off x="5400508" y="2228003"/>
            <a:ext cx="2409658" cy="4134697"/>
          </a:xfrm>
          <a:prstGeom prst="rect">
            <a:avLst/>
          </a:prstGeom>
        </p:spPr>
        <p:txBody>
          <a:bodyPr vert="horz" lIns="91440" tIns="45720" rIns="91440" bIns="45720" numCol="1"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400" dirty="0"/>
              <a:t>Behavioral Patterns</a:t>
            </a:r>
          </a:p>
          <a:p>
            <a:r>
              <a:rPr lang="en-US" sz="1400" dirty="0"/>
              <a:t>Chain of Responsibility</a:t>
            </a:r>
          </a:p>
          <a:p>
            <a:r>
              <a:rPr lang="en-US" sz="1400" dirty="0"/>
              <a:t>Command</a:t>
            </a:r>
          </a:p>
          <a:p>
            <a:r>
              <a:rPr lang="en-US" sz="1400" dirty="0"/>
              <a:t>Interpreter</a:t>
            </a:r>
          </a:p>
          <a:p>
            <a:r>
              <a:rPr lang="en-US" sz="1400" dirty="0"/>
              <a:t>Mediator</a:t>
            </a:r>
          </a:p>
          <a:p>
            <a:r>
              <a:rPr lang="en-US" sz="1400" dirty="0"/>
              <a:t>Memento</a:t>
            </a:r>
          </a:p>
          <a:p>
            <a:r>
              <a:rPr lang="en-US" sz="1400" dirty="0"/>
              <a:t>Template</a:t>
            </a:r>
          </a:p>
          <a:p>
            <a:r>
              <a:rPr lang="en-US" sz="1400" dirty="0"/>
              <a:t>Visitor</a:t>
            </a:r>
          </a:p>
          <a:p>
            <a:r>
              <a:rPr lang="en-US" sz="1400" dirty="0"/>
              <a:t>Null Object</a:t>
            </a:r>
          </a:p>
          <a:p>
            <a:r>
              <a:rPr lang="en-US" sz="1400" dirty="0"/>
              <a:t>Iterator/Collection</a:t>
            </a:r>
          </a:p>
          <a:p>
            <a:r>
              <a:rPr lang="en-US" sz="1400" dirty="0"/>
              <a:t>State</a:t>
            </a:r>
          </a:p>
          <a:p>
            <a:r>
              <a:rPr lang="en-US" sz="1400" dirty="0"/>
              <a:t>Observer</a:t>
            </a:r>
          </a:p>
          <a:p>
            <a:r>
              <a:rPr lang="en-US" sz="1400" dirty="0"/>
              <a:t>Strategy</a:t>
            </a:r>
          </a:p>
        </p:txBody>
      </p:sp>
      <p:sp>
        <p:nvSpPr>
          <p:cNvPr id="6" name="Rectangle 5">
            <a:extLst>
              <a:ext uri="{FF2B5EF4-FFF2-40B4-BE49-F238E27FC236}">
                <a16:creationId xmlns:a16="http://schemas.microsoft.com/office/drawing/2014/main" id="{5C45B71E-E281-4AC5-A725-D835C41C77D7}"/>
              </a:ext>
            </a:extLst>
          </p:cNvPr>
          <p:cNvSpPr/>
          <p:nvPr/>
        </p:nvSpPr>
        <p:spPr>
          <a:xfrm>
            <a:off x="581192" y="6362700"/>
            <a:ext cx="5924550" cy="307777"/>
          </a:xfrm>
          <a:prstGeom prst="rect">
            <a:avLst/>
          </a:prstGeom>
        </p:spPr>
        <p:txBody>
          <a:bodyPr wrap="square">
            <a:spAutoFit/>
          </a:bodyPr>
          <a:lstStyle/>
          <a:p>
            <a:r>
              <a:rPr lang="en-US" sz="1400" dirty="0">
                <a:hlinkClick r:id="rId3"/>
              </a:rPr>
              <a:t>https://yazdipour.github.io/notes/#/principles/design-patterns</a:t>
            </a:r>
            <a:endParaRPr lang="en-US" sz="1400" dirty="0"/>
          </a:p>
        </p:txBody>
      </p:sp>
    </p:spTree>
    <p:extLst>
      <p:ext uri="{BB962C8B-B14F-4D97-AF65-F5344CB8AC3E}">
        <p14:creationId xmlns:p14="http://schemas.microsoft.com/office/powerpoint/2010/main" val="2667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782" y="614407"/>
            <a:ext cx="2780608"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D539BF1-049A-4C7E-BE4B-C7443235F5AE}"/>
              </a:ext>
            </a:extLst>
          </p:cNvPr>
          <p:cNvSpPr>
            <a:spLocks noGrp="1"/>
          </p:cNvSpPr>
          <p:nvPr>
            <p:ph type="title"/>
          </p:nvPr>
        </p:nvSpPr>
        <p:spPr>
          <a:xfrm>
            <a:off x="573082" y="826346"/>
            <a:ext cx="2378929" cy="1013800"/>
          </a:xfrm>
        </p:spPr>
        <p:txBody>
          <a:bodyPr>
            <a:normAutofit/>
          </a:bodyPr>
          <a:lstStyle/>
          <a:p>
            <a:r>
              <a:rPr lang="en-US" sz="2100" dirty="0">
                <a:solidFill>
                  <a:srgbClr val="FFFFFF"/>
                </a:solidFill>
              </a:rPr>
              <a:t>SINGLETON</a:t>
            </a:r>
          </a:p>
        </p:txBody>
      </p:sp>
      <p:grpSp>
        <p:nvGrpSpPr>
          <p:cNvPr id="77" name="Group 76">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4900" y="453643"/>
            <a:ext cx="8474200" cy="98554"/>
            <a:chOff x="446534" y="453643"/>
            <a:chExt cx="11298933" cy="98554"/>
          </a:xfrm>
        </p:grpSpPr>
        <p:sp>
          <p:nvSpPr>
            <p:cNvPr id="78" name="Rectangle 77">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78">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1030" name="Content Placeholder 1029">
            <a:extLst>
              <a:ext uri="{FF2B5EF4-FFF2-40B4-BE49-F238E27FC236}">
                <a16:creationId xmlns:a16="http://schemas.microsoft.com/office/drawing/2014/main" id="{899D56E0-19EC-4E49-AD96-9DE2DE4C4BA2}"/>
              </a:ext>
            </a:extLst>
          </p:cNvPr>
          <p:cNvSpPr>
            <a:spLocks noGrp="1"/>
          </p:cNvSpPr>
          <p:nvPr>
            <p:ph idx="1"/>
          </p:nvPr>
        </p:nvSpPr>
        <p:spPr>
          <a:xfrm>
            <a:off x="573082" y="2052084"/>
            <a:ext cx="2274937" cy="3856229"/>
          </a:xfrm>
        </p:spPr>
        <p:txBody>
          <a:bodyPr anchor="t">
            <a:normAutofit/>
          </a:bodyPr>
          <a:lstStyle/>
          <a:p>
            <a:pPr marL="0" indent="0">
              <a:buNone/>
            </a:pPr>
            <a:r>
              <a:rPr lang="en-US" sz="1600" dirty="0">
                <a:solidFill>
                  <a:srgbClr val="FFFFFF"/>
                </a:solidFill>
              </a:rPr>
              <a:t>When? When the application needs an object frequently, and the object itself is very computationally expensive.</a:t>
            </a:r>
          </a:p>
          <a:p>
            <a:pPr marL="0" indent="0">
              <a:buNone/>
            </a:pPr>
            <a:endParaRPr lang="en-US" sz="1600" dirty="0">
              <a:solidFill>
                <a:srgbClr val="FFFFFF"/>
              </a:solidFill>
            </a:endParaRPr>
          </a:p>
          <a:p>
            <a:pPr marL="0" indent="0">
              <a:buNone/>
            </a:pPr>
            <a:r>
              <a:rPr lang="en-US" sz="1600" dirty="0">
                <a:solidFill>
                  <a:srgbClr val="FFFFFF"/>
                </a:solidFill>
              </a:rPr>
              <a:t>When not a good idea? When we using it in multi-thread scenario.</a:t>
            </a:r>
          </a:p>
        </p:txBody>
      </p:sp>
      <p:pic>
        <p:nvPicPr>
          <p:cNvPr id="1026" name="Picture 2" descr="https://i1.wp.com/www.javagists.com/wp-content/uploads/2017/09/singleton-pattern-Overview.png?resize=478%2C350&amp;ssl=1">
            <a:extLst>
              <a:ext uri="{FF2B5EF4-FFF2-40B4-BE49-F238E27FC236}">
                <a16:creationId xmlns:a16="http://schemas.microsoft.com/office/drawing/2014/main" id="{4CF7C723-AEA9-4347-8581-F9F79AF18B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461"/>
          <a:stretch/>
        </p:blipFill>
        <p:spPr bwMode="auto">
          <a:xfrm>
            <a:off x="3193311" y="826346"/>
            <a:ext cx="5615789" cy="364071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E74F51D-9A7A-40FB-8E5A-8DDB4E4FC7E2}"/>
              </a:ext>
            </a:extLst>
          </p:cNvPr>
          <p:cNvSpPr/>
          <p:nvPr/>
        </p:nvSpPr>
        <p:spPr>
          <a:xfrm>
            <a:off x="4840546" y="6246911"/>
            <a:ext cx="3968554" cy="307777"/>
          </a:xfrm>
          <a:prstGeom prst="rect">
            <a:avLst/>
          </a:prstGeom>
        </p:spPr>
        <p:txBody>
          <a:bodyPr wrap="square">
            <a:spAutoFit/>
          </a:bodyPr>
          <a:lstStyle/>
          <a:p>
            <a:pPr algn="r"/>
            <a:r>
              <a:rPr lang="en-US" sz="1400" dirty="0">
                <a:hlinkClick r:id="rId3"/>
              </a:rPr>
              <a:t>https://www.javagists.com/singleton-design-pattern</a:t>
            </a:r>
            <a:endParaRPr lang="en-US" sz="1400" dirty="0"/>
          </a:p>
        </p:txBody>
      </p:sp>
      <p:pic>
        <p:nvPicPr>
          <p:cNvPr id="6" name="Picture 5">
            <a:extLst>
              <a:ext uri="{FF2B5EF4-FFF2-40B4-BE49-F238E27FC236}">
                <a16:creationId xmlns:a16="http://schemas.microsoft.com/office/drawing/2014/main" id="{24BA31ED-8040-4166-99CA-D5FAD679844C}"/>
              </a:ext>
            </a:extLst>
          </p:cNvPr>
          <p:cNvPicPr>
            <a:picLocks noChangeAspect="1"/>
          </p:cNvPicPr>
          <p:nvPr/>
        </p:nvPicPr>
        <p:blipFill>
          <a:blip r:embed="rId4"/>
          <a:stretch>
            <a:fillRect/>
          </a:stretch>
        </p:blipFill>
        <p:spPr>
          <a:xfrm>
            <a:off x="3105361" y="4482861"/>
            <a:ext cx="4686954" cy="1743318"/>
          </a:xfrm>
          <a:prstGeom prst="rect">
            <a:avLst/>
          </a:prstGeom>
        </p:spPr>
      </p:pic>
    </p:spTree>
    <p:extLst>
      <p:ext uri="{BB962C8B-B14F-4D97-AF65-F5344CB8AC3E}">
        <p14:creationId xmlns:p14="http://schemas.microsoft.com/office/powerpoint/2010/main" val="367404094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6" name="Rectangle 17">
            <a:extLst>
              <a:ext uri="{FF2B5EF4-FFF2-40B4-BE49-F238E27FC236}">
                <a16:creationId xmlns:a16="http://schemas.microsoft.com/office/drawing/2014/main" id="{B5D795CF-5F70-4821-BB11-0B2B8FCCD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9143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9">
            <a:extLst>
              <a:ext uri="{FF2B5EF4-FFF2-40B4-BE49-F238E27FC236}">
                <a16:creationId xmlns:a16="http://schemas.microsoft.com/office/drawing/2014/main" id="{73B1AC31-0B6C-4781-BA06-16BE17F8A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9"/>
            <a:ext cx="5623962"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7744167-4984-4DA1-ACFD-F22FEBA13A5E}"/>
              </a:ext>
            </a:extLst>
          </p:cNvPr>
          <p:cNvSpPr>
            <a:spLocks noGrp="1"/>
          </p:cNvSpPr>
          <p:nvPr>
            <p:ph type="title"/>
          </p:nvPr>
        </p:nvSpPr>
        <p:spPr>
          <a:xfrm>
            <a:off x="3434432" y="1419225"/>
            <a:ext cx="5098956" cy="2085869"/>
          </a:xfrm>
        </p:spPr>
        <p:txBody>
          <a:bodyPr vert="horz" lIns="91440" tIns="45720" rIns="91440" bIns="45720" rtlCol="0" anchor="b">
            <a:normAutofit/>
          </a:bodyPr>
          <a:lstStyle/>
          <a:p>
            <a:r>
              <a:rPr lang="en-US" sz="3600" dirty="0">
                <a:solidFill>
                  <a:srgbClr val="FFFFFF"/>
                </a:solidFill>
              </a:rPr>
              <a:t>Implementation issues</a:t>
            </a:r>
          </a:p>
        </p:txBody>
      </p:sp>
      <p:pic>
        <p:nvPicPr>
          <p:cNvPr id="28" name="Graphic 6" descr="Issue">
            <a:extLst>
              <a:ext uri="{FF2B5EF4-FFF2-40B4-BE49-F238E27FC236}">
                <a16:creationId xmlns:a16="http://schemas.microsoft.com/office/drawing/2014/main" id="{B804821B-A4B0-463B-BA22-E64940F097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724" y="2392970"/>
            <a:ext cx="2294126" cy="2294126"/>
          </a:xfrm>
          <a:prstGeom prst="rect">
            <a:avLst/>
          </a:prstGeom>
        </p:spPr>
      </p:pic>
    </p:spTree>
    <p:extLst>
      <p:ext uri="{BB962C8B-B14F-4D97-AF65-F5344CB8AC3E}">
        <p14:creationId xmlns:p14="http://schemas.microsoft.com/office/powerpoint/2010/main" val="834722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F9CC6-CC6E-4280-8357-ECF4C6F27A04}"/>
              </a:ext>
            </a:extLst>
          </p:cNvPr>
          <p:cNvSpPr>
            <a:spLocks noGrp="1"/>
          </p:cNvSpPr>
          <p:nvPr>
            <p:ph type="title"/>
          </p:nvPr>
        </p:nvSpPr>
        <p:spPr/>
        <p:txBody>
          <a:bodyPr/>
          <a:lstStyle/>
          <a:p>
            <a:r>
              <a:rPr lang="en-US" dirty="0"/>
              <a:t>Implementation issues</a:t>
            </a:r>
          </a:p>
        </p:txBody>
      </p:sp>
      <p:sp>
        <p:nvSpPr>
          <p:cNvPr id="3" name="Content Placeholder 2">
            <a:extLst>
              <a:ext uri="{FF2B5EF4-FFF2-40B4-BE49-F238E27FC236}">
                <a16:creationId xmlns:a16="http://schemas.microsoft.com/office/drawing/2014/main" id="{E6B3CE25-FBD5-411E-8DBD-0DAD63840C1B}"/>
              </a:ext>
            </a:extLst>
          </p:cNvPr>
          <p:cNvSpPr>
            <a:spLocks noGrp="1"/>
          </p:cNvSpPr>
          <p:nvPr>
            <p:ph idx="1"/>
          </p:nvPr>
        </p:nvSpPr>
        <p:spPr/>
        <p:txBody>
          <a:bodyPr/>
          <a:lstStyle/>
          <a:p>
            <a:r>
              <a:rPr lang="en-US" b="1" dirty="0"/>
              <a:t>Reuse</a:t>
            </a:r>
          </a:p>
          <a:p>
            <a:pPr lvl="1"/>
            <a:r>
              <a:rPr lang="en-US" dirty="0"/>
              <a:t>Make as much use as possible of existing code.</a:t>
            </a:r>
          </a:p>
          <a:p>
            <a:r>
              <a:rPr lang="en-US" b="1" dirty="0"/>
              <a:t>Configuration management</a:t>
            </a:r>
          </a:p>
          <a:p>
            <a:pPr lvl="1"/>
            <a:r>
              <a:rPr lang="en-US" dirty="0"/>
              <a:t>During the development process, you have to keep track of the many different versions of each software component in a configuration management system.</a:t>
            </a:r>
          </a:p>
          <a:p>
            <a:r>
              <a:rPr lang="en-US" b="1" dirty="0"/>
              <a:t>Host-target development</a:t>
            </a:r>
            <a:r>
              <a:rPr lang="en-US" dirty="0"/>
              <a:t> </a:t>
            </a:r>
          </a:p>
          <a:p>
            <a:pPr lvl="1"/>
            <a:r>
              <a:rPr lang="en-US" dirty="0"/>
              <a:t>Production software does not usually execute on the same computer as the software development environment</a:t>
            </a:r>
          </a:p>
        </p:txBody>
      </p:sp>
    </p:spTree>
    <p:extLst>
      <p:ext uri="{BB962C8B-B14F-4D97-AF65-F5344CB8AC3E}">
        <p14:creationId xmlns:p14="http://schemas.microsoft.com/office/powerpoint/2010/main" val="3599300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levels</a:t>
            </a:r>
          </a:p>
        </p:txBody>
      </p:sp>
      <p:sp>
        <p:nvSpPr>
          <p:cNvPr id="3" name="Content Placeholder 2"/>
          <p:cNvSpPr>
            <a:spLocks noGrp="1"/>
          </p:cNvSpPr>
          <p:nvPr>
            <p:ph idx="1"/>
          </p:nvPr>
        </p:nvSpPr>
        <p:spPr/>
        <p:txBody>
          <a:bodyPr>
            <a:normAutofit/>
          </a:bodyPr>
          <a:lstStyle/>
          <a:p>
            <a:r>
              <a:rPr lang="en-US" sz="2000" dirty="0"/>
              <a:t>The abstraction level </a:t>
            </a:r>
          </a:p>
          <a:p>
            <a:r>
              <a:rPr lang="en-US" sz="2000" dirty="0"/>
              <a:t>The object level </a:t>
            </a:r>
          </a:p>
          <a:p>
            <a:r>
              <a:rPr lang="en-US" sz="2000" dirty="0"/>
              <a:t>The component level </a:t>
            </a:r>
          </a:p>
          <a:p>
            <a:r>
              <a:rPr lang="en-US" sz="2000" dirty="0"/>
              <a:t>The system level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B5D795CF-5F70-4821-BB11-0B2B8FCCD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9143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3B1AC31-0B6C-4781-BA06-16BE17F8A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9"/>
            <a:ext cx="5623962"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90863BB-7193-4FC9-8079-76A0EE482197}"/>
              </a:ext>
            </a:extLst>
          </p:cNvPr>
          <p:cNvSpPr>
            <a:spLocks noGrp="1"/>
          </p:cNvSpPr>
          <p:nvPr>
            <p:ph type="title"/>
          </p:nvPr>
        </p:nvSpPr>
        <p:spPr>
          <a:xfrm>
            <a:off x="3434432" y="1419225"/>
            <a:ext cx="5098956" cy="2085869"/>
          </a:xfrm>
        </p:spPr>
        <p:txBody>
          <a:bodyPr vert="horz" lIns="91440" tIns="45720" rIns="91440" bIns="45720" rtlCol="0" anchor="b">
            <a:normAutofit/>
          </a:bodyPr>
          <a:lstStyle/>
          <a:p>
            <a:r>
              <a:rPr lang="en-US" sz="3600" dirty="0">
                <a:solidFill>
                  <a:srgbClr val="FFFFFF"/>
                </a:solidFill>
              </a:rPr>
              <a:t>Open source development</a:t>
            </a:r>
          </a:p>
        </p:txBody>
      </p:sp>
      <p:pic>
        <p:nvPicPr>
          <p:cNvPr id="7" name="Graphic 6" descr="Open Source">
            <a:extLst>
              <a:ext uri="{FF2B5EF4-FFF2-40B4-BE49-F238E27FC236}">
                <a16:creationId xmlns:a16="http://schemas.microsoft.com/office/drawing/2014/main" id="{5BC91557-3ACC-4C17-9BE9-5B0805521A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724" y="2392970"/>
            <a:ext cx="2294126" cy="2294126"/>
          </a:xfrm>
          <a:prstGeom prst="rect">
            <a:avLst/>
          </a:prstGeom>
        </p:spPr>
      </p:pic>
    </p:spTree>
    <p:extLst>
      <p:ext uri="{BB962C8B-B14F-4D97-AF65-F5344CB8AC3E}">
        <p14:creationId xmlns:p14="http://schemas.microsoft.com/office/powerpoint/2010/main" val="501695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126993" y="2286000"/>
            <a:ext cx="2157120" cy="2286000"/>
          </a:xfrm>
        </p:spPr>
        <p:txBody>
          <a:bodyPr vert="horz" lIns="91440" tIns="45720" rIns="91440" bIns="45720" rtlCol="0" anchor="ctr">
            <a:normAutofit/>
          </a:bodyPr>
          <a:lstStyle/>
          <a:p>
            <a:r>
              <a:rPr lang="en-US" sz="3200">
                <a:solidFill>
                  <a:schemeClr val="tx2"/>
                </a:solidFill>
              </a:rPr>
              <a:t>Agenda</a:t>
            </a:r>
            <a:endParaRPr lang="en-US" sz="3200" dirty="0">
              <a:solidFill>
                <a:schemeClr val="tx2"/>
              </a:solidFill>
            </a:endParaRPr>
          </a:p>
        </p:txBody>
      </p:sp>
      <p:sp>
        <p:nvSpPr>
          <p:cNvPr id="17" name="Rectangle 16">
            <a:extLst>
              <a:ext uri="{FF2B5EF4-FFF2-40B4-BE49-F238E27FC236}">
                <a16:creationId xmlns:a16="http://schemas.microsoft.com/office/drawing/2014/main" id="{11D976D6-8C98-48CC-8C34-0468F3167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0297" y="3394710"/>
            <a:ext cx="228600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628532" y="3394710"/>
            <a:ext cx="3703320" cy="6858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0282705F-57BE-41EB-895C-23D3830C18B5}"/>
              </a:ext>
            </a:extLst>
          </p:cNvPr>
          <p:cNvSpPr txBox="1">
            <a:spLocks/>
          </p:cNvSpPr>
          <p:nvPr/>
        </p:nvSpPr>
        <p:spPr>
          <a:xfrm>
            <a:off x="3514482" y="1577340"/>
            <a:ext cx="5602468" cy="370332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2575" indent="-282575">
              <a:lnSpc>
                <a:spcPct val="150000"/>
              </a:lnSpc>
              <a:buFont typeface="Arial" panose="020B0604020202020204" pitchFamily="34" charset="0"/>
              <a:buChar char="•"/>
            </a:pPr>
            <a:r>
              <a:rPr lang="en-US" sz="2400" dirty="0">
                <a:solidFill>
                  <a:schemeClr val="tx2"/>
                </a:solidFill>
              </a:rPr>
              <a:t>Design and implementation</a:t>
            </a:r>
          </a:p>
          <a:p>
            <a:pPr marL="282575" indent="-282575">
              <a:lnSpc>
                <a:spcPct val="150000"/>
              </a:lnSpc>
              <a:buFont typeface="Arial" panose="020B0604020202020204" pitchFamily="34" charset="0"/>
              <a:buChar char="•"/>
            </a:pPr>
            <a:r>
              <a:rPr lang="en-US" sz="2400" dirty="0">
                <a:solidFill>
                  <a:schemeClr val="tx2"/>
                </a:solidFill>
              </a:rPr>
              <a:t>Object-oriented design </a:t>
            </a:r>
            <a:r>
              <a:rPr lang="en-US" sz="1800" dirty="0">
                <a:solidFill>
                  <a:schemeClr val="tx2"/>
                </a:solidFill>
              </a:rPr>
              <a:t>using UML</a:t>
            </a:r>
            <a:endParaRPr lang="en-US" sz="2400" dirty="0">
              <a:solidFill>
                <a:schemeClr val="tx2"/>
              </a:solidFill>
            </a:endParaRPr>
          </a:p>
          <a:p>
            <a:pPr marL="282575" indent="-282575">
              <a:lnSpc>
                <a:spcPct val="150000"/>
              </a:lnSpc>
              <a:buFont typeface="Arial" panose="020B0604020202020204" pitchFamily="34" charset="0"/>
              <a:buChar char="•"/>
            </a:pPr>
            <a:r>
              <a:rPr lang="en-US" sz="2400" dirty="0">
                <a:solidFill>
                  <a:schemeClr val="tx2"/>
                </a:solidFill>
              </a:rPr>
              <a:t>Design patterns</a:t>
            </a:r>
          </a:p>
          <a:p>
            <a:pPr marL="282575" indent="-282575">
              <a:lnSpc>
                <a:spcPct val="150000"/>
              </a:lnSpc>
              <a:buFont typeface="Arial" panose="020B0604020202020204" pitchFamily="34" charset="0"/>
              <a:buChar char="•"/>
            </a:pPr>
            <a:r>
              <a:rPr lang="en-US" sz="2400" dirty="0">
                <a:solidFill>
                  <a:schemeClr val="tx2"/>
                </a:solidFill>
              </a:rPr>
              <a:t>Implementation issues</a:t>
            </a:r>
          </a:p>
          <a:p>
            <a:pPr marL="282575" indent="-282575">
              <a:lnSpc>
                <a:spcPct val="150000"/>
              </a:lnSpc>
              <a:buFont typeface="Arial" panose="020B0604020202020204" pitchFamily="34" charset="0"/>
              <a:buChar char="•"/>
            </a:pPr>
            <a:r>
              <a:rPr lang="en-US" sz="2400" dirty="0">
                <a:solidFill>
                  <a:schemeClr val="tx2"/>
                </a:solidFill>
              </a:rPr>
              <a:t>Open source development</a:t>
            </a:r>
          </a:p>
        </p:txBody>
      </p:sp>
    </p:spTree>
    <p:extLst>
      <p:ext uri="{BB962C8B-B14F-4D97-AF65-F5344CB8AC3E}">
        <p14:creationId xmlns:p14="http://schemas.microsoft.com/office/powerpoint/2010/main" val="3740870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a:t>
            </a:r>
          </a:p>
        </p:txBody>
      </p:sp>
      <p:sp>
        <p:nvSpPr>
          <p:cNvPr id="3" name="Content Placeholder 2"/>
          <p:cNvSpPr>
            <a:spLocks noGrp="1"/>
          </p:cNvSpPr>
          <p:nvPr>
            <p:ph idx="1"/>
          </p:nvPr>
        </p:nvSpPr>
        <p:spPr>
          <a:xfrm>
            <a:off x="581192" y="2228003"/>
            <a:ext cx="7989752" cy="3942523"/>
          </a:xfrm>
        </p:spPr>
        <p:txBody>
          <a:bodyPr>
            <a:normAutofit fontScale="92500" lnSpcReduction="20000"/>
          </a:bodyPr>
          <a:lstStyle/>
          <a:p>
            <a:pPr marL="0" indent="0">
              <a:buNone/>
            </a:pPr>
            <a:r>
              <a:rPr lang="en-US" sz="2000" dirty="0"/>
              <a:t>Is an approach that we publish our source code and volunteers are invited to participate in the development process</a:t>
            </a:r>
          </a:p>
          <a:p>
            <a:pPr marL="0" indent="0">
              <a:buNone/>
            </a:pPr>
            <a:r>
              <a:rPr lang="en-US" sz="2000" dirty="0"/>
              <a:t>ISSUES </a:t>
            </a:r>
          </a:p>
          <a:p>
            <a:r>
              <a:rPr lang="en-US" sz="2000" dirty="0"/>
              <a:t>Should we make use of open source components?</a:t>
            </a:r>
            <a:endParaRPr lang="en-GB" sz="2000" dirty="0"/>
          </a:p>
          <a:p>
            <a:r>
              <a:rPr lang="en-US" sz="2000" dirty="0"/>
              <a:t>Should an open source approach be used for the software’s development?</a:t>
            </a:r>
          </a:p>
          <a:p>
            <a:pPr marL="0" indent="0">
              <a:buNone/>
            </a:pPr>
            <a:r>
              <a:rPr lang="en-US" sz="2000" cap="all" dirty="0"/>
              <a:t>business</a:t>
            </a:r>
            <a:endParaRPr lang="en-US" sz="2000" dirty="0"/>
          </a:p>
          <a:p>
            <a:r>
              <a:rPr lang="en-US" sz="2000" dirty="0"/>
              <a:t>Open source projects business model is not reliant on selling a software product but on selling support for that product. </a:t>
            </a:r>
          </a:p>
          <a:p>
            <a:r>
              <a:rPr lang="en-US" sz="2000" dirty="0"/>
              <a:t>It is believed that involving the open source community will allow software to be developed more cheaply, more quickly and will create a community of users for the software. </a:t>
            </a:r>
          </a:p>
          <a:p>
            <a:pPr marL="0" indent="0">
              <a:buNone/>
            </a:pPr>
            <a:r>
              <a:rPr lang="en-US" sz="2000" dirty="0"/>
              <a:t>LICENSE: GPL, LGPL, BSD, …</a:t>
            </a:r>
            <a:endParaRPr lang="en-GB"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models</a:t>
            </a:r>
          </a:p>
        </p:txBody>
      </p:sp>
      <p:sp>
        <p:nvSpPr>
          <p:cNvPr id="3" name="Content Placeholder 2"/>
          <p:cNvSpPr>
            <a:spLocks noGrp="1"/>
          </p:cNvSpPr>
          <p:nvPr>
            <p:ph idx="1"/>
          </p:nvPr>
        </p:nvSpPr>
        <p:spPr/>
        <p:txBody>
          <a:bodyPr>
            <a:normAutofit fontScale="92500" lnSpcReduction="10000"/>
          </a:bodyPr>
          <a:lstStyle/>
          <a:p>
            <a:r>
              <a:rPr lang="en-US" sz="2200" dirty="0"/>
              <a:t>The GNU General Public License (GPL)</a:t>
            </a:r>
          </a:p>
          <a:p>
            <a:pPr lvl="1"/>
            <a:r>
              <a:rPr lang="en-US" sz="2000" dirty="0"/>
              <a:t>If you use open source software that is licensed under the GPL license, then </a:t>
            </a:r>
            <a:r>
              <a:rPr lang="en-US" sz="2000" b="1" dirty="0"/>
              <a:t>you must make that software open source. </a:t>
            </a:r>
            <a:endParaRPr lang="en-GB" sz="2000" b="1" dirty="0"/>
          </a:p>
          <a:p>
            <a:r>
              <a:rPr lang="en-US" sz="2200" dirty="0"/>
              <a:t>The GNU Lesser General Public License (LGPL)</a:t>
            </a:r>
          </a:p>
          <a:p>
            <a:pPr lvl="1"/>
            <a:r>
              <a:rPr lang="en-US" sz="2000" dirty="0"/>
              <a:t>You can write components that link to open source code </a:t>
            </a:r>
            <a:r>
              <a:rPr lang="en-US" sz="2000" b="1" dirty="0"/>
              <a:t>without having to publish </a:t>
            </a:r>
            <a:r>
              <a:rPr lang="en-US" sz="2000" dirty="0"/>
              <a:t>the source of these components. </a:t>
            </a:r>
            <a:endParaRPr lang="en-GB" sz="2000" dirty="0"/>
          </a:p>
          <a:p>
            <a:r>
              <a:rPr lang="en-US" sz="2200" dirty="0"/>
              <a:t>The Berkley Standard Distribution (BSD) License</a:t>
            </a:r>
          </a:p>
          <a:p>
            <a:pPr lvl="1"/>
            <a:r>
              <a:rPr lang="en-US" sz="2000" dirty="0"/>
              <a:t>You are not obliged to re-publish any changes or modifications made to open source code. You can include the code in proprietary systems that are sold.</a:t>
            </a:r>
            <a:endParaRPr lang="en-GB"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3643053" y="1577339"/>
            <a:ext cx="4671712" cy="3991177"/>
          </a:xfrm>
        </p:spPr>
        <p:txBody>
          <a:bodyPr vert="horz" lIns="91440" tIns="45720" rIns="91440" bIns="45720" rtlCol="0" anchor="b">
            <a:normAutofit/>
          </a:bodyPr>
          <a:lstStyle/>
          <a:p>
            <a:pPr algn="ctr"/>
            <a:r>
              <a:rPr lang="en-US" sz="1800" dirty="0">
                <a:solidFill>
                  <a:schemeClr val="tx2"/>
                </a:solidFill>
              </a:rPr>
              <a:t>Software Engineering</a:t>
            </a:r>
            <a:br>
              <a:rPr lang="en-US" sz="1800" dirty="0">
                <a:solidFill>
                  <a:schemeClr val="tx2"/>
                </a:solidFill>
              </a:rPr>
            </a:br>
            <a:r>
              <a:rPr lang="en-US" sz="1800" dirty="0">
                <a:solidFill>
                  <a:schemeClr val="tx2"/>
                </a:solidFill>
              </a:rPr>
              <a:t>Sommerville</a:t>
            </a:r>
          </a:p>
        </p:txBody>
      </p:sp>
      <p:sp>
        <p:nvSpPr>
          <p:cNvPr id="5" name="Content Placeholder 4">
            <a:extLst>
              <a:ext uri="{FF2B5EF4-FFF2-40B4-BE49-F238E27FC236}">
                <a16:creationId xmlns:a16="http://schemas.microsoft.com/office/drawing/2014/main" id="{F2DC320D-BC45-4859-9136-1A26BE4DA136}"/>
              </a:ext>
            </a:extLst>
          </p:cNvPr>
          <p:cNvSpPr>
            <a:spLocks noGrp="1"/>
          </p:cNvSpPr>
          <p:nvPr>
            <p:ph idx="1"/>
          </p:nvPr>
        </p:nvSpPr>
        <p:spPr>
          <a:xfrm>
            <a:off x="1193898" y="1577340"/>
            <a:ext cx="2252003" cy="3703320"/>
          </a:xfrm>
          <a:ln w="57150">
            <a:noFill/>
          </a:ln>
        </p:spPr>
        <p:txBody>
          <a:bodyPr vert="horz" lIns="91440" tIns="45720" rIns="91440" bIns="45720" rtlCol="0" anchor="ctr">
            <a:normAutofit/>
          </a:bodyPr>
          <a:lstStyle/>
          <a:p>
            <a:pPr marL="0" indent="0">
              <a:buNone/>
            </a:pPr>
            <a:r>
              <a:rPr lang="en-US" sz="2400" b="1" cap="all" dirty="0">
                <a:solidFill>
                  <a:schemeClr val="tx1"/>
                </a:solidFill>
              </a:rPr>
              <a:t>Reference</a:t>
            </a:r>
            <a:endParaRPr lang="en-US" sz="2400" b="1" i="1" cap="all" dirty="0">
              <a:solidFill>
                <a:schemeClr val="tx1"/>
              </a:solidFill>
            </a:endParaRPr>
          </a:p>
        </p:txBody>
      </p:sp>
      <p:sp>
        <p:nvSpPr>
          <p:cNvPr id="20" name="Rectangle 19">
            <a:extLst>
              <a:ext uri="{FF2B5EF4-FFF2-40B4-BE49-F238E27FC236}">
                <a16:creationId xmlns:a16="http://schemas.microsoft.com/office/drawing/2014/main" id="{11D976D6-8C98-48CC-8C34-0468F3167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0297" y="3394710"/>
            <a:ext cx="228600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628532" y="3394710"/>
            <a:ext cx="3703320" cy="6858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Software Engineering">
            <a:extLst>
              <a:ext uri="{FF2B5EF4-FFF2-40B4-BE49-F238E27FC236}">
                <a16:creationId xmlns:a16="http://schemas.microsoft.com/office/drawing/2014/main" id="{257DD15B-5EC2-49EE-90B4-E1681697F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2190" y="1289483"/>
            <a:ext cx="2658839" cy="328251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2165918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42" name="Rectangle 41">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549B84A-2811-4164-9E1B-32C45D22DCFB}"/>
              </a:ext>
            </a:extLst>
          </p:cNvPr>
          <p:cNvSpPr>
            <a:spLocks noGrp="1"/>
          </p:cNvSpPr>
          <p:nvPr>
            <p:ph type="title"/>
          </p:nvPr>
        </p:nvSpPr>
        <p:spPr>
          <a:xfrm>
            <a:off x="3643053" y="1577340"/>
            <a:ext cx="4671712" cy="3703320"/>
          </a:xfrm>
        </p:spPr>
        <p:txBody>
          <a:bodyPr vert="horz" lIns="91440" tIns="45720" rIns="91440" bIns="45720" rtlCol="0" anchor="ctr">
            <a:normAutofit/>
          </a:bodyPr>
          <a:lstStyle/>
          <a:p>
            <a:pPr>
              <a:spcBef>
                <a:spcPct val="20000"/>
              </a:spcBef>
              <a:spcAft>
                <a:spcPts val="600"/>
              </a:spcAft>
              <a:buClr>
                <a:schemeClr val="accent2"/>
              </a:buClr>
              <a:buSzPct val="92000"/>
            </a:pPr>
            <a:r>
              <a:rPr lang="en-US" sz="4000" dirty="0">
                <a:solidFill>
                  <a:schemeClr val="tx2"/>
                </a:solidFill>
                <a:latin typeface="+mn-lt"/>
                <a:ea typeface="+mn-ea"/>
                <a:cs typeface="+mn-cs"/>
              </a:rPr>
              <a:t>Thank You</a:t>
            </a:r>
            <a:br>
              <a:rPr lang="en-US" sz="4000" dirty="0">
                <a:solidFill>
                  <a:schemeClr val="tx2"/>
                </a:solidFill>
                <a:latin typeface="+mn-lt"/>
                <a:ea typeface="+mn-ea"/>
                <a:cs typeface="+mn-cs"/>
              </a:rPr>
            </a:br>
            <a:r>
              <a:rPr lang="en-US" sz="4000" dirty="0">
                <a:solidFill>
                  <a:schemeClr val="tx2"/>
                </a:solidFill>
                <a:latin typeface="+mn-lt"/>
                <a:ea typeface="+mn-ea"/>
                <a:cs typeface="+mn-cs"/>
              </a:rPr>
              <a:t>for</a:t>
            </a:r>
            <a:br>
              <a:rPr lang="en-US" sz="4000" dirty="0">
                <a:solidFill>
                  <a:schemeClr val="tx2"/>
                </a:solidFill>
                <a:latin typeface="+mn-lt"/>
                <a:ea typeface="+mn-ea"/>
                <a:cs typeface="+mn-cs"/>
              </a:rPr>
            </a:br>
            <a:r>
              <a:rPr lang="en-US" sz="4000" dirty="0">
                <a:solidFill>
                  <a:schemeClr val="tx2"/>
                </a:solidFill>
                <a:latin typeface="+mn-lt"/>
                <a:ea typeface="+mn-ea"/>
                <a:cs typeface="+mn-cs"/>
              </a:rPr>
              <a:t>your attention.</a:t>
            </a:r>
          </a:p>
        </p:txBody>
      </p:sp>
      <p:sp>
        <p:nvSpPr>
          <p:cNvPr id="44" name="Rectangle 43">
            <a:extLst>
              <a:ext uri="{FF2B5EF4-FFF2-40B4-BE49-F238E27FC236}">
                <a16:creationId xmlns:a16="http://schemas.microsoft.com/office/drawing/2014/main" id="{11D976D6-8C98-48CC-8C34-0468F3167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0297" y="3394710"/>
            <a:ext cx="228600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628532" y="3394710"/>
            <a:ext cx="3703320" cy="6858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64159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9" name="Rectangle 38">
            <a:extLst>
              <a:ext uri="{FF2B5EF4-FFF2-40B4-BE49-F238E27FC236}">
                <a16:creationId xmlns:a16="http://schemas.microsoft.com/office/drawing/2014/main" id="{B5D795CF-5F70-4821-BB11-0B2B8FCCD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9143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3B1AC31-0B6C-4781-BA06-16BE17F8A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9"/>
            <a:ext cx="5623962"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886B160-70D7-422C-B710-9D6F22E9CD45}"/>
              </a:ext>
            </a:extLst>
          </p:cNvPr>
          <p:cNvSpPr>
            <a:spLocks noGrp="1"/>
          </p:cNvSpPr>
          <p:nvPr>
            <p:ph type="title"/>
          </p:nvPr>
        </p:nvSpPr>
        <p:spPr>
          <a:xfrm>
            <a:off x="3434432" y="1419225"/>
            <a:ext cx="5098956" cy="2085869"/>
          </a:xfrm>
        </p:spPr>
        <p:txBody>
          <a:bodyPr vert="horz" lIns="91440" tIns="45720" rIns="91440" bIns="45720" rtlCol="0" anchor="b">
            <a:normAutofit/>
          </a:bodyPr>
          <a:lstStyle/>
          <a:p>
            <a:r>
              <a:rPr lang="en-US" sz="3600" dirty="0">
                <a:solidFill>
                  <a:srgbClr val="FFFFFF"/>
                </a:solidFill>
              </a:rPr>
              <a:t>Design and implementation </a:t>
            </a:r>
          </a:p>
        </p:txBody>
      </p:sp>
      <p:pic>
        <p:nvPicPr>
          <p:cNvPr id="7" name="Graphic 6" descr="Playbook">
            <a:extLst>
              <a:ext uri="{FF2B5EF4-FFF2-40B4-BE49-F238E27FC236}">
                <a16:creationId xmlns:a16="http://schemas.microsoft.com/office/drawing/2014/main" id="{7CA35840-158E-4B7F-895A-B5BCD6F75C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724" y="2392970"/>
            <a:ext cx="2294126" cy="2294126"/>
          </a:xfrm>
          <a:prstGeom prst="rect">
            <a:avLst/>
          </a:prstGeom>
        </p:spPr>
      </p:pic>
    </p:spTree>
    <p:extLst>
      <p:ext uri="{BB962C8B-B14F-4D97-AF65-F5344CB8AC3E}">
        <p14:creationId xmlns:p14="http://schemas.microsoft.com/office/powerpoint/2010/main" val="1850401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8160-1A94-4619-995A-575117A0B83C}"/>
              </a:ext>
            </a:extLst>
          </p:cNvPr>
          <p:cNvSpPr>
            <a:spLocks noGrp="1"/>
          </p:cNvSpPr>
          <p:nvPr>
            <p:ph type="title"/>
          </p:nvPr>
        </p:nvSpPr>
        <p:spPr/>
        <p:txBody>
          <a:bodyPr/>
          <a:lstStyle/>
          <a:p>
            <a:r>
              <a:rPr lang="en-US" dirty="0"/>
              <a:t>Design and implementation </a:t>
            </a:r>
          </a:p>
        </p:txBody>
      </p:sp>
      <p:sp>
        <p:nvSpPr>
          <p:cNvPr id="3" name="Content Placeholder 2">
            <a:extLst>
              <a:ext uri="{FF2B5EF4-FFF2-40B4-BE49-F238E27FC236}">
                <a16:creationId xmlns:a16="http://schemas.microsoft.com/office/drawing/2014/main" id="{D3578482-C799-4ABA-BBCE-8CCD75145585}"/>
              </a:ext>
            </a:extLst>
          </p:cNvPr>
          <p:cNvSpPr>
            <a:spLocks noGrp="1"/>
          </p:cNvSpPr>
          <p:nvPr>
            <p:ph idx="1"/>
          </p:nvPr>
        </p:nvSpPr>
        <p:spPr/>
        <p:txBody>
          <a:bodyPr>
            <a:normAutofit/>
          </a:bodyPr>
          <a:lstStyle/>
          <a:p>
            <a:pPr marL="0" indent="0">
              <a:buNone/>
            </a:pPr>
            <a:r>
              <a:rPr lang="en-US" b="1" dirty="0"/>
              <a:t>Software design &amp; implementation is </a:t>
            </a:r>
            <a:r>
              <a:rPr lang="en-US" dirty="0"/>
              <a:t>the stage in the software engineering process that an executable software system is developed.</a:t>
            </a:r>
          </a:p>
          <a:p>
            <a:endParaRPr lang="en-US" dirty="0"/>
          </a:p>
          <a:p>
            <a:r>
              <a:rPr lang="en-US" sz="2000" b="1" dirty="0"/>
              <a:t>Software design</a:t>
            </a:r>
            <a:r>
              <a:rPr lang="en-US" sz="2000" dirty="0"/>
              <a:t> is a creative activity in which you identify software components and their relationships, based on a customer’s requirements. </a:t>
            </a:r>
          </a:p>
          <a:p>
            <a:r>
              <a:rPr lang="en-US" sz="2000" b="1" dirty="0"/>
              <a:t>Implementation</a:t>
            </a:r>
            <a:r>
              <a:rPr lang="en-US" sz="2000" dirty="0"/>
              <a:t> is the process of realizing the design as a program. </a:t>
            </a:r>
          </a:p>
        </p:txBody>
      </p:sp>
    </p:spTree>
    <p:extLst>
      <p:ext uri="{BB962C8B-B14F-4D97-AF65-F5344CB8AC3E}">
        <p14:creationId xmlns:p14="http://schemas.microsoft.com/office/powerpoint/2010/main" val="1071038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21043-04F8-4761-A5D3-1A9AF12BB31B}"/>
              </a:ext>
            </a:extLst>
          </p:cNvPr>
          <p:cNvSpPr>
            <a:spLocks noGrp="1"/>
          </p:cNvSpPr>
          <p:nvPr>
            <p:ph type="title"/>
          </p:nvPr>
        </p:nvSpPr>
        <p:spPr/>
        <p:txBody>
          <a:bodyPr/>
          <a:lstStyle/>
          <a:p>
            <a:r>
              <a:rPr lang="en-US" dirty="0"/>
              <a:t>Build or buy</a:t>
            </a:r>
          </a:p>
        </p:txBody>
      </p:sp>
      <p:sp>
        <p:nvSpPr>
          <p:cNvPr id="3" name="Content Placeholder 2">
            <a:extLst>
              <a:ext uri="{FF2B5EF4-FFF2-40B4-BE49-F238E27FC236}">
                <a16:creationId xmlns:a16="http://schemas.microsoft.com/office/drawing/2014/main" id="{0099D7A2-42EE-4DBB-8119-A9D482D960D8}"/>
              </a:ext>
            </a:extLst>
          </p:cNvPr>
          <p:cNvSpPr>
            <a:spLocks noGrp="1"/>
          </p:cNvSpPr>
          <p:nvPr>
            <p:ph idx="1"/>
          </p:nvPr>
        </p:nvSpPr>
        <p:spPr/>
        <p:txBody>
          <a:bodyPr>
            <a:normAutofit/>
          </a:bodyPr>
          <a:lstStyle/>
          <a:p>
            <a:r>
              <a:rPr lang="en-US" sz="2000" dirty="0">
                <a:solidFill>
                  <a:sysClr val="windowText" lastClr="000000"/>
                </a:solidFill>
              </a:rPr>
              <a:t>In a wide range of domains, it is possible to buy off-the-shelf systems (COTS) that can be adapted and tailored to the users’ requirements. </a:t>
            </a:r>
          </a:p>
          <a:p>
            <a:pPr lvl="1"/>
            <a:r>
              <a:rPr lang="en-US" sz="1800" dirty="0" err="1">
                <a:solidFill>
                  <a:sysClr val="windowText" lastClr="000000"/>
                </a:solidFill>
              </a:rPr>
              <a:t>e.g</a:t>
            </a:r>
            <a:r>
              <a:rPr lang="en-US" sz="1800" dirty="0">
                <a:solidFill>
                  <a:sysClr val="windowText" lastClr="000000"/>
                </a:solidFill>
              </a:rPr>
              <a:t> for implement a medical records system, we can buy a package that is already used in hospitals vs developing a system. One can be cheaper and one faster ...</a:t>
            </a:r>
            <a:endParaRPr lang="en-US" sz="2000" dirty="0">
              <a:solidFill>
                <a:sysClr val="windowText" lastClr="000000"/>
              </a:solidFill>
            </a:endParaRPr>
          </a:p>
        </p:txBody>
      </p:sp>
      <p:sp>
        <p:nvSpPr>
          <p:cNvPr id="5" name="Rectangle 4">
            <a:extLst>
              <a:ext uri="{FF2B5EF4-FFF2-40B4-BE49-F238E27FC236}">
                <a16:creationId xmlns:a16="http://schemas.microsoft.com/office/drawing/2014/main" id="{A4E08F83-8189-4793-B6AC-220A9A7E16D1}"/>
              </a:ext>
            </a:extLst>
          </p:cNvPr>
          <p:cNvSpPr/>
          <p:nvPr/>
        </p:nvSpPr>
        <p:spPr>
          <a:xfrm>
            <a:off x="581192" y="5801194"/>
            <a:ext cx="3150991" cy="338554"/>
          </a:xfrm>
          <a:prstGeom prst="rect">
            <a:avLst/>
          </a:prstGeom>
        </p:spPr>
        <p:txBody>
          <a:bodyPr wrap="none">
            <a:spAutoFit/>
          </a:bodyPr>
          <a:lstStyle/>
          <a:p>
            <a:r>
              <a:rPr lang="en-US" sz="1600" dirty="0">
                <a:solidFill>
                  <a:schemeClr val="tx2"/>
                </a:solidFill>
              </a:rPr>
              <a:t>* COTS = Commercial off-the-shelf</a:t>
            </a:r>
          </a:p>
        </p:txBody>
      </p:sp>
    </p:spTree>
    <p:extLst>
      <p:ext uri="{BB962C8B-B14F-4D97-AF65-F5344CB8AC3E}">
        <p14:creationId xmlns:p14="http://schemas.microsoft.com/office/powerpoint/2010/main" val="147052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B5D795CF-5F70-4821-BB11-0B2B8FCCD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9143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3B1AC31-0B6C-4781-BA06-16BE17F8A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9"/>
            <a:ext cx="5623962"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6CD354E-2065-4DF1-BA18-940046155EB3}"/>
              </a:ext>
            </a:extLst>
          </p:cNvPr>
          <p:cNvSpPr>
            <a:spLocks noGrp="1"/>
          </p:cNvSpPr>
          <p:nvPr>
            <p:ph type="title"/>
          </p:nvPr>
        </p:nvSpPr>
        <p:spPr>
          <a:xfrm>
            <a:off x="3434432" y="1419225"/>
            <a:ext cx="5098956" cy="2085869"/>
          </a:xfrm>
        </p:spPr>
        <p:txBody>
          <a:bodyPr vert="horz" lIns="91440" tIns="45720" rIns="91440" bIns="45720" rtlCol="0" anchor="b">
            <a:normAutofit/>
          </a:bodyPr>
          <a:lstStyle/>
          <a:p>
            <a:r>
              <a:rPr lang="en-US" sz="3600" dirty="0">
                <a:solidFill>
                  <a:srgbClr val="FFFFFF"/>
                </a:solidFill>
              </a:rPr>
              <a:t>Object-oriented design using UML</a:t>
            </a:r>
          </a:p>
        </p:txBody>
      </p:sp>
      <p:pic>
        <p:nvPicPr>
          <p:cNvPr id="7" name="Graphic 6" descr="Robot">
            <a:extLst>
              <a:ext uri="{FF2B5EF4-FFF2-40B4-BE49-F238E27FC236}">
                <a16:creationId xmlns:a16="http://schemas.microsoft.com/office/drawing/2014/main" id="{5C4074B8-C8DF-4E3B-A4F5-81350A37D4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7724" y="2392970"/>
            <a:ext cx="2294126" cy="2294126"/>
          </a:xfrm>
          <a:prstGeom prst="rect">
            <a:avLst/>
          </a:prstGeom>
        </p:spPr>
      </p:pic>
    </p:spTree>
    <p:extLst>
      <p:ext uri="{BB962C8B-B14F-4D97-AF65-F5344CB8AC3E}">
        <p14:creationId xmlns:p14="http://schemas.microsoft.com/office/powerpoint/2010/main" val="190995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264E-9CC3-4397-A070-346746BE2E2E}"/>
              </a:ext>
            </a:extLst>
          </p:cNvPr>
          <p:cNvSpPr>
            <a:spLocks noGrp="1"/>
          </p:cNvSpPr>
          <p:nvPr>
            <p:ph type="title"/>
          </p:nvPr>
        </p:nvSpPr>
        <p:spPr/>
        <p:txBody>
          <a:bodyPr/>
          <a:lstStyle/>
          <a:p>
            <a:r>
              <a:rPr lang="en-US" dirty="0"/>
              <a:t>object-oriented design process</a:t>
            </a:r>
          </a:p>
        </p:txBody>
      </p:sp>
      <p:sp>
        <p:nvSpPr>
          <p:cNvPr id="3" name="Content Placeholder 2">
            <a:extLst>
              <a:ext uri="{FF2B5EF4-FFF2-40B4-BE49-F238E27FC236}">
                <a16:creationId xmlns:a16="http://schemas.microsoft.com/office/drawing/2014/main" id="{19EC3F72-3872-4737-90EC-F06FC7219533}"/>
              </a:ext>
            </a:extLst>
          </p:cNvPr>
          <p:cNvSpPr>
            <a:spLocks noGrp="1"/>
          </p:cNvSpPr>
          <p:nvPr>
            <p:ph idx="1"/>
          </p:nvPr>
        </p:nvSpPr>
        <p:spPr/>
        <p:txBody>
          <a:bodyPr>
            <a:normAutofit/>
          </a:bodyPr>
          <a:lstStyle/>
          <a:p>
            <a:r>
              <a:rPr lang="en-US" sz="2000" dirty="0"/>
              <a:t>It involves developing a number of different system models.</a:t>
            </a:r>
          </a:p>
          <a:p>
            <a:r>
              <a:rPr lang="en-US" sz="2000" dirty="0"/>
              <a:t>They require a lot of effort for development and maintenance which for </a:t>
            </a:r>
            <a:r>
              <a:rPr lang="en-US" sz="2000" b="1" dirty="0"/>
              <a:t>small systems</a:t>
            </a:r>
            <a:r>
              <a:rPr lang="en-US" sz="2000" dirty="0"/>
              <a:t> this may </a:t>
            </a:r>
            <a:r>
              <a:rPr lang="en-US" sz="2000" b="1" dirty="0"/>
              <a:t>not be cost-effective</a:t>
            </a:r>
            <a:r>
              <a:rPr lang="en-US" sz="2000" dirty="0"/>
              <a:t>. However, for </a:t>
            </a:r>
            <a:r>
              <a:rPr lang="en-US" sz="2000" b="1" dirty="0"/>
              <a:t>large systems </a:t>
            </a:r>
            <a:r>
              <a:rPr lang="en-US" sz="2000" dirty="0"/>
              <a:t>developed by different groups design models are an </a:t>
            </a:r>
            <a:r>
              <a:rPr lang="en-US" sz="2000" b="1" dirty="0"/>
              <a:t>important communication mechanism</a:t>
            </a:r>
            <a:r>
              <a:rPr lang="en-US" sz="2000" dirty="0"/>
              <a:t>.</a:t>
            </a:r>
          </a:p>
        </p:txBody>
      </p:sp>
    </p:spTree>
    <p:extLst>
      <p:ext uri="{BB962C8B-B14F-4D97-AF65-F5344CB8AC3E}">
        <p14:creationId xmlns:p14="http://schemas.microsoft.com/office/powerpoint/2010/main" val="1793139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60C921-241F-4CDA-A5BC-416FA9EE2FD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2317" y="704850"/>
            <a:ext cx="2901174" cy="4305301"/>
          </a:xfrm>
          <a:prstGeom prst="rect">
            <a:avLst/>
          </a:prstGeom>
        </p:spPr>
      </p:pic>
      <p:sp>
        <p:nvSpPr>
          <p:cNvPr id="2" name="Title 1">
            <a:extLst>
              <a:ext uri="{FF2B5EF4-FFF2-40B4-BE49-F238E27FC236}">
                <a16:creationId xmlns:a16="http://schemas.microsoft.com/office/drawing/2014/main" id="{3D4A63FE-1C4F-4075-A1EA-8241C5E2A890}"/>
              </a:ext>
            </a:extLst>
          </p:cNvPr>
          <p:cNvSpPr>
            <a:spLocks noGrp="1"/>
          </p:cNvSpPr>
          <p:nvPr>
            <p:ph type="title"/>
          </p:nvPr>
        </p:nvSpPr>
        <p:spPr>
          <a:xfrm>
            <a:off x="457199" y="5200649"/>
            <a:ext cx="8223856" cy="1120611"/>
          </a:xfrm>
        </p:spPr>
        <p:txBody>
          <a:bodyPr vert="horz" lIns="91440" tIns="45720" rIns="91440" bIns="45720" rtlCol="0" anchor="ctr">
            <a:normAutofit/>
          </a:bodyPr>
          <a:lstStyle/>
          <a:p>
            <a:pPr>
              <a:lnSpc>
                <a:spcPct val="90000"/>
              </a:lnSpc>
            </a:pPr>
            <a:r>
              <a:rPr lang="en-US" sz="2700" dirty="0">
                <a:solidFill>
                  <a:schemeClr val="bg1"/>
                </a:solidFill>
              </a:rPr>
              <a:t>Weather station </a:t>
            </a:r>
            <a:br>
              <a:rPr lang="en-US" sz="2700" dirty="0">
                <a:solidFill>
                  <a:schemeClr val="bg1"/>
                </a:solidFill>
              </a:rPr>
            </a:br>
            <a:r>
              <a:rPr lang="en-US" sz="2700" dirty="0">
                <a:solidFill>
                  <a:schemeClr val="bg1"/>
                </a:solidFill>
              </a:rPr>
              <a:t>use cases</a:t>
            </a:r>
          </a:p>
        </p:txBody>
      </p:sp>
      <p:pic>
        <p:nvPicPr>
          <p:cNvPr id="4" name="Content Placeholder 4">
            <a:extLst>
              <a:ext uri="{FF2B5EF4-FFF2-40B4-BE49-F238E27FC236}">
                <a16:creationId xmlns:a16="http://schemas.microsoft.com/office/drawing/2014/main" id="{44F3B676-930F-420D-BC3B-58F404D62324}"/>
              </a:ext>
            </a:extLst>
          </p:cNvPr>
          <p:cNvPicPr>
            <a:picLocks noChangeAspect="1"/>
          </p:cNvPicPr>
          <p:nvPr/>
        </p:nvPicPr>
        <p:blipFill rotWithShape="1">
          <a:blip r:embed="rId4">
            <a:extLst>
              <a:ext uri="{28A0092B-C50C-407E-A947-70E740481C1C}">
                <a14:useLocalDpi xmlns:a14="http://schemas.microsoft.com/office/drawing/2010/main" val="0"/>
              </a:ext>
            </a:extLst>
          </a:blip>
          <a:srcRect r="43281"/>
          <a:stretch/>
        </p:blipFill>
        <p:spPr>
          <a:xfrm>
            <a:off x="4268296" y="1278120"/>
            <a:ext cx="4412759" cy="3158760"/>
          </a:xfrm>
          <a:prstGeom prst="rect">
            <a:avLst/>
          </a:prstGeom>
        </p:spPr>
      </p:pic>
    </p:spTree>
    <p:extLst>
      <p:ext uri="{BB962C8B-B14F-4D97-AF65-F5344CB8AC3E}">
        <p14:creationId xmlns:p14="http://schemas.microsoft.com/office/powerpoint/2010/main" val="2259654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60C921-241F-4CDA-A5BC-416FA9EE2FD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35957" y="1378286"/>
            <a:ext cx="6872086" cy="3117514"/>
          </a:xfrm>
          <a:prstGeom prst="rect">
            <a:avLst/>
          </a:prstGeom>
        </p:spPr>
      </p:pic>
      <p:sp>
        <p:nvSpPr>
          <p:cNvPr id="2" name="Title 1">
            <a:extLst>
              <a:ext uri="{FF2B5EF4-FFF2-40B4-BE49-F238E27FC236}">
                <a16:creationId xmlns:a16="http://schemas.microsoft.com/office/drawing/2014/main" id="{3D4A63FE-1C4F-4075-A1EA-8241C5E2A890}"/>
              </a:ext>
            </a:extLst>
          </p:cNvPr>
          <p:cNvSpPr>
            <a:spLocks noGrp="1"/>
          </p:cNvSpPr>
          <p:nvPr>
            <p:ph type="title"/>
          </p:nvPr>
        </p:nvSpPr>
        <p:spPr>
          <a:xfrm>
            <a:off x="457199" y="5200649"/>
            <a:ext cx="8223856" cy="1120611"/>
          </a:xfrm>
        </p:spPr>
        <p:txBody>
          <a:bodyPr vert="horz" lIns="91440" tIns="45720" rIns="91440" bIns="45720" rtlCol="0" anchor="ctr">
            <a:normAutofit/>
          </a:bodyPr>
          <a:lstStyle/>
          <a:p>
            <a:pPr>
              <a:lnSpc>
                <a:spcPct val="90000"/>
              </a:lnSpc>
            </a:pPr>
            <a:r>
              <a:rPr lang="en-US" sz="2700" dirty="0">
                <a:solidFill>
                  <a:schemeClr val="bg1"/>
                </a:solidFill>
              </a:rPr>
              <a:t>High-level architecture </a:t>
            </a:r>
            <a:br>
              <a:rPr lang="en-US" sz="2700" dirty="0">
                <a:solidFill>
                  <a:schemeClr val="bg1"/>
                </a:solidFill>
              </a:rPr>
            </a:br>
            <a:r>
              <a:rPr lang="en-US" sz="2700" dirty="0">
                <a:solidFill>
                  <a:schemeClr val="bg1"/>
                </a:solidFill>
              </a:rPr>
              <a:t>of the weather station</a:t>
            </a:r>
          </a:p>
        </p:txBody>
      </p:sp>
    </p:spTree>
    <p:extLst>
      <p:ext uri="{BB962C8B-B14F-4D97-AF65-F5344CB8AC3E}">
        <p14:creationId xmlns:p14="http://schemas.microsoft.com/office/powerpoint/2010/main" val="1437748920"/>
      </p:ext>
    </p:extLst>
  </p:cSld>
  <p:clrMapOvr>
    <a:masterClrMapping/>
  </p:clrMapOvr>
</p:sld>
</file>

<file path=ppt/theme/theme1.xml><?xml version="1.0" encoding="utf-8"?>
<a:theme xmlns:a="http://schemas.openxmlformats.org/drawingml/2006/main" name="Dividen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827</Words>
  <Application>Microsoft Office PowerPoint</Application>
  <PresentationFormat>On-screen Show (4:3)</PresentationFormat>
  <Paragraphs>143</Paragraphs>
  <Slides>23</Slides>
  <Notes>12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Gill Sans MT</vt:lpstr>
      <vt:lpstr>Wingdings 2</vt:lpstr>
      <vt:lpstr>Dividend</vt:lpstr>
      <vt:lpstr>design and implementation Chapter 7</vt:lpstr>
      <vt:lpstr>Agenda</vt:lpstr>
      <vt:lpstr>Design and implementation </vt:lpstr>
      <vt:lpstr>Design and implementation </vt:lpstr>
      <vt:lpstr>Build or buy</vt:lpstr>
      <vt:lpstr>Object-oriented design using UML</vt:lpstr>
      <vt:lpstr>object-oriented design process</vt:lpstr>
      <vt:lpstr>Weather station  use cases</vt:lpstr>
      <vt:lpstr>High-level architecture  of the weather station</vt:lpstr>
      <vt:lpstr>Weather station Object class identification</vt:lpstr>
      <vt:lpstr>state diagram</vt:lpstr>
      <vt:lpstr>Design patterns</vt:lpstr>
      <vt:lpstr>Design patterns</vt:lpstr>
      <vt:lpstr>Design Patterns</vt:lpstr>
      <vt:lpstr>SINGLETON</vt:lpstr>
      <vt:lpstr>Implementation issues</vt:lpstr>
      <vt:lpstr>Implementation issues</vt:lpstr>
      <vt:lpstr>Reuse levels</vt:lpstr>
      <vt:lpstr>Open source development</vt:lpstr>
      <vt:lpstr>Open source</vt:lpstr>
      <vt:lpstr>License models</vt:lpstr>
      <vt:lpstr>Software Engineering Sommerville</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2019-11-24T15:35:35Z</dcterms:created>
  <dcterms:modified xsi:type="dcterms:W3CDTF">2019-11-24T17:48:22Z</dcterms:modified>
</cp:coreProperties>
</file>