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5"/>
  </p:notesMasterIdLst>
  <p:sldIdLst>
    <p:sldId id="3825" r:id="rId5"/>
    <p:sldId id="3846" r:id="rId6"/>
    <p:sldId id="3827" r:id="rId7"/>
    <p:sldId id="3836" r:id="rId8"/>
    <p:sldId id="3841" r:id="rId9"/>
    <p:sldId id="3837" r:id="rId10"/>
    <p:sldId id="3840" r:id="rId11"/>
    <p:sldId id="3838" r:id="rId12"/>
    <p:sldId id="3831" r:id="rId13"/>
    <p:sldId id="3850" r:id="rId14"/>
    <p:sldId id="3843" r:id="rId15"/>
    <p:sldId id="3854" r:id="rId16"/>
    <p:sldId id="3842" r:id="rId17"/>
    <p:sldId id="3856" r:id="rId18"/>
    <p:sldId id="3835" r:id="rId19"/>
    <p:sldId id="3851" r:id="rId20"/>
    <p:sldId id="3852" r:id="rId21"/>
    <p:sldId id="3848" r:id="rId22"/>
    <p:sldId id="3853" r:id="rId23"/>
    <p:sldId id="3858" r:id="rId24"/>
    <p:sldId id="3849" r:id="rId25"/>
    <p:sldId id="3864" r:id="rId26"/>
    <p:sldId id="3865" r:id="rId27"/>
    <p:sldId id="3867" r:id="rId28"/>
    <p:sldId id="3859" r:id="rId29"/>
    <p:sldId id="3861" r:id="rId30"/>
    <p:sldId id="3862" r:id="rId31"/>
    <p:sldId id="3845" r:id="rId32"/>
    <p:sldId id="3866" r:id="rId33"/>
    <p:sldId id="383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824" autoAdjust="0"/>
  </p:normalViewPr>
  <p:slideViewPr>
    <p:cSldViewPr snapToGrid="0">
      <p:cViewPr varScale="1">
        <p:scale>
          <a:sx n="75" d="100"/>
          <a:sy n="75" d="100"/>
        </p:scale>
        <p:origin x="974" y="6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custT="1"/>
      <dgm:spPr>
        <a:solidFill>
          <a:schemeClr val="accent1">
            <a:lumMod val="20000"/>
            <a:lumOff val="80000"/>
            <a:alpha val="90000"/>
          </a:schemeClr>
        </a:solidFill>
        <a:ln>
          <a:noFill/>
        </a:ln>
      </dgm:spPr>
      <dgm:t>
        <a:bodyPr/>
        <a:lstStyle/>
        <a:p>
          <a:pPr algn="ctr"/>
          <a:r>
            <a:rPr lang="en-US" sz="1400" b="1" i="0" dirty="0"/>
            <a:t>The Beacon Chain</a:t>
          </a:r>
        </a:p>
        <a:p>
          <a:pPr algn="ctr"/>
          <a:r>
            <a:rPr lang="en-US" sz="1400" b="0" i="0" dirty="0"/>
            <a:t>Launched in December 2020. </a:t>
          </a:r>
          <a:br>
            <a:rPr lang="en-US" sz="1400" b="0" i="0" dirty="0"/>
          </a:br>
          <a:br>
            <a:rPr lang="en-US" sz="1400" b="0" i="0" dirty="0"/>
          </a:br>
          <a:r>
            <a:rPr lang="en-US" sz="1400" b="0" i="0" dirty="0"/>
            <a:t>Launch of Beacon Chain.</a:t>
          </a:r>
          <a:endParaRPr lang="en-US" sz="1400" dirty="0"/>
        </a:p>
      </dgm:t>
    </dgm:pt>
    <dgm:pt modelId="{49F555B2-B165-4CB6-8578-DF4BCD791ABF}" type="parTrans" cxnId="{8327A44B-5326-4A8B-9B23-A3D3C09A16F3}">
      <dgm:prSet/>
      <dgm:spPr/>
      <dgm:t>
        <a:bodyPr/>
        <a:lstStyle/>
        <a:p>
          <a:pPr algn="ctr"/>
          <a:endParaRPr lang="en-US" sz="2400"/>
        </a:p>
      </dgm:t>
    </dgm:pt>
    <dgm:pt modelId="{C54063C4-24CD-4834-9424-53756AE38C6B}" type="sibTrans" cxnId="{8327A44B-5326-4A8B-9B23-A3D3C09A16F3}">
      <dgm:prSet phldrT="1" phldr="0" custT="1"/>
      <dgm:spPr>
        <a:solidFill>
          <a:schemeClr val="accent1"/>
        </a:solidFill>
        <a:ln>
          <a:noFill/>
        </a:ln>
      </dgm:spPr>
      <dgm:t>
        <a:bodyPr/>
        <a:lstStyle/>
        <a:p>
          <a:pPr algn="ctr"/>
          <a:r>
            <a:rPr lang="en-US" sz="6000"/>
            <a:t>1</a:t>
          </a:r>
          <a:endParaRPr lang="en-US" sz="6000" dirty="0"/>
        </a:p>
      </dgm:t>
    </dgm:pt>
    <dgm:pt modelId="{60491499-FB22-48E4-9892-89C93D1E3D59}">
      <dgm:prSet custT="1"/>
      <dgm:spPr>
        <a:solidFill>
          <a:schemeClr val="accent1">
            <a:lumMod val="20000"/>
            <a:lumOff val="80000"/>
            <a:alpha val="90000"/>
          </a:schemeClr>
        </a:solidFill>
        <a:ln>
          <a:noFill/>
        </a:ln>
      </dgm:spPr>
      <dgm:t>
        <a:bodyPr/>
        <a:lstStyle/>
        <a:p>
          <a:pPr algn="ctr">
            <a:buFont typeface="Arial" panose="020B0604020202020204" pitchFamily="34" charset="0"/>
            <a:buChar char="•"/>
          </a:pPr>
          <a:r>
            <a:rPr lang="en-US" sz="1400" b="1" i="0" dirty="0"/>
            <a:t>Sharding</a:t>
          </a:r>
        </a:p>
        <a:p>
          <a:pPr algn="ctr">
            <a:buFont typeface="Arial" panose="020B0604020202020204" pitchFamily="34" charset="0"/>
            <a:buChar char="•"/>
          </a:pPr>
          <a:r>
            <a:rPr lang="en-US" sz="1400" b="0" i="0" dirty="0"/>
            <a:t>In 2021, the first iteration of 64 shards will be launched.</a:t>
          </a:r>
          <a:endParaRPr lang="en-US" sz="1400" dirty="0"/>
        </a:p>
      </dgm:t>
    </dgm:pt>
    <dgm:pt modelId="{A5BC8EF5-AB1B-4FE1-9AE2-78463018BD17}" type="parTrans" cxnId="{83388D3D-8798-4640-BC66-47A270331756}">
      <dgm:prSet/>
      <dgm:spPr/>
      <dgm:t>
        <a:bodyPr/>
        <a:lstStyle/>
        <a:p>
          <a:pPr algn="ctr"/>
          <a:endParaRPr lang="en-US" sz="2400"/>
        </a:p>
      </dgm:t>
    </dgm:pt>
    <dgm:pt modelId="{85876D32-AD25-4EA3-BA18-366AAED77342}" type="sibTrans" cxnId="{83388D3D-8798-4640-BC66-47A270331756}">
      <dgm:prSet phldrT="2" phldr="0" custT="1"/>
      <dgm:spPr/>
      <dgm:t>
        <a:bodyPr/>
        <a:lstStyle/>
        <a:p>
          <a:pPr algn="ctr"/>
          <a:r>
            <a:rPr lang="en-US" sz="6000"/>
            <a:t>2</a:t>
          </a:r>
          <a:endParaRPr lang="en-US" sz="6000" dirty="0"/>
        </a:p>
      </dgm:t>
    </dgm:pt>
    <dgm:pt modelId="{AD107FCB-F202-4768-810C-CFC4410FE711}">
      <dgm:prSet custT="1"/>
      <dgm:spPr/>
      <dgm:t>
        <a:bodyPr/>
        <a:lstStyle/>
        <a:p>
          <a:pPr algn="ctr">
            <a:buFont typeface="Arial" panose="020B0604020202020204" pitchFamily="34" charset="0"/>
            <a:buChar char="•"/>
          </a:pPr>
          <a:r>
            <a:rPr lang="en-US" sz="1400" b="1" i="0" dirty="0"/>
            <a:t>The Docking</a:t>
          </a:r>
        </a:p>
        <a:p>
          <a:pPr algn="ctr">
            <a:buFont typeface="Arial" panose="020B0604020202020204" pitchFamily="34" charset="0"/>
            <a:buChar char="•"/>
          </a:pPr>
          <a:r>
            <a:rPr lang="en-US" sz="1400" b="0" i="0" dirty="0"/>
            <a:t>The merge is when the current ETH 1.0 chain becomes an ETH2.0 shard.</a:t>
          </a:r>
        </a:p>
        <a:p>
          <a:pPr algn="ctr">
            <a:buFont typeface="Arial" panose="020B0604020202020204" pitchFamily="34" charset="0"/>
            <a:buChar char="•"/>
          </a:pPr>
          <a:r>
            <a:rPr lang="en-US" sz="1400" dirty="0"/>
            <a:t>Planned for June 2022.</a:t>
          </a:r>
        </a:p>
      </dgm:t>
    </dgm:pt>
    <dgm:pt modelId="{25267548-367A-4503-B50B-12451DC9E084}" type="parTrans" cxnId="{C04CA8B9-514B-4261-8F20-DA7AC704D9C6}">
      <dgm:prSet/>
      <dgm:spPr/>
      <dgm:t>
        <a:bodyPr/>
        <a:lstStyle/>
        <a:p>
          <a:pPr algn="ctr"/>
          <a:endParaRPr lang="en-US" sz="2400"/>
        </a:p>
      </dgm:t>
    </dgm:pt>
    <dgm:pt modelId="{91974471-A247-4934-8F4C-2A5D582816DB}" type="sibTrans" cxnId="{C04CA8B9-514B-4261-8F20-DA7AC704D9C6}">
      <dgm:prSet phldrT="3" phldr="0" custT="1"/>
      <dgm:spPr/>
      <dgm:t>
        <a:bodyPr/>
        <a:lstStyle/>
        <a:p>
          <a:pPr algn="ctr"/>
          <a:r>
            <a:rPr lang="en-US" sz="6000"/>
            <a:t>3</a:t>
          </a:r>
        </a:p>
      </dgm:t>
    </dgm:pt>
    <dgm:pt modelId="{555CE33F-5133-4CCC-AA2E-1F74CABB6B1E}">
      <dgm:prSet custT="1"/>
      <dgm:spPr/>
      <dgm:t>
        <a:bodyPr/>
        <a:lstStyle/>
        <a:p>
          <a:pPr algn="ctr">
            <a:buFont typeface="Arial" panose="020B0604020202020204" pitchFamily="34" charset="0"/>
            <a:buChar char="•"/>
          </a:pPr>
          <a:r>
            <a:rPr lang="en-US" sz="1400" b="0" i="0" dirty="0"/>
            <a:t>It will be an upgrade where the 64 shards will be fully functional with smart contract compatibility and other added features.</a:t>
          </a:r>
          <a:endParaRPr lang="en-US" sz="1400" dirty="0"/>
        </a:p>
      </dgm:t>
    </dgm:pt>
    <dgm:pt modelId="{3DA50EC2-DF3F-4000-AA12-45575CA9C6ED}" type="parTrans" cxnId="{9D74F350-1B69-4067-8255-C9842C352E66}">
      <dgm:prSet/>
      <dgm:spPr/>
      <dgm:t>
        <a:bodyPr/>
        <a:lstStyle/>
        <a:p>
          <a:pPr algn="ctr"/>
          <a:endParaRPr lang="en-US" sz="2400"/>
        </a:p>
      </dgm:t>
    </dgm:pt>
    <dgm:pt modelId="{62A265F6-6B1C-4AAA-B16B-C09F9C449AE9}" type="sibTrans" cxnId="{9D74F350-1B69-4067-8255-C9842C352E66}">
      <dgm:prSet phldrT="4" phldr="0" custT="1"/>
      <dgm:spPr/>
      <dgm:t>
        <a:bodyPr/>
        <a:lstStyle/>
        <a:p>
          <a:pPr algn="ctr"/>
          <a:r>
            <a:rPr lang="en-US" sz="6000"/>
            <a:t>4</a:t>
          </a:r>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4"/>
      <dgm:spPr/>
    </dgm:pt>
    <dgm:pt modelId="{9C3A7F13-9585-42DF-AD32-B56F82B123C8}" type="pres">
      <dgm:prSet presAssocID="{C54063C4-24CD-4834-9424-53756AE38C6B}" presName="sibTransNodeCircle" presStyleLbl="alignNode1" presStyleIdx="0" presStyleCnt="8">
        <dgm:presLayoutVars>
          <dgm:chMax val="0"/>
          <dgm:bulletEnabled/>
        </dgm:presLayoutVars>
      </dgm:prSet>
      <dgm:spPr/>
    </dgm:pt>
    <dgm:pt modelId="{923B2301-552B-45D2-9EF0-53A10AA17FC6}" type="pres">
      <dgm:prSet presAssocID="{198ACE8E-34F4-43E6-BB2E-1809B1CC58DC}" presName="bottomLine" presStyleLbl="alignNode1" presStyleIdx="1" presStyleCnt="8">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4">
        <dgm:presLayoutVars>
          <dgm:bulletEnabled val="1"/>
        </dgm:presLayoutVars>
      </dgm:prSet>
      <dgm:spPr/>
    </dgm:pt>
    <dgm:pt modelId="{E0D4BB41-435C-4D24-B492-18E0C31CBB4E}" type="pres">
      <dgm:prSet presAssocID="{C54063C4-24CD-4834-9424-53756AE38C6B}" presName="sibTrans" presStyleCnt="0"/>
      <dgm:spPr/>
    </dgm:pt>
    <dgm:pt modelId="{C1CD5C94-84AB-40AC-8E7C-A847FC4A9C30}" type="pres">
      <dgm:prSet presAssocID="{60491499-FB22-48E4-9892-89C93D1E3D59}" presName="compositeNode" presStyleCnt="0">
        <dgm:presLayoutVars>
          <dgm:bulletEnabled val="1"/>
        </dgm:presLayoutVars>
      </dgm:prSet>
      <dgm:spPr/>
    </dgm:pt>
    <dgm:pt modelId="{884C5155-808A-409E-9647-6EC57620182E}" type="pres">
      <dgm:prSet presAssocID="{60491499-FB22-48E4-9892-89C93D1E3D59}" presName="bgRect" presStyleLbl="bgAccFollowNode1" presStyleIdx="1" presStyleCnt="4"/>
      <dgm:spPr/>
    </dgm:pt>
    <dgm:pt modelId="{BAB5F8ED-02FC-48F6-B404-573E7FA21A5B}" type="pres">
      <dgm:prSet presAssocID="{85876D32-AD25-4EA3-BA18-366AAED77342}" presName="sibTransNodeCircle" presStyleLbl="alignNode1" presStyleIdx="2" presStyleCnt="8">
        <dgm:presLayoutVars>
          <dgm:chMax val="0"/>
          <dgm:bulletEnabled/>
        </dgm:presLayoutVars>
      </dgm:prSet>
      <dgm:spPr/>
    </dgm:pt>
    <dgm:pt modelId="{41FC8C3E-9869-4B8E-A33C-38A1CD51ABEE}" type="pres">
      <dgm:prSet presAssocID="{60491499-FB22-48E4-9892-89C93D1E3D59}" presName="bottomLine" presStyleLbl="alignNode1" presStyleIdx="3" presStyleCnt="8">
        <dgm:presLayoutVars/>
      </dgm:prSet>
      <dgm:spPr/>
    </dgm:pt>
    <dgm:pt modelId="{50B6E53B-07E4-4D60-8ED9-4FDA1E8A82BC}" type="pres">
      <dgm:prSet presAssocID="{60491499-FB22-48E4-9892-89C93D1E3D59}" presName="nodeText" presStyleLbl="bgAccFollowNode1" presStyleIdx="1" presStyleCnt="4">
        <dgm:presLayoutVars>
          <dgm:bulletEnabled val="1"/>
        </dgm:presLayoutVars>
      </dgm:prSet>
      <dgm:spPr/>
    </dgm:pt>
    <dgm:pt modelId="{2DF221CB-EA8F-4828-8B0D-0E1081BB4DD0}" type="pres">
      <dgm:prSet presAssocID="{85876D32-AD25-4EA3-BA18-366AAED77342}" presName="sibTrans" presStyleCnt="0"/>
      <dgm:spPr/>
    </dgm:pt>
    <dgm:pt modelId="{5FCA5D4E-77EC-4DDB-BD4D-F13BED14AE96}" type="pres">
      <dgm:prSet presAssocID="{AD107FCB-F202-4768-810C-CFC4410FE711}" presName="compositeNode" presStyleCnt="0">
        <dgm:presLayoutVars>
          <dgm:bulletEnabled val="1"/>
        </dgm:presLayoutVars>
      </dgm:prSet>
      <dgm:spPr/>
    </dgm:pt>
    <dgm:pt modelId="{5394D12C-10FE-44AC-98C6-E090FB87C5A3}" type="pres">
      <dgm:prSet presAssocID="{AD107FCB-F202-4768-810C-CFC4410FE711}" presName="bgRect" presStyleLbl="bgAccFollowNode1" presStyleIdx="2" presStyleCnt="4"/>
      <dgm:spPr/>
    </dgm:pt>
    <dgm:pt modelId="{02D19681-A0C3-40C9-9C9E-C01BE6BCA29E}" type="pres">
      <dgm:prSet presAssocID="{91974471-A247-4934-8F4C-2A5D582816DB}" presName="sibTransNodeCircle" presStyleLbl="alignNode1" presStyleIdx="4" presStyleCnt="8">
        <dgm:presLayoutVars>
          <dgm:chMax val="0"/>
          <dgm:bulletEnabled/>
        </dgm:presLayoutVars>
      </dgm:prSet>
      <dgm:spPr/>
    </dgm:pt>
    <dgm:pt modelId="{5E58F130-1A81-414F-93FE-E4CC40DC5A88}" type="pres">
      <dgm:prSet presAssocID="{AD107FCB-F202-4768-810C-CFC4410FE711}" presName="bottomLine" presStyleLbl="alignNode1" presStyleIdx="5" presStyleCnt="8">
        <dgm:presLayoutVars/>
      </dgm:prSet>
      <dgm:spPr/>
    </dgm:pt>
    <dgm:pt modelId="{E9624938-5B96-4E4A-AB0D-453E08AA4063}" type="pres">
      <dgm:prSet presAssocID="{AD107FCB-F202-4768-810C-CFC4410FE711}" presName="nodeText" presStyleLbl="bgAccFollowNode1" presStyleIdx="2" presStyleCnt="4">
        <dgm:presLayoutVars>
          <dgm:bulletEnabled val="1"/>
        </dgm:presLayoutVars>
      </dgm:prSet>
      <dgm:spPr/>
    </dgm:pt>
    <dgm:pt modelId="{89407DCA-4E15-4638-81D6-FE00BF4313E2}" type="pres">
      <dgm:prSet presAssocID="{91974471-A247-4934-8F4C-2A5D582816DB}" presName="sibTrans" presStyleCnt="0"/>
      <dgm:spPr/>
    </dgm:pt>
    <dgm:pt modelId="{5E317F1A-2257-4EF2-91FC-BA62C46EF5E0}" type="pres">
      <dgm:prSet presAssocID="{555CE33F-5133-4CCC-AA2E-1F74CABB6B1E}" presName="compositeNode" presStyleCnt="0">
        <dgm:presLayoutVars>
          <dgm:bulletEnabled val="1"/>
        </dgm:presLayoutVars>
      </dgm:prSet>
      <dgm:spPr/>
    </dgm:pt>
    <dgm:pt modelId="{22CC6B0E-D0E3-4C09-A842-93FD9F670382}" type="pres">
      <dgm:prSet presAssocID="{555CE33F-5133-4CCC-AA2E-1F74CABB6B1E}" presName="bgRect" presStyleLbl="bgAccFollowNode1" presStyleIdx="3" presStyleCnt="4"/>
      <dgm:spPr/>
    </dgm:pt>
    <dgm:pt modelId="{1C844667-9980-41F7-8B07-7B69564F08A4}" type="pres">
      <dgm:prSet presAssocID="{62A265F6-6B1C-4AAA-B16B-C09F9C449AE9}" presName="sibTransNodeCircle" presStyleLbl="alignNode1" presStyleIdx="6" presStyleCnt="8">
        <dgm:presLayoutVars>
          <dgm:chMax val="0"/>
          <dgm:bulletEnabled/>
        </dgm:presLayoutVars>
      </dgm:prSet>
      <dgm:spPr/>
    </dgm:pt>
    <dgm:pt modelId="{F6962FE1-F225-4334-AAD3-C045D9A572B5}" type="pres">
      <dgm:prSet presAssocID="{555CE33F-5133-4CCC-AA2E-1F74CABB6B1E}" presName="bottomLine" presStyleLbl="alignNode1" presStyleIdx="7" presStyleCnt="8">
        <dgm:presLayoutVars/>
      </dgm:prSet>
      <dgm:spPr/>
    </dgm:pt>
    <dgm:pt modelId="{7A2038BF-AA9B-4C26-A191-3782DDFB90EF}" type="pres">
      <dgm:prSet presAssocID="{555CE33F-5133-4CCC-AA2E-1F74CABB6B1E}" presName="nodeText" presStyleLbl="bgAccFollowNode1" presStyleIdx="3" presStyleCnt="4">
        <dgm:presLayoutVars>
          <dgm:bulletEnabled val="1"/>
        </dgm:presLayoutVars>
      </dgm:prSet>
      <dgm:spPr/>
    </dgm:pt>
  </dgm:ptLst>
  <dgm:cxnLst>
    <dgm:cxn modelId="{C6642820-E310-4FE2-92BB-A9D9089D13B6}" type="presOf" srcId="{91974471-A247-4934-8F4C-2A5D582816DB}" destId="{02D19681-A0C3-40C9-9C9E-C01BE6BCA29E}"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E197FE24-695C-4996-8479-5A23A00F9928}" type="presOf" srcId="{AD107FCB-F202-4768-810C-CFC4410FE711}" destId="{5394D12C-10FE-44AC-98C6-E090FB87C5A3}" srcOrd="0"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45932A2F-9CE0-42A9-8B3A-EB57D561BC87}" type="presOf" srcId="{60491499-FB22-48E4-9892-89C93D1E3D59}" destId="{884C5155-808A-409E-9647-6EC57620182E}" srcOrd="0" destOrd="0" presId="urn:microsoft.com/office/officeart/2016/7/layout/BasicLinearProcessNumbered#1"/>
    <dgm:cxn modelId="{83388D3D-8798-4640-BC66-47A270331756}" srcId="{0F5B3066-540F-4606-ADEC-65EB1C3E9627}" destId="{60491499-FB22-48E4-9892-89C93D1E3D59}" srcOrd="1" destOrd="0" parTransId="{A5BC8EF5-AB1B-4FE1-9AE2-78463018BD17}" sibTransId="{85876D32-AD25-4EA3-BA18-366AAED77342}"/>
    <dgm:cxn modelId="{C5FF4D43-CC33-4B59-AE53-D22271B9A1A3}" type="presOf" srcId="{AD107FCB-F202-4768-810C-CFC4410FE711}" destId="{E9624938-5B96-4E4A-AB0D-453E08AA4063}" srcOrd="1" destOrd="0" presId="urn:microsoft.com/office/officeart/2016/7/layout/BasicLinearProcessNumbered#1"/>
    <dgm:cxn modelId="{8D45FE66-A1C8-477C-A4CE-F57925B99992}" type="presOf" srcId="{60491499-FB22-48E4-9892-89C93D1E3D59}" destId="{50B6E53B-07E4-4D60-8ED9-4FDA1E8A82BC}" srcOrd="1"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9D74F350-1B69-4067-8255-C9842C352E66}" srcId="{0F5B3066-540F-4606-ADEC-65EB1C3E9627}" destId="{555CE33F-5133-4CCC-AA2E-1F74CABB6B1E}" srcOrd="3" destOrd="0" parTransId="{3DA50EC2-DF3F-4000-AA12-45575CA9C6ED}" sibTransId="{62A265F6-6B1C-4AAA-B16B-C09F9C449AE9}"/>
    <dgm:cxn modelId="{E913F489-709F-4803-A0EB-87E6B8C5D20B}" type="presOf" srcId="{555CE33F-5133-4CCC-AA2E-1F74CABB6B1E}" destId="{22CC6B0E-D0E3-4C09-A842-93FD9F670382}" srcOrd="0" destOrd="0" presId="urn:microsoft.com/office/officeart/2016/7/layout/BasicLinearProcessNumbered#1"/>
    <dgm:cxn modelId="{1060AC8E-ABB7-4BC9-AEC9-8764B9678D12}" type="presOf" srcId="{62A265F6-6B1C-4AAA-B16B-C09F9C449AE9}" destId="{1C844667-9980-41F7-8B07-7B69564F08A4}" srcOrd="0" destOrd="0" presId="urn:microsoft.com/office/officeart/2016/7/layout/BasicLinearProcessNumbered#1"/>
    <dgm:cxn modelId="{4507A9A9-A4BC-422D-898E-530BD4731757}" type="presOf" srcId="{85876D32-AD25-4EA3-BA18-366AAED77342}" destId="{BAB5F8ED-02FC-48F6-B404-573E7FA21A5B}" srcOrd="0" destOrd="0" presId="urn:microsoft.com/office/officeart/2016/7/layout/BasicLinearProcessNumbered#1"/>
    <dgm:cxn modelId="{D75BF2AB-CE2A-4103-9A1C-789FF97FCFBF}" type="presOf" srcId="{555CE33F-5133-4CCC-AA2E-1F74CABB6B1E}" destId="{7A2038BF-AA9B-4C26-A191-3782DDFB90EF}" srcOrd="1" destOrd="0" presId="urn:microsoft.com/office/officeart/2016/7/layout/BasicLinearProcessNumbered#1"/>
    <dgm:cxn modelId="{C04CA8B9-514B-4261-8F20-DA7AC704D9C6}" srcId="{0F5B3066-540F-4606-ADEC-65EB1C3E9627}" destId="{AD107FCB-F202-4768-810C-CFC4410FE711}" srcOrd="2" destOrd="0" parTransId="{25267548-367A-4503-B50B-12451DC9E084}" sibTransId="{91974471-A247-4934-8F4C-2A5D582816DB}"/>
    <dgm:cxn modelId="{8CB3EED4-728A-4D4F-ACB4-5DD629623D8A}" type="presOf" srcId="{198ACE8E-34F4-43E6-BB2E-1809B1CC58DC}" destId="{1636F17A-F9E0-460B-890B-A46A6E583FD1}" srcOrd="1" destOrd="0" presId="urn:microsoft.com/office/officeart/2016/7/layout/BasicLinearProcessNumbered#1"/>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A05FE7AB-B4B5-418B-ACF2-9DCFC22873A6}" type="presParOf" srcId="{869C0C7E-BD0C-4E5F-8D96-6B8EEC39B952}" destId="{E0D4BB41-435C-4D24-B492-18E0C31CBB4E}" srcOrd="1" destOrd="0" presId="urn:microsoft.com/office/officeart/2016/7/layout/BasicLinearProcessNumbered#1"/>
    <dgm:cxn modelId="{1A55CFA4-9AD9-4F8D-98EC-1BE6BCF5EF9F}" type="presParOf" srcId="{869C0C7E-BD0C-4E5F-8D96-6B8EEC39B952}" destId="{C1CD5C94-84AB-40AC-8E7C-A847FC4A9C30}" srcOrd="2" destOrd="0" presId="urn:microsoft.com/office/officeart/2016/7/layout/BasicLinearProcessNumbered#1"/>
    <dgm:cxn modelId="{AD6B90C1-345D-4EDE-BFCB-4881A10FC67D}" type="presParOf" srcId="{C1CD5C94-84AB-40AC-8E7C-A847FC4A9C30}" destId="{884C5155-808A-409E-9647-6EC57620182E}" srcOrd="0" destOrd="0" presId="urn:microsoft.com/office/officeart/2016/7/layout/BasicLinearProcessNumbered#1"/>
    <dgm:cxn modelId="{E80DAC0E-1713-4C86-B597-2F6F21DDF1B3}" type="presParOf" srcId="{C1CD5C94-84AB-40AC-8E7C-A847FC4A9C30}" destId="{BAB5F8ED-02FC-48F6-B404-573E7FA21A5B}" srcOrd="1" destOrd="0" presId="urn:microsoft.com/office/officeart/2016/7/layout/BasicLinearProcessNumbered#1"/>
    <dgm:cxn modelId="{20D81578-8B33-4F20-9A4D-C82A8BDFD2CE}" type="presParOf" srcId="{C1CD5C94-84AB-40AC-8E7C-A847FC4A9C30}" destId="{41FC8C3E-9869-4B8E-A33C-38A1CD51ABEE}" srcOrd="2" destOrd="0" presId="urn:microsoft.com/office/officeart/2016/7/layout/BasicLinearProcessNumbered#1"/>
    <dgm:cxn modelId="{765F82A3-F47B-4BFB-8AD3-7EE59ECCD183}" type="presParOf" srcId="{C1CD5C94-84AB-40AC-8E7C-A847FC4A9C30}" destId="{50B6E53B-07E4-4D60-8ED9-4FDA1E8A82BC}" srcOrd="3" destOrd="0" presId="urn:microsoft.com/office/officeart/2016/7/layout/BasicLinearProcessNumbered#1"/>
    <dgm:cxn modelId="{F926886B-A662-4EE9-9113-0E5684E675DB}" type="presParOf" srcId="{869C0C7E-BD0C-4E5F-8D96-6B8EEC39B952}" destId="{2DF221CB-EA8F-4828-8B0D-0E1081BB4DD0}" srcOrd="3" destOrd="0" presId="urn:microsoft.com/office/officeart/2016/7/layout/BasicLinearProcessNumbered#1"/>
    <dgm:cxn modelId="{C62E3384-C4E6-45BA-8C09-B36F4214C4F1}" type="presParOf" srcId="{869C0C7E-BD0C-4E5F-8D96-6B8EEC39B952}" destId="{5FCA5D4E-77EC-4DDB-BD4D-F13BED14AE96}" srcOrd="4" destOrd="0" presId="urn:microsoft.com/office/officeart/2016/7/layout/BasicLinearProcessNumbered#1"/>
    <dgm:cxn modelId="{9266C61B-BDD4-4904-8608-568088374C27}" type="presParOf" srcId="{5FCA5D4E-77EC-4DDB-BD4D-F13BED14AE96}" destId="{5394D12C-10FE-44AC-98C6-E090FB87C5A3}" srcOrd="0" destOrd="0" presId="urn:microsoft.com/office/officeart/2016/7/layout/BasicLinearProcessNumbered#1"/>
    <dgm:cxn modelId="{7FE22B54-E4D0-4545-B253-9EC8378595DA}" type="presParOf" srcId="{5FCA5D4E-77EC-4DDB-BD4D-F13BED14AE96}" destId="{02D19681-A0C3-40C9-9C9E-C01BE6BCA29E}" srcOrd="1" destOrd="0" presId="urn:microsoft.com/office/officeart/2016/7/layout/BasicLinearProcessNumbered#1"/>
    <dgm:cxn modelId="{9902E98F-B8BB-4BA5-A697-C4D92ECD5F18}" type="presParOf" srcId="{5FCA5D4E-77EC-4DDB-BD4D-F13BED14AE96}" destId="{5E58F130-1A81-414F-93FE-E4CC40DC5A88}" srcOrd="2" destOrd="0" presId="urn:microsoft.com/office/officeart/2016/7/layout/BasicLinearProcessNumbered#1"/>
    <dgm:cxn modelId="{9649DFA3-533A-4AC3-9386-D35C238D1718}" type="presParOf" srcId="{5FCA5D4E-77EC-4DDB-BD4D-F13BED14AE96}" destId="{E9624938-5B96-4E4A-AB0D-453E08AA4063}" srcOrd="3" destOrd="0" presId="urn:microsoft.com/office/officeart/2016/7/layout/BasicLinearProcessNumbered#1"/>
    <dgm:cxn modelId="{1D73CD30-A1F9-4B98-B234-611C859B45A7}" type="presParOf" srcId="{869C0C7E-BD0C-4E5F-8D96-6B8EEC39B952}" destId="{89407DCA-4E15-4638-81D6-FE00BF4313E2}" srcOrd="5" destOrd="0" presId="urn:microsoft.com/office/officeart/2016/7/layout/BasicLinearProcessNumbered#1"/>
    <dgm:cxn modelId="{9DFBCC72-CF45-4A51-9B42-4A3683A22253}" type="presParOf" srcId="{869C0C7E-BD0C-4E5F-8D96-6B8EEC39B952}" destId="{5E317F1A-2257-4EF2-91FC-BA62C46EF5E0}" srcOrd="6" destOrd="0" presId="urn:microsoft.com/office/officeart/2016/7/layout/BasicLinearProcessNumbered#1"/>
    <dgm:cxn modelId="{EBE812D4-AC9C-4BF2-A947-9494DFEEEF50}" type="presParOf" srcId="{5E317F1A-2257-4EF2-91FC-BA62C46EF5E0}" destId="{22CC6B0E-D0E3-4C09-A842-93FD9F670382}" srcOrd="0" destOrd="0" presId="urn:microsoft.com/office/officeart/2016/7/layout/BasicLinearProcessNumbered#1"/>
    <dgm:cxn modelId="{E291366E-0FC9-4E40-ACBC-FA56C5756E15}" type="presParOf" srcId="{5E317F1A-2257-4EF2-91FC-BA62C46EF5E0}" destId="{1C844667-9980-41F7-8B07-7B69564F08A4}" srcOrd="1" destOrd="0" presId="urn:microsoft.com/office/officeart/2016/7/layout/BasicLinearProcessNumbered#1"/>
    <dgm:cxn modelId="{A6529BCC-24A8-4148-9FC6-3099158CC94D}" type="presParOf" srcId="{5E317F1A-2257-4EF2-91FC-BA62C46EF5E0}" destId="{F6962FE1-F225-4334-AAD3-C045D9A572B5}" srcOrd="2" destOrd="0" presId="urn:microsoft.com/office/officeart/2016/7/layout/BasicLinearProcessNumbered#1"/>
    <dgm:cxn modelId="{71FAD883-FF5F-4CF3-A92E-4B14D65DDB23}" type="presParOf" srcId="{5E317F1A-2257-4EF2-91FC-BA62C46EF5E0}" destId="{7A2038BF-AA9B-4C26-A191-3782DDFB90EF}"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2986" y="179174"/>
          <a:ext cx="2369671" cy="3317539"/>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ctr" defTabSz="622300">
            <a:lnSpc>
              <a:spcPct val="90000"/>
            </a:lnSpc>
            <a:spcBef>
              <a:spcPct val="0"/>
            </a:spcBef>
            <a:spcAft>
              <a:spcPct val="35000"/>
            </a:spcAft>
            <a:buNone/>
          </a:pPr>
          <a:r>
            <a:rPr lang="en-US" sz="1400" b="1" i="0" kern="1200" dirty="0"/>
            <a:t>The Beacon Chain</a:t>
          </a:r>
        </a:p>
        <a:p>
          <a:pPr marL="0" lvl="0" indent="0" algn="ctr" defTabSz="622300">
            <a:lnSpc>
              <a:spcPct val="90000"/>
            </a:lnSpc>
            <a:spcBef>
              <a:spcPct val="0"/>
            </a:spcBef>
            <a:spcAft>
              <a:spcPct val="35000"/>
            </a:spcAft>
            <a:buNone/>
          </a:pPr>
          <a:r>
            <a:rPr lang="en-US" sz="1400" b="0" i="0" kern="1200" dirty="0"/>
            <a:t>Launched in December 2020. </a:t>
          </a:r>
          <a:br>
            <a:rPr lang="en-US" sz="1400" b="0" i="0" kern="1200" dirty="0"/>
          </a:br>
          <a:br>
            <a:rPr lang="en-US" sz="1400" b="0" i="0" kern="1200" dirty="0"/>
          </a:br>
          <a:r>
            <a:rPr lang="en-US" sz="1400" b="0" i="0" kern="1200" dirty="0"/>
            <a:t>Launch of Beacon Chain.</a:t>
          </a:r>
          <a:endParaRPr lang="en-US" sz="1400" kern="1200" dirty="0"/>
        </a:p>
      </dsp:txBody>
      <dsp:txXfrm>
        <a:off x="2986" y="1439839"/>
        <a:ext cx="2369671" cy="1990523"/>
      </dsp:txXfrm>
    </dsp:sp>
    <dsp:sp modelId="{9C3A7F13-9585-42DF-AD32-B56F82B123C8}">
      <dsp:nvSpPr>
        <dsp:cNvPr id="0" name=""/>
        <dsp:cNvSpPr/>
      </dsp:nvSpPr>
      <dsp:spPr>
        <a:xfrm>
          <a:off x="690191" y="510928"/>
          <a:ext cx="995261" cy="995261"/>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667000">
            <a:lnSpc>
              <a:spcPct val="90000"/>
            </a:lnSpc>
            <a:spcBef>
              <a:spcPct val="0"/>
            </a:spcBef>
            <a:spcAft>
              <a:spcPct val="35000"/>
            </a:spcAft>
            <a:buNone/>
          </a:pPr>
          <a:r>
            <a:rPr lang="en-US" sz="6000" kern="1200"/>
            <a:t>1</a:t>
          </a:r>
          <a:endParaRPr lang="en-US" sz="6000" kern="1200" dirty="0"/>
        </a:p>
      </dsp:txBody>
      <dsp:txXfrm>
        <a:off x="835944" y="656681"/>
        <a:ext cx="703755" cy="703755"/>
      </dsp:txXfrm>
    </dsp:sp>
    <dsp:sp modelId="{923B2301-552B-45D2-9EF0-53A10AA17FC6}">
      <dsp:nvSpPr>
        <dsp:cNvPr id="0" name=""/>
        <dsp:cNvSpPr/>
      </dsp:nvSpPr>
      <dsp:spPr>
        <a:xfrm>
          <a:off x="2986" y="3496641"/>
          <a:ext cx="2369671"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4C5155-808A-409E-9647-6EC57620182E}">
      <dsp:nvSpPr>
        <dsp:cNvPr id="0" name=""/>
        <dsp:cNvSpPr/>
      </dsp:nvSpPr>
      <dsp:spPr>
        <a:xfrm>
          <a:off x="2609625" y="179174"/>
          <a:ext cx="2369671" cy="3317539"/>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1" i="0" kern="1200" dirty="0"/>
            <a:t>Sharding</a:t>
          </a:r>
        </a:p>
        <a:p>
          <a:pPr marL="0" lvl="0" indent="0" algn="ctr" defTabSz="622300">
            <a:lnSpc>
              <a:spcPct val="90000"/>
            </a:lnSpc>
            <a:spcBef>
              <a:spcPct val="0"/>
            </a:spcBef>
            <a:spcAft>
              <a:spcPct val="35000"/>
            </a:spcAft>
            <a:buFont typeface="Arial" panose="020B0604020202020204" pitchFamily="34" charset="0"/>
            <a:buNone/>
          </a:pPr>
          <a:r>
            <a:rPr lang="en-US" sz="1400" b="0" i="0" kern="1200" dirty="0"/>
            <a:t>In 2021, the first iteration of 64 shards will be launched.</a:t>
          </a:r>
          <a:endParaRPr lang="en-US" sz="1400" kern="1200" dirty="0"/>
        </a:p>
      </dsp:txBody>
      <dsp:txXfrm>
        <a:off x="2609625" y="1439839"/>
        <a:ext cx="2369671" cy="1990523"/>
      </dsp:txXfrm>
    </dsp:sp>
    <dsp:sp modelId="{BAB5F8ED-02FC-48F6-B404-573E7FA21A5B}">
      <dsp:nvSpPr>
        <dsp:cNvPr id="0" name=""/>
        <dsp:cNvSpPr/>
      </dsp:nvSpPr>
      <dsp:spPr>
        <a:xfrm>
          <a:off x="3296829" y="510928"/>
          <a:ext cx="995261" cy="99526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667000">
            <a:lnSpc>
              <a:spcPct val="90000"/>
            </a:lnSpc>
            <a:spcBef>
              <a:spcPct val="0"/>
            </a:spcBef>
            <a:spcAft>
              <a:spcPct val="35000"/>
            </a:spcAft>
            <a:buNone/>
          </a:pPr>
          <a:r>
            <a:rPr lang="en-US" sz="6000" kern="1200"/>
            <a:t>2</a:t>
          </a:r>
          <a:endParaRPr lang="en-US" sz="6000" kern="1200" dirty="0"/>
        </a:p>
      </dsp:txBody>
      <dsp:txXfrm>
        <a:off x="3442582" y="656681"/>
        <a:ext cx="703755" cy="703755"/>
      </dsp:txXfrm>
    </dsp:sp>
    <dsp:sp modelId="{41FC8C3E-9869-4B8E-A33C-38A1CD51ABEE}">
      <dsp:nvSpPr>
        <dsp:cNvPr id="0" name=""/>
        <dsp:cNvSpPr/>
      </dsp:nvSpPr>
      <dsp:spPr>
        <a:xfrm>
          <a:off x="2609625" y="3496641"/>
          <a:ext cx="2369671"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4D12C-10FE-44AC-98C6-E090FB87C5A3}">
      <dsp:nvSpPr>
        <dsp:cNvPr id="0" name=""/>
        <dsp:cNvSpPr/>
      </dsp:nvSpPr>
      <dsp:spPr>
        <a:xfrm>
          <a:off x="5216263" y="179174"/>
          <a:ext cx="2369671" cy="331753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1" i="0" kern="1200" dirty="0"/>
            <a:t>The Docking</a:t>
          </a:r>
        </a:p>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merge is when the current ETH 1.0 chain becomes an ETH2.0 shard.</a:t>
          </a:r>
        </a:p>
        <a:p>
          <a:pPr marL="0" lvl="0" indent="0" algn="ctr" defTabSz="622300">
            <a:lnSpc>
              <a:spcPct val="90000"/>
            </a:lnSpc>
            <a:spcBef>
              <a:spcPct val="0"/>
            </a:spcBef>
            <a:spcAft>
              <a:spcPct val="35000"/>
            </a:spcAft>
            <a:buFont typeface="Arial" panose="020B0604020202020204" pitchFamily="34" charset="0"/>
            <a:buNone/>
          </a:pPr>
          <a:r>
            <a:rPr lang="en-US" sz="1400" kern="1200" dirty="0"/>
            <a:t>Planned for June 2022.</a:t>
          </a:r>
        </a:p>
      </dsp:txBody>
      <dsp:txXfrm>
        <a:off x="5216263" y="1439839"/>
        <a:ext cx="2369671" cy="1990523"/>
      </dsp:txXfrm>
    </dsp:sp>
    <dsp:sp modelId="{02D19681-A0C3-40C9-9C9E-C01BE6BCA29E}">
      <dsp:nvSpPr>
        <dsp:cNvPr id="0" name=""/>
        <dsp:cNvSpPr/>
      </dsp:nvSpPr>
      <dsp:spPr>
        <a:xfrm>
          <a:off x="5903468" y="510928"/>
          <a:ext cx="995261" cy="99526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667000">
            <a:lnSpc>
              <a:spcPct val="90000"/>
            </a:lnSpc>
            <a:spcBef>
              <a:spcPct val="0"/>
            </a:spcBef>
            <a:spcAft>
              <a:spcPct val="35000"/>
            </a:spcAft>
            <a:buNone/>
          </a:pPr>
          <a:r>
            <a:rPr lang="en-US" sz="6000" kern="1200"/>
            <a:t>3</a:t>
          </a:r>
        </a:p>
      </dsp:txBody>
      <dsp:txXfrm>
        <a:off x="6049221" y="656681"/>
        <a:ext cx="703755" cy="703755"/>
      </dsp:txXfrm>
    </dsp:sp>
    <dsp:sp modelId="{5E58F130-1A81-414F-93FE-E4CC40DC5A88}">
      <dsp:nvSpPr>
        <dsp:cNvPr id="0" name=""/>
        <dsp:cNvSpPr/>
      </dsp:nvSpPr>
      <dsp:spPr>
        <a:xfrm>
          <a:off x="5216263" y="3496641"/>
          <a:ext cx="2369671"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CC6B0E-D0E3-4C09-A842-93FD9F670382}">
      <dsp:nvSpPr>
        <dsp:cNvPr id="0" name=""/>
        <dsp:cNvSpPr/>
      </dsp:nvSpPr>
      <dsp:spPr>
        <a:xfrm>
          <a:off x="7822901" y="179174"/>
          <a:ext cx="2369671" cy="331753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It will be an upgrade where the 64 shards will be fully functional with smart contract compatibility and other added features.</a:t>
          </a:r>
          <a:endParaRPr lang="en-US" sz="1400" kern="1200" dirty="0"/>
        </a:p>
      </dsp:txBody>
      <dsp:txXfrm>
        <a:off x="7822901" y="1439839"/>
        <a:ext cx="2369671" cy="1990523"/>
      </dsp:txXfrm>
    </dsp:sp>
    <dsp:sp modelId="{1C844667-9980-41F7-8B07-7B69564F08A4}">
      <dsp:nvSpPr>
        <dsp:cNvPr id="0" name=""/>
        <dsp:cNvSpPr/>
      </dsp:nvSpPr>
      <dsp:spPr>
        <a:xfrm>
          <a:off x="8510106" y="510928"/>
          <a:ext cx="995261" cy="99526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667000">
            <a:lnSpc>
              <a:spcPct val="90000"/>
            </a:lnSpc>
            <a:spcBef>
              <a:spcPct val="0"/>
            </a:spcBef>
            <a:spcAft>
              <a:spcPct val="35000"/>
            </a:spcAft>
            <a:buNone/>
          </a:pPr>
          <a:r>
            <a:rPr lang="en-US" sz="6000" kern="1200"/>
            <a:t>4</a:t>
          </a:r>
        </a:p>
      </dsp:txBody>
      <dsp:txXfrm>
        <a:off x="8655859" y="656681"/>
        <a:ext cx="703755" cy="703755"/>
      </dsp:txXfrm>
    </dsp:sp>
    <dsp:sp modelId="{F6962FE1-F225-4334-AAD3-C045D9A572B5}">
      <dsp:nvSpPr>
        <dsp:cNvPr id="0" name=""/>
        <dsp:cNvSpPr/>
      </dsp:nvSpPr>
      <dsp:spPr>
        <a:xfrm>
          <a:off x="7822901" y="3496641"/>
          <a:ext cx="2369671"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3/24/2022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thereum.org/en/developers/docs/consensus-mechanisms/pow/minin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therplan.com/2019/05/17/model-for-a-rational-ethereum-and-ethereum-classic-collaboration/7594/"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early assurance of Ethereum was to create a decentralized world computer which would execute anyone’s code in exchange for a fee, from running a token sale to distributing loans. </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3</a:t>
            </a:fld>
            <a:endParaRPr lang="en-US" dirty="0"/>
          </a:p>
        </p:txBody>
      </p:sp>
    </p:spTree>
    <p:extLst>
      <p:ext uri="{BB962C8B-B14F-4D97-AF65-F5344CB8AC3E}">
        <p14:creationId xmlns:p14="http://schemas.microsoft.com/office/powerpoint/2010/main" val="2261253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shard chains are an important part of increasing the number of transactions </a:t>
            </a:r>
            <a:r>
              <a:rPr lang="en-US" dirty="0" err="1"/>
              <a:t>ethereum</a:t>
            </a:r>
            <a:r>
              <a:rPr lang="en-US" dirty="0"/>
              <a:t> can handle per sec.</a:t>
            </a:r>
            <a:endParaRPr lang="en-US" b="0" i="0" dirty="0">
              <a:solidFill>
                <a:srgbClr val="333333"/>
              </a:solidFill>
              <a:effectLst/>
              <a:latin typeface="Sitka Text" pitchFamily="2" charset="0"/>
            </a:endParaRPr>
          </a:p>
          <a:p>
            <a:r>
              <a:rPr lang="en-US" b="0" i="0" dirty="0">
                <a:solidFill>
                  <a:srgbClr val="333333"/>
                </a:solidFill>
                <a:effectLst/>
                <a:latin typeface="Sitka Text" pitchFamily="2" charset="0"/>
              </a:rPr>
              <a:t>it will be possible to transfer ETH from the POW chain to a shard chain. POS and </a:t>
            </a:r>
            <a:r>
              <a:rPr lang="en-US" b="0" i="0" dirty="0" err="1">
                <a:solidFill>
                  <a:srgbClr val="333333"/>
                </a:solidFill>
                <a:effectLst/>
                <a:latin typeface="Sitka Text" pitchFamily="2" charset="0"/>
              </a:rPr>
              <a:t>sharding</a:t>
            </a:r>
            <a:r>
              <a:rPr lang="en-US" b="0" i="0" dirty="0">
                <a:solidFill>
                  <a:srgbClr val="333333"/>
                </a:solidFill>
                <a:effectLst/>
                <a:latin typeface="Sitka Text" pitchFamily="2" charset="0"/>
              </a:rPr>
              <a:t> will bring considerable improvements to scalability, security and accessibility. </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13</a:t>
            </a:fld>
            <a:endParaRPr lang="en-US" dirty="0"/>
          </a:p>
        </p:txBody>
      </p:sp>
    </p:spTree>
    <p:extLst>
      <p:ext uri="{BB962C8B-B14F-4D97-AF65-F5344CB8AC3E}">
        <p14:creationId xmlns:p14="http://schemas.microsoft.com/office/powerpoint/2010/main" val="3579488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1A1A1A"/>
                </a:solidFill>
                <a:effectLst/>
                <a:latin typeface="Karla" pitchFamily="2" charset="0"/>
              </a:rPr>
              <a:t>Regarding the validators, The Beacon chain periodically checks this smart contract and when it finds new validators it adds them to a list of pending validators.</a:t>
            </a:r>
          </a:p>
          <a:p>
            <a:pPr algn="l" fontAlgn="base"/>
            <a:endParaRPr lang="en-US" b="0" i="0" dirty="0">
              <a:solidFill>
                <a:srgbClr val="1A1A1A"/>
              </a:solidFill>
              <a:effectLst/>
              <a:latin typeface="Karla" pitchFamily="2" charset="0"/>
            </a:endParaRPr>
          </a:p>
          <a:p>
            <a:pPr algn="l" fontAlgn="base"/>
            <a:r>
              <a:rPr lang="en-US" b="0" i="0" dirty="0">
                <a:solidFill>
                  <a:srgbClr val="1A1A1A"/>
                </a:solidFill>
                <a:effectLst/>
                <a:latin typeface="Karla" pitchFamily="2" charset="0"/>
              </a:rPr>
              <a:t>Then it assigns pending validators to random shards, and also re-shuffles the set of already active validators. </a:t>
            </a:r>
          </a:p>
          <a:p>
            <a:pPr algn="l" fontAlgn="base"/>
            <a:endParaRPr lang="en-US" b="0" i="0" dirty="0">
              <a:solidFill>
                <a:srgbClr val="1A1A1A"/>
              </a:solidFill>
              <a:effectLst/>
              <a:latin typeface="Karla" pitchFamily="2" charset="0"/>
            </a:endParaRPr>
          </a:p>
          <a:p>
            <a:pPr algn="l" fontAlgn="base"/>
            <a:r>
              <a:rPr lang="en-US" b="0" i="0" dirty="0">
                <a:solidFill>
                  <a:srgbClr val="1A1A1A"/>
                </a:solidFill>
                <a:effectLst/>
                <a:latin typeface="Karla" pitchFamily="2" charset="0"/>
              </a:rPr>
              <a:t>This random sampling process is crucial to the security of ETH 2.0 as it prevents validators from colluding and carrying out 51% attack on individual shards.</a:t>
            </a:r>
          </a:p>
          <a:p>
            <a:pPr algn="l" fontAlgn="base"/>
            <a:endParaRPr lang="en-US" b="0" i="0" dirty="0">
              <a:solidFill>
                <a:srgbClr val="1A1A1A"/>
              </a:solidFill>
              <a:effectLst/>
              <a:latin typeface="Karla" pitchFamily="2" charset="0"/>
            </a:endParaRPr>
          </a:p>
          <a:p>
            <a:pPr algn="l" fontAlgn="base"/>
            <a:r>
              <a:rPr lang="en-US" b="0" i="0" dirty="0">
                <a:solidFill>
                  <a:srgbClr val="1A1A1A"/>
                </a:solidFill>
                <a:effectLst/>
                <a:latin typeface="Karla" pitchFamily="2" charset="0"/>
              </a:rPr>
              <a:t>Proposers send hashes of shard data to the Beacon chain, and attesters sign these hashes if they believe they are valid. These attestations are stored in the blocks of the Beacon chain, but not the shard data itself.</a:t>
            </a:r>
          </a:p>
          <a:p>
            <a:br>
              <a:rPr lang="en-US" dirty="0"/>
            </a:br>
            <a:endParaRPr lang="en-US" b="0" i="0" dirty="0">
              <a:solidFill>
                <a:srgbClr val="1A1A1A"/>
              </a:solidFill>
              <a:effectLst/>
              <a:latin typeface="Karla" pitchFamily="2" charset="0"/>
            </a:endParaRP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dirty="0"/>
          </a:p>
        </p:txBody>
      </p:sp>
    </p:spTree>
    <p:extLst>
      <p:ext uri="{BB962C8B-B14F-4D97-AF65-F5344CB8AC3E}">
        <p14:creationId xmlns:p14="http://schemas.microsoft.com/office/powerpoint/2010/main" val="3529407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mean that a general agreement has been reached. Consider a group of people going to the cinema. If there is not a disagreement on a proposed choice of film, then a consensus is achieved. In the extreme case the group will eventually split.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regards to blockchain, the process is formalized, and reaching consensus means that at least 51% of the nodes on the network agree on the next global state of the network.</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16</a:t>
            </a:fld>
            <a:endParaRPr lang="en-US" dirty="0"/>
          </a:p>
        </p:txBody>
      </p:sp>
    </p:spTree>
    <p:extLst>
      <p:ext uri="{BB962C8B-B14F-4D97-AF65-F5344CB8AC3E}">
        <p14:creationId xmlns:p14="http://schemas.microsoft.com/office/powerpoint/2010/main" val="2594328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CCCCC"/>
                </a:solidFill>
                <a:effectLst/>
                <a:latin typeface="system-ui"/>
              </a:rPr>
              <a:t>Proof-of-work is done by </a:t>
            </a:r>
            <a:r>
              <a:rPr lang="en-US" b="0" i="0" u="sng" dirty="0">
                <a:solidFill>
                  <a:srgbClr val="FF7324"/>
                </a:solidFill>
                <a:effectLst/>
                <a:latin typeface="system-ui"/>
                <a:hlinkClick r:id="rId3"/>
              </a:rPr>
              <a:t>miners</a:t>
            </a:r>
            <a:r>
              <a:rPr lang="en-US" b="0" i="0" dirty="0">
                <a:solidFill>
                  <a:srgbClr val="CCCCCC"/>
                </a:solidFill>
                <a:effectLst/>
                <a:latin typeface="system-ui"/>
              </a:rPr>
              <a:t>, who compete to create new blocks full of processed transactions. The winner shares the new block with the rest of the network and earns some freshly minted ETH. </a:t>
            </a:r>
          </a:p>
          <a:p>
            <a:pPr algn="l"/>
            <a:r>
              <a:rPr lang="en-US" b="0" i="0" dirty="0">
                <a:solidFill>
                  <a:srgbClr val="CCCCCC"/>
                </a:solidFill>
                <a:effectLst/>
                <a:latin typeface="system-ui"/>
              </a:rPr>
              <a:t>The race is won by whosever computer can solve a math puzzle fastest – this produces the cryptographic link between the current block and the block that went before. </a:t>
            </a:r>
          </a:p>
          <a:p>
            <a:pPr algn="l"/>
            <a:r>
              <a:rPr lang="en-US" b="0" i="0" dirty="0">
                <a:solidFill>
                  <a:srgbClr val="CCCCCC"/>
                </a:solidFill>
                <a:effectLst/>
                <a:latin typeface="system-ui"/>
              </a:rPr>
              <a:t>Solving this puzzle is the work in "proof-of-work".</a:t>
            </a:r>
          </a:p>
        </p:txBody>
      </p:sp>
      <p:sp>
        <p:nvSpPr>
          <p:cNvPr id="4" name="Slide Number Placeholder 3"/>
          <p:cNvSpPr>
            <a:spLocks noGrp="1"/>
          </p:cNvSpPr>
          <p:nvPr>
            <p:ph type="sldNum" sz="quarter" idx="5"/>
          </p:nvPr>
        </p:nvSpPr>
        <p:spPr/>
        <p:txBody>
          <a:bodyPr/>
          <a:lstStyle/>
          <a:p>
            <a:fld id="{D40C6A29-4676-420C-BBE3-ACC2B80F64D4}" type="slidenum">
              <a:rPr lang="en-US" smtClean="0"/>
              <a:t>17</a:t>
            </a:fld>
            <a:endParaRPr lang="en-US" dirty="0"/>
          </a:p>
        </p:txBody>
      </p:sp>
    </p:spTree>
    <p:extLst>
      <p:ext uri="{BB962C8B-B14F-4D97-AF65-F5344CB8AC3E}">
        <p14:creationId xmlns:p14="http://schemas.microsoft.com/office/powerpoint/2010/main" val="2855179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Proof-of-work, or </a:t>
            </a:r>
            <a:r>
              <a:rPr lang="en-US" b="0" i="0" dirty="0" err="1">
                <a:solidFill>
                  <a:srgbClr val="292929"/>
                </a:solidFill>
                <a:effectLst/>
                <a:latin typeface="charter"/>
              </a:rPr>
              <a:t>PoW</a:t>
            </a:r>
            <a:r>
              <a:rPr lang="en-US" b="0" i="0" dirty="0">
                <a:solidFill>
                  <a:srgbClr val="292929"/>
                </a:solidFill>
                <a:effectLst/>
                <a:latin typeface="charter"/>
              </a:rPr>
              <a:t>, is the original consensus algorithm in a Blockchain network. </a:t>
            </a:r>
          </a:p>
          <a:p>
            <a:pPr algn="l" fontAlgn="base"/>
            <a:r>
              <a:rPr lang="en-US" b="0" i="0" dirty="0">
                <a:solidFill>
                  <a:srgbClr val="1A1A1A"/>
                </a:solidFill>
                <a:effectLst/>
                <a:latin typeface="Karla" pitchFamily="2" charset="0"/>
              </a:rPr>
              <a:t>POW is also used in Bitcoin, but with Ethereum instead of processing simple transactions we run computations defined in small programs called smart contracts. This makes the computational load even bigger.</a:t>
            </a:r>
          </a:p>
          <a:p>
            <a:r>
              <a:rPr lang="en-US" b="0" i="0" dirty="0">
                <a:solidFill>
                  <a:srgbClr val="292929"/>
                </a:solidFill>
                <a:effectLst/>
                <a:latin typeface="charter"/>
              </a:rPr>
              <a:t>In Blockchain, this algorithm is used to confirm transactions and produce new blocks to the chain. With </a:t>
            </a:r>
            <a:r>
              <a:rPr lang="en-US" b="0" i="0" dirty="0" err="1">
                <a:solidFill>
                  <a:srgbClr val="292929"/>
                </a:solidFill>
                <a:effectLst/>
                <a:latin typeface="charter"/>
              </a:rPr>
              <a:t>PoW</a:t>
            </a:r>
            <a:r>
              <a:rPr lang="en-US" b="0" i="0" dirty="0">
                <a:solidFill>
                  <a:srgbClr val="292929"/>
                </a:solidFill>
                <a:effectLst/>
                <a:latin typeface="charter"/>
              </a:rPr>
              <a:t>, miners compete against each other to complete transactions on the network and get rewarded.</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18</a:t>
            </a:fld>
            <a:endParaRPr lang="en-US" dirty="0"/>
          </a:p>
        </p:txBody>
      </p:sp>
    </p:spTree>
    <p:extLst>
      <p:ext uri="{BB962C8B-B14F-4D97-AF65-F5344CB8AC3E}">
        <p14:creationId xmlns:p14="http://schemas.microsoft.com/office/powerpoint/2010/main" val="937496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creation is done by validators who have staked ETH to participate in the system. (</a:t>
            </a:r>
            <a:r>
              <a:rPr lang="en-US" b="0" i="0" dirty="0">
                <a:solidFill>
                  <a:srgbClr val="000000"/>
                </a:solidFill>
                <a:effectLst/>
                <a:latin typeface="Arial" panose="020B0604020202020204" pitchFamily="34" charset="0"/>
              </a:rPr>
              <a:t>anyone staking 32ETH to create/verify blocks and earn rewards.)</a:t>
            </a:r>
            <a:r>
              <a:rPr lang="en-US" dirty="0"/>
              <a:t> </a:t>
            </a:r>
          </a:p>
          <a:p>
            <a:endParaRPr lang="en-US" dirty="0"/>
          </a:p>
          <a:p>
            <a:r>
              <a:rPr lang="en-US" dirty="0"/>
              <a:t>A validator is chosen at random to create new blocks, share them with the network and earn rewards. </a:t>
            </a:r>
          </a:p>
          <a:p>
            <a:endParaRPr lang="en-US" dirty="0"/>
          </a:p>
          <a:p>
            <a:r>
              <a:rPr lang="en-US" dirty="0"/>
              <a:t>Instead of needing to do intense computational work, you simply need to have staked your ETH in the network. This is what incentivizes healthy network behavior.</a:t>
            </a:r>
          </a:p>
          <a:p>
            <a:endParaRPr lang="en-US" dirty="0"/>
          </a:p>
          <a:p>
            <a:pPr algn="l"/>
            <a:r>
              <a:rPr lang="en-US" b="0" i="0" dirty="0">
                <a:solidFill>
                  <a:srgbClr val="CCCCCC"/>
                </a:solidFill>
                <a:effectLst/>
                <a:latin typeface="system-ui"/>
              </a:rPr>
              <a:t>Stake slashings, ejections, and other penalties, coordinated by the beacon chain, will exist to prevent other acts of bad behavior. Validators will also be responsible for flagging these incidents.</a:t>
            </a:r>
          </a:p>
          <a:p>
            <a:br>
              <a:rPr lang="en-US" dirty="0"/>
            </a:b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19</a:t>
            </a:fld>
            <a:endParaRPr lang="en-US" dirty="0"/>
          </a:p>
        </p:txBody>
      </p:sp>
    </p:spTree>
    <p:extLst>
      <p:ext uri="{BB962C8B-B14F-4D97-AF65-F5344CB8AC3E}">
        <p14:creationId xmlns:p14="http://schemas.microsoft.com/office/powerpoint/2010/main" val="2566626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equivalent of this for POW would be a miner who spends a lot of money in electricity to mine an incorrect block, only to have other miners reject his block. In the case of POS, we can produce the same incentive to behave honestly, but without having to spend any electricity.</a:t>
            </a:r>
          </a:p>
        </p:txBody>
      </p:sp>
      <p:sp>
        <p:nvSpPr>
          <p:cNvPr id="4" name="Slide Number Placeholder 3"/>
          <p:cNvSpPr>
            <a:spLocks noGrp="1"/>
          </p:cNvSpPr>
          <p:nvPr>
            <p:ph type="sldNum" sz="quarter" idx="5"/>
          </p:nvPr>
        </p:nvSpPr>
        <p:spPr/>
        <p:txBody>
          <a:bodyPr/>
          <a:lstStyle/>
          <a:p>
            <a:fld id="{D40C6A29-4676-420C-BBE3-ACC2B80F64D4}" type="slidenum">
              <a:rPr lang="en-US" smtClean="0"/>
              <a:t>20</a:t>
            </a:fld>
            <a:endParaRPr lang="en-US" dirty="0"/>
          </a:p>
        </p:txBody>
      </p:sp>
    </p:spTree>
    <p:extLst>
      <p:ext uri="{BB962C8B-B14F-4D97-AF65-F5344CB8AC3E}">
        <p14:creationId xmlns:p14="http://schemas.microsoft.com/office/powerpoint/2010/main" val="1680775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D40C6A29-4676-420C-BBE3-ACC2B80F64D4}" type="slidenum">
              <a:rPr lang="en-US" smtClean="0"/>
              <a:t>21</a:t>
            </a:fld>
            <a:endParaRPr lang="en-US" dirty="0"/>
          </a:p>
        </p:txBody>
      </p:sp>
    </p:spTree>
    <p:extLst>
      <p:ext uri="{BB962C8B-B14F-4D97-AF65-F5344CB8AC3E}">
        <p14:creationId xmlns:p14="http://schemas.microsoft.com/office/powerpoint/2010/main" val="3068623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DPoS</a:t>
            </a:r>
            <a:r>
              <a:rPr lang="en-US" dirty="0"/>
              <a:t> = </a:t>
            </a:r>
            <a:r>
              <a:rPr lang="en-US" b="1" i="0" dirty="0">
                <a:solidFill>
                  <a:srgbClr val="333333"/>
                </a:solidFill>
                <a:effectLst/>
                <a:latin typeface="Jost"/>
              </a:rPr>
              <a:t>election system</a:t>
            </a:r>
            <a:r>
              <a:rPr lang="en-US" b="0" i="0" dirty="0">
                <a:solidFill>
                  <a:srgbClr val="333333"/>
                </a:solidFill>
                <a:effectLst/>
                <a:latin typeface="Jost"/>
              </a:rPr>
              <a:t>, in which a </a:t>
            </a:r>
            <a:r>
              <a:rPr lang="en-US" b="1" i="0" dirty="0">
                <a:solidFill>
                  <a:srgbClr val="333333"/>
                </a:solidFill>
                <a:effectLst/>
                <a:latin typeface="Jost"/>
              </a:rPr>
              <a:t>fixed number of validators</a:t>
            </a:r>
            <a:r>
              <a:rPr lang="en-US" b="0" i="0" dirty="0">
                <a:solidFill>
                  <a:srgbClr val="333333"/>
                </a:solidFill>
                <a:effectLst/>
                <a:latin typeface="Jost"/>
              </a:rPr>
              <a:t> are authorized to secure the network. As a token holder, </a:t>
            </a:r>
            <a:r>
              <a:rPr lang="en-US" b="1" i="0" dirty="0">
                <a:solidFill>
                  <a:srgbClr val="333333"/>
                </a:solidFill>
                <a:effectLst/>
                <a:latin typeface="Jost"/>
              </a:rPr>
              <a:t>you get to vote on who will validate transactions</a:t>
            </a:r>
            <a:r>
              <a:rPr lang="en-US" b="0" i="0" dirty="0">
                <a:solidFill>
                  <a:srgbClr val="333333"/>
                </a:solidFill>
                <a:effectLst/>
                <a:latin typeface="Jost"/>
              </a:rPr>
              <a:t> on the network, with voting power determined on the size of your stake.</a:t>
            </a:r>
          </a:p>
          <a:p>
            <a:r>
              <a:rPr lang="en-US" b="0" i="0" dirty="0">
                <a:solidFill>
                  <a:srgbClr val="333333"/>
                </a:solidFill>
                <a:effectLst/>
                <a:latin typeface="Jost"/>
              </a:rPr>
              <a:t>In </a:t>
            </a:r>
            <a:r>
              <a:rPr lang="en-US" b="0" i="0" dirty="0" err="1">
                <a:solidFill>
                  <a:srgbClr val="333333"/>
                </a:solidFill>
                <a:effectLst/>
                <a:latin typeface="Jost"/>
              </a:rPr>
              <a:t>LPoS</a:t>
            </a:r>
            <a:r>
              <a:rPr lang="en-US" b="0" i="0" dirty="0">
                <a:solidFill>
                  <a:srgbClr val="333333"/>
                </a:solidFill>
                <a:effectLst/>
                <a:latin typeface="Jost"/>
              </a:rPr>
              <a:t>, </a:t>
            </a:r>
            <a:r>
              <a:rPr lang="en-US" b="1" i="0" dirty="0">
                <a:solidFill>
                  <a:srgbClr val="333333"/>
                </a:solidFill>
                <a:effectLst/>
                <a:latin typeface="Jost"/>
              </a:rPr>
              <a:t>delegation is optional</a:t>
            </a:r>
            <a:r>
              <a:rPr lang="en-US" b="0" i="0" dirty="0">
                <a:solidFill>
                  <a:srgbClr val="333333"/>
                </a:solidFill>
                <a:effectLst/>
                <a:latin typeface="Jost"/>
              </a:rPr>
              <a:t>. Token holders can delegate validation rights to other token holders </a:t>
            </a:r>
            <a:r>
              <a:rPr lang="en-US" b="1" i="0" dirty="0">
                <a:solidFill>
                  <a:srgbClr val="333333"/>
                </a:solidFill>
                <a:effectLst/>
                <a:latin typeface="Jost"/>
              </a:rPr>
              <a:t>without custody</a:t>
            </a:r>
            <a:r>
              <a:rPr lang="en-US" b="0" i="0" dirty="0">
                <a:solidFill>
                  <a:srgbClr val="333333"/>
                </a:solidFill>
                <a:effectLst/>
                <a:latin typeface="Jost"/>
              </a:rPr>
              <a:t>, meaning that the tokens remain in the delegators’ wallet.</a:t>
            </a:r>
          </a:p>
          <a:p>
            <a:r>
              <a:rPr lang="en-US" b="0" i="0" dirty="0" err="1">
                <a:solidFill>
                  <a:srgbClr val="333333"/>
                </a:solidFill>
                <a:effectLst/>
                <a:latin typeface="Jost"/>
              </a:rPr>
              <a:t>NPoS</a:t>
            </a:r>
            <a:r>
              <a:rPr lang="en-US" b="0" i="0" dirty="0">
                <a:solidFill>
                  <a:srgbClr val="333333"/>
                </a:solidFill>
                <a:effectLst/>
                <a:latin typeface="Jost"/>
              </a:rPr>
              <a:t> allows for all token holders to </a:t>
            </a:r>
            <a:r>
              <a:rPr lang="en-US" b="1" i="0" dirty="0">
                <a:solidFill>
                  <a:srgbClr val="333333"/>
                </a:solidFill>
                <a:effectLst/>
                <a:latin typeface="Jost"/>
              </a:rPr>
              <a:t>participate continuously</a:t>
            </a:r>
            <a:r>
              <a:rPr lang="en-US" b="0" i="0" dirty="0">
                <a:solidFill>
                  <a:srgbClr val="333333"/>
                </a:solidFill>
                <a:effectLst/>
                <a:latin typeface="Jost"/>
              </a:rPr>
              <a:t> in the network. Therefore, they maintain a </a:t>
            </a:r>
            <a:r>
              <a:rPr lang="en-US" b="1" i="0" dirty="0">
                <a:solidFill>
                  <a:srgbClr val="333333"/>
                </a:solidFill>
                <a:effectLst/>
                <a:latin typeface="Jost"/>
              </a:rPr>
              <a:t>high level of security</a:t>
            </a:r>
            <a:r>
              <a:rPr lang="en-US" b="0" i="0" dirty="0">
                <a:solidFill>
                  <a:srgbClr val="333333"/>
                </a:solidFill>
                <a:effectLst/>
                <a:latin typeface="Jost"/>
              </a:rPr>
              <a:t>, while keeping the number of validators bounded.</a:t>
            </a:r>
          </a:p>
          <a:p>
            <a:r>
              <a:rPr lang="en-US" b="0" i="0" dirty="0">
                <a:solidFill>
                  <a:srgbClr val="333333"/>
                </a:solidFill>
                <a:effectLst/>
                <a:latin typeface="Jost"/>
              </a:rPr>
              <a:t>HPOS is </a:t>
            </a:r>
            <a:r>
              <a:rPr lang="en-US" b="1" i="0" dirty="0">
                <a:solidFill>
                  <a:srgbClr val="333333"/>
                </a:solidFill>
                <a:effectLst/>
                <a:latin typeface="Jost"/>
              </a:rPr>
              <a:t>a mix between Proof-of-Work and Proof-of-Stake (ETH)</a:t>
            </a:r>
            <a:endParaRPr lang="en-US" b="0" i="0" dirty="0">
              <a:solidFill>
                <a:srgbClr val="333333"/>
              </a:solidFill>
              <a:effectLst/>
              <a:latin typeface="Jost"/>
            </a:endParaRP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24</a:t>
            </a:fld>
            <a:endParaRPr lang="en-US" dirty="0"/>
          </a:p>
        </p:txBody>
      </p:sp>
    </p:spTree>
    <p:extLst>
      <p:ext uri="{BB962C8B-B14F-4D97-AF65-F5344CB8AC3E}">
        <p14:creationId xmlns:p14="http://schemas.microsoft.com/office/powerpoint/2010/main" val="2939111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For attack #1, increasing the profit of one POS validator to the detriment of others is bad for the network. Delays are bad too.</a:t>
            </a:r>
          </a:p>
          <a:p>
            <a:pPr algn="l"/>
            <a:r>
              <a:rPr lang="en-US" b="0" i="0" dirty="0">
                <a:solidFill>
                  <a:srgbClr val="222222"/>
                </a:solidFill>
                <a:effectLst/>
                <a:latin typeface="Open Sans" panose="020B0606030504020204" pitchFamily="34" charset="0"/>
              </a:rPr>
              <a:t>For attack #2, adversarial networks involve machine learning. With this type of delay, the adversary uses the delay to exploit the network. The exploit, according to page 1 of their paper, uses of strategic voting. They vote to vanish a small number of validators. The problem is with not enough validators voting, it stalls the consensus mechanism. They cannot confirm which is the longest chain. So this stalls the entire network.</a:t>
            </a:r>
          </a:p>
          <a:p>
            <a:pPr algn="l"/>
            <a:r>
              <a:rPr lang="en-US" b="0" i="0" dirty="0">
                <a:solidFill>
                  <a:srgbClr val="222222"/>
                </a:solidFill>
                <a:effectLst/>
                <a:latin typeface="Open Sans" panose="020B0606030504020204" pitchFamily="34" charset="0"/>
              </a:rPr>
              <a:t>For attack 3, they combine the ‘best’ of both previous attacks. The adversary, who holds little to no stake in the network, holds great influence over the network. They can stall it or even create a long-range chain reorg affecting many previously mined blocks.</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25</a:t>
            </a:fld>
            <a:endParaRPr lang="en-US" dirty="0"/>
          </a:p>
        </p:txBody>
      </p:sp>
    </p:spTree>
    <p:extLst>
      <p:ext uri="{BB962C8B-B14F-4D97-AF65-F5344CB8AC3E}">
        <p14:creationId xmlns:p14="http://schemas.microsoft.com/office/powerpoint/2010/main" val="69261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3911178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92929"/>
                </a:solidFill>
                <a:effectLst/>
                <a:latin typeface="charter"/>
              </a:rPr>
              <a:t>(after 3) These new nodes would not be able to determine which branch is the main chain </a:t>
            </a:r>
            <a:r>
              <a:rPr lang="en-US" sz="1200" b="0" i="0" dirty="0" err="1">
                <a:solidFill>
                  <a:srgbClr val="292929"/>
                </a:solidFill>
                <a:effectLst/>
                <a:latin typeface="charter"/>
              </a:rPr>
              <a:t>rightaway</a:t>
            </a:r>
            <a:r>
              <a:rPr lang="en-US" sz="1200" b="0" i="0" dirty="0">
                <a:solidFill>
                  <a:srgbClr val="292929"/>
                </a:solidFill>
                <a:effectLst/>
                <a:latin typeface="charter"/>
              </a:rPr>
              <a:t>. So they depend on other nodes about what the current state of the system is by new or offline nodes.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92929"/>
              </a:solidFill>
              <a:effectLst/>
              <a:latin typeface="charter"/>
            </a:endParaRPr>
          </a:p>
          <a:p>
            <a:pPr algn="l"/>
            <a:r>
              <a:rPr lang="en-US" sz="1200" b="0" i="0" dirty="0">
                <a:solidFill>
                  <a:srgbClr val="292929"/>
                </a:solidFill>
                <a:effectLst/>
                <a:latin typeface="charter"/>
              </a:rPr>
              <a:t>In proof-of-work systems, a great way to determine the main chain is through the </a:t>
            </a:r>
            <a:r>
              <a:rPr lang="en-US" sz="1200" b="0" i="1" dirty="0">
                <a:solidFill>
                  <a:srgbClr val="292929"/>
                </a:solidFill>
                <a:effectLst/>
                <a:latin typeface="charter"/>
              </a:rPr>
              <a:t>longest chain rule</a:t>
            </a:r>
            <a:r>
              <a:rPr lang="en-US" sz="1200" b="0" i="0" dirty="0">
                <a:solidFill>
                  <a:srgbClr val="292929"/>
                </a:solidFill>
                <a:effectLst/>
                <a:latin typeface="charter"/>
              </a:rPr>
              <a:t>, which reflects the amount of work that has gone into creating the chain.</a:t>
            </a:r>
          </a:p>
          <a:p>
            <a:pPr algn="l"/>
            <a:r>
              <a:rPr lang="en-US" sz="1200" b="0" i="0" dirty="0">
                <a:solidFill>
                  <a:srgbClr val="292929"/>
                </a:solidFill>
                <a:effectLst/>
                <a:latin typeface="charter"/>
              </a:rPr>
              <a:t>In </a:t>
            </a:r>
            <a:r>
              <a:rPr lang="en-US" sz="1200" b="0" i="0" dirty="0" err="1">
                <a:solidFill>
                  <a:srgbClr val="292929"/>
                </a:solidFill>
                <a:effectLst/>
                <a:latin typeface="charter"/>
              </a:rPr>
              <a:t>PoS</a:t>
            </a:r>
            <a:r>
              <a:rPr lang="en-US" sz="1200" b="0" i="0" dirty="0">
                <a:solidFill>
                  <a:srgbClr val="292929"/>
                </a:solidFill>
                <a:effectLst/>
                <a:latin typeface="charter"/>
              </a:rPr>
              <a:t> systems, weak subjectivity arises because the longest chain rule is not sufficient to determine the main chain due to the costless process of creating an up-to-date chain.</a:t>
            </a:r>
          </a:p>
          <a:p>
            <a:pPr algn="l"/>
            <a:r>
              <a:rPr lang="en-US" sz="1200" b="0" i="0" dirty="0">
                <a:solidFill>
                  <a:srgbClr val="292929"/>
                </a:solidFill>
                <a:effectLst/>
                <a:latin typeface="charter"/>
              </a:rPr>
              <a:t>In </a:t>
            </a:r>
            <a:r>
              <a:rPr lang="en-US" sz="1200" b="0" i="0" dirty="0" err="1">
                <a:solidFill>
                  <a:srgbClr val="292929"/>
                </a:solidFill>
                <a:effectLst/>
                <a:latin typeface="charter"/>
              </a:rPr>
              <a:t>PoW</a:t>
            </a:r>
            <a:r>
              <a:rPr lang="en-US" sz="1200" b="0" i="0" dirty="0">
                <a:solidFill>
                  <a:srgbClr val="292929"/>
                </a:solidFill>
                <a:effectLst/>
                <a:latin typeface="charter"/>
              </a:rPr>
              <a:t>, it is assumed that long-range attacks, starting at the genesis block, are not possible due to the huge investment of computational resources necessary to reach the main chain length. </a:t>
            </a:r>
          </a:p>
        </p:txBody>
      </p:sp>
      <p:sp>
        <p:nvSpPr>
          <p:cNvPr id="4" name="Slide Number Placeholder 3"/>
          <p:cNvSpPr>
            <a:spLocks noGrp="1"/>
          </p:cNvSpPr>
          <p:nvPr>
            <p:ph type="sldNum" sz="quarter" idx="5"/>
          </p:nvPr>
        </p:nvSpPr>
        <p:spPr/>
        <p:txBody>
          <a:bodyPr/>
          <a:lstStyle/>
          <a:p>
            <a:fld id="{D40C6A29-4676-420C-BBE3-ACC2B80F64D4}" type="slidenum">
              <a:rPr lang="en-US" smtClean="0"/>
              <a:t>26</a:t>
            </a:fld>
            <a:endParaRPr lang="en-US" dirty="0"/>
          </a:p>
        </p:txBody>
      </p:sp>
    </p:spTree>
    <p:extLst>
      <p:ext uri="{BB962C8B-B14F-4D97-AF65-F5344CB8AC3E}">
        <p14:creationId xmlns:p14="http://schemas.microsoft.com/office/powerpoint/2010/main" val="2594631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27</a:t>
            </a:fld>
            <a:endParaRPr lang="en-US" dirty="0"/>
          </a:p>
        </p:txBody>
      </p:sp>
    </p:spTree>
    <p:extLst>
      <p:ext uri="{BB962C8B-B14F-4D97-AF65-F5344CB8AC3E}">
        <p14:creationId xmlns:p14="http://schemas.microsoft.com/office/powerpoint/2010/main" val="3338293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effectLst/>
                <a:latin typeface="Avenir Next LT Pro" panose="020B0504020202020204" pitchFamily="34" charset="0"/>
                <a:ea typeface="+mn-ea"/>
                <a:cs typeface="+mn-cs"/>
              </a:rPr>
              <a:t>In the case of weak subjectivity, to ensure that the information about the valid chain is accurate, a node that is new or comes online after a significant period would have to get a recent block hash from a reputable source, such as a blockchain explorer, and insert that as a “checkpoint” into their blockchain client. This is the method of dealing with weak subjectivity, which relies on the trust with a reputable source. Although not completely in line with a trustless system, it shouldn’t really be an issue unless the reputable source is compromised.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rgbClr val="000000"/>
              </a:solidFill>
              <a:effectLst/>
              <a:latin typeface="Avenir Next LT Pro" panose="020B05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effectLst/>
                <a:latin typeface="Avenir Next LT Pro" panose="020B0504020202020204" pitchFamily="34" charset="0"/>
                <a:ea typeface="+mn-ea"/>
                <a:cs typeface="+mn-cs"/>
              </a:rPr>
              <a:t>ETH’s design also intends to remain live through major network partitions, even when a large number of nodes go offline, limiting the influence of weak subjectivity.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rgbClr val="000000"/>
              </a:solidFill>
              <a:effectLst/>
              <a:latin typeface="Avenir Next LT Pro" panose="020B05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effectLst/>
                <a:latin typeface="Avenir Next LT Pro" panose="020B0504020202020204" pitchFamily="34" charset="0"/>
                <a:ea typeface="+mn-ea"/>
                <a:cs typeface="+mn-cs"/>
              </a:rPr>
              <a:t>This is assumed to improve the potential security of the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rgbClr val="000000"/>
              </a:solidFill>
              <a:effectLst/>
              <a:latin typeface="Avenir Next LT Pro" panose="020B0504020202020204" pitchFamily="34" charset="0"/>
              <a:ea typeface="+mn-ea"/>
              <a:cs typeface="+mn-cs"/>
            </a:endParaRPr>
          </a:p>
          <a:p>
            <a:pPr algn="l"/>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28</a:t>
            </a:fld>
            <a:endParaRPr lang="en-US" dirty="0"/>
          </a:p>
        </p:txBody>
      </p:sp>
    </p:spTree>
    <p:extLst>
      <p:ext uri="{BB962C8B-B14F-4D97-AF65-F5344CB8AC3E}">
        <p14:creationId xmlns:p14="http://schemas.microsoft.com/office/powerpoint/2010/main" val="3964036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Merriweather" panose="00000500000000000000" pitchFamily="2" charset="0"/>
              </a:rPr>
              <a:t>Another idea is that </a:t>
            </a:r>
            <a:r>
              <a:rPr lang="en-US" b="0" i="0" u="none" strike="noStrike" dirty="0">
                <a:solidFill>
                  <a:srgbClr val="0000EE"/>
                </a:solidFill>
                <a:effectLst/>
                <a:latin typeface="Merriweather" panose="00000500000000000000" pitchFamily="2" charset="0"/>
                <a:hlinkClick r:id="rId3"/>
              </a:rPr>
              <a:t>ETC and ETH could actually complement each other</a:t>
            </a:r>
            <a:r>
              <a:rPr lang="en-US" b="0" i="0" dirty="0">
                <a:solidFill>
                  <a:srgbClr val="000000"/>
                </a:solidFill>
                <a:effectLst/>
                <a:latin typeface="Merriweather" panose="00000500000000000000" pitchFamily="2" charset="0"/>
              </a:rPr>
              <a:t>. This means that it is perfectly possible that Ethereum 2.0 could process high volumes of low value transactions, and use Ethereum Classic in the backend to aggregate and settle them with higher finality on a relatively frequent basis. As ETC has a fixed monetary policy, it could also eventually provide sound monetary services to ETH 2.0. In return, Ethereum 2.0 would be providing a very valuable scalability to Ethereum Classic.</a:t>
            </a:r>
            <a:br>
              <a:rPr lang="en-US" dirty="0"/>
            </a:b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29</a:t>
            </a:fld>
            <a:endParaRPr lang="en-US" dirty="0"/>
          </a:p>
        </p:txBody>
      </p:sp>
    </p:spTree>
    <p:extLst>
      <p:ext uri="{BB962C8B-B14F-4D97-AF65-F5344CB8AC3E}">
        <p14:creationId xmlns:p14="http://schemas.microsoft.com/office/powerpoint/2010/main" val="81100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Manrope"/>
              </a:rPr>
              <a:t>The next-generation blockchain networks are trying to create a Net which is … to make the blockchain everlasting [END]</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6</a:t>
            </a:fld>
            <a:endParaRPr lang="en-US" dirty="0"/>
          </a:p>
        </p:txBody>
      </p:sp>
    </p:spTree>
    <p:extLst>
      <p:ext uri="{BB962C8B-B14F-4D97-AF65-F5344CB8AC3E}">
        <p14:creationId xmlns:p14="http://schemas.microsoft.com/office/powerpoint/2010/main" val="277542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a:t>VISA averages 1700 transactions/sec and claims it can do 24,000.</a:t>
            </a:r>
            <a:br>
              <a:rPr lang="en-US" dirty="0"/>
            </a:br>
            <a:br>
              <a:rPr lang="en-US" dirty="0"/>
            </a:br>
            <a:r>
              <a:rPr lang="en-US" b="0" i="0" dirty="0">
                <a:solidFill>
                  <a:srgbClr val="1A1A1A"/>
                </a:solidFill>
                <a:effectLst/>
                <a:latin typeface="Karla" panose="020B0604020202020204" pitchFamily="2" charset="0"/>
              </a:rPr>
              <a:t>In Ethereum, every transaction sent to the network has to be processed by ALL the computers of the network, and blockchain data has to be stored by all the computers as well.</a:t>
            </a:r>
          </a:p>
          <a:p>
            <a:pPr algn="l" fontAlgn="base"/>
            <a:r>
              <a:rPr lang="en-US" b="0" i="0" dirty="0">
                <a:solidFill>
                  <a:srgbClr val="1A1A1A"/>
                </a:solidFill>
                <a:effectLst/>
                <a:latin typeface="Karla" panose="020B0604020202020204" pitchFamily="2" charset="0"/>
              </a:rPr>
              <a:t>Even though Ethereum transactions don’t require a lot of computing power to process , when you multiply this by the number of computers of the network, the processing power needed climbs rapidly.</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7</a:t>
            </a:fld>
            <a:endParaRPr lang="en-US" dirty="0"/>
          </a:p>
        </p:txBody>
      </p:sp>
    </p:spTree>
    <p:extLst>
      <p:ext uri="{BB962C8B-B14F-4D97-AF65-F5344CB8AC3E}">
        <p14:creationId xmlns:p14="http://schemas.microsoft.com/office/powerpoint/2010/main" val="158555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Avenir Next LT Pro" panose="020B0504020202020204" pitchFamily="34" charset="0"/>
              </a:rPr>
              <a:t>It requires 16,384 validators, making it more secure and decentralized and / implementation of </a:t>
            </a:r>
            <a:r>
              <a:rPr lang="en-US" sz="1200" dirty="0" err="1">
                <a:solidFill>
                  <a:srgbClr val="000000"/>
                </a:solidFill>
                <a:latin typeface="Avenir Next LT Pro" panose="020B0504020202020204" pitchFamily="34" charset="0"/>
              </a:rPr>
              <a:t>sharding</a:t>
            </a:r>
            <a:r>
              <a:rPr lang="en-US" sz="1200" dirty="0">
                <a:solidFill>
                  <a:srgbClr val="000000"/>
                </a:solidFill>
                <a:latin typeface="Avenir Next LT Pro" panose="020B0504020202020204" pitchFamily="34" charset="0"/>
              </a:rPr>
              <a:t> improved scalability of Net.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Avenir Next LT Pro" panose="020B05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Not a breaking change for users. It is a change to the Ethereum infrastructure. This means </a:t>
            </a:r>
            <a:r>
              <a:rPr lang="en-US" b="0" i="0" dirty="0" err="1">
                <a:solidFill>
                  <a:srgbClr val="292929"/>
                </a:solidFill>
                <a:effectLst/>
                <a:latin typeface="charter"/>
              </a:rPr>
              <a:t>DApp</a:t>
            </a:r>
            <a:r>
              <a:rPr lang="en-US" b="0" i="0" dirty="0">
                <a:solidFill>
                  <a:srgbClr val="292929"/>
                </a:solidFill>
                <a:effectLst/>
                <a:latin typeface="charter"/>
              </a:rPr>
              <a:t> users or </a:t>
            </a:r>
            <a:r>
              <a:rPr lang="en-US" b="0" i="0" dirty="0" err="1">
                <a:solidFill>
                  <a:srgbClr val="292929"/>
                </a:solidFill>
                <a:effectLst/>
                <a:latin typeface="charter"/>
              </a:rPr>
              <a:t>DApp</a:t>
            </a:r>
            <a:r>
              <a:rPr lang="en-US" b="0" i="0" dirty="0">
                <a:solidFill>
                  <a:srgbClr val="292929"/>
                </a:solidFill>
                <a:effectLst/>
                <a:latin typeface="charter"/>
              </a:rPr>
              <a:t> developers don’t need to do anything. Therefore, you will be able to use your existing ETH in Eth2.0 without any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POS and Sharding will bring considerable improvements to scalability, security and accessibility.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rPr>
              <a:t>It estimated that </a:t>
            </a:r>
            <a:r>
              <a:rPr lang="en-US" dirty="0"/>
              <a:t>ETH 2.0 Will Use 99.95% Less Energy than ETH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1797817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03A3E"/>
                </a:solidFill>
                <a:effectLst/>
                <a:latin typeface="Georgia" panose="02040502050405020303" pitchFamily="18" charset="0"/>
              </a:rPr>
              <a:t>Phase 0 was the launch of the Beacon Chain, according to the company’s website it “provides the heartbeat to [Ethereum 2.0], the tempo and rhythm for the system’s harmony and consensus.” This was launched on 1 December 2020.</a:t>
            </a:r>
          </a:p>
          <a:p>
            <a:pPr algn="l" fontAlgn="base"/>
            <a:endParaRPr lang="en-US" b="0" i="0" dirty="0">
              <a:solidFill>
                <a:srgbClr val="303A3E"/>
              </a:solidFill>
              <a:effectLst/>
              <a:latin typeface="Georgia" panose="02040502050405020303" pitchFamily="18" charset="0"/>
            </a:endParaRPr>
          </a:p>
          <a:p>
            <a:pPr algn="l" fontAlgn="base"/>
            <a:r>
              <a:rPr lang="en-US" b="0" i="0" dirty="0">
                <a:solidFill>
                  <a:srgbClr val="303A3E"/>
                </a:solidFill>
                <a:effectLst/>
                <a:latin typeface="Georgia" panose="02040502050405020303" pitchFamily="18" charset="0"/>
              </a:rPr>
              <a:t>Phase 1, was initially intended to involve implementing shard chains.</a:t>
            </a:r>
          </a:p>
          <a:p>
            <a:pPr algn="l" fontAlgn="base"/>
            <a:endParaRPr lang="en-US" b="0" i="0" dirty="0">
              <a:solidFill>
                <a:srgbClr val="303A3E"/>
              </a:solidFill>
              <a:effectLst/>
              <a:latin typeface="Georgia" panose="02040502050405020303" pitchFamily="18" charset="0"/>
            </a:endParaRPr>
          </a:p>
          <a:p>
            <a:pPr algn="l" fontAlgn="base"/>
            <a:r>
              <a:rPr lang="en-US" b="0" i="0" dirty="0">
                <a:solidFill>
                  <a:srgbClr val="303A3E"/>
                </a:solidFill>
                <a:effectLst/>
                <a:latin typeface="Georgia" panose="02040502050405020303" pitchFamily="18" charset="0"/>
              </a:rPr>
              <a:t>Phase 1.5 was then meant to revolve around shard implementation, with the </a:t>
            </a:r>
            <a:r>
              <a:rPr lang="en-US" b="0" i="0" dirty="0" err="1">
                <a:solidFill>
                  <a:srgbClr val="303A3E"/>
                </a:solidFill>
                <a:effectLst/>
                <a:latin typeface="Georgia" panose="02040502050405020303" pitchFamily="18" charset="0"/>
              </a:rPr>
              <a:t>Mainnet</a:t>
            </a:r>
            <a:r>
              <a:rPr lang="en-US" b="0" i="0" dirty="0">
                <a:solidFill>
                  <a:srgbClr val="303A3E"/>
                </a:solidFill>
                <a:effectLst/>
                <a:latin typeface="Georgia" panose="02040502050405020303" pitchFamily="18" charset="0"/>
              </a:rPr>
              <a:t> being added to the Beacon Chain. The </a:t>
            </a:r>
            <a:r>
              <a:rPr lang="en-US" b="0" i="0" dirty="0" err="1">
                <a:solidFill>
                  <a:srgbClr val="303A3E"/>
                </a:solidFill>
                <a:effectLst/>
                <a:latin typeface="Georgia" panose="02040502050405020303" pitchFamily="18" charset="0"/>
              </a:rPr>
              <a:t>Mainnet</a:t>
            </a:r>
            <a:r>
              <a:rPr lang="en-US" b="0" i="0" dirty="0">
                <a:solidFill>
                  <a:srgbClr val="303A3E"/>
                </a:solidFill>
                <a:effectLst/>
                <a:latin typeface="Georgia" panose="02040502050405020303" pitchFamily="18" charset="0"/>
              </a:rPr>
              <a:t> was originally meant to be added as the last shard to the Beacon Chain, however, it will now be the first shard added in order to smoothly transition away from </a:t>
            </a:r>
            <a:r>
              <a:rPr lang="en-US" b="0" i="0" dirty="0" err="1">
                <a:solidFill>
                  <a:srgbClr val="303A3E"/>
                </a:solidFill>
                <a:effectLst/>
                <a:latin typeface="Georgia" panose="02040502050405020303" pitchFamily="18" charset="0"/>
              </a:rPr>
              <a:t>PoW</a:t>
            </a:r>
            <a:r>
              <a:rPr lang="en-US" b="0" i="0" dirty="0">
                <a:solidFill>
                  <a:srgbClr val="303A3E"/>
                </a:solidFill>
                <a:effectLst/>
                <a:latin typeface="Georgia" panose="02040502050405020303" pitchFamily="18" charset="0"/>
              </a:rPr>
              <a:t>. </a:t>
            </a:r>
          </a:p>
          <a:p>
            <a:pPr algn="l" fontAlgn="base"/>
            <a:endParaRPr lang="en-US" b="0" i="0" dirty="0">
              <a:solidFill>
                <a:srgbClr val="303A3E"/>
              </a:solidFill>
              <a:effectLst/>
              <a:latin typeface="Georgia" panose="02040502050405020303" pitchFamily="18" charset="0"/>
            </a:endParaRPr>
          </a:p>
          <a:p>
            <a:pPr algn="l" fontAlgn="base"/>
            <a:r>
              <a:rPr lang="en-US" b="0" i="0" dirty="0">
                <a:solidFill>
                  <a:srgbClr val="303A3E"/>
                </a:solidFill>
                <a:effectLst/>
                <a:latin typeface="Georgia" panose="02040502050405020303" pitchFamily="18" charset="0"/>
              </a:rPr>
              <a:t>Phase 2 is under internal discussion and “intense research” and will likely be outlined closer to or after the merge takes place.</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dirty="0"/>
          </a:p>
        </p:txBody>
      </p:sp>
    </p:spTree>
    <p:extLst>
      <p:ext uri="{BB962C8B-B14F-4D97-AF65-F5344CB8AC3E}">
        <p14:creationId xmlns:p14="http://schemas.microsoft.com/office/powerpoint/2010/main" val="88446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0" dirty="0">
                <a:solidFill>
                  <a:srgbClr val="1A1A1A"/>
                </a:solidFill>
                <a:effectLst/>
                <a:latin typeface="Karla" pitchFamily="2" charset="0"/>
              </a:rPr>
              <a:t>Main chain (</a:t>
            </a:r>
            <a:r>
              <a:rPr lang="en-US" b="0" i="0" dirty="0" err="1">
                <a:solidFill>
                  <a:srgbClr val="1A1A1A"/>
                </a:solidFill>
                <a:effectLst/>
                <a:latin typeface="Karla" pitchFamily="2" charset="0"/>
              </a:rPr>
              <a:t>i.e</a:t>
            </a:r>
            <a:r>
              <a:rPr lang="en-US" b="0" i="0" dirty="0">
                <a:solidFill>
                  <a:srgbClr val="1A1A1A"/>
                </a:solidFill>
                <a:effectLst/>
                <a:latin typeface="Karla" pitchFamily="2" charset="0"/>
              </a:rPr>
              <a:t> the current Ethereum Blockchain)</a:t>
            </a:r>
          </a:p>
          <a:p>
            <a:pPr algn="l" fontAlgn="base">
              <a:buFont typeface="Arial" panose="020B0604020202020204" pitchFamily="34" charset="0"/>
              <a:buChar char="•"/>
            </a:pPr>
            <a:r>
              <a:rPr lang="en-US" b="0" i="0" dirty="0">
                <a:solidFill>
                  <a:srgbClr val="1A1A1A"/>
                </a:solidFill>
                <a:effectLst/>
                <a:latin typeface="Karla" pitchFamily="2" charset="0"/>
              </a:rPr>
              <a:t>Beacon chain (</a:t>
            </a:r>
            <a:r>
              <a:rPr lang="en-US" b="0" i="0" dirty="0" err="1">
                <a:solidFill>
                  <a:srgbClr val="1A1A1A"/>
                </a:solidFill>
                <a:effectLst/>
                <a:latin typeface="Karla" pitchFamily="2" charset="0"/>
              </a:rPr>
              <a:t>i.e</a:t>
            </a:r>
            <a:r>
              <a:rPr lang="en-US" b="0" i="0" dirty="0">
                <a:solidFill>
                  <a:srgbClr val="1A1A1A"/>
                </a:solidFill>
                <a:effectLst/>
                <a:latin typeface="Karla" pitchFamily="2" charset="0"/>
              </a:rPr>
              <a:t> Casper)</a:t>
            </a:r>
          </a:p>
          <a:p>
            <a:pPr algn="l" fontAlgn="base">
              <a:buFont typeface="Arial" panose="020B0604020202020204" pitchFamily="34" charset="0"/>
              <a:buChar char="•"/>
            </a:pPr>
            <a:r>
              <a:rPr lang="en-US" b="0" i="0" dirty="0">
                <a:solidFill>
                  <a:srgbClr val="1A1A1A"/>
                </a:solidFill>
                <a:effectLst/>
                <a:latin typeface="Karla" pitchFamily="2" charset="0"/>
              </a:rPr>
              <a:t>Shard chains (</a:t>
            </a:r>
            <a:r>
              <a:rPr lang="en-US" b="0" i="0" dirty="0" err="1">
                <a:solidFill>
                  <a:srgbClr val="1A1A1A"/>
                </a:solidFill>
                <a:effectLst/>
                <a:latin typeface="Karla" pitchFamily="2" charset="0"/>
              </a:rPr>
              <a:t>i.e</a:t>
            </a:r>
            <a:r>
              <a:rPr lang="en-US" b="0" i="0" dirty="0">
                <a:solidFill>
                  <a:srgbClr val="1A1A1A"/>
                </a:solidFill>
                <a:effectLst/>
                <a:latin typeface="Karla" pitchFamily="2" charset="0"/>
              </a:rPr>
              <a:t> Sharding)</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10</a:t>
            </a:fld>
            <a:endParaRPr lang="en-US" dirty="0"/>
          </a:p>
        </p:txBody>
      </p:sp>
    </p:spTree>
    <p:extLst>
      <p:ext uri="{BB962C8B-B14F-4D97-AF65-F5344CB8AC3E}">
        <p14:creationId xmlns:p14="http://schemas.microsoft.com/office/powerpoint/2010/main" val="2055040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that, Staking is the process of holding a certain amount of Eth to support the network and get rewards in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 person, stakes 32 ETH in their wallet (on VMC Validator Main Contract),they will become a full validator. For staking validators will be rewarded with ETH.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ETH holder is unwilling or/and unable to stake 32 ETH they will be elected to use a staking pool, which will combine the funds of others and stake on their behalf.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Pool participants will receive rewards as a percentage of their contribution.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?ETH2.0’s consensus mechanism has a couple of rules that are designed to prevent attacks on the network. Any validator found to have broken the rules of the network will be slashed and ejected from the network.</a:t>
            </a:r>
          </a:p>
        </p:txBody>
      </p:sp>
      <p:sp>
        <p:nvSpPr>
          <p:cNvPr id="4" name="Slide Number Placeholder 3"/>
          <p:cNvSpPr>
            <a:spLocks noGrp="1"/>
          </p:cNvSpPr>
          <p:nvPr>
            <p:ph type="sldNum" sz="quarter" idx="5"/>
          </p:nvPr>
        </p:nvSpPr>
        <p:spPr/>
        <p:txBody>
          <a:bodyPr/>
          <a:lstStyle/>
          <a:p>
            <a:fld id="{D40C6A29-4676-420C-BBE3-ACC2B80F64D4}" type="slidenum">
              <a:rPr lang="en-US" smtClean="0"/>
              <a:t>11</a:t>
            </a:fld>
            <a:endParaRPr lang="en-US" dirty="0"/>
          </a:p>
        </p:txBody>
      </p:sp>
    </p:spTree>
    <p:extLst>
      <p:ext uri="{BB962C8B-B14F-4D97-AF65-F5344CB8AC3E}">
        <p14:creationId xmlns:p14="http://schemas.microsoft.com/office/powerpoint/2010/main" val="1150377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303A3E"/>
                </a:solidFill>
                <a:effectLst/>
                <a:latin typeface="Georgia" panose="02040502050405020303" pitchFamily="18" charset="0"/>
              </a:rPr>
              <a:t>Sharding refers to horizontally partitioning a blockchain by adding subsets of nodes onto the shard chain to process and validate transactions.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i="0" dirty="0">
                <a:solidFill>
                  <a:srgbClr val="000000"/>
                </a:solidFill>
                <a:effectLst/>
              </a:rPr>
            </a:br>
            <a:r>
              <a:rPr lang="en-US" sz="1200" b="0" i="0" dirty="0">
                <a:solidFill>
                  <a:srgbClr val="000000"/>
                </a:solidFill>
                <a:effectLst/>
              </a:rPr>
              <a:t>Initially the goal is that of having 64 shards. process transactions on different shards in parallel will allow ETH to process a larger number of transactions.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rPr>
              <a:t>This is very different from ETH1 where each full node gets to see and validate all blocks. With </a:t>
            </a:r>
            <a:r>
              <a:rPr lang="en-US" sz="1200" b="0" i="0" dirty="0" err="1">
                <a:solidFill>
                  <a:srgbClr val="000000"/>
                </a:solidFill>
                <a:effectLst/>
              </a:rPr>
              <a:t>sharding</a:t>
            </a:r>
            <a:r>
              <a:rPr lang="en-US" sz="1200" b="0" i="0" dirty="0">
                <a:solidFill>
                  <a:srgbClr val="000000"/>
                </a:solidFill>
                <a:effectLst/>
              </a:rPr>
              <a:t> different accounts could have their state stored on different shards. This creates an extra layer of complexity whenever an operation involves accounts from different shards.</a:t>
            </a:r>
            <a:br>
              <a:rPr lang="en-US" sz="1200" b="0" i="0" dirty="0">
                <a:solidFill>
                  <a:srgbClr val="000000"/>
                </a:solidFill>
                <a:effectLst/>
              </a:rPr>
            </a:br>
            <a:br>
              <a:rPr lang="en-US" sz="1200" b="0" i="0" dirty="0">
                <a:solidFill>
                  <a:srgbClr val="000000"/>
                </a:solidFill>
                <a:effectLst/>
              </a:rPr>
            </a:br>
            <a:r>
              <a:rPr lang="en-US" dirty="0"/>
              <a:t>These shard chains are an important part of increasing the number of transactions </a:t>
            </a:r>
            <a:r>
              <a:rPr lang="en-US" dirty="0" err="1"/>
              <a:t>ethereum</a:t>
            </a:r>
            <a:r>
              <a:rPr lang="en-US" dirty="0"/>
              <a:t> can handle per sec.</a:t>
            </a:r>
            <a:endParaRPr lang="en-US" b="0" i="0" dirty="0">
              <a:solidFill>
                <a:srgbClr val="333333"/>
              </a:solidFill>
              <a:effectLst/>
              <a:latin typeface="Sitka Text" pitchFamily="2" charset="0"/>
            </a:endParaRPr>
          </a:p>
          <a:p>
            <a:r>
              <a:rPr lang="en-US" b="0" i="0" dirty="0">
                <a:solidFill>
                  <a:srgbClr val="333333"/>
                </a:solidFill>
                <a:effectLst/>
                <a:latin typeface="Sitka Text" pitchFamily="2" charset="0"/>
              </a:rPr>
              <a:t>it will be possible to transfer ETH from the POW chain to a shard chain. POS and </a:t>
            </a:r>
            <a:r>
              <a:rPr lang="en-US" b="0" i="0" dirty="0" err="1">
                <a:solidFill>
                  <a:srgbClr val="333333"/>
                </a:solidFill>
                <a:effectLst/>
                <a:latin typeface="Sitka Text" pitchFamily="2" charset="0"/>
              </a:rPr>
              <a:t>sharding</a:t>
            </a:r>
            <a:r>
              <a:rPr lang="en-US" b="0" i="0" dirty="0">
                <a:solidFill>
                  <a:srgbClr val="333333"/>
                </a:solidFill>
                <a:effectLst/>
                <a:latin typeface="Sitka Text" pitchFamily="2" charset="0"/>
              </a:rPr>
              <a:t> will bring considerable improvements to scalability, security and accessibility.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solidFill>
                  <a:srgbClr val="000000"/>
                </a:solidFill>
                <a:effectLst/>
              </a:rPr>
              <a:t>Vitalik</a:t>
            </a:r>
            <a:r>
              <a:rPr lang="en-US" sz="1200" b="0" i="0" dirty="0">
                <a:solidFill>
                  <a:srgbClr val="000000"/>
                </a:solidFill>
                <a:effectLst/>
              </a:rPr>
              <a:t> compares shards to islands. Whenever a shard hosts all the relevant state information, transactions can be fulfilled within the shard. Otherwise a cross-shard protocol is required for completing an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dirty="0"/>
          </a:p>
        </p:txBody>
      </p:sp>
    </p:spTree>
    <p:extLst>
      <p:ext uri="{BB962C8B-B14F-4D97-AF65-F5344CB8AC3E}">
        <p14:creationId xmlns:p14="http://schemas.microsoft.com/office/powerpoint/2010/main" val="300473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yazdipour.com/" TargetMode="External"/><Relationship Id="rId2" Type="http://schemas.openxmlformats.org/officeDocument/2006/relationships/hyperlink" Target="mailto:hi@yazdipour.com" TargetMode="Externa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abs/2110.10086"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mailto:hi@yazdipour.com"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ETH 2.0</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Shahriar Yazdipour</a:t>
            </a:r>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D6C341-2F38-BE4F-F3AE-E7CB7A2B2F9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8" name="TextBox 7">
            <a:extLst>
              <a:ext uri="{FF2B5EF4-FFF2-40B4-BE49-F238E27FC236}">
                <a16:creationId xmlns:a16="http://schemas.microsoft.com/office/drawing/2014/main" id="{BDD8B6EE-8DC9-55F0-9C8B-DA3C8489EF41}"/>
              </a:ext>
            </a:extLst>
          </p:cNvPr>
          <p:cNvSpPr txBox="1"/>
          <p:nvPr/>
        </p:nvSpPr>
        <p:spPr>
          <a:xfrm>
            <a:off x="3193137" y="6225834"/>
            <a:ext cx="6096000" cy="646331"/>
          </a:xfrm>
          <a:prstGeom prst="rect">
            <a:avLst/>
          </a:prstGeom>
          <a:noFill/>
        </p:spPr>
        <p:txBody>
          <a:bodyPr wrap="square">
            <a:spAutoFit/>
          </a:bodyPr>
          <a:lstStyle/>
          <a:p>
            <a:pPr algn="ctr"/>
            <a:r>
              <a:rPr lang="en-US" sz="1200" dirty="0"/>
              <a:t>Source: Hsiao-Wei Wang</a:t>
            </a:r>
            <a:br>
              <a:rPr lang="en-US" sz="1200" dirty="0"/>
            </a:br>
            <a:br>
              <a:rPr lang="en-US" sz="1200" dirty="0"/>
            </a:br>
            <a:endParaRPr lang="en-US" sz="1200" dirty="0"/>
          </a:p>
        </p:txBody>
      </p:sp>
      <p:pic>
        <p:nvPicPr>
          <p:cNvPr id="3" name="Picture 2">
            <a:extLst>
              <a:ext uri="{FF2B5EF4-FFF2-40B4-BE49-F238E27FC236}">
                <a16:creationId xmlns:a16="http://schemas.microsoft.com/office/drawing/2014/main" id="{CB6A159D-A6DF-5C37-DCCA-A672CEA027B5}"/>
              </a:ext>
            </a:extLst>
          </p:cNvPr>
          <p:cNvPicPr>
            <a:picLocks noChangeAspect="1"/>
          </p:cNvPicPr>
          <p:nvPr/>
        </p:nvPicPr>
        <p:blipFill>
          <a:blip r:embed="rId3"/>
          <a:stretch>
            <a:fillRect/>
          </a:stretch>
        </p:blipFill>
        <p:spPr>
          <a:xfrm>
            <a:off x="1052512" y="719137"/>
            <a:ext cx="10086975" cy="5419725"/>
          </a:xfrm>
          <a:prstGeom prst="rect">
            <a:avLst/>
          </a:prstGeom>
        </p:spPr>
      </p:pic>
    </p:spTree>
    <p:extLst>
      <p:ext uri="{BB962C8B-B14F-4D97-AF65-F5344CB8AC3E}">
        <p14:creationId xmlns:p14="http://schemas.microsoft.com/office/powerpoint/2010/main" val="205941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Staking</a:t>
            </a:r>
          </a:p>
        </p:txBody>
      </p:sp>
      <p:sp>
        <p:nvSpPr>
          <p:cNvPr id="27" name="Freeform: Shape 2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838200" y="1825625"/>
            <a:ext cx="5558489"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dirty="0"/>
              <a:t>This concept provides a new opportunity to participate and receive rewards for maintaining the network. </a:t>
            </a:r>
          </a:p>
          <a:p>
            <a:pPr indent="-228600">
              <a:lnSpc>
                <a:spcPct val="90000"/>
              </a:lnSpc>
              <a:buFont typeface="Arial" panose="020B0604020202020204" pitchFamily="34" charset="0"/>
              <a:buChar char="•"/>
            </a:pPr>
            <a:endParaRPr lang="en-US" dirty="0"/>
          </a:p>
          <a:p>
            <a:pPr indent="-228600">
              <a:lnSpc>
                <a:spcPct val="90000"/>
              </a:lnSpc>
              <a:buFont typeface="Arial" panose="020B0604020202020204" pitchFamily="34" charset="0"/>
              <a:buChar char="•"/>
            </a:pPr>
            <a:r>
              <a:rPr lang="en-US" dirty="0"/>
              <a:t>For those who wish to run their own validators with 32 ETH, use a third-party provider to stake their 32 ETH, or pool their funds with others.</a:t>
            </a:r>
          </a:p>
        </p:txBody>
      </p:sp>
      <p:sp>
        <p:nvSpPr>
          <p:cNvPr id="29" name="Oval 2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Block Arc 3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9780104" y="6356350"/>
            <a:ext cx="157369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11</a:t>
            </a:fld>
            <a:endParaRPr kumimoji="0" lang="en-US" b="0" i="0" u="none" strike="noStrike" normalizeH="0" noProof="0">
              <a:ln>
                <a:noFill/>
              </a:ln>
              <a:solidFill>
                <a:prstClr val="black">
                  <a:tint val="75000"/>
                </a:prstClr>
              </a:solidFill>
              <a:effectLst/>
              <a:uLnTx/>
              <a:uFillTx/>
            </a:endParaRPr>
          </a:p>
        </p:txBody>
      </p:sp>
      <p:sp>
        <p:nvSpPr>
          <p:cNvPr id="39" name="Arc 3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433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dirty="0">
                <a:solidFill>
                  <a:schemeClr val="tx1"/>
                </a:solidFill>
                <a:latin typeface="+mj-lt"/>
                <a:ea typeface="+mj-ea"/>
                <a:cs typeface="+mj-cs"/>
              </a:rPr>
              <a:t>Sharding</a:t>
            </a:r>
          </a:p>
        </p:txBody>
      </p:sp>
      <p:sp>
        <p:nvSpPr>
          <p:cNvPr id="27" name="Freeform: Shape 2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838200" y="1825625"/>
            <a:ext cx="5558489" cy="4351338"/>
          </a:xfrm>
        </p:spPr>
        <p:txBody>
          <a:bodyPr vert="horz" lIns="91440" tIns="45720" rIns="91440" bIns="45720" rtlCol="0">
            <a:noAutofit/>
          </a:bodyPr>
          <a:lstStyle/>
          <a:p>
            <a:pPr marL="285750" indent="-285750" algn="l">
              <a:buFont typeface="Arial" panose="020B0604020202020204" pitchFamily="34" charset="0"/>
              <a:buChar char="•"/>
            </a:pPr>
            <a:r>
              <a:rPr lang="en-US" sz="1800" b="0" i="0" dirty="0">
                <a:solidFill>
                  <a:srgbClr val="000000"/>
                </a:solidFill>
                <a:effectLst/>
              </a:rPr>
              <a:t>is a solution to bring about scalability. </a:t>
            </a:r>
          </a:p>
          <a:p>
            <a:pPr marL="285750" indent="-285750" algn="l">
              <a:buFont typeface="Arial" panose="020B0604020202020204" pitchFamily="34" charset="0"/>
              <a:buChar char="•"/>
            </a:pPr>
            <a:r>
              <a:rPr lang="en-US" sz="1800" b="0" i="0" dirty="0">
                <a:solidFill>
                  <a:srgbClr val="000000"/>
                </a:solidFill>
                <a:effectLst/>
              </a:rPr>
              <a:t>breaks the blockchain into a set of parallel chains.</a:t>
            </a:r>
          </a:p>
          <a:p>
            <a:pPr marL="285750" indent="-285750">
              <a:buFont typeface="Arial" panose="020B0604020202020204" pitchFamily="34" charset="0"/>
              <a:buChar char="•"/>
            </a:pPr>
            <a:r>
              <a:rPr lang="en-US" sz="1800" b="0" i="0" dirty="0">
                <a:solidFill>
                  <a:srgbClr val="000000"/>
                </a:solidFill>
                <a:effectLst/>
              </a:rPr>
              <a:t>The ability to process transactions on different shards in parallel will allow Ethereum to process a larger number of transactions. </a:t>
            </a:r>
          </a:p>
          <a:p>
            <a:pPr marL="285750" indent="-285750">
              <a:buFont typeface="Arial" panose="020B0604020202020204" pitchFamily="34" charset="0"/>
              <a:buChar char="•"/>
            </a:pPr>
            <a:r>
              <a:rPr lang="en-US" sz="1800" b="0" i="0" dirty="0">
                <a:solidFill>
                  <a:srgbClr val="000000"/>
                </a:solidFill>
                <a:effectLst/>
              </a:rPr>
              <a:t>Each shard stores the state for a subset of all Ethereum accounts.</a:t>
            </a:r>
          </a:p>
          <a:p>
            <a:pPr marL="285750" indent="-285750">
              <a:buFont typeface="Arial" panose="020B0604020202020204" pitchFamily="34" charset="0"/>
              <a:buChar char="•"/>
            </a:pPr>
            <a:r>
              <a:rPr lang="en-US" sz="1800" b="0" i="0" dirty="0">
                <a:solidFill>
                  <a:srgbClr val="000000"/>
                </a:solidFill>
                <a:effectLst/>
              </a:rPr>
              <a:t>A very important shard will be the one for today’s Ethereum </a:t>
            </a:r>
            <a:r>
              <a:rPr lang="en-US" sz="1800" b="0" i="0" dirty="0" err="1">
                <a:solidFill>
                  <a:srgbClr val="000000"/>
                </a:solidFill>
                <a:effectLst/>
              </a:rPr>
              <a:t>mainnet</a:t>
            </a:r>
            <a:r>
              <a:rPr lang="en-US" sz="1800" b="0" i="0" dirty="0">
                <a:solidFill>
                  <a:srgbClr val="000000"/>
                </a:solidFill>
                <a:effectLst/>
              </a:rPr>
              <a:t>. This will occupy one of the 64 shards. Thus, all the accounts and smart contracts running on ETH1.0, will continue to be neighbors on the same shard.</a:t>
            </a:r>
          </a:p>
        </p:txBody>
      </p:sp>
      <p:sp>
        <p:nvSpPr>
          <p:cNvPr id="29" name="Oval 2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Block Arc 3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9780104" y="6356350"/>
            <a:ext cx="157369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12</a:t>
            </a:fld>
            <a:endParaRPr kumimoji="0" lang="en-US" b="0" i="0" u="none" strike="noStrike" normalizeH="0" noProof="0">
              <a:ln>
                <a:noFill/>
              </a:ln>
              <a:solidFill>
                <a:prstClr val="black">
                  <a:tint val="75000"/>
                </a:prstClr>
              </a:solidFill>
              <a:effectLst/>
              <a:uLnTx/>
              <a:uFillTx/>
            </a:endParaRPr>
          </a:p>
        </p:txBody>
      </p:sp>
      <p:sp>
        <p:nvSpPr>
          <p:cNvPr id="39" name="Arc 3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533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Shard Chain</a:t>
            </a:r>
          </a:p>
        </p:txBody>
      </p:sp>
      <p:sp>
        <p:nvSpPr>
          <p:cNvPr id="27" name="Freeform: Shape 2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838200" y="1825625"/>
            <a:ext cx="5558489"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sz="1900" dirty="0"/>
              <a:t>Shard Chains store and process transactions. </a:t>
            </a:r>
          </a:p>
          <a:p>
            <a:pPr indent="-228600">
              <a:lnSpc>
                <a:spcPct val="90000"/>
              </a:lnSpc>
              <a:buFont typeface="Arial" panose="020B0604020202020204" pitchFamily="34" charset="0"/>
              <a:buChar char="•"/>
            </a:pPr>
            <a:r>
              <a:rPr lang="en-US" sz="1900" dirty="0"/>
              <a:t>ETH2.0 will support 1024 Ethereum shard chains, each will be secured by a committee size of 128 validators. </a:t>
            </a:r>
          </a:p>
          <a:p>
            <a:pPr indent="-228600">
              <a:lnSpc>
                <a:spcPct val="90000"/>
              </a:lnSpc>
              <a:buFont typeface="Arial" panose="020B0604020202020204" pitchFamily="34" charset="0"/>
              <a:buChar char="•"/>
            </a:pPr>
            <a:r>
              <a:rPr lang="en-US" sz="1900" dirty="0"/>
              <a:t>Transactions are only executed and validated within a shard, and that state is only stored at the shard level. </a:t>
            </a:r>
          </a:p>
          <a:p>
            <a:pPr indent="-228600">
              <a:lnSpc>
                <a:spcPct val="90000"/>
              </a:lnSpc>
              <a:buFont typeface="Arial" panose="020B0604020202020204" pitchFamily="34" charset="0"/>
              <a:buChar char="•"/>
            </a:pPr>
            <a:r>
              <a:rPr lang="en-US" sz="1900" dirty="0"/>
              <a:t>These beacon chains to make sure every shard has the most up-to-date data with the help of validators who communicate the state of shard chains to the beacon chain. </a:t>
            </a:r>
          </a:p>
        </p:txBody>
      </p:sp>
      <p:sp>
        <p:nvSpPr>
          <p:cNvPr id="29" name="Oval 2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Block Arc 3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9780104" y="6356350"/>
            <a:ext cx="157369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13</a:t>
            </a:fld>
            <a:endParaRPr kumimoji="0" lang="en-US" b="0" i="0" u="none" strike="noStrike" normalizeH="0" noProof="0">
              <a:ln>
                <a:noFill/>
              </a:ln>
              <a:solidFill>
                <a:prstClr val="black">
                  <a:tint val="75000"/>
                </a:prstClr>
              </a:solidFill>
              <a:effectLst/>
              <a:uLnTx/>
              <a:uFillTx/>
            </a:endParaRPr>
          </a:p>
        </p:txBody>
      </p:sp>
      <p:sp>
        <p:nvSpPr>
          <p:cNvPr id="39" name="Arc 3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849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F3E7-B82B-178C-CD37-4B2C853B72D6}"/>
              </a:ext>
            </a:extLst>
          </p:cNvPr>
          <p:cNvSpPr>
            <a:spLocks noGrp="1"/>
          </p:cNvSpPr>
          <p:nvPr>
            <p:ph type="title"/>
          </p:nvPr>
        </p:nvSpPr>
        <p:spPr/>
        <p:txBody>
          <a:bodyPr/>
          <a:lstStyle/>
          <a:p>
            <a:r>
              <a:rPr lang="en-US" dirty="0"/>
              <a:t>Beacon Chain</a:t>
            </a:r>
          </a:p>
        </p:txBody>
      </p:sp>
      <p:sp>
        <p:nvSpPr>
          <p:cNvPr id="5" name="Slide Number Placeholder 4">
            <a:extLst>
              <a:ext uri="{FF2B5EF4-FFF2-40B4-BE49-F238E27FC236}">
                <a16:creationId xmlns:a16="http://schemas.microsoft.com/office/drawing/2014/main" id="{9D05E404-E737-D364-4F4F-AE8934585C7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D23B7B7-7501-9331-BD78-671B9101FD8F}"/>
              </a:ext>
            </a:extLst>
          </p:cNvPr>
          <p:cNvSpPr>
            <a:spLocks noGrp="1"/>
          </p:cNvSpPr>
          <p:nvPr>
            <p:ph idx="1"/>
          </p:nvPr>
        </p:nvSpPr>
        <p:spPr/>
        <p:txBody>
          <a:bodyPr>
            <a:normAutofit/>
          </a:bodyPr>
          <a:lstStyle/>
          <a:p>
            <a:pPr algn="l">
              <a:lnSpc>
                <a:spcPct val="100000"/>
              </a:lnSpc>
            </a:pPr>
            <a:r>
              <a:rPr lang="en-US" sz="2600" dirty="0"/>
              <a:t>It is a new blockchain that will serve as the Ethereum 2.0 backbone</a:t>
            </a:r>
          </a:p>
          <a:p>
            <a:pPr algn="l">
              <a:lnSpc>
                <a:spcPct val="100000"/>
              </a:lnSpc>
            </a:pPr>
            <a:r>
              <a:rPr lang="en-US" sz="2600" dirty="0"/>
              <a:t>Bringing together all the shards. </a:t>
            </a:r>
          </a:p>
          <a:p>
            <a:pPr algn="l">
              <a:lnSpc>
                <a:spcPct val="100000"/>
              </a:lnSpc>
            </a:pPr>
            <a:r>
              <a:rPr lang="en-US" sz="2600" dirty="0"/>
              <a:t>It provides a crucial coordination point by recording the status of validators, recording attestations (the verification of blocks) and recording links to shards.</a:t>
            </a:r>
          </a:p>
        </p:txBody>
      </p:sp>
    </p:spTree>
    <p:extLst>
      <p:ext uri="{BB962C8B-B14F-4D97-AF65-F5344CB8AC3E}">
        <p14:creationId xmlns:p14="http://schemas.microsoft.com/office/powerpoint/2010/main" val="59772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1380743"/>
            <a:ext cx="5559552" cy="4328395"/>
          </a:xfrm>
        </p:spPr>
        <p:txBody>
          <a:bodyPr anchor="ctr"/>
          <a:lstStyle/>
          <a:p>
            <a:r>
              <a:rPr lang="en-US" dirty="0"/>
              <a:t>Consensus</a:t>
            </a:r>
          </a:p>
        </p:txBody>
      </p:sp>
    </p:spTree>
    <p:extLst>
      <p:ext uri="{BB962C8B-B14F-4D97-AF65-F5344CB8AC3E}">
        <p14:creationId xmlns:p14="http://schemas.microsoft.com/office/powerpoint/2010/main" val="93377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6C22-54E4-6CBD-93F4-3D4058E2A1C5}"/>
              </a:ext>
            </a:extLst>
          </p:cNvPr>
          <p:cNvSpPr>
            <a:spLocks noGrp="1"/>
          </p:cNvSpPr>
          <p:nvPr>
            <p:ph type="title"/>
          </p:nvPr>
        </p:nvSpPr>
        <p:spPr/>
        <p:txBody>
          <a:bodyPr/>
          <a:lstStyle/>
          <a:p>
            <a:r>
              <a:rPr lang="en-US" dirty="0"/>
              <a:t>Consensus mechanism </a:t>
            </a:r>
          </a:p>
        </p:txBody>
      </p:sp>
      <p:sp>
        <p:nvSpPr>
          <p:cNvPr id="5" name="Slide Number Placeholder 4">
            <a:extLst>
              <a:ext uri="{FF2B5EF4-FFF2-40B4-BE49-F238E27FC236}">
                <a16:creationId xmlns:a16="http://schemas.microsoft.com/office/drawing/2014/main" id="{FD8E9B9B-37D5-A1BA-7733-F58107427F5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EC1A03EA-D009-DBB3-7A0B-10CAA2CF416B}"/>
              </a:ext>
            </a:extLst>
          </p:cNvPr>
          <p:cNvSpPr>
            <a:spLocks noGrp="1"/>
          </p:cNvSpPr>
          <p:nvPr>
            <p:ph idx="1"/>
          </p:nvPr>
        </p:nvSpPr>
        <p:spPr/>
        <p:txBody>
          <a:bodyPr>
            <a:normAutofit/>
          </a:bodyPr>
          <a:lstStyle/>
          <a:p>
            <a:r>
              <a:rPr lang="en-US" dirty="0"/>
              <a:t>the way peers reach a common agreement about the present state of the distributed ledger.</a:t>
            </a:r>
          </a:p>
          <a:p>
            <a:r>
              <a:rPr lang="en-US" dirty="0"/>
              <a:t>A consensus mechanism in a </a:t>
            </a:r>
            <a:r>
              <a:rPr lang="en-US" dirty="0" err="1"/>
              <a:t>cryptoeconomic</a:t>
            </a:r>
            <a:r>
              <a:rPr lang="en-US" dirty="0"/>
              <a:t> system also helps prevent certain kinds of economic attacks. </a:t>
            </a:r>
          </a:p>
          <a:p>
            <a:r>
              <a:rPr lang="en-US" dirty="0"/>
              <a:t>In theory, an attacker can compromise consensus by controlling 51% of the network. </a:t>
            </a:r>
          </a:p>
          <a:p>
            <a:r>
              <a:rPr lang="en-US" dirty="0"/>
              <a:t>Consensus mechanisms are designed to make this "51% attack" unfeasible. </a:t>
            </a:r>
          </a:p>
        </p:txBody>
      </p:sp>
    </p:spTree>
    <p:extLst>
      <p:ext uri="{BB962C8B-B14F-4D97-AF65-F5344CB8AC3E}">
        <p14:creationId xmlns:p14="http://schemas.microsoft.com/office/powerpoint/2010/main" val="219623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F3E7-B82B-178C-CD37-4B2C853B72D6}"/>
              </a:ext>
            </a:extLst>
          </p:cNvPr>
          <p:cNvSpPr>
            <a:spLocks noGrp="1"/>
          </p:cNvSpPr>
          <p:nvPr>
            <p:ph type="title"/>
          </p:nvPr>
        </p:nvSpPr>
        <p:spPr/>
        <p:txBody>
          <a:bodyPr/>
          <a:lstStyle/>
          <a:p>
            <a:r>
              <a:rPr lang="en-US" dirty="0"/>
              <a:t>Proof-of-Work</a:t>
            </a:r>
          </a:p>
        </p:txBody>
      </p:sp>
      <p:sp>
        <p:nvSpPr>
          <p:cNvPr id="5" name="Slide Number Placeholder 4">
            <a:extLst>
              <a:ext uri="{FF2B5EF4-FFF2-40B4-BE49-F238E27FC236}">
                <a16:creationId xmlns:a16="http://schemas.microsoft.com/office/drawing/2014/main" id="{9D05E404-E737-D364-4F4F-AE8934585C7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D23B7B7-7501-9331-BD78-671B9101FD8F}"/>
              </a:ext>
            </a:extLst>
          </p:cNvPr>
          <p:cNvSpPr>
            <a:spLocks noGrp="1"/>
          </p:cNvSpPr>
          <p:nvPr>
            <p:ph idx="1"/>
          </p:nvPr>
        </p:nvSpPr>
        <p:spPr/>
        <p:txBody>
          <a:bodyPr/>
          <a:lstStyle/>
          <a:p>
            <a:r>
              <a:rPr lang="en-US" dirty="0"/>
              <a:t>Block creation is done by miners.</a:t>
            </a:r>
          </a:p>
          <a:p>
            <a:endParaRPr lang="en-US" dirty="0"/>
          </a:p>
          <a:p>
            <a:r>
              <a:rPr lang="en-US" dirty="0"/>
              <a:t>The network is kept secure by the fact that you'd need 51% of the network's computing power to defraud the chain. </a:t>
            </a:r>
          </a:p>
          <a:p>
            <a:r>
              <a:rPr lang="en-US" dirty="0"/>
              <a:t>This would require such huge investments in equipment and energy; you're likely to spend more than you'd gain.</a:t>
            </a:r>
          </a:p>
        </p:txBody>
      </p:sp>
    </p:spTree>
    <p:extLst>
      <p:ext uri="{BB962C8B-B14F-4D97-AF65-F5344CB8AC3E}">
        <p14:creationId xmlns:p14="http://schemas.microsoft.com/office/powerpoint/2010/main" val="1620022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F3E7-B82B-178C-CD37-4B2C853B72D6}"/>
              </a:ext>
            </a:extLst>
          </p:cNvPr>
          <p:cNvSpPr>
            <a:spLocks noGrp="1"/>
          </p:cNvSpPr>
          <p:nvPr>
            <p:ph type="title"/>
          </p:nvPr>
        </p:nvSpPr>
        <p:spPr/>
        <p:txBody>
          <a:bodyPr/>
          <a:lstStyle/>
          <a:p>
            <a:r>
              <a:rPr lang="en-US" dirty="0"/>
              <a:t>Proof-of-Work</a:t>
            </a:r>
          </a:p>
        </p:txBody>
      </p:sp>
      <p:sp>
        <p:nvSpPr>
          <p:cNvPr id="5" name="Slide Number Placeholder 4">
            <a:extLst>
              <a:ext uri="{FF2B5EF4-FFF2-40B4-BE49-F238E27FC236}">
                <a16:creationId xmlns:a16="http://schemas.microsoft.com/office/drawing/2014/main" id="{9D05E404-E737-D364-4F4F-AE8934585C7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D23B7B7-7501-9331-BD78-671B9101FD8F}"/>
              </a:ext>
            </a:extLst>
          </p:cNvPr>
          <p:cNvSpPr>
            <a:spLocks noGrp="1"/>
          </p:cNvSpPr>
          <p:nvPr>
            <p:ph idx="1"/>
          </p:nvPr>
        </p:nvSpPr>
        <p:spPr/>
        <p:txBody>
          <a:bodyPr/>
          <a:lstStyle/>
          <a:p>
            <a:r>
              <a:rPr lang="en-US" dirty="0"/>
              <a:t>Favors Computing Power</a:t>
            </a:r>
          </a:p>
          <a:p>
            <a:r>
              <a:rPr lang="en-US" dirty="0"/>
              <a:t>Has an energy problem</a:t>
            </a:r>
          </a:p>
          <a:p>
            <a:r>
              <a:rPr lang="en-US" dirty="0"/>
              <a:t>More computing power = more control</a:t>
            </a:r>
          </a:p>
          <a:p>
            <a:endParaRPr lang="en-US" dirty="0"/>
          </a:p>
        </p:txBody>
      </p:sp>
      <p:pic>
        <p:nvPicPr>
          <p:cNvPr id="10" name="Picture 9">
            <a:extLst>
              <a:ext uri="{FF2B5EF4-FFF2-40B4-BE49-F238E27FC236}">
                <a16:creationId xmlns:a16="http://schemas.microsoft.com/office/drawing/2014/main" id="{A407981F-E171-9C21-4EF0-070A70B39AEA}"/>
              </a:ext>
            </a:extLst>
          </p:cNvPr>
          <p:cNvPicPr>
            <a:picLocks noChangeAspect="1"/>
          </p:cNvPicPr>
          <p:nvPr/>
        </p:nvPicPr>
        <p:blipFill>
          <a:blip r:embed="rId3"/>
          <a:stretch>
            <a:fillRect/>
          </a:stretch>
        </p:blipFill>
        <p:spPr>
          <a:xfrm>
            <a:off x="2145255" y="3408674"/>
            <a:ext cx="7901489" cy="3449326"/>
          </a:xfrm>
          <a:prstGeom prst="rect">
            <a:avLst/>
          </a:prstGeom>
        </p:spPr>
      </p:pic>
    </p:spTree>
    <p:extLst>
      <p:ext uri="{BB962C8B-B14F-4D97-AF65-F5344CB8AC3E}">
        <p14:creationId xmlns:p14="http://schemas.microsoft.com/office/powerpoint/2010/main" val="395137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F3E7-B82B-178C-CD37-4B2C853B72D6}"/>
              </a:ext>
            </a:extLst>
          </p:cNvPr>
          <p:cNvSpPr>
            <a:spLocks noGrp="1"/>
          </p:cNvSpPr>
          <p:nvPr>
            <p:ph type="title"/>
          </p:nvPr>
        </p:nvSpPr>
        <p:spPr/>
        <p:txBody>
          <a:bodyPr/>
          <a:lstStyle/>
          <a:p>
            <a:r>
              <a:rPr lang="en-US" dirty="0"/>
              <a:t>Proof-of-Stake</a:t>
            </a:r>
          </a:p>
        </p:txBody>
      </p:sp>
      <p:sp>
        <p:nvSpPr>
          <p:cNvPr id="5" name="Slide Number Placeholder 4">
            <a:extLst>
              <a:ext uri="{FF2B5EF4-FFF2-40B4-BE49-F238E27FC236}">
                <a16:creationId xmlns:a16="http://schemas.microsoft.com/office/drawing/2014/main" id="{9D05E404-E737-D364-4F4F-AE8934585C7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D23B7B7-7501-9331-BD78-671B9101FD8F}"/>
              </a:ext>
            </a:extLst>
          </p:cNvPr>
          <p:cNvSpPr>
            <a:spLocks noGrp="1"/>
          </p:cNvSpPr>
          <p:nvPr>
            <p:ph idx="1"/>
          </p:nvPr>
        </p:nvSpPr>
        <p:spPr/>
        <p:txBody>
          <a:bodyPr>
            <a:normAutofit/>
          </a:bodyPr>
          <a:lstStyle/>
          <a:p>
            <a:r>
              <a:rPr lang="en-US" dirty="0"/>
              <a:t>Block creation is done by validators who have staked ETH to participate in the system.</a:t>
            </a:r>
          </a:p>
          <a:p>
            <a:endParaRPr lang="en-US" dirty="0"/>
          </a:p>
          <a:p>
            <a:r>
              <a:rPr lang="en-US" dirty="0"/>
              <a:t>You would need 51% of the total staked ETH to defraud the chain. </a:t>
            </a:r>
            <a:br>
              <a:rPr lang="en-US" dirty="0"/>
            </a:br>
            <a:r>
              <a:rPr lang="en-US" dirty="0"/>
              <a:t>And that your stake is slashed for malicious behavior.</a:t>
            </a:r>
          </a:p>
        </p:txBody>
      </p:sp>
    </p:spTree>
    <p:extLst>
      <p:ext uri="{BB962C8B-B14F-4D97-AF65-F5344CB8AC3E}">
        <p14:creationId xmlns:p14="http://schemas.microsoft.com/office/powerpoint/2010/main" val="126373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317639-50C0-22B7-C3FB-5CD2F2614E9F}"/>
              </a:ext>
            </a:extLst>
          </p:cNvPr>
          <p:cNvSpPr>
            <a:spLocks noGrp="1"/>
          </p:cNvSpPr>
          <p:nvPr>
            <p:ph type="title"/>
          </p:nvPr>
        </p:nvSpPr>
        <p:spPr>
          <a:xfrm>
            <a:off x="838201" y="365125"/>
            <a:ext cx="5393360"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About Me</a:t>
            </a:r>
          </a:p>
        </p:txBody>
      </p:sp>
      <p:sp>
        <p:nvSpPr>
          <p:cNvPr id="21" name="Freeform: Shape 2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95508F1D-807F-CC71-2E7B-0DCFE2642FA8}"/>
              </a:ext>
            </a:extLst>
          </p:cNvPr>
          <p:cNvSpPr>
            <a:spLocks noGrp="1"/>
          </p:cNvSpPr>
          <p:nvPr>
            <p:ph idx="1"/>
          </p:nvPr>
        </p:nvSpPr>
        <p:spPr>
          <a:xfrm>
            <a:off x="838200" y="1825625"/>
            <a:ext cx="5393361" cy="4351338"/>
          </a:xfrm>
        </p:spPr>
        <p:txBody>
          <a:bodyPr vert="horz" lIns="91440" tIns="45720" rIns="91440" bIns="45720" rtlCol="0">
            <a:normAutofit/>
          </a:bodyPr>
          <a:lstStyle/>
          <a:p>
            <a:pPr indent="-228600">
              <a:buFont typeface="Arial" panose="020B0604020202020204" pitchFamily="34" charset="0"/>
              <a:buChar char="•"/>
            </a:pPr>
            <a:r>
              <a:rPr lang="en-US" sz="2800" dirty="0"/>
              <a:t>Shahriar (Sha) Yazdipour</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Masters in CS from TUI</a:t>
            </a:r>
          </a:p>
          <a:p>
            <a:pPr indent="-228600">
              <a:buFont typeface="Arial" panose="020B0604020202020204" pitchFamily="34" charset="0"/>
              <a:buChar char="•"/>
            </a:pPr>
            <a:r>
              <a:rPr lang="en-US" dirty="0"/>
              <a:t>Software Engineer at TomTom</a:t>
            </a:r>
          </a:p>
          <a:p>
            <a:pPr indent="-228600">
              <a:buFont typeface="Arial" panose="020B0604020202020204" pitchFamily="34" charset="0"/>
              <a:buChar char="•"/>
            </a:pPr>
            <a:endParaRPr lang="en-US" dirty="0"/>
          </a:p>
          <a:p>
            <a:pPr indent="-228600">
              <a:buFont typeface="Arial" panose="020B0604020202020204" pitchFamily="34" charset="0"/>
              <a:buChar char="•"/>
            </a:pPr>
            <a:r>
              <a:rPr lang="en-US" sz="2400" dirty="0">
                <a:hlinkClick r:id="rId2"/>
              </a:rPr>
              <a:t>hi@yazdipour.com</a:t>
            </a:r>
            <a:endParaRPr lang="en-US" sz="2400" dirty="0"/>
          </a:p>
          <a:p>
            <a:pPr indent="-228600">
              <a:buFont typeface="Arial" panose="020B0604020202020204" pitchFamily="34" charset="0"/>
              <a:buChar char="•"/>
            </a:pPr>
            <a:r>
              <a:rPr lang="en-US" sz="2400" dirty="0">
                <a:hlinkClick r:id="rId3"/>
              </a:rPr>
              <a:t>https://yazdipour.com</a:t>
            </a:r>
            <a:endParaRPr lang="en-US" dirty="0"/>
          </a:p>
          <a:p>
            <a:pPr indent="-228600">
              <a:buFont typeface="Arial" panose="020B0604020202020204" pitchFamily="34" charset="0"/>
              <a:buChar char="•"/>
            </a:pPr>
            <a:endParaRPr lang="en-US" dirty="0"/>
          </a:p>
        </p:txBody>
      </p:sp>
      <p:sp>
        <p:nvSpPr>
          <p:cNvPr id="23" name="Oval 2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19550A1-3F9A-1B47-FE0D-7B1CA07B749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sp>
        <p:nvSpPr>
          <p:cNvPr id="25" name="Freeform: Shape 2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8" name="Content Placeholder 7" descr="A person standing in the snow&#10;&#10;Description automatically generated with medium confidence">
            <a:extLst>
              <a:ext uri="{FF2B5EF4-FFF2-40B4-BE49-F238E27FC236}">
                <a16:creationId xmlns:a16="http://schemas.microsoft.com/office/drawing/2014/main" id="{463B5E1F-65DE-6EAA-D316-8A77A84B6255}"/>
              </a:ext>
            </a:extLst>
          </p:cNvPr>
          <p:cNvPicPr>
            <a:picLocks noChangeAspect="1"/>
          </p:cNvPicPr>
          <p:nvPr/>
        </p:nvPicPr>
        <p:blipFill rotWithShape="1">
          <a:blip r:embed="rId4"/>
          <a:srcRect r="5" b="5"/>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7" name="Freeform: Shape 2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447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F3E7-B82B-178C-CD37-4B2C853B72D6}"/>
              </a:ext>
            </a:extLst>
          </p:cNvPr>
          <p:cNvSpPr>
            <a:spLocks noGrp="1"/>
          </p:cNvSpPr>
          <p:nvPr>
            <p:ph type="title"/>
          </p:nvPr>
        </p:nvSpPr>
        <p:spPr/>
        <p:txBody>
          <a:bodyPr/>
          <a:lstStyle/>
          <a:p>
            <a:r>
              <a:rPr lang="en-US" dirty="0"/>
              <a:t>Proof-of-Stake</a:t>
            </a:r>
          </a:p>
        </p:txBody>
      </p:sp>
      <p:sp>
        <p:nvSpPr>
          <p:cNvPr id="5" name="Slide Number Placeholder 4">
            <a:extLst>
              <a:ext uri="{FF2B5EF4-FFF2-40B4-BE49-F238E27FC236}">
                <a16:creationId xmlns:a16="http://schemas.microsoft.com/office/drawing/2014/main" id="{9D05E404-E737-D364-4F4F-AE8934585C7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D23B7B7-7501-9331-BD78-671B9101FD8F}"/>
              </a:ext>
            </a:extLst>
          </p:cNvPr>
          <p:cNvSpPr>
            <a:spLocks noGrp="1"/>
          </p:cNvSpPr>
          <p:nvPr>
            <p:ph idx="1"/>
          </p:nvPr>
        </p:nvSpPr>
        <p:spPr/>
        <p:txBody>
          <a:bodyPr>
            <a:normAutofit/>
          </a:bodyPr>
          <a:lstStyle/>
          <a:p>
            <a:pPr marL="0" indent="0">
              <a:buNone/>
            </a:pPr>
            <a:r>
              <a:rPr lang="en-US" dirty="0"/>
              <a:t>Slashing conditions:</a:t>
            </a:r>
          </a:p>
          <a:p>
            <a:endParaRPr lang="en-US" dirty="0"/>
          </a:p>
          <a:p>
            <a:r>
              <a:rPr lang="en-US" dirty="0"/>
              <a:t>Validators are split into block proposers and attesters who respectively create and validate new blocks. </a:t>
            </a:r>
            <a:br>
              <a:rPr lang="en-US" dirty="0"/>
            </a:br>
            <a:endParaRPr lang="en-US" dirty="0"/>
          </a:p>
          <a:p>
            <a:r>
              <a:rPr lang="en-US" dirty="0"/>
              <a:t>If they don’t participate in the vote or if they validate incorrect blocks, their Ether stake will be either reduced or destroyed entirely. </a:t>
            </a:r>
          </a:p>
        </p:txBody>
      </p:sp>
    </p:spTree>
    <p:extLst>
      <p:ext uri="{BB962C8B-B14F-4D97-AF65-F5344CB8AC3E}">
        <p14:creationId xmlns:p14="http://schemas.microsoft.com/office/powerpoint/2010/main" val="4089711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F3E7-B82B-178C-CD37-4B2C853B72D6}"/>
              </a:ext>
            </a:extLst>
          </p:cNvPr>
          <p:cNvSpPr>
            <a:spLocks noGrp="1"/>
          </p:cNvSpPr>
          <p:nvPr>
            <p:ph type="title"/>
          </p:nvPr>
        </p:nvSpPr>
        <p:spPr/>
        <p:txBody>
          <a:bodyPr/>
          <a:lstStyle/>
          <a:p>
            <a:r>
              <a:rPr lang="en-US" dirty="0"/>
              <a:t>Proof-of-Stake</a:t>
            </a:r>
          </a:p>
        </p:txBody>
      </p:sp>
      <p:sp>
        <p:nvSpPr>
          <p:cNvPr id="5" name="Slide Number Placeholder 4">
            <a:extLst>
              <a:ext uri="{FF2B5EF4-FFF2-40B4-BE49-F238E27FC236}">
                <a16:creationId xmlns:a16="http://schemas.microsoft.com/office/drawing/2014/main" id="{9D05E404-E737-D364-4F4F-AE8934585C7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D23B7B7-7501-9331-BD78-671B9101FD8F}"/>
              </a:ext>
            </a:extLst>
          </p:cNvPr>
          <p:cNvSpPr>
            <a:spLocks noGrp="1"/>
          </p:cNvSpPr>
          <p:nvPr>
            <p:ph idx="1"/>
          </p:nvPr>
        </p:nvSpPr>
        <p:spPr/>
        <p:txBody>
          <a:bodyPr/>
          <a:lstStyle/>
          <a:p>
            <a:pPr>
              <a:lnSpc>
                <a:spcPct val="100000"/>
              </a:lnSpc>
            </a:pPr>
            <a:r>
              <a:rPr lang="en-US" dirty="0"/>
              <a:t>Favors Capital </a:t>
            </a:r>
          </a:p>
          <a:p>
            <a:pPr>
              <a:lnSpc>
                <a:spcPct val="100000"/>
              </a:lnSpc>
            </a:pPr>
            <a:r>
              <a:rPr lang="en-US" dirty="0"/>
              <a:t>Larger stake = more power</a:t>
            </a:r>
          </a:p>
          <a:p>
            <a:pPr>
              <a:lnSpc>
                <a:spcPct val="100000"/>
              </a:lnSpc>
            </a:pPr>
            <a:r>
              <a:rPr lang="en-US" dirty="0"/>
              <a:t>More Performant</a:t>
            </a:r>
          </a:p>
        </p:txBody>
      </p:sp>
    </p:spTree>
    <p:extLst>
      <p:ext uri="{BB962C8B-B14F-4D97-AF65-F5344CB8AC3E}">
        <p14:creationId xmlns:p14="http://schemas.microsoft.com/office/powerpoint/2010/main" val="363116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B5BBFA-177D-7AC8-B67B-2843F0D0A2A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sp>
        <p:nvSpPr>
          <p:cNvPr id="13" name="Title 12">
            <a:extLst>
              <a:ext uri="{FF2B5EF4-FFF2-40B4-BE49-F238E27FC236}">
                <a16:creationId xmlns:a16="http://schemas.microsoft.com/office/drawing/2014/main" id="{E75304F5-FDB0-56E9-D985-31186C49A161}"/>
              </a:ext>
            </a:extLst>
          </p:cNvPr>
          <p:cNvSpPr>
            <a:spLocks noGrp="1"/>
          </p:cNvSpPr>
          <p:nvPr>
            <p:ph type="title"/>
          </p:nvPr>
        </p:nvSpPr>
        <p:spPr/>
        <p:txBody>
          <a:bodyPr/>
          <a:lstStyle/>
          <a:p>
            <a:r>
              <a:rPr lang="en-US" dirty="0"/>
              <a:t>Proof of Work </a:t>
            </a:r>
          </a:p>
        </p:txBody>
      </p:sp>
      <p:graphicFrame>
        <p:nvGraphicFramePr>
          <p:cNvPr id="12" name="Table 11">
            <a:extLst>
              <a:ext uri="{FF2B5EF4-FFF2-40B4-BE49-F238E27FC236}">
                <a16:creationId xmlns:a16="http://schemas.microsoft.com/office/drawing/2014/main" id="{224D8C5F-06EA-EF81-C4E6-8E6CA8E25C90}"/>
              </a:ext>
            </a:extLst>
          </p:cNvPr>
          <p:cNvGraphicFramePr>
            <a:graphicFrameLocks noGrp="1"/>
          </p:cNvGraphicFramePr>
          <p:nvPr>
            <p:extLst>
              <p:ext uri="{D42A27DB-BD31-4B8C-83A1-F6EECF244321}">
                <p14:modId xmlns:p14="http://schemas.microsoft.com/office/powerpoint/2010/main" val="2506294614"/>
              </p:ext>
            </p:extLst>
          </p:nvPr>
        </p:nvGraphicFramePr>
        <p:xfrm>
          <a:off x="1229032" y="1716136"/>
          <a:ext cx="10205884" cy="4035328"/>
        </p:xfrm>
        <a:graphic>
          <a:graphicData uri="http://schemas.openxmlformats.org/drawingml/2006/table">
            <a:tbl>
              <a:tblPr/>
              <a:tblGrid>
                <a:gridCol w="2551471">
                  <a:extLst>
                    <a:ext uri="{9D8B030D-6E8A-4147-A177-3AD203B41FA5}">
                      <a16:colId xmlns:a16="http://schemas.microsoft.com/office/drawing/2014/main" val="3183669532"/>
                    </a:ext>
                  </a:extLst>
                </a:gridCol>
                <a:gridCol w="2551471">
                  <a:extLst>
                    <a:ext uri="{9D8B030D-6E8A-4147-A177-3AD203B41FA5}">
                      <a16:colId xmlns:a16="http://schemas.microsoft.com/office/drawing/2014/main" val="3377502343"/>
                    </a:ext>
                  </a:extLst>
                </a:gridCol>
                <a:gridCol w="2551471">
                  <a:extLst>
                    <a:ext uri="{9D8B030D-6E8A-4147-A177-3AD203B41FA5}">
                      <a16:colId xmlns:a16="http://schemas.microsoft.com/office/drawing/2014/main" val="4159851948"/>
                    </a:ext>
                  </a:extLst>
                </a:gridCol>
                <a:gridCol w="2551471">
                  <a:extLst>
                    <a:ext uri="{9D8B030D-6E8A-4147-A177-3AD203B41FA5}">
                      <a16:colId xmlns:a16="http://schemas.microsoft.com/office/drawing/2014/main" val="695624167"/>
                    </a:ext>
                  </a:extLst>
                </a:gridCol>
              </a:tblGrid>
              <a:tr h="172217">
                <a:tc gridSpan="2">
                  <a:txBody>
                    <a:bodyPr/>
                    <a:lstStyle/>
                    <a:p>
                      <a:pPr algn="ctr" fontAlgn="base"/>
                      <a:r>
                        <a:rPr lang="en-US" sz="1600">
                          <a:solidFill>
                            <a:srgbClr val="FFFFFF"/>
                          </a:solidFill>
                          <a:effectLst/>
                          <a:latin typeface="+mn-lt"/>
                        </a:rPr>
                        <a:t>Pros</a:t>
                      </a:r>
                    </a:p>
                  </a:txBody>
                  <a:tcPr marL="33472" marR="33472" marT="16736" marB="16736" anchor="ctr">
                    <a:lnL>
                      <a:noFill/>
                    </a:lnL>
                    <a:lnR w="12700" cap="flat" cmpd="sng" algn="ctr">
                      <a:solidFill>
                        <a:srgbClr val="4E5869"/>
                      </a:solidFill>
                      <a:prstDash val="solid"/>
                      <a:round/>
                      <a:headEnd type="none" w="med" len="med"/>
                      <a:tailEnd type="none" w="med" len="med"/>
                    </a:lnR>
                    <a:lnT>
                      <a:noFill/>
                    </a:lnT>
                    <a:lnB w="12700" cap="flat" cmpd="sng" algn="ctr">
                      <a:solidFill>
                        <a:srgbClr val="4E5869"/>
                      </a:solidFill>
                      <a:prstDash val="solid"/>
                      <a:round/>
                      <a:headEnd type="none" w="med" len="med"/>
                      <a:tailEnd type="none" w="med" len="med"/>
                    </a:lnB>
                    <a:solidFill>
                      <a:srgbClr val="0072ED"/>
                    </a:solidFill>
                  </a:tcPr>
                </a:tc>
                <a:tc hMerge="1">
                  <a:txBody>
                    <a:bodyPr/>
                    <a:lstStyle/>
                    <a:p>
                      <a:endParaRPr lang="en-US"/>
                    </a:p>
                  </a:txBody>
                  <a:tcPr/>
                </a:tc>
                <a:tc gridSpan="2">
                  <a:txBody>
                    <a:bodyPr/>
                    <a:lstStyle/>
                    <a:p>
                      <a:pPr algn="ctr" fontAlgn="base"/>
                      <a:r>
                        <a:rPr lang="en-US" sz="1600">
                          <a:solidFill>
                            <a:srgbClr val="FFFFFF"/>
                          </a:solidFill>
                          <a:effectLst/>
                          <a:latin typeface="+mn-lt"/>
                        </a:rPr>
                        <a:t>Cons</a:t>
                      </a:r>
                    </a:p>
                  </a:txBody>
                  <a:tcPr marL="33472" marR="33472" marT="16736" marB="16736" anchor="ctr">
                    <a:lnL w="12700" cap="flat" cmpd="sng" algn="ctr">
                      <a:solidFill>
                        <a:srgbClr val="4E5869"/>
                      </a:solidFill>
                      <a:prstDash val="solid"/>
                      <a:round/>
                      <a:headEnd type="none" w="med" len="med"/>
                      <a:tailEnd type="none" w="med" len="med"/>
                    </a:lnL>
                    <a:lnR>
                      <a:noFill/>
                    </a:lnR>
                    <a:lnT>
                      <a:noFill/>
                    </a:lnT>
                    <a:lnB w="12700" cap="flat" cmpd="sng" algn="ctr">
                      <a:solidFill>
                        <a:srgbClr val="4E5869"/>
                      </a:solidFill>
                      <a:prstDash val="solid"/>
                      <a:round/>
                      <a:headEnd type="none" w="med" len="med"/>
                      <a:tailEnd type="none" w="med" len="med"/>
                    </a:lnB>
                    <a:solidFill>
                      <a:srgbClr val="0072ED"/>
                    </a:solidFill>
                  </a:tcPr>
                </a:tc>
                <a:tc hMerge="1">
                  <a:txBody>
                    <a:bodyPr/>
                    <a:lstStyle/>
                    <a:p>
                      <a:endParaRPr lang="en-US"/>
                    </a:p>
                  </a:txBody>
                  <a:tcPr/>
                </a:tc>
                <a:extLst>
                  <a:ext uri="{0D108BD9-81ED-4DB2-BD59-A6C34878D82A}">
                    <a16:rowId xmlns:a16="http://schemas.microsoft.com/office/drawing/2014/main" val="3784331239"/>
                  </a:ext>
                </a:extLst>
              </a:tr>
              <a:tr h="884344">
                <a:tc>
                  <a:txBody>
                    <a:bodyPr/>
                    <a:lstStyle/>
                    <a:p>
                      <a:pPr algn="ctr" fontAlgn="base"/>
                      <a:r>
                        <a:rPr lang="en-US" sz="1600" b="0">
                          <a:effectLst/>
                          <a:latin typeface="+mn-lt"/>
                        </a:rPr>
                        <a:t>Security: </a:t>
                      </a:r>
                      <a:endParaRPr lang="en-US" sz="1600">
                        <a:effectLst/>
                        <a:latin typeface="+mn-lt"/>
                      </a:endParaRPr>
                    </a:p>
                  </a:txBody>
                  <a:tcPr marL="33472" marR="33472" marT="16736" marB="16736" anchor="ctr">
                    <a:lnL>
                      <a:noFill/>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dirty="0">
                          <a:effectLst/>
                          <a:latin typeface="+mn-lt"/>
                        </a:rPr>
                        <a:t>Difficult and costly to attack</a:t>
                      </a:r>
                    </a:p>
                  </a:txBody>
                  <a:tcPr marL="33472" marR="33472" marT="16736" marB="16736"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b="0">
                          <a:effectLst/>
                          <a:latin typeface="+mn-lt"/>
                        </a:rPr>
                        <a:t>Energy efficiency: </a:t>
                      </a:r>
                      <a:endParaRPr lang="en-US" sz="1600">
                        <a:effectLst/>
                        <a:latin typeface="+mn-lt"/>
                      </a:endParaRPr>
                    </a:p>
                  </a:txBody>
                  <a:tcPr marL="33472" marR="33472" marT="16736" marB="16736"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a:effectLst/>
                          <a:latin typeface="+mn-lt"/>
                        </a:rPr>
                        <a:t>Mining requires large amounts of computational power which results in high energy consumption and electricity costs</a:t>
                      </a:r>
                    </a:p>
                  </a:txBody>
                  <a:tcPr marL="33472" marR="33472" marT="16736" marB="16736" anchor="ctr">
                    <a:lnL w="12700" cap="flat" cmpd="sng" algn="ctr">
                      <a:solidFill>
                        <a:srgbClr val="4E5869"/>
                      </a:solidFill>
                      <a:prstDash val="solid"/>
                      <a:round/>
                      <a:headEnd type="none" w="med" len="med"/>
                      <a:tailEnd type="none" w="med" len="med"/>
                    </a:lnL>
                    <a:lnR>
                      <a:noFill/>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extLst>
                  <a:ext uri="{0D108BD9-81ED-4DB2-BD59-A6C34878D82A}">
                    <a16:rowId xmlns:a16="http://schemas.microsoft.com/office/drawing/2014/main" val="1823292367"/>
                  </a:ext>
                </a:extLst>
              </a:tr>
              <a:tr h="793359">
                <a:tc>
                  <a:txBody>
                    <a:bodyPr/>
                    <a:lstStyle/>
                    <a:p>
                      <a:pPr algn="ctr" fontAlgn="base"/>
                      <a:r>
                        <a:rPr lang="en-US" sz="1600" b="0">
                          <a:effectLst/>
                          <a:latin typeface="+mn-lt"/>
                        </a:rPr>
                        <a:t>Decentralization:</a:t>
                      </a:r>
                      <a:endParaRPr lang="en-US" sz="1600">
                        <a:effectLst/>
                        <a:latin typeface="+mn-lt"/>
                      </a:endParaRPr>
                    </a:p>
                  </a:txBody>
                  <a:tcPr marL="33472" marR="33472" marT="16736" marB="16736" anchor="ctr">
                    <a:lnL>
                      <a:noFill/>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solidFill>
                      <a:srgbClr val="F6F7F7"/>
                    </a:solidFill>
                  </a:tcPr>
                </a:tc>
                <a:tc>
                  <a:txBody>
                    <a:bodyPr/>
                    <a:lstStyle/>
                    <a:p>
                      <a:pPr algn="ctr" fontAlgn="base"/>
                      <a:r>
                        <a:rPr lang="en-US" sz="1600">
                          <a:effectLst/>
                          <a:latin typeface="+mn-lt"/>
                        </a:rPr>
                        <a:t>highly decentralized, which only increases as more miners join the network</a:t>
                      </a:r>
                    </a:p>
                  </a:txBody>
                  <a:tcPr marL="33472" marR="33472" marT="16736" marB="16736"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solidFill>
                      <a:srgbClr val="F6F7F7"/>
                    </a:solidFill>
                  </a:tcPr>
                </a:tc>
                <a:tc>
                  <a:txBody>
                    <a:bodyPr/>
                    <a:lstStyle/>
                    <a:p>
                      <a:pPr algn="ctr" fontAlgn="base"/>
                      <a:r>
                        <a:rPr lang="en-US" sz="1600" b="0">
                          <a:effectLst/>
                          <a:latin typeface="+mn-lt"/>
                        </a:rPr>
                        <a:t>Transaction efficiency:</a:t>
                      </a:r>
                      <a:endParaRPr lang="en-US" sz="1600">
                        <a:effectLst/>
                        <a:latin typeface="+mn-lt"/>
                      </a:endParaRPr>
                    </a:p>
                  </a:txBody>
                  <a:tcPr marL="33472" marR="33472" marT="16736" marB="16736"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solidFill>
                      <a:srgbClr val="F6F7F7"/>
                    </a:solidFill>
                  </a:tcPr>
                </a:tc>
                <a:tc>
                  <a:txBody>
                    <a:bodyPr/>
                    <a:lstStyle/>
                    <a:p>
                      <a:pPr algn="ctr" fontAlgn="base"/>
                      <a:r>
                        <a:rPr lang="en-US" sz="1600">
                          <a:effectLst/>
                          <a:latin typeface="+mn-lt"/>
                        </a:rPr>
                        <a:t>Networks cannot process large transaction volumes resulting in slow and expensive transactions.</a:t>
                      </a:r>
                    </a:p>
                  </a:txBody>
                  <a:tcPr marL="33472" marR="33472" marT="16736" marB="16736" anchor="ctr">
                    <a:lnL w="12700" cap="flat" cmpd="sng" algn="ctr">
                      <a:solidFill>
                        <a:srgbClr val="4E5869"/>
                      </a:solidFill>
                      <a:prstDash val="solid"/>
                      <a:round/>
                      <a:headEnd type="none" w="med" len="med"/>
                      <a:tailEnd type="none" w="med" len="med"/>
                    </a:lnL>
                    <a:lnR>
                      <a:noFill/>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solidFill>
                      <a:srgbClr val="F6F7F7"/>
                    </a:solidFill>
                  </a:tcPr>
                </a:tc>
                <a:extLst>
                  <a:ext uri="{0D108BD9-81ED-4DB2-BD59-A6C34878D82A}">
                    <a16:rowId xmlns:a16="http://schemas.microsoft.com/office/drawing/2014/main" val="78927689"/>
                  </a:ext>
                </a:extLst>
              </a:tr>
              <a:tr h="1048903">
                <a:tc>
                  <a:txBody>
                    <a:bodyPr/>
                    <a:lstStyle/>
                    <a:p>
                      <a:pPr algn="ctr" fontAlgn="base"/>
                      <a:r>
                        <a:rPr lang="en-US" sz="1600" b="0">
                          <a:effectLst/>
                          <a:latin typeface="+mn-lt"/>
                        </a:rPr>
                        <a:t>Rewards:</a:t>
                      </a:r>
                      <a:endParaRPr lang="en-US" sz="1600">
                        <a:effectLst/>
                        <a:latin typeface="+mn-lt"/>
                      </a:endParaRPr>
                    </a:p>
                  </a:txBody>
                  <a:tcPr marL="33472" marR="33472" marT="16736" marB="16736" anchor="ctr">
                    <a:lnL>
                      <a:noFill/>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a:effectLst/>
                          <a:latin typeface="+mn-lt"/>
                        </a:rPr>
                        <a:t>Miners are rewarded for solving mathematical equations and creating new blocks</a:t>
                      </a:r>
                    </a:p>
                  </a:txBody>
                  <a:tcPr marL="33472" marR="33472" marT="16736" marB="16736"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b="0">
                          <a:effectLst/>
                          <a:latin typeface="+mn-lt"/>
                        </a:rPr>
                        <a:t>Risk of 51% attack: </a:t>
                      </a:r>
                      <a:endParaRPr lang="en-US" sz="1600">
                        <a:effectLst/>
                        <a:latin typeface="+mn-lt"/>
                      </a:endParaRPr>
                    </a:p>
                  </a:txBody>
                  <a:tcPr marL="33472" marR="33472" marT="16736" marB="16736"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dirty="0">
                          <a:effectLst/>
                          <a:latin typeface="+mn-lt"/>
                        </a:rPr>
                        <a:t>Refers to when a miner obtains the majority of the mining power of a network allowing them to more easily tamper with transactions</a:t>
                      </a:r>
                    </a:p>
                  </a:txBody>
                  <a:tcPr marL="33472" marR="33472" marT="16736" marB="16736" anchor="ctr">
                    <a:lnL w="12700" cap="flat" cmpd="sng" algn="ctr">
                      <a:solidFill>
                        <a:srgbClr val="4E5869"/>
                      </a:solidFill>
                      <a:prstDash val="solid"/>
                      <a:round/>
                      <a:headEnd type="none" w="med" len="med"/>
                      <a:tailEnd type="none" w="med" len="med"/>
                    </a:lnL>
                    <a:lnR>
                      <a:noFill/>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extLst>
                  <a:ext uri="{0D108BD9-81ED-4DB2-BD59-A6C34878D82A}">
                    <a16:rowId xmlns:a16="http://schemas.microsoft.com/office/drawing/2014/main" val="601143613"/>
                  </a:ext>
                </a:extLst>
              </a:tr>
            </a:tbl>
          </a:graphicData>
        </a:graphic>
      </p:graphicFrame>
    </p:spTree>
    <p:extLst>
      <p:ext uri="{BB962C8B-B14F-4D97-AF65-F5344CB8AC3E}">
        <p14:creationId xmlns:p14="http://schemas.microsoft.com/office/powerpoint/2010/main" val="1463606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B5BBFA-177D-7AC8-B67B-2843F0D0A2A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sp>
        <p:nvSpPr>
          <p:cNvPr id="13" name="Title 12">
            <a:extLst>
              <a:ext uri="{FF2B5EF4-FFF2-40B4-BE49-F238E27FC236}">
                <a16:creationId xmlns:a16="http://schemas.microsoft.com/office/drawing/2014/main" id="{E75304F5-FDB0-56E9-D985-31186C49A161}"/>
              </a:ext>
            </a:extLst>
          </p:cNvPr>
          <p:cNvSpPr>
            <a:spLocks noGrp="1"/>
          </p:cNvSpPr>
          <p:nvPr>
            <p:ph type="title"/>
          </p:nvPr>
        </p:nvSpPr>
        <p:spPr/>
        <p:txBody>
          <a:bodyPr/>
          <a:lstStyle/>
          <a:p>
            <a:r>
              <a:rPr lang="en-US" dirty="0"/>
              <a:t>Proof of Stake  </a:t>
            </a:r>
          </a:p>
        </p:txBody>
      </p:sp>
      <p:graphicFrame>
        <p:nvGraphicFramePr>
          <p:cNvPr id="2" name="Table 1">
            <a:extLst>
              <a:ext uri="{FF2B5EF4-FFF2-40B4-BE49-F238E27FC236}">
                <a16:creationId xmlns:a16="http://schemas.microsoft.com/office/drawing/2014/main" id="{5DDF1BED-E6E5-2D10-5A0F-04B249DD34AA}"/>
              </a:ext>
            </a:extLst>
          </p:cNvPr>
          <p:cNvGraphicFramePr>
            <a:graphicFrameLocks noGrp="1"/>
          </p:cNvGraphicFramePr>
          <p:nvPr>
            <p:extLst>
              <p:ext uri="{D42A27DB-BD31-4B8C-83A1-F6EECF244321}">
                <p14:modId xmlns:p14="http://schemas.microsoft.com/office/powerpoint/2010/main" val="2395978824"/>
              </p:ext>
            </p:extLst>
          </p:nvPr>
        </p:nvGraphicFramePr>
        <p:xfrm>
          <a:off x="1752598" y="1533833"/>
          <a:ext cx="8318092" cy="4725569"/>
        </p:xfrm>
        <a:graphic>
          <a:graphicData uri="http://schemas.openxmlformats.org/drawingml/2006/table">
            <a:tbl>
              <a:tblPr/>
              <a:tblGrid>
                <a:gridCol w="2079523">
                  <a:extLst>
                    <a:ext uri="{9D8B030D-6E8A-4147-A177-3AD203B41FA5}">
                      <a16:colId xmlns:a16="http://schemas.microsoft.com/office/drawing/2014/main" val="1192306195"/>
                    </a:ext>
                  </a:extLst>
                </a:gridCol>
                <a:gridCol w="2079523">
                  <a:extLst>
                    <a:ext uri="{9D8B030D-6E8A-4147-A177-3AD203B41FA5}">
                      <a16:colId xmlns:a16="http://schemas.microsoft.com/office/drawing/2014/main" val="3904981539"/>
                    </a:ext>
                  </a:extLst>
                </a:gridCol>
                <a:gridCol w="2079523">
                  <a:extLst>
                    <a:ext uri="{9D8B030D-6E8A-4147-A177-3AD203B41FA5}">
                      <a16:colId xmlns:a16="http://schemas.microsoft.com/office/drawing/2014/main" val="2207746051"/>
                    </a:ext>
                  </a:extLst>
                </a:gridCol>
                <a:gridCol w="2079523">
                  <a:extLst>
                    <a:ext uri="{9D8B030D-6E8A-4147-A177-3AD203B41FA5}">
                      <a16:colId xmlns:a16="http://schemas.microsoft.com/office/drawing/2014/main" val="3036546"/>
                    </a:ext>
                  </a:extLst>
                </a:gridCol>
              </a:tblGrid>
              <a:tr h="199996">
                <a:tc gridSpan="2">
                  <a:txBody>
                    <a:bodyPr/>
                    <a:lstStyle/>
                    <a:p>
                      <a:pPr algn="ctr" fontAlgn="base"/>
                      <a:r>
                        <a:rPr lang="en-US" sz="1600">
                          <a:solidFill>
                            <a:srgbClr val="FFFFFF"/>
                          </a:solidFill>
                          <a:effectLst/>
                          <a:latin typeface="+mn-lt"/>
                        </a:rPr>
                        <a:t>Pros</a:t>
                      </a:r>
                    </a:p>
                  </a:txBody>
                  <a:tcPr marL="47817" marR="47817" marT="23908" marB="23908" anchor="ctr">
                    <a:lnL>
                      <a:noFill/>
                    </a:lnL>
                    <a:lnR w="12700" cap="flat" cmpd="sng" algn="ctr">
                      <a:solidFill>
                        <a:srgbClr val="4E5869"/>
                      </a:solidFill>
                      <a:prstDash val="solid"/>
                      <a:round/>
                      <a:headEnd type="none" w="med" len="med"/>
                      <a:tailEnd type="none" w="med" len="med"/>
                    </a:lnR>
                    <a:lnT>
                      <a:noFill/>
                    </a:lnT>
                    <a:lnB w="12700" cap="flat" cmpd="sng" algn="ctr">
                      <a:solidFill>
                        <a:srgbClr val="4E5869"/>
                      </a:solidFill>
                      <a:prstDash val="solid"/>
                      <a:round/>
                      <a:headEnd type="none" w="med" len="med"/>
                      <a:tailEnd type="none" w="med" len="med"/>
                    </a:lnB>
                    <a:solidFill>
                      <a:srgbClr val="0072ED"/>
                    </a:solidFill>
                  </a:tcPr>
                </a:tc>
                <a:tc hMerge="1">
                  <a:txBody>
                    <a:bodyPr/>
                    <a:lstStyle/>
                    <a:p>
                      <a:endParaRPr lang="en-US"/>
                    </a:p>
                  </a:txBody>
                  <a:tcPr/>
                </a:tc>
                <a:tc gridSpan="2">
                  <a:txBody>
                    <a:bodyPr/>
                    <a:lstStyle/>
                    <a:p>
                      <a:pPr algn="ctr" fontAlgn="base"/>
                      <a:r>
                        <a:rPr lang="en-US" sz="1600">
                          <a:solidFill>
                            <a:srgbClr val="FFFFFF"/>
                          </a:solidFill>
                          <a:effectLst/>
                          <a:latin typeface="+mn-lt"/>
                        </a:rPr>
                        <a:t>Cons</a:t>
                      </a:r>
                    </a:p>
                  </a:txBody>
                  <a:tcPr marL="47817" marR="47817" marT="23908" marB="23908" anchor="ctr">
                    <a:lnL w="12700" cap="flat" cmpd="sng" algn="ctr">
                      <a:solidFill>
                        <a:srgbClr val="4E5869"/>
                      </a:solidFill>
                      <a:prstDash val="solid"/>
                      <a:round/>
                      <a:headEnd type="none" w="med" len="med"/>
                      <a:tailEnd type="none" w="med" len="med"/>
                    </a:lnL>
                    <a:lnR>
                      <a:noFill/>
                    </a:lnR>
                    <a:lnT>
                      <a:noFill/>
                    </a:lnT>
                    <a:lnB w="12700" cap="flat" cmpd="sng" algn="ctr">
                      <a:solidFill>
                        <a:srgbClr val="4E5869"/>
                      </a:solidFill>
                      <a:prstDash val="solid"/>
                      <a:round/>
                      <a:headEnd type="none" w="med" len="med"/>
                      <a:tailEnd type="none" w="med" len="med"/>
                    </a:lnB>
                    <a:solidFill>
                      <a:srgbClr val="0072ED"/>
                    </a:solidFill>
                  </a:tcPr>
                </a:tc>
                <a:tc hMerge="1">
                  <a:txBody>
                    <a:bodyPr/>
                    <a:lstStyle/>
                    <a:p>
                      <a:endParaRPr lang="en-US"/>
                    </a:p>
                  </a:txBody>
                  <a:tcPr/>
                </a:tc>
                <a:extLst>
                  <a:ext uri="{0D108BD9-81ED-4DB2-BD59-A6C34878D82A}">
                    <a16:rowId xmlns:a16="http://schemas.microsoft.com/office/drawing/2014/main" val="3115555649"/>
                  </a:ext>
                </a:extLst>
              </a:tr>
              <a:tr h="970385">
                <a:tc>
                  <a:txBody>
                    <a:bodyPr/>
                    <a:lstStyle/>
                    <a:p>
                      <a:pPr algn="ctr" fontAlgn="base"/>
                      <a:r>
                        <a:rPr lang="en-US" sz="1600" b="0">
                          <a:effectLst/>
                          <a:latin typeface="+mn-lt"/>
                        </a:rPr>
                        <a:t>Transaction efficiency:</a:t>
                      </a:r>
                      <a:endParaRPr lang="en-US" sz="1600">
                        <a:effectLst/>
                        <a:latin typeface="+mn-lt"/>
                      </a:endParaRPr>
                    </a:p>
                  </a:txBody>
                  <a:tcPr marL="47817" marR="47817" marT="23908" marB="23908" anchor="ctr">
                    <a:lnL>
                      <a:noFill/>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dirty="0">
                          <a:effectLst/>
                          <a:latin typeface="+mn-lt"/>
                        </a:rPr>
                        <a:t>Allows for fast transactions </a:t>
                      </a:r>
                      <a:r>
                        <a:rPr lang="en-US" sz="1600" kern="1200" dirty="0">
                          <a:solidFill>
                            <a:schemeClr val="tx1"/>
                          </a:solidFill>
                          <a:effectLst/>
                          <a:latin typeface="+mn-lt"/>
                          <a:ea typeface="+mn-ea"/>
                          <a:cs typeface="+mn-cs"/>
                        </a:rPr>
                        <a:t>and</a:t>
                      </a:r>
                      <a:r>
                        <a:rPr lang="en-US" sz="1600" dirty="0">
                          <a:effectLst/>
                          <a:latin typeface="+mn-lt"/>
                        </a:rPr>
                        <a:t> more scalability</a:t>
                      </a:r>
                    </a:p>
                  </a:txBody>
                  <a:tcPr marL="47817" marR="47817" marT="23908" marB="23908"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b="0">
                          <a:effectLst/>
                          <a:latin typeface="+mn-lt"/>
                        </a:rPr>
                        <a:t>Maturity:</a:t>
                      </a:r>
                      <a:endParaRPr lang="en-US" sz="1600">
                        <a:effectLst/>
                        <a:latin typeface="+mn-lt"/>
                      </a:endParaRPr>
                    </a:p>
                  </a:txBody>
                  <a:tcPr marL="47817" marR="47817" marT="23908" marB="23908"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a:effectLst/>
                          <a:latin typeface="+mn-lt"/>
                        </a:rPr>
                        <a:t>PoS is yet to prove itself at scale compared to PoW</a:t>
                      </a:r>
                    </a:p>
                  </a:txBody>
                  <a:tcPr marL="47817" marR="47817" marT="23908" marB="23908" anchor="ctr">
                    <a:lnL w="12700" cap="flat" cmpd="sng" algn="ctr">
                      <a:solidFill>
                        <a:srgbClr val="4E5869"/>
                      </a:solidFill>
                      <a:prstDash val="solid"/>
                      <a:round/>
                      <a:headEnd type="none" w="med" len="med"/>
                      <a:tailEnd type="none" w="med" len="med"/>
                    </a:lnL>
                    <a:lnR>
                      <a:noFill/>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extLst>
                  <a:ext uri="{0D108BD9-81ED-4DB2-BD59-A6C34878D82A}">
                    <a16:rowId xmlns:a16="http://schemas.microsoft.com/office/drawing/2014/main" val="3745059115"/>
                  </a:ext>
                </a:extLst>
              </a:tr>
              <a:tr h="1636592">
                <a:tc>
                  <a:txBody>
                    <a:bodyPr/>
                    <a:lstStyle/>
                    <a:p>
                      <a:pPr algn="ctr" fontAlgn="base"/>
                      <a:r>
                        <a:rPr lang="en-US" sz="1600" b="0">
                          <a:effectLst/>
                          <a:latin typeface="+mn-lt"/>
                        </a:rPr>
                        <a:t>Energy efficiency:</a:t>
                      </a:r>
                      <a:endParaRPr lang="en-US" sz="1600">
                        <a:effectLst/>
                        <a:latin typeface="+mn-lt"/>
                      </a:endParaRPr>
                    </a:p>
                  </a:txBody>
                  <a:tcPr marL="47817" marR="47817" marT="23908" marB="23908" anchor="ctr">
                    <a:lnL>
                      <a:noFill/>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solidFill>
                      <a:srgbClr val="F6F7F7"/>
                    </a:solidFill>
                  </a:tcPr>
                </a:tc>
                <a:tc>
                  <a:txBody>
                    <a:bodyPr/>
                    <a:lstStyle/>
                    <a:p>
                      <a:pPr algn="ctr" fontAlgn="base"/>
                      <a:r>
                        <a:rPr lang="en-US" sz="1600" dirty="0">
                          <a:effectLst/>
                          <a:latin typeface="+mn-lt"/>
                        </a:rPr>
                        <a:t>Reportedly uses 99% less energy than </a:t>
                      </a:r>
                      <a:r>
                        <a:rPr lang="en-US" sz="1600" dirty="0" err="1">
                          <a:effectLst/>
                          <a:latin typeface="+mn-lt"/>
                        </a:rPr>
                        <a:t>PoW</a:t>
                      </a:r>
                      <a:r>
                        <a:rPr lang="en-US" sz="1600" dirty="0">
                          <a:effectLst/>
                          <a:latin typeface="+mn-lt"/>
                        </a:rPr>
                        <a:t> meaning it is far less damaging for the environment</a:t>
                      </a:r>
                    </a:p>
                  </a:txBody>
                  <a:tcPr marL="47817" marR="47817" marT="23908" marB="23908"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solidFill>
                      <a:srgbClr val="F6F7F7"/>
                    </a:solidFill>
                  </a:tcPr>
                </a:tc>
                <a:tc>
                  <a:txBody>
                    <a:bodyPr/>
                    <a:lstStyle/>
                    <a:p>
                      <a:pPr algn="ctr" fontAlgn="base"/>
                      <a:r>
                        <a:rPr lang="en-US" sz="1600" b="0">
                          <a:effectLst/>
                          <a:latin typeface="+mn-lt"/>
                        </a:rPr>
                        <a:t>Decentralization:</a:t>
                      </a:r>
                      <a:endParaRPr lang="en-US" sz="1600">
                        <a:effectLst/>
                        <a:latin typeface="+mn-lt"/>
                      </a:endParaRPr>
                    </a:p>
                  </a:txBody>
                  <a:tcPr marL="47817" marR="47817" marT="23908" marB="23908"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solidFill>
                      <a:srgbClr val="F6F7F7"/>
                    </a:solidFill>
                  </a:tcPr>
                </a:tc>
                <a:tc>
                  <a:txBody>
                    <a:bodyPr/>
                    <a:lstStyle/>
                    <a:p>
                      <a:pPr algn="ctr" fontAlgn="base"/>
                      <a:r>
                        <a:rPr lang="en-US" sz="1600">
                          <a:effectLst/>
                          <a:latin typeface="+mn-lt"/>
                        </a:rPr>
                        <a:t>Leans more towards centralization as it favours users with high amounts of tokens</a:t>
                      </a:r>
                    </a:p>
                  </a:txBody>
                  <a:tcPr marL="47817" marR="47817" marT="23908" marB="23908" anchor="ctr">
                    <a:lnL w="12700" cap="flat" cmpd="sng" algn="ctr">
                      <a:solidFill>
                        <a:srgbClr val="4E5869"/>
                      </a:solidFill>
                      <a:prstDash val="solid"/>
                      <a:round/>
                      <a:headEnd type="none" w="med" len="med"/>
                      <a:tailEnd type="none" w="med" len="med"/>
                    </a:lnL>
                    <a:lnR>
                      <a:noFill/>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solidFill>
                      <a:srgbClr val="F6F7F7"/>
                    </a:solidFill>
                  </a:tcPr>
                </a:tc>
                <a:extLst>
                  <a:ext uri="{0D108BD9-81ED-4DB2-BD59-A6C34878D82A}">
                    <a16:rowId xmlns:a16="http://schemas.microsoft.com/office/drawing/2014/main" val="3974656482"/>
                  </a:ext>
                </a:extLst>
              </a:tr>
              <a:tr h="1826936">
                <a:tc>
                  <a:txBody>
                    <a:bodyPr/>
                    <a:lstStyle/>
                    <a:p>
                      <a:pPr algn="ctr" fontAlgn="base"/>
                      <a:r>
                        <a:rPr lang="en-US" sz="1600" b="0">
                          <a:effectLst/>
                          <a:latin typeface="+mn-lt"/>
                        </a:rPr>
                        <a:t>Staking:</a:t>
                      </a:r>
                      <a:endParaRPr lang="en-US" sz="1600">
                        <a:effectLst/>
                        <a:latin typeface="+mn-lt"/>
                      </a:endParaRPr>
                    </a:p>
                  </a:txBody>
                  <a:tcPr marL="47817" marR="47817" marT="23908" marB="23908" anchor="ctr">
                    <a:lnL>
                      <a:noFill/>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r>
                        <a:rPr lang="en-US" sz="1600">
                          <a:effectLst/>
                          <a:latin typeface="+mn-lt"/>
                        </a:rPr>
                        <a:t>Provides staking rewards for users who stake a balance of cryptocurrency</a:t>
                      </a:r>
                    </a:p>
                  </a:txBody>
                  <a:tcPr marL="47817" marR="47817" marT="23908" marB="23908"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endParaRPr lang="en-US" sz="1600" dirty="0">
                        <a:effectLst/>
                        <a:latin typeface="+mn-lt"/>
                      </a:endParaRPr>
                    </a:p>
                  </a:txBody>
                  <a:tcPr marL="47817" marR="47817" marT="23908" marB="23908" anchor="ctr">
                    <a:lnL w="12700" cap="flat" cmpd="sng" algn="ctr">
                      <a:solidFill>
                        <a:srgbClr val="4E5869"/>
                      </a:solidFill>
                      <a:prstDash val="solid"/>
                      <a:round/>
                      <a:headEnd type="none" w="med" len="med"/>
                      <a:tailEnd type="none" w="med" len="med"/>
                    </a:lnL>
                    <a:lnR w="12700" cap="flat" cmpd="sng" algn="ctr">
                      <a:solidFill>
                        <a:srgbClr val="4E5869"/>
                      </a:solidFill>
                      <a:prstDash val="solid"/>
                      <a:round/>
                      <a:headEnd type="none" w="med" len="med"/>
                      <a:tailEnd type="none" w="med" len="med"/>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tc>
                  <a:txBody>
                    <a:bodyPr/>
                    <a:lstStyle/>
                    <a:p>
                      <a:pPr algn="ctr" fontAlgn="base"/>
                      <a:endParaRPr lang="en-US" sz="1600" dirty="0">
                        <a:effectLst/>
                        <a:latin typeface="+mn-lt"/>
                      </a:endParaRPr>
                    </a:p>
                  </a:txBody>
                  <a:tcPr marL="47817" marR="47817" marT="23908" marB="23908" anchor="ctr">
                    <a:lnL w="12700" cap="flat" cmpd="sng" algn="ctr">
                      <a:solidFill>
                        <a:srgbClr val="4E5869"/>
                      </a:solidFill>
                      <a:prstDash val="solid"/>
                      <a:round/>
                      <a:headEnd type="none" w="med" len="med"/>
                      <a:tailEnd type="none" w="med" len="med"/>
                    </a:lnL>
                    <a:lnR>
                      <a:noFill/>
                    </a:lnR>
                    <a:lnT w="12700" cap="flat" cmpd="sng" algn="ctr">
                      <a:solidFill>
                        <a:srgbClr val="4E5869"/>
                      </a:solidFill>
                      <a:prstDash val="solid"/>
                      <a:round/>
                      <a:headEnd type="none" w="med" len="med"/>
                      <a:tailEnd type="none" w="med" len="med"/>
                    </a:lnT>
                    <a:lnB w="12700" cap="flat" cmpd="sng" algn="ctr">
                      <a:solidFill>
                        <a:srgbClr val="4E5869"/>
                      </a:solidFill>
                      <a:prstDash val="solid"/>
                      <a:round/>
                      <a:headEnd type="none" w="med" len="med"/>
                      <a:tailEnd type="none" w="med" len="med"/>
                    </a:lnB>
                  </a:tcPr>
                </a:tc>
                <a:extLst>
                  <a:ext uri="{0D108BD9-81ED-4DB2-BD59-A6C34878D82A}">
                    <a16:rowId xmlns:a16="http://schemas.microsoft.com/office/drawing/2014/main" val="2788199859"/>
                  </a:ext>
                </a:extLst>
              </a:tr>
            </a:tbl>
          </a:graphicData>
        </a:graphic>
      </p:graphicFrame>
    </p:spTree>
    <p:extLst>
      <p:ext uri="{BB962C8B-B14F-4D97-AF65-F5344CB8AC3E}">
        <p14:creationId xmlns:p14="http://schemas.microsoft.com/office/powerpoint/2010/main" val="3364103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073D-461A-93A8-E43D-B62E651F6EBA}"/>
              </a:ext>
            </a:extLst>
          </p:cNvPr>
          <p:cNvSpPr>
            <a:spLocks noGrp="1"/>
          </p:cNvSpPr>
          <p:nvPr>
            <p:ph type="title"/>
          </p:nvPr>
        </p:nvSpPr>
        <p:spPr/>
        <p:txBody>
          <a:bodyPr/>
          <a:lstStyle/>
          <a:p>
            <a:r>
              <a:rPr lang="en-US" dirty="0"/>
              <a:t>Different </a:t>
            </a:r>
            <a:r>
              <a:rPr lang="en-US" dirty="0" err="1"/>
              <a:t>PoS</a:t>
            </a:r>
            <a:r>
              <a:rPr lang="en-US" dirty="0"/>
              <a:t> Variations</a:t>
            </a:r>
          </a:p>
        </p:txBody>
      </p:sp>
      <p:sp>
        <p:nvSpPr>
          <p:cNvPr id="3" name="Date Placeholder 2">
            <a:extLst>
              <a:ext uri="{FF2B5EF4-FFF2-40B4-BE49-F238E27FC236}">
                <a16:creationId xmlns:a16="http://schemas.microsoft.com/office/drawing/2014/main" id="{783CC9ED-E54D-7694-A73E-216C760A6B51}"/>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D8E0CD8A-EB2A-A103-3D46-F9F24418DB6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F4B51D3C-0D28-C436-F249-76A38797909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A11C071-880E-1111-4E76-F943F0980D9E}"/>
              </a:ext>
            </a:extLst>
          </p:cNvPr>
          <p:cNvSpPr>
            <a:spLocks noGrp="1"/>
          </p:cNvSpPr>
          <p:nvPr>
            <p:ph idx="1"/>
          </p:nvPr>
        </p:nvSpPr>
        <p:spPr/>
        <p:txBody>
          <a:bodyPr/>
          <a:lstStyle/>
          <a:p>
            <a:r>
              <a:rPr lang="en-US" dirty="0"/>
              <a:t>Delegated Proof-of-Stake (</a:t>
            </a:r>
            <a:r>
              <a:rPr lang="en-US" dirty="0" err="1"/>
              <a:t>DPoS</a:t>
            </a:r>
            <a:r>
              <a:rPr lang="en-US" dirty="0"/>
              <a:t>)</a:t>
            </a:r>
          </a:p>
          <a:p>
            <a:r>
              <a:rPr lang="en-US" dirty="0"/>
              <a:t>Liquid Proof-of-Stake (</a:t>
            </a:r>
            <a:r>
              <a:rPr lang="en-US" dirty="0" err="1"/>
              <a:t>LPoS</a:t>
            </a:r>
            <a:r>
              <a:rPr lang="en-US" dirty="0"/>
              <a:t>)</a:t>
            </a:r>
          </a:p>
          <a:p>
            <a:r>
              <a:rPr lang="en-US" dirty="0"/>
              <a:t>Nominated Proof-of-Stake (</a:t>
            </a:r>
            <a:r>
              <a:rPr lang="en-US" dirty="0" err="1"/>
              <a:t>NPoS</a:t>
            </a:r>
            <a:r>
              <a:rPr lang="en-US" dirty="0"/>
              <a:t>)</a:t>
            </a:r>
          </a:p>
          <a:p>
            <a:r>
              <a:rPr lang="en-US" dirty="0"/>
              <a:t>Hybrid Proof-of-Stake (</a:t>
            </a:r>
            <a:r>
              <a:rPr lang="en-US" dirty="0" err="1"/>
              <a:t>HPoS</a:t>
            </a:r>
            <a:r>
              <a:rPr lang="en-US" dirty="0"/>
              <a:t>)</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753738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1442-4C53-BF46-2543-5404EDA79C12}"/>
              </a:ext>
            </a:extLst>
          </p:cNvPr>
          <p:cNvSpPr>
            <a:spLocks noGrp="1"/>
          </p:cNvSpPr>
          <p:nvPr>
            <p:ph type="title"/>
          </p:nvPr>
        </p:nvSpPr>
        <p:spPr/>
        <p:txBody>
          <a:bodyPr/>
          <a:lstStyle/>
          <a:p>
            <a:r>
              <a:rPr lang="en-US" dirty="0"/>
              <a:t> Attacks on the Ethereum POS Network</a:t>
            </a:r>
          </a:p>
        </p:txBody>
      </p:sp>
      <p:sp>
        <p:nvSpPr>
          <p:cNvPr id="5" name="Slide Number Placeholder 4">
            <a:extLst>
              <a:ext uri="{FF2B5EF4-FFF2-40B4-BE49-F238E27FC236}">
                <a16:creationId xmlns:a16="http://schemas.microsoft.com/office/drawing/2014/main" id="{3E227D4B-9C0C-11C6-8679-63E5496AB81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93E35072-3B21-488E-B95A-FF4B338F0077}"/>
              </a:ext>
            </a:extLst>
          </p:cNvPr>
          <p:cNvSpPr>
            <a:spLocks noGrp="1"/>
          </p:cNvSpPr>
          <p:nvPr>
            <p:ph idx="1"/>
          </p:nvPr>
        </p:nvSpPr>
        <p:spPr/>
        <p:txBody>
          <a:bodyPr>
            <a:normAutofit/>
          </a:bodyPr>
          <a:lstStyle/>
          <a:p>
            <a:r>
              <a:rPr lang="en-US" sz="3200" dirty="0"/>
              <a:t>Long-range attacks &amp; weak subjectivity</a:t>
            </a:r>
          </a:p>
          <a:p>
            <a:r>
              <a:rPr lang="en-US" sz="3200" dirty="0"/>
              <a:t>Nothing at stake</a:t>
            </a:r>
          </a:p>
        </p:txBody>
      </p:sp>
      <p:sp>
        <p:nvSpPr>
          <p:cNvPr id="8" name="TextBox 7">
            <a:extLst>
              <a:ext uri="{FF2B5EF4-FFF2-40B4-BE49-F238E27FC236}">
                <a16:creationId xmlns:a16="http://schemas.microsoft.com/office/drawing/2014/main" id="{587F93AC-64BC-57A6-2AEB-EA1F7CEF4EFC}"/>
              </a:ext>
            </a:extLst>
          </p:cNvPr>
          <p:cNvSpPr txBox="1"/>
          <p:nvPr/>
        </p:nvSpPr>
        <p:spPr>
          <a:xfrm>
            <a:off x="838200" y="6354375"/>
            <a:ext cx="6096000" cy="276999"/>
          </a:xfrm>
          <a:prstGeom prst="rect">
            <a:avLst/>
          </a:prstGeom>
          <a:noFill/>
        </p:spPr>
        <p:txBody>
          <a:bodyPr wrap="square">
            <a:spAutoFit/>
          </a:bodyPr>
          <a:lstStyle/>
          <a:p>
            <a:r>
              <a:rPr lang="en-US" sz="1200" dirty="0">
                <a:hlinkClick r:id="rId3"/>
              </a:rPr>
              <a:t>[2110.10086] Three Attacks on Proof-of-Stake Ethereum (arxiv.org)</a:t>
            </a:r>
            <a:r>
              <a:rPr lang="en-US" sz="1200" dirty="0"/>
              <a:t> </a:t>
            </a:r>
            <a:r>
              <a:rPr lang="en-US" sz="1200" b="0" i="0" dirty="0">
                <a:solidFill>
                  <a:srgbClr val="000000"/>
                </a:solidFill>
                <a:effectLst/>
                <a:latin typeface="Lucida Grande"/>
              </a:rPr>
              <a:t>Oct 2021</a:t>
            </a:r>
          </a:p>
        </p:txBody>
      </p:sp>
    </p:spTree>
    <p:extLst>
      <p:ext uri="{BB962C8B-B14F-4D97-AF65-F5344CB8AC3E}">
        <p14:creationId xmlns:p14="http://schemas.microsoft.com/office/powerpoint/2010/main" val="136703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1442-4C53-BF46-2543-5404EDA79C12}"/>
              </a:ext>
            </a:extLst>
          </p:cNvPr>
          <p:cNvSpPr>
            <a:spLocks noGrp="1"/>
          </p:cNvSpPr>
          <p:nvPr>
            <p:ph type="title"/>
          </p:nvPr>
        </p:nvSpPr>
        <p:spPr/>
        <p:txBody>
          <a:bodyPr/>
          <a:lstStyle/>
          <a:p>
            <a:r>
              <a:rPr lang="en-US" dirty="0"/>
              <a:t>Long-range attacks &amp; weak subjectivity</a:t>
            </a:r>
          </a:p>
        </p:txBody>
      </p:sp>
      <p:sp>
        <p:nvSpPr>
          <p:cNvPr id="5" name="Slide Number Placeholder 4">
            <a:extLst>
              <a:ext uri="{FF2B5EF4-FFF2-40B4-BE49-F238E27FC236}">
                <a16:creationId xmlns:a16="http://schemas.microsoft.com/office/drawing/2014/main" id="{3E227D4B-9C0C-11C6-8679-63E5496AB81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93E35072-3B21-488E-B95A-FF4B338F0077}"/>
              </a:ext>
            </a:extLst>
          </p:cNvPr>
          <p:cNvSpPr>
            <a:spLocks noGrp="1"/>
          </p:cNvSpPr>
          <p:nvPr>
            <p:ph idx="1"/>
          </p:nvPr>
        </p:nvSpPr>
        <p:spPr/>
        <p:txBody>
          <a:bodyPr>
            <a:noAutofit/>
          </a:bodyPr>
          <a:lstStyle/>
          <a:p>
            <a:pPr algn="l">
              <a:lnSpc>
                <a:spcPct val="100000"/>
              </a:lnSpc>
            </a:pPr>
            <a:r>
              <a:rPr lang="en-US" sz="2000" b="0" i="0" dirty="0">
                <a:solidFill>
                  <a:srgbClr val="292929"/>
                </a:solidFill>
                <a:effectLst/>
                <a:latin typeface="charter"/>
              </a:rPr>
              <a:t>Attacker would use the current state of the blockchain at the genesis block, in combination with a significant stake of ETH, to create a malicious new chain that the attacker would trick network users to use. </a:t>
            </a:r>
          </a:p>
          <a:p>
            <a:pPr algn="l">
              <a:lnSpc>
                <a:spcPct val="100000"/>
              </a:lnSpc>
            </a:pPr>
            <a:r>
              <a:rPr lang="en-US" sz="2000" b="0" i="0" dirty="0">
                <a:solidFill>
                  <a:srgbClr val="292929"/>
                </a:solidFill>
                <a:effectLst/>
                <a:latin typeface="charter"/>
              </a:rPr>
              <a:t>This new chain would then overtake the main chain and could theoretically rewrite transaction history.</a:t>
            </a:r>
          </a:p>
          <a:p>
            <a:pPr algn="l">
              <a:lnSpc>
                <a:spcPct val="100000"/>
              </a:lnSpc>
            </a:pPr>
            <a:r>
              <a:rPr lang="en-US" sz="2000" b="0" i="0" dirty="0">
                <a:solidFill>
                  <a:srgbClr val="292929"/>
                </a:solidFill>
                <a:effectLst/>
                <a:latin typeface="charter"/>
              </a:rPr>
              <a:t>Long-range attacks exist due to weak subjectivity, which affects new nodes that are added to the network or those that come online after a significant amount of time offline. </a:t>
            </a:r>
            <a:endParaRPr lang="en-US" sz="2000" dirty="0">
              <a:solidFill>
                <a:srgbClr val="292929"/>
              </a:solidFill>
              <a:latin typeface="charter"/>
            </a:endParaRPr>
          </a:p>
          <a:p>
            <a:pPr algn="l">
              <a:lnSpc>
                <a:spcPct val="100000"/>
              </a:lnSpc>
            </a:pPr>
            <a:r>
              <a:rPr lang="en-US" sz="2000" b="0" i="0" dirty="0">
                <a:solidFill>
                  <a:srgbClr val="292929"/>
                </a:solidFill>
                <a:effectLst/>
                <a:latin typeface="charter"/>
              </a:rPr>
              <a:t>Creating up-to-date competing chains would take little effort in </a:t>
            </a:r>
            <a:r>
              <a:rPr lang="en-US" sz="2000" b="0" i="0" dirty="0" err="1">
                <a:solidFill>
                  <a:srgbClr val="292929"/>
                </a:solidFill>
                <a:effectLst/>
                <a:latin typeface="charter"/>
              </a:rPr>
              <a:t>PoS</a:t>
            </a:r>
            <a:r>
              <a:rPr lang="en-US" sz="2000" b="0" i="0" dirty="0">
                <a:solidFill>
                  <a:srgbClr val="292929"/>
                </a:solidFill>
                <a:effectLst/>
                <a:latin typeface="charter"/>
              </a:rPr>
              <a:t> as opposed to in </a:t>
            </a:r>
            <a:r>
              <a:rPr lang="en-US" sz="2000" b="0" i="0" dirty="0" err="1">
                <a:solidFill>
                  <a:srgbClr val="292929"/>
                </a:solidFill>
                <a:effectLst/>
                <a:latin typeface="charter"/>
              </a:rPr>
              <a:t>PoW</a:t>
            </a:r>
            <a:r>
              <a:rPr lang="en-US" sz="2000" b="0" i="0" dirty="0">
                <a:solidFill>
                  <a:srgbClr val="292929"/>
                </a:solidFill>
                <a:effectLst/>
                <a:latin typeface="charter"/>
              </a:rPr>
              <a:t>. Therefore, new nodes or nodes that have been a long time offline have to trust the information they receive from other nodes about which chain is the valid one, causing weak subjectivity.</a:t>
            </a:r>
          </a:p>
        </p:txBody>
      </p:sp>
    </p:spTree>
    <p:extLst>
      <p:ext uri="{BB962C8B-B14F-4D97-AF65-F5344CB8AC3E}">
        <p14:creationId xmlns:p14="http://schemas.microsoft.com/office/powerpoint/2010/main" val="3128368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1442-4C53-BF46-2543-5404EDA79C12}"/>
              </a:ext>
            </a:extLst>
          </p:cNvPr>
          <p:cNvSpPr>
            <a:spLocks noGrp="1"/>
          </p:cNvSpPr>
          <p:nvPr>
            <p:ph type="title"/>
          </p:nvPr>
        </p:nvSpPr>
        <p:spPr/>
        <p:txBody>
          <a:bodyPr/>
          <a:lstStyle/>
          <a:p>
            <a:r>
              <a:rPr lang="en-US" dirty="0"/>
              <a:t>Nothing at stake</a:t>
            </a:r>
          </a:p>
        </p:txBody>
      </p:sp>
      <p:sp>
        <p:nvSpPr>
          <p:cNvPr id="5" name="Slide Number Placeholder 4">
            <a:extLst>
              <a:ext uri="{FF2B5EF4-FFF2-40B4-BE49-F238E27FC236}">
                <a16:creationId xmlns:a16="http://schemas.microsoft.com/office/drawing/2014/main" id="{3E227D4B-9C0C-11C6-8679-63E5496AB81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93E35072-3B21-488E-B95A-FF4B338F0077}"/>
              </a:ext>
            </a:extLst>
          </p:cNvPr>
          <p:cNvSpPr>
            <a:spLocks noGrp="1"/>
          </p:cNvSpPr>
          <p:nvPr>
            <p:ph idx="1"/>
          </p:nvPr>
        </p:nvSpPr>
        <p:spPr/>
        <p:txBody>
          <a:bodyPr>
            <a:normAutofit lnSpcReduction="10000"/>
          </a:bodyPr>
          <a:lstStyle/>
          <a:p>
            <a:pPr algn="l"/>
            <a:r>
              <a:rPr lang="en-US" b="0" i="0" dirty="0">
                <a:solidFill>
                  <a:srgbClr val="292929"/>
                </a:solidFill>
                <a:effectLst/>
                <a:latin typeface="charter"/>
              </a:rPr>
              <a:t>In a naive proof-of-stake implementation, the economically rational decision would be to put your stake on all forks so that you have a better chance of contributing to the winning fork. </a:t>
            </a:r>
          </a:p>
          <a:p>
            <a:pPr algn="l"/>
            <a:r>
              <a:rPr lang="en-US" b="0" i="0" dirty="0">
                <a:solidFill>
                  <a:srgbClr val="292929"/>
                </a:solidFill>
                <a:effectLst/>
                <a:latin typeface="charter"/>
              </a:rPr>
              <a:t>This makes sense since, unlike in </a:t>
            </a:r>
            <a:r>
              <a:rPr lang="en-US" b="0" i="0" dirty="0" err="1">
                <a:solidFill>
                  <a:srgbClr val="292929"/>
                </a:solidFill>
                <a:effectLst/>
                <a:latin typeface="charter"/>
              </a:rPr>
              <a:t>PoW</a:t>
            </a:r>
            <a:r>
              <a:rPr lang="en-US" b="0" i="0" dirty="0">
                <a:solidFill>
                  <a:srgbClr val="292929"/>
                </a:solidFill>
                <a:effectLst/>
                <a:latin typeface="charter"/>
              </a:rPr>
              <a:t> where you expend computational energy to contribute to block validation, in naive </a:t>
            </a:r>
            <a:r>
              <a:rPr lang="en-US" b="0" i="0" dirty="0" err="1">
                <a:solidFill>
                  <a:srgbClr val="292929"/>
                </a:solidFill>
                <a:effectLst/>
                <a:latin typeface="charter"/>
              </a:rPr>
              <a:t>PoS</a:t>
            </a:r>
            <a:r>
              <a:rPr lang="en-US" b="0" i="0" dirty="0">
                <a:solidFill>
                  <a:srgbClr val="292929"/>
                </a:solidFill>
                <a:effectLst/>
                <a:latin typeface="charter"/>
              </a:rPr>
              <a:t> you have nothing at risk (nothing at stake) when validating and helping to come to a consensus. </a:t>
            </a:r>
          </a:p>
          <a:p>
            <a:pPr algn="l"/>
            <a:r>
              <a:rPr lang="en-US" b="0" i="0" dirty="0">
                <a:solidFill>
                  <a:srgbClr val="292929"/>
                </a:solidFill>
                <a:effectLst/>
                <a:latin typeface="charter"/>
              </a:rPr>
              <a:t>This is an issue for consensus because if everyone has a chance to validate on all chains, coming to a consensus about the main chain would be tough.</a:t>
            </a:r>
          </a:p>
        </p:txBody>
      </p:sp>
    </p:spTree>
    <p:extLst>
      <p:ext uri="{BB962C8B-B14F-4D97-AF65-F5344CB8AC3E}">
        <p14:creationId xmlns:p14="http://schemas.microsoft.com/office/powerpoint/2010/main" val="4212000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4A49-BA3F-3A43-9B80-4557EEF9FE01}"/>
              </a:ext>
            </a:extLst>
          </p:cNvPr>
          <p:cNvSpPr>
            <a:spLocks noGrp="1"/>
          </p:cNvSpPr>
          <p:nvPr>
            <p:ph type="title"/>
          </p:nvPr>
        </p:nvSpPr>
        <p:spPr>
          <a:xfrm>
            <a:off x="914400" y="1234440"/>
            <a:ext cx="4301412" cy="4069080"/>
          </a:xfrm>
        </p:spPr>
        <p:txBody>
          <a:bodyPr/>
          <a:lstStyle/>
          <a:p>
            <a:r>
              <a:rPr lang="en-US" dirty="0"/>
              <a:t>Conclusion</a:t>
            </a:r>
          </a:p>
        </p:txBody>
      </p:sp>
      <p:sp>
        <p:nvSpPr>
          <p:cNvPr id="5" name="Slide Number Placeholder 4">
            <a:extLst>
              <a:ext uri="{FF2B5EF4-FFF2-40B4-BE49-F238E27FC236}">
                <a16:creationId xmlns:a16="http://schemas.microsoft.com/office/drawing/2014/main" id="{1CB9C707-4AEC-B2F2-211D-C775F51CCF9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5D7F7BC7-4301-3558-16A4-AFA9B6CED85C}"/>
              </a:ext>
            </a:extLst>
          </p:cNvPr>
          <p:cNvSpPr>
            <a:spLocks noGrp="1"/>
          </p:cNvSpPr>
          <p:nvPr>
            <p:ph idx="1"/>
          </p:nvPr>
        </p:nvSpPr>
        <p:spPr>
          <a:xfrm>
            <a:off x="6665976" y="1017037"/>
            <a:ext cx="4709160" cy="5339313"/>
          </a:xfrm>
        </p:spPr>
        <p:txBody>
          <a:bodyPr anchor="ctr">
            <a:normAutofit/>
          </a:bodyPr>
          <a:lstStyle/>
          <a:p>
            <a:pPr marL="342900" indent="-342900">
              <a:lnSpc>
                <a:spcPct val="120000"/>
              </a:lnSpc>
              <a:buFont typeface="Arial" panose="020B0604020202020204" pitchFamily="34" charset="0"/>
              <a:buChar char="•"/>
            </a:pPr>
            <a:r>
              <a:rPr lang="en-US" sz="1400" kern="1200" dirty="0">
                <a:solidFill>
                  <a:srgbClr val="000000"/>
                </a:solidFill>
                <a:effectLst/>
                <a:latin typeface="Avenir Next LT Pro" panose="020B0504020202020204" pitchFamily="34" charset="0"/>
                <a:ea typeface="+mn-ea"/>
                <a:cs typeface="+mn-cs"/>
              </a:rPr>
              <a:t>Does Ethereum 2.0 have these problems? </a:t>
            </a:r>
            <a:r>
              <a:rPr lang="en-US" sz="1400" dirty="0">
                <a:solidFill>
                  <a:srgbClr val="000000"/>
                </a:solidFill>
                <a:latin typeface="Avenir Next LT Pro" panose="020B0504020202020204" pitchFamily="34" charset="0"/>
              </a:rPr>
              <a:t>Yes</a:t>
            </a:r>
          </a:p>
          <a:p>
            <a:pPr marL="342900" indent="-342900">
              <a:lnSpc>
                <a:spcPct val="120000"/>
              </a:lnSpc>
              <a:buFont typeface="Arial" panose="020B0604020202020204" pitchFamily="34" charset="0"/>
              <a:buChar char="•"/>
            </a:pPr>
            <a:r>
              <a:rPr lang="en-US" sz="1400" kern="1200" dirty="0">
                <a:solidFill>
                  <a:srgbClr val="000000"/>
                </a:solidFill>
                <a:effectLst/>
                <a:latin typeface="Avenir Next LT Pro" panose="020B0504020202020204" pitchFamily="34" charset="0"/>
                <a:ea typeface="+mn-ea"/>
                <a:cs typeface="+mn-cs"/>
              </a:rPr>
              <a:t>But ETH2.0 has protective measures.</a:t>
            </a:r>
          </a:p>
          <a:p>
            <a:pPr marL="342900" indent="-342900">
              <a:lnSpc>
                <a:spcPct val="120000"/>
              </a:lnSpc>
              <a:buFont typeface="Arial" panose="020B0604020202020204" pitchFamily="34" charset="0"/>
              <a:buChar char="•"/>
            </a:pPr>
            <a:r>
              <a:rPr lang="en-US" sz="1400" kern="1200" dirty="0">
                <a:solidFill>
                  <a:srgbClr val="000000"/>
                </a:solidFill>
                <a:effectLst/>
                <a:latin typeface="Avenir Next LT Pro" panose="020B0504020202020204" pitchFamily="34" charset="0"/>
                <a:ea typeface="+mn-ea"/>
                <a:cs typeface="+mn-cs"/>
              </a:rPr>
              <a:t>In the case of weak subjectivity, to ensure that the information about the valid chain is accurate, a node that is new or comes online after a significant period would have to get a recent block hash from a reputable source, such as a blockchain explorer, and insert that as a “checkpoint” into their blockchain client. </a:t>
            </a:r>
          </a:p>
          <a:p>
            <a:pPr marL="342900" indent="-342900">
              <a:lnSpc>
                <a:spcPct val="120000"/>
              </a:lnSpc>
              <a:buFont typeface="Arial" panose="020B0604020202020204" pitchFamily="34" charset="0"/>
              <a:buChar char="•"/>
            </a:pPr>
            <a:r>
              <a:rPr lang="en-US" sz="1400" kern="1200" dirty="0">
                <a:solidFill>
                  <a:srgbClr val="000000"/>
                </a:solidFill>
                <a:effectLst/>
                <a:latin typeface="Avenir Next LT Pro" panose="020B0504020202020204" pitchFamily="34" charset="0"/>
                <a:ea typeface="+mn-ea"/>
                <a:cs typeface="+mn-cs"/>
              </a:rPr>
              <a:t>A malicious attack would result in slashing, which is enough to make such an attempt too costly to be rationally implemented. </a:t>
            </a:r>
          </a:p>
          <a:p>
            <a:pPr marL="342900" indent="-342900">
              <a:lnSpc>
                <a:spcPct val="120000"/>
              </a:lnSpc>
              <a:buFont typeface="Arial" panose="020B0604020202020204" pitchFamily="34" charset="0"/>
              <a:buChar char="•"/>
            </a:pPr>
            <a:r>
              <a:rPr lang="en-US" sz="1400" kern="1200" dirty="0">
                <a:solidFill>
                  <a:srgbClr val="000000"/>
                </a:solidFill>
                <a:effectLst/>
                <a:latin typeface="Avenir Next LT Pro" panose="020B0504020202020204" pitchFamily="34" charset="0"/>
                <a:ea typeface="+mn-ea"/>
                <a:cs typeface="+mn-cs"/>
              </a:rPr>
              <a:t>With these measures in place, consequences of misbehavior would be equal to deposit + rewards, as opposed to just rewards in </a:t>
            </a:r>
            <a:r>
              <a:rPr lang="en-US" sz="1400" kern="1200" dirty="0" err="1">
                <a:solidFill>
                  <a:srgbClr val="000000"/>
                </a:solidFill>
                <a:effectLst/>
                <a:latin typeface="Avenir Next LT Pro" panose="020B0504020202020204" pitchFamily="34" charset="0"/>
                <a:ea typeface="+mn-ea"/>
                <a:cs typeface="+mn-cs"/>
              </a:rPr>
              <a:t>PoW</a:t>
            </a:r>
            <a:r>
              <a:rPr lang="en-US" sz="1400" kern="1200" dirty="0">
                <a:solidFill>
                  <a:srgbClr val="000000"/>
                </a:solidFill>
                <a:effectLst/>
                <a:latin typeface="Avenir Next LT Pro" panose="020B0504020202020204" pitchFamily="34" charset="0"/>
                <a:ea typeface="+mn-ea"/>
                <a:cs typeface="+mn-cs"/>
              </a:rPr>
              <a:t> systems. </a:t>
            </a:r>
          </a:p>
        </p:txBody>
      </p:sp>
    </p:spTree>
    <p:extLst>
      <p:ext uri="{BB962C8B-B14F-4D97-AF65-F5344CB8AC3E}">
        <p14:creationId xmlns:p14="http://schemas.microsoft.com/office/powerpoint/2010/main" val="1610773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4A49-BA3F-3A43-9B80-4557EEF9FE01}"/>
              </a:ext>
            </a:extLst>
          </p:cNvPr>
          <p:cNvSpPr>
            <a:spLocks noGrp="1"/>
          </p:cNvSpPr>
          <p:nvPr>
            <p:ph type="title"/>
          </p:nvPr>
        </p:nvSpPr>
        <p:spPr>
          <a:xfrm>
            <a:off x="914400" y="1234440"/>
            <a:ext cx="4301412" cy="4069080"/>
          </a:xfrm>
        </p:spPr>
        <p:txBody>
          <a:bodyPr/>
          <a:lstStyle/>
          <a:p>
            <a:r>
              <a:rPr lang="en-US" dirty="0"/>
              <a:t>Conclusion</a:t>
            </a:r>
          </a:p>
        </p:txBody>
      </p:sp>
      <p:sp>
        <p:nvSpPr>
          <p:cNvPr id="5" name="Slide Number Placeholder 4">
            <a:extLst>
              <a:ext uri="{FF2B5EF4-FFF2-40B4-BE49-F238E27FC236}">
                <a16:creationId xmlns:a16="http://schemas.microsoft.com/office/drawing/2014/main" id="{1CB9C707-4AEC-B2F2-211D-C775F51CCF9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5D7F7BC7-4301-3558-16A4-AFA9B6CED85C}"/>
              </a:ext>
            </a:extLst>
          </p:cNvPr>
          <p:cNvSpPr>
            <a:spLocks noGrp="1"/>
          </p:cNvSpPr>
          <p:nvPr>
            <p:ph idx="1"/>
          </p:nvPr>
        </p:nvSpPr>
        <p:spPr>
          <a:xfrm>
            <a:off x="6665976" y="1017037"/>
            <a:ext cx="4709160" cy="4413379"/>
          </a:xfrm>
        </p:spPr>
        <p:txBody>
          <a:bodyPr anchor="ctr">
            <a:normAutofit/>
          </a:bodyPr>
          <a:lstStyle/>
          <a:p>
            <a:pPr marL="342900" indent="-342900">
              <a:lnSpc>
                <a:spcPct val="120000"/>
              </a:lnSpc>
              <a:buFont typeface="Arial" panose="020B0604020202020204" pitchFamily="34" charset="0"/>
              <a:buChar char="•"/>
            </a:pPr>
            <a:r>
              <a:rPr lang="en-US" sz="1800" kern="1200" dirty="0">
                <a:solidFill>
                  <a:srgbClr val="000000"/>
                </a:solidFill>
                <a:effectLst/>
                <a:latin typeface="Avenir Next LT Pro" panose="020B0504020202020204" pitchFamily="34" charset="0"/>
                <a:ea typeface="+mn-ea"/>
                <a:cs typeface="+mn-cs"/>
              </a:rPr>
              <a:t>Will ETH2.0 replace ETH1.0? No. </a:t>
            </a:r>
          </a:p>
          <a:p>
            <a:pPr marL="342900" indent="-342900">
              <a:lnSpc>
                <a:spcPct val="120000"/>
              </a:lnSpc>
              <a:buFont typeface="Arial" panose="020B0604020202020204" pitchFamily="34" charset="0"/>
              <a:buChar char="•"/>
            </a:pPr>
            <a:r>
              <a:rPr lang="en-US" sz="1800" kern="1200" dirty="0">
                <a:solidFill>
                  <a:srgbClr val="000000"/>
                </a:solidFill>
                <a:effectLst/>
                <a:latin typeface="Avenir Next LT Pro" panose="020B0504020202020204" pitchFamily="34" charset="0"/>
                <a:ea typeface="+mn-ea"/>
                <a:cs typeface="+mn-cs"/>
              </a:rPr>
              <a:t>The present POW chain will run in parallel to the new POS shard chains.</a:t>
            </a:r>
          </a:p>
          <a:p>
            <a:pPr marL="342900" indent="-342900">
              <a:lnSpc>
                <a:spcPct val="120000"/>
              </a:lnSpc>
              <a:buFont typeface="Arial" panose="020B0604020202020204" pitchFamily="34" charset="0"/>
              <a:buChar char="•"/>
            </a:pPr>
            <a:r>
              <a:rPr lang="en-US" sz="1800" kern="1200" dirty="0">
                <a:solidFill>
                  <a:srgbClr val="000000"/>
                </a:solidFill>
                <a:effectLst/>
                <a:latin typeface="Avenir Next LT Pro" panose="020B0504020202020204" pitchFamily="34" charset="0"/>
                <a:ea typeface="+mn-ea"/>
                <a:cs typeface="+mn-cs"/>
              </a:rPr>
              <a:t>New Ether issuance will take place on the shard chains, and it will be possible to transfer ETH from the POW chain to a shard chain. </a:t>
            </a:r>
            <a:endParaRPr lang="en-US" sz="1800" dirty="0">
              <a:solidFill>
                <a:srgbClr val="000000"/>
              </a:solidFill>
              <a:latin typeface="Avenir Next LT Pro" panose="020B0504020202020204" pitchFamily="34" charset="0"/>
            </a:endParaRPr>
          </a:p>
        </p:txBody>
      </p:sp>
    </p:spTree>
    <p:extLst>
      <p:ext uri="{BB962C8B-B14F-4D97-AF65-F5344CB8AC3E}">
        <p14:creationId xmlns:p14="http://schemas.microsoft.com/office/powerpoint/2010/main" val="372416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dirty="0">
                <a:solidFill>
                  <a:schemeClr val="tx1"/>
                </a:solidFill>
                <a:latin typeface="+mj-lt"/>
                <a:ea typeface="+mj-ea"/>
                <a:cs typeface="+mj-cs"/>
              </a:rPr>
              <a:t>Introduction to </a:t>
            </a:r>
            <a:r>
              <a:rPr lang="en-US" dirty="0"/>
              <a:t>Ethereum</a:t>
            </a:r>
            <a:endParaRPr lang="en-US" kern="1200" dirty="0">
              <a:solidFill>
                <a:schemeClr val="tx1"/>
              </a:solidFill>
              <a:latin typeface="+mj-lt"/>
              <a:ea typeface="+mj-ea"/>
              <a:cs typeface="+mj-cs"/>
            </a:endParaRPr>
          </a:p>
        </p:txBody>
      </p:sp>
      <p:sp>
        <p:nvSpPr>
          <p:cNvPr id="27" name="Freeform: Shape 2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838200" y="1825625"/>
            <a:ext cx="5558489"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dirty="0"/>
              <a:t>The network was launched in 2015.</a:t>
            </a:r>
          </a:p>
          <a:p>
            <a:pPr indent="-228600">
              <a:lnSpc>
                <a:spcPct val="90000"/>
              </a:lnSpc>
              <a:buFont typeface="Arial" panose="020B0604020202020204" pitchFamily="34" charset="0"/>
              <a:buChar char="•"/>
            </a:pPr>
            <a:r>
              <a:rPr lang="en-US" dirty="0"/>
              <a:t>The second-largest cryptocurrency and the blockchain network.</a:t>
            </a:r>
          </a:p>
          <a:p>
            <a:pPr indent="-228600">
              <a:lnSpc>
                <a:spcPct val="90000"/>
              </a:lnSpc>
              <a:buFont typeface="Arial" panose="020B0604020202020204" pitchFamily="34" charset="0"/>
              <a:buChar char="•"/>
            </a:pPr>
            <a:r>
              <a:rPr lang="en-US" dirty="0"/>
              <a:t>The largest developer ecosystem.</a:t>
            </a:r>
          </a:p>
          <a:p>
            <a:pPr indent="-228600">
              <a:lnSpc>
                <a:spcPct val="90000"/>
              </a:lnSpc>
              <a:buFont typeface="Arial" panose="020B0604020202020204" pitchFamily="34" charset="0"/>
              <a:buChar char="•"/>
            </a:pPr>
            <a:r>
              <a:rPr lang="en-US" dirty="0"/>
              <a:t>Different from Bitcoin: it can store and execute smart contracts, which are software programs that can be used as applications on the network.</a:t>
            </a:r>
          </a:p>
        </p:txBody>
      </p:sp>
      <p:sp>
        <p:nvSpPr>
          <p:cNvPr id="29" name="Oval 2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Block Arc 3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9780104" y="6356350"/>
            <a:ext cx="157369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a:t>
            </a:fld>
            <a:endParaRPr kumimoji="0" lang="en-US" b="0" i="0" u="none" strike="noStrike" normalizeH="0" noProof="0">
              <a:ln>
                <a:noFill/>
              </a:ln>
              <a:solidFill>
                <a:prstClr val="black">
                  <a:tint val="75000"/>
                </a:prstClr>
              </a:solidFill>
              <a:effectLst/>
              <a:uLnTx/>
              <a:uFillTx/>
            </a:endParaRPr>
          </a:p>
        </p:txBody>
      </p:sp>
      <p:sp>
        <p:nvSpPr>
          <p:cNvPr id="39" name="Arc 3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30</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665976" y="1234440"/>
            <a:ext cx="4709160" cy="4069079"/>
          </a:xfrm>
        </p:spPr>
        <p:txBody>
          <a:bodyPr anchor="ctr"/>
          <a:lstStyle/>
          <a:p>
            <a:r>
              <a:rPr lang="en-US" dirty="0"/>
              <a:t>Any Questions?</a:t>
            </a:r>
          </a:p>
          <a:p>
            <a:endParaRPr lang="en-US" dirty="0"/>
          </a:p>
          <a:p>
            <a:pPr>
              <a:spcBef>
                <a:spcPts val="3000"/>
              </a:spcBef>
            </a:pPr>
            <a:r>
              <a:rPr lang="en-US" sz="1800" dirty="0">
                <a:hlinkClick r:id="rId2"/>
              </a:rPr>
              <a:t>hi@yazdipour.com</a:t>
            </a:r>
            <a:r>
              <a:rPr lang="en-US" sz="1800" dirty="0"/>
              <a:t>  |  https://yazdipour.com </a:t>
            </a:r>
          </a:p>
        </p:txBody>
      </p:sp>
    </p:spTree>
    <p:extLst>
      <p:ext uri="{BB962C8B-B14F-4D97-AF65-F5344CB8AC3E}">
        <p14:creationId xmlns:p14="http://schemas.microsoft.com/office/powerpoint/2010/main" val="96225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4A49-BA3F-3A43-9B80-4557EEF9FE01}"/>
              </a:ext>
            </a:extLst>
          </p:cNvPr>
          <p:cNvSpPr>
            <a:spLocks noGrp="1"/>
          </p:cNvSpPr>
          <p:nvPr>
            <p:ph type="title"/>
          </p:nvPr>
        </p:nvSpPr>
        <p:spPr/>
        <p:txBody>
          <a:bodyPr/>
          <a:lstStyle/>
          <a:p>
            <a:r>
              <a:rPr lang="en-US" dirty="0"/>
              <a:t>ETH 2.0</a:t>
            </a:r>
            <a:br>
              <a:rPr lang="en-US" dirty="0"/>
            </a:br>
            <a:r>
              <a:rPr lang="en-US" sz="2400" dirty="0"/>
              <a:t>Serenity</a:t>
            </a:r>
            <a:endParaRPr lang="en-US" dirty="0"/>
          </a:p>
        </p:txBody>
      </p:sp>
      <p:sp>
        <p:nvSpPr>
          <p:cNvPr id="5" name="Slide Number Placeholder 4">
            <a:extLst>
              <a:ext uri="{FF2B5EF4-FFF2-40B4-BE49-F238E27FC236}">
                <a16:creationId xmlns:a16="http://schemas.microsoft.com/office/drawing/2014/main" id="{1CB9C707-4AEC-B2F2-211D-C775F51CCF9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5D7F7BC7-4301-3558-16A4-AFA9B6CED85C}"/>
              </a:ext>
            </a:extLst>
          </p:cNvPr>
          <p:cNvSpPr>
            <a:spLocks noGrp="1"/>
          </p:cNvSpPr>
          <p:nvPr>
            <p:ph idx="1"/>
          </p:nvPr>
        </p:nvSpPr>
        <p:spPr>
          <a:xfrm>
            <a:off x="6665976" y="1017037"/>
            <a:ext cx="4709160" cy="4413379"/>
          </a:xfrm>
        </p:spPr>
        <p:txBody>
          <a:bodyPr anchor="ctr">
            <a:normAutofit/>
          </a:bodyPr>
          <a:lstStyle/>
          <a:p>
            <a:pPr marL="342900" indent="-342900">
              <a:lnSpc>
                <a:spcPct val="120000"/>
              </a:lnSpc>
              <a:buFont typeface="Arial" panose="020B0604020202020204" pitchFamily="34" charset="0"/>
              <a:buChar char="•"/>
            </a:pPr>
            <a:r>
              <a:rPr lang="en-US" sz="2000" dirty="0"/>
              <a:t>First announced in 2018.</a:t>
            </a:r>
          </a:p>
          <a:p>
            <a:pPr marL="342900" indent="-342900">
              <a:lnSpc>
                <a:spcPct val="120000"/>
              </a:lnSpc>
              <a:buFont typeface="Arial" panose="020B0604020202020204" pitchFamily="34" charset="0"/>
              <a:buChar char="•"/>
            </a:pPr>
            <a:r>
              <a:rPr lang="en-US" sz="2000" dirty="0"/>
              <a:t>The most ambitious and radical change to be implemented on the network.</a:t>
            </a:r>
          </a:p>
          <a:p>
            <a:pPr marL="342900" indent="-342900">
              <a:lnSpc>
                <a:spcPct val="120000"/>
              </a:lnSpc>
              <a:buFont typeface="Arial" panose="020B0604020202020204" pitchFamily="34" charset="0"/>
              <a:buChar char="•"/>
            </a:pPr>
            <a:r>
              <a:rPr lang="en-US" sz="2000" dirty="0"/>
              <a:t>Implementation of Proof of Stake consensus algorithm and moving the network away from </a:t>
            </a:r>
            <a:r>
              <a:rPr lang="en-US" sz="2000" dirty="0" err="1"/>
              <a:t>PoW</a:t>
            </a:r>
            <a:r>
              <a:rPr lang="en-US" sz="2000" dirty="0"/>
              <a:t> architecture.</a:t>
            </a:r>
          </a:p>
        </p:txBody>
      </p:sp>
    </p:spTree>
    <p:extLst>
      <p:ext uri="{BB962C8B-B14F-4D97-AF65-F5344CB8AC3E}">
        <p14:creationId xmlns:p14="http://schemas.microsoft.com/office/powerpoint/2010/main" val="348052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1380744"/>
            <a:ext cx="5559552" cy="4233672"/>
          </a:xfrm>
        </p:spPr>
        <p:txBody>
          <a:bodyPr anchor="ctr"/>
          <a:lstStyle/>
          <a:p>
            <a:r>
              <a:rPr lang="en-US" dirty="0"/>
              <a:t>Why</a:t>
            </a:r>
            <a:br>
              <a:rPr lang="en-US" dirty="0"/>
            </a:br>
            <a:r>
              <a:rPr lang="en-US" dirty="0"/>
              <a:t>the upgrade?</a:t>
            </a:r>
          </a:p>
        </p:txBody>
      </p:sp>
    </p:spTree>
    <p:extLst>
      <p:ext uri="{BB962C8B-B14F-4D97-AF65-F5344CB8AC3E}">
        <p14:creationId xmlns:p14="http://schemas.microsoft.com/office/powerpoint/2010/main" val="77385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4A49-BA3F-3A43-9B80-4557EEF9FE01}"/>
              </a:ext>
            </a:extLst>
          </p:cNvPr>
          <p:cNvSpPr>
            <a:spLocks noGrp="1"/>
          </p:cNvSpPr>
          <p:nvPr>
            <p:ph type="title"/>
          </p:nvPr>
        </p:nvSpPr>
        <p:spPr/>
        <p:txBody>
          <a:bodyPr/>
          <a:lstStyle/>
          <a:p>
            <a:r>
              <a:rPr lang="en-US" dirty="0"/>
              <a:t>3S Vision</a:t>
            </a:r>
          </a:p>
        </p:txBody>
      </p:sp>
      <p:sp>
        <p:nvSpPr>
          <p:cNvPr id="5" name="Slide Number Placeholder 4">
            <a:extLst>
              <a:ext uri="{FF2B5EF4-FFF2-40B4-BE49-F238E27FC236}">
                <a16:creationId xmlns:a16="http://schemas.microsoft.com/office/drawing/2014/main" id="{1CB9C707-4AEC-B2F2-211D-C775F51CCF9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8D999DA7-0D49-49F5-480A-0EF018794023}"/>
              </a:ext>
            </a:extLst>
          </p:cNvPr>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ackgroundRemoval t="4883" b="92383" l="7819" r="90947">
                        <a14:foregroundMark x1="20165" y1="84961" x2="20165" y2="84961"/>
                        <a14:foregroundMark x1="14198" y1="78711" x2="56584" y2="84570"/>
                        <a14:foregroundMark x1="63580" y1="82227" x2="45473" y2="86523"/>
                        <a14:foregroundMark x1="45473" y1="86523" x2="45473" y2="86523"/>
                        <a14:foregroundMark x1="64198" y1="90820" x2="80041" y2="83789"/>
                        <a14:foregroundMark x1="80041" y1="83789" x2="69136" y2="81641"/>
                        <a14:foregroundMark x1="80658" y1="86523" x2="28601" y2="92578"/>
                        <a14:foregroundMark x1="28601" y1="92578" x2="28395" y2="92383"/>
                        <a14:foregroundMark x1="49794" y1="71484" x2="50617" y2="71875"/>
                        <a14:foregroundMark x1="48765" y1="73828" x2="47942" y2="74219"/>
                        <a14:foregroundMark x1="91358" y1="51172" x2="91152" y2="48242"/>
                        <a14:foregroundMark x1="7819" y1="54688" x2="8025" y2="49023"/>
                        <a14:foregroundMark x1="31276" y1="17773" x2="74074" y2="19141"/>
                        <a14:foregroundMark x1="45679" y1="4883" x2="45885" y2="12695"/>
                        <a14:foregroundMark x1="48560" y1="6641" x2="49588" y2="6055"/>
                        <a14:foregroundMark x1="53292" y1="5859" x2="47531" y2="12500"/>
                      </a14:backgroundRemoval>
                    </a14:imgEffect>
                    <a14:imgEffect>
                      <a14:colorTemperature colorTemp="8800"/>
                    </a14:imgEffect>
                    <a14:imgEffect>
                      <a14:saturation sat="66000"/>
                    </a14:imgEffect>
                  </a14:imgLayer>
                </a14:imgProps>
              </a:ext>
            </a:extLst>
          </a:blip>
          <a:stretch>
            <a:fillRect/>
          </a:stretch>
        </p:blipFill>
        <p:spPr>
          <a:xfrm>
            <a:off x="6736315" y="975888"/>
            <a:ext cx="4353291" cy="4586183"/>
          </a:xfrm>
          <a:prstGeom prst="rect">
            <a:avLst/>
          </a:prstGeom>
        </p:spPr>
      </p:pic>
    </p:spTree>
    <p:extLst>
      <p:ext uri="{BB962C8B-B14F-4D97-AF65-F5344CB8AC3E}">
        <p14:creationId xmlns:p14="http://schemas.microsoft.com/office/powerpoint/2010/main" val="77462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4A49-BA3F-3A43-9B80-4557EEF9FE01}"/>
              </a:ext>
            </a:extLst>
          </p:cNvPr>
          <p:cNvSpPr>
            <a:spLocks noGrp="1"/>
          </p:cNvSpPr>
          <p:nvPr>
            <p:ph type="title"/>
          </p:nvPr>
        </p:nvSpPr>
        <p:spPr/>
        <p:txBody>
          <a:bodyPr/>
          <a:lstStyle/>
          <a:p>
            <a:r>
              <a:rPr lang="en-US" dirty="0"/>
              <a:t>Why</a:t>
            </a:r>
            <a:br>
              <a:rPr lang="en-US" dirty="0"/>
            </a:br>
            <a:r>
              <a:rPr lang="en-US" dirty="0"/>
              <a:t>the upgrade?</a:t>
            </a:r>
          </a:p>
        </p:txBody>
      </p:sp>
      <p:sp>
        <p:nvSpPr>
          <p:cNvPr id="5" name="Slide Number Placeholder 4">
            <a:extLst>
              <a:ext uri="{FF2B5EF4-FFF2-40B4-BE49-F238E27FC236}">
                <a16:creationId xmlns:a16="http://schemas.microsoft.com/office/drawing/2014/main" id="{1CB9C707-4AEC-B2F2-211D-C775F51CCF9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5D7F7BC7-4301-3558-16A4-AFA9B6CED85C}"/>
              </a:ext>
            </a:extLst>
          </p:cNvPr>
          <p:cNvSpPr>
            <a:spLocks noGrp="1"/>
          </p:cNvSpPr>
          <p:nvPr>
            <p:ph idx="1"/>
          </p:nvPr>
        </p:nvSpPr>
        <p:spPr>
          <a:xfrm>
            <a:off x="6665976" y="1017037"/>
            <a:ext cx="4709160" cy="4413379"/>
          </a:xfrm>
        </p:spPr>
        <p:txBody>
          <a:bodyPr anchor="ctr">
            <a:normAutofit/>
          </a:bodyPr>
          <a:lstStyle/>
          <a:p>
            <a:pPr marL="342900" indent="-342900">
              <a:lnSpc>
                <a:spcPct val="120000"/>
              </a:lnSpc>
              <a:buFont typeface="Arial" panose="020B0604020202020204" pitchFamily="34" charset="0"/>
              <a:buChar char="•"/>
            </a:pPr>
            <a:r>
              <a:rPr lang="en-US" sz="2000" dirty="0"/>
              <a:t>Scalability is the main reason</a:t>
            </a:r>
          </a:p>
          <a:p>
            <a:pPr marL="342900" indent="-342900">
              <a:lnSpc>
                <a:spcPct val="120000"/>
              </a:lnSpc>
              <a:buFont typeface="Arial" panose="020B0604020202020204" pitchFamily="34" charset="0"/>
              <a:buChar char="•"/>
            </a:pPr>
            <a:r>
              <a:rPr lang="en-US" sz="2000" dirty="0"/>
              <a:t>In ETH1.0, the network can only support around 30 transactions per second which causes delay &amp; congestion. </a:t>
            </a:r>
          </a:p>
          <a:p>
            <a:pPr marL="342900" indent="-342900">
              <a:lnSpc>
                <a:spcPct val="120000"/>
              </a:lnSpc>
              <a:buFont typeface="Arial" panose="020B0604020202020204" pitchFamily="34" charset="0"/>
              <a:buChar char="•"/>
            </a:pPr>
            <a:r>
              <a:rPr lang="en-US" sz="2000" dirty="0"/>
              <a:t>Ethereum 2.0 promises up to 100,000 </a:t>
            </a:r>
            <a:r>
              <a:rPr lang="en-US" sz="2000" dirty="0" err="1"/>
              <a:t>tps</a:t>
            </a:r>
            <a:r>
              <a:rPr lang="en-US" sz="2000" dirty="0"/>
              <a:t>.</a:t>
            </a:r>
          </a:p>
        </p:txBody>
      </p:sp>
    </p:spTree>
    <p:extLst>
      <p:ext uri="{BB962C8B-B14F-4D97-AF65-F5344CB8AC3E}">
        <p14:creationId xmlns:p14="http://schemas.microsoft.com/office/powerpoint/2010/main" val="229857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4A49-BA3F-3A43-9B80-4557EEF9FE01}"/>
              </a:ext>
            </a:extLst>
          </p:cNvPr>
          <p:cNvSpPr>
            <a:spLocks noGrp="1"/>
          </p:cNvSpPr>
          <p:nvPr>
            <p:ph type="title"/>
          </p:nvPr>
        </p:nvSpPr>
        <p:spPr/>
        <p:txBody>
          <a:bodyPr/>
          <a:lstStyle/>
          <a:p>
            <a:r>
              <a:rPr lang="en-US" dirty="0"/>
              <a:t>Why</a:t>
            </a:r>
            <a:br>
              <a:rPr lang="en-US" dirty="0"/>
            </a:br>
            <a:r>
              <a:rPr lang="en-US" dirty="0"/>
              <a:t>the upgrade?</a:t>
            </a:r>
          </a:p>
        </p:txBody>
      </p:sp>
      <p:sp>
        <p:nvSpPr>
          <p:cNvPr id="5" name="Slide Number Placeholder 4">
            <a:extLst>
              <a:ext uri="{FF2B5EF4-FFF2-40B4-BE49-F238E27FC236}">
                <a16:creationId xmlns:a16="http://schemas.microsoft.com/office/drawing/2014/main" id="{1CB9C707-4AEC-B2F2-211D-C775F51CCF9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5D7F7BC7-4301-3558-16A4-AFA9B6CED85C}"/>
              </a:ext>
            </a:extLst>
          </p:cNvPr>
          <p:cNvSpPr>
            <a:spLocks noGrp="1"/>
          </p:cNvSpPr>
          <p:nvPr>
            <p:ph idx="1"/>
          </p:nvPr>
        </p:nvSpPr>
        <p:spPr>
          <a:xfrm>
            <a:off x="6665976" y="1017037"/>
            <a:ext cx="4709160" cy="4413379"/>
          </a:xfrm>
        </p:spPr>
        <p:txBody>
          <a:bodyPr anchor="ctr">
            <a:normAutofit/>
          </a:bodyPr>
          <a:lstStyle/>
          <a:p>
            <a:pPr marL="342900" indent="-342900">
              <a:lnSpc>
                <a:spcPct val="120000"/>
              </a:lnSpc>
              <a:buFont typeface="Arial" panose="020B0604020202020204" pitchFamily="34" charset="0"/>
              <a:buChar char="•"/>
            </a:pPr>
            <a:r>
              <a:rPr lang="en-US" sz="1800" kern="1200" dirty="0">
                <a:solidFill>
                  <a:srgbClr val="000000"/>
                </a:solidFill>
                <a:effectLst/>
                <a:latin typeface="Avenir Next LT Pro" panose="020B0504020202020204" pitchFamily="34" charset="0"/>
                <a:ea typeface="+mn-ea"/>
                <a:cs typeface="+mn-cs"/>
              </a:rPr>
              <a:t>To make ETH more Secure.</a:t>
            </a:r>
          </a:p>
          <a:p>
            <a:pPr marL="342900" indent="-342900">
              <a:lnSpc>
                <a:spcPct val="120000"/>
              </a:lnSpc>
              <a:buFont typeface="Arial" panose="020B0604020202020204" pitchFamily="34" charset="0"/>
              <a:buChar char="•"/>
            </a:pPr>
            <a:r>
              <a:rPr lang="en-US" sz="1800" dirty="0">
                <a:solidFill>
                  <a:srgbClr val="000000"/>
                </a:solidFill>
                <a:latin typeface="Avenir Next LT Pro" panose="020B0504020202020204" pitchFamily="34" charset="0"/>
              </a:rPr>
              <a:t>Most </a:t>
            </a:r>
            <a:r>
              <a:rPr lang="en-US" sz="1800" dirty="0" err="1">
                <a:solidFill>
                  <a:srgbClr val="000000"/>
                </a:solidFill>
                <a:latin typeface="Avenir Next LT Pro" panose="020B0504020202020204" pitchFamily="34" charset="0"/>
              </a:rPr>
              <a:t>PoS</a:t>
            </a:r>
            <a:r>
              <a:rPr lang="en-US" sz="1800" dirty="0">
                <a:solidFill>
                  <a:srgbClr val="000000"/>
                </a:solidFill>
                <a:latin typeface="Avenir Next LT Pro" panose="020B0504020202020204" pitchFamily="34" charset="0"/>
              </a:rPr>
              <a:t> networks have a small set of validators, making a more centralized system and decreased network security.</a:t>
            </a:r>
          </a:p>
          <a:p>
            <a:pPr marL="342900" indent="-342900">
              <a:lnSpc>
                <a:spcPct val="120000"/>
              </a:lnSpc>
              <a:buFont typeface="Arial" panose="020B0604020202020204" pitchFamily="34" charset="0"/>
              <a:buChar char="•"/>
            </a:pPr>
            <a:r>
              <a:rPr lang="en-US" sz="1800" dirty="0">
                <a:solidFill>
                  <a:srgbClr val="000000"/>
                </a:solidFill>
                <a:latin typeface="Avenir Next LT Pro" panose="020B0504020202020204" pitchFamily="34" charset="0"/>
              </a:rPr>
              <a:t>Since </a:t>
            </a:r>
            <a:r>
              <a:rPr lang="en-US" sz="1800" dirty="0" err="1">
                <a:solidFill>
                  <a:srgbClr val="000000"/>
                </a:solidFill>
                <a:latin typeface="Avenir Next LT Pro" panose="020B0504020202020204" pitchFamily="34" charset="0"/>
              </a:rPr>
              <a:t>PoW</a:t>
            </a:r>
            <a:r>
              <a:rPr lang="en-US" sz="1800" dirty="0">
                <a:solidFill>
                  <a:srgbClr val="000000"/>
                </a:solidFill>
                <a:latin typeface="Avenir Next LT Pro" panose="020B0504020202020204" pitchFamily="34" charset="0"/>
              </a:rPr>
              <a:t> suffers from scalability and accessibility issues. </a:t>
            </a:r>
            <a:r>
              <a:rPr lang="en-US" sz="1800" dirty="0" err="1">
                <a:solidFill>
                  <a:srgbClr val="000000"/>
                </a:solidFill>
                <a:latin typeface="Avenir Next LT Pro" panose="020B0504020202020204" pitchFamily="34" charset="0"/>
              </a:rPr>
              <a:t>PoS</a:t>
            </a:r>
            <a:r>
              <a:rPr lang="en-US" sz="1800" dirty="0">
                <a:solidFill>
                  <a:srgbClr val="000000"/>
                </a:solidFill>
                <a:latin typeface="Avenir Next LT Pro" panose="020B0504020202020204" pitchFamily="34" charset="0"/>
              </a:rPr>
              <a:t> replaces it with validators and stake.</a:t>
            </a:r>
          </a:p>
          <a:p>
            <a:pPr marL="342900" indent="-342900">
              <a:lnSpc>
                <a:spcPct val="120000"/>
              </a:lnSpc>
              <a:buFont typeface="Arial" panose="020B0604020202020204" pitchFamily="34" charset="0"/>
              <a:buChar char="•"/>
            </a:pPr>
            <a:r>
              <a:rPr lang="en-US" sz="1800" dirty="0">
                <a:solidFill>
                  <a:srgbClr val="000000"/>
                </a:solidFill>
                <a:latin typeface="Avenir Next LT Pro" panose="020B0504020202020204" pitchFamily="34" charset="0"/>
              </a:rPr>
              <a:t>Features: Sharding and Staking and </a:t>
            </a:r>
            <a:r>
              <a:rPr lang="en-US" sz="1800" dirty="0" err="1">
                <a:solidFill>
                  <a:srgbClr val="000000"/>
                </a:solidFill>
                <a:latin typeface="Avenir Next LT Pro" panose="020B0504020202020204" pitchFamily="34" charset="0"/>
              </a:rPr>
              <a:t>DeFi</a:t>
            </a:r>
            <a:endParaRPr lang="en-US" sz="1800" dirty="0">
              <a:solidFill>
                <a:srgbClr val="000000"/>
              </a:solidFill>
              <a:latin typeface="Avenir Next LT Pro" panose="020B0504020202020204" pitchFamily="34" charset="0"/>
            </a:endParaRPr>
          </a:p>
        </p:txBody>
      </p:sp>
    </p:spTree>
    <p:extLst>
      <p:ext uri="{BB962C8B-B14F-4D97-AF65-F5344CB8AC3E}">
        <p14:creationId xmlns:p14="http://schemas.microsoft.com/office/powerpoint/2010/main" val="259218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dirty="0"/>
              <a:t>ETH2.0 Upgrade Stages</a:t>
            </a:r>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2896708831"/>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64745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infopath/2007/PartnerControls"/>
    <ds:schemaRef ds:uri="http://purl.org/dc/elements/1.1/"/>
    <ds:schemaRef ds:uri="16c05727-aa75-4e4a-9b5f-8a80a1165891"/>
    <ds:schemaRef ds:uri="http://purl.org/dc/term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{F11675C4-67CB-4A5E-A606-44B3BCA13882}tf78504181_win32</Template>
  <TotalTime>0</TotalTime>
  <Words>3506</Words>
  <Application>Microsoft Office PowerPoint</Application>
  <PresentationFormat>Widescreen</PresentationFormat>
  <Paragraphs>284</Paragraphs>
  <Slides>30</Slides>
  <Notes>23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30</vt:i4>
      </vt:variant>
    </vt:vector>
  </HeadingPairs>
  <TitlesOfParts>
    <vt:vector size="46" baseType="lpstr">
      <vt:lpstr>Arial</vt:lpstr>
      <vt:lpstr>Arial</vt:lpstr>
      <vt:lpstr>Avenir Next LT Pro</vt:lpstr>
      <vt:lpstr>Calibri</vt:lpstr>
      <vt:lpstr>charter</vt:lpstr>
      <vt:lpstr>Georgia</vt:lpstr>
      <vt:lpstr>Jost</vt:lpstr>
      <vt:lpstr>Karla</vt:lpstr>
      <vt:lpstr>Lucida Grande</vt:lpstr>
      <vt:lpstr>Manrope</vt:lpstr>
      <vt:lpstr>Merriweather</vt:lpstr>
      <vt:lpstr>Open Sans</vt:lpstr>
      <vt:lpstr>Sitka Text</vt:lpstr>
      <vt:lpstr>system-ui</vt:lpstr>
      <vt:lpstr>Tw Cen MT</vt:lpstr>
      <vt:lpstr>ShapesVTI</vt:lpstr>
      <vt:lpstr>ETH 2.0</vt:lpstr>
      <vt:lpstr>About Me</vt:lpstr>
      <vt:lpstr>Introduction to Ethereum</vt:lpstr>
      <vt:lpstr>ETH 2.0 Serenity</vt:lpstr>
      <vt:lpstr>Why the upgrade?</vt:lpstr>
      <vt:lpstr>3S Vision</vt:lpstr>
      <vt:lpstr>Why the upgrade?</vt:lpstr>
      <vt:lpstr>Why the upgrade?</vt:lpstr>
      <vt:lpstr>ETH2.0 Upgrade Stages</vt:lpstr>
      <vt:lpstr>PowerPoint Presentation</vt:lpstr>
      <vt:lpstr>Staking</vt:lpstr>
      <vt:lpstr>Sharding</vt:lpstr>
      <vt:lpstr>Shard Chain</vt:lpstr>
      <vt:lpstr>Beacon Chain</vt:lpstr>
      <vt:lpstr>Consensus</vt:lpstr>
      <vt:lpstr>Consensus mechanism </vt:lpstr>
      <vt:lpstr>Proof-of-Work</vt:lpstr>
      <vt:lpstr>Proof-of-Work</vt:lpstr>
      <vt:lpstr>Proof-of-Stake</vt:lpstr>
      <vt:lpstr>Proof-of-Stake</vt:lpstr>
      <vt:lpstr>Proof-of-Stake</vt:lpstr>
      <vt:lpstr>Proof of Work </vt:lpstr>
      <vt:lpstr>Proof of Stake  </vt:lpstr>
      <vt:lpstr>Different PoS Variations</vt:lpstr>
      <vt:lpstr> Attacks on the Ethereum POS Network</vt:lpstr>
      <vt:lpstr>Long-range attacks &amp; weak subjectivity</vt:lpstr>
      <vt:lpstr>Nothing at stake</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 2.0</dc:title>
  <dc:creator>shahriar.yazdipour.TUIL@TechnischeUnivers049.onmicrosoft.com</dc:creator>
  <cp:lastModifiedBy>shahriar.yazdipour.TUIL@TechnischeUnivers049.onmicrosoft.com</cp:lastModifiedBy>
  <cp:revision>7</cp:revision>
  <cp:lastPrinted>2022-03-24T22:48:22Z</cp:lastPrinted>
  <dcterms:created xsi:type="dcterms:W3CDTF">2022-03-23T17:54:15Z</dcterms:created>
  <dcterms:modified xsi:type="dcterms:W3CDTF">2022-03-24T22:48:26Z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