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3" r:id="rId1"/>
  </p:sldMasterIdLst>
  <p:notesMasterIdLst>
    <p:notesMasterId r:id="rId44"/>
  </p:notesMasterIdLst>
  <p:sldIdLst>
    <p:sldId id="257" r:id="rId2"/>
    <p:sldId id="262" r:id="rId3"/>
    <p:sldId id="270" r:id="rId4"/>
    <p:sldId id="263" r:id="rId5"/>
    <p:sldId id="264" r:id="rId6"/>
    <p:sldId id="265" r:id="rId7"/>
    <p:sldId id="271" r:id="rId8"/>
    <p:sldId id="267" r:id="rId9"/>
    <p:sldId id="272" r:id="rId10"/>
    <p:sldId id="274" r:id="rId11"/>
    <p:sldId id="278" r:id="rId12"/>
    <p:sldId id="280" r:id="rId13"/>
    <p:sldId id="282" r:id="rId14"/>
    <p:sldId id="279" r:id="rId15"/>
    <p:sldId id="283" r:id="rId16"/>
    <p:sldId id="284" r:id="rId17"/>
    <p:sldId id="287" r:id="rId18"/>
    <p:sldId id="288" r:id="rId19"/>
    <p:sldId id="289" r:id="rId20"/>
    <p:sldId id="266" r:id="rId21"/>
    <p:sldId id="275" r:id="rId22"/>
    <p:sldId id="317" r:id="rId23"/>
    <p:sldId id="315" r:id="rId24"/>
    <p:sldId id="314" r:id="rId25"/>
    <p:sldId id="268" r:id="rId26"/>
    <p:sldId id="318" r:id="rId27"/>
    <p:sldId id="292" r:id="rId28"/>
    <p:sldId id="293" r:id="rId29"/>
    <p:sldId id="301" r:id="rId30"/>
    <p:sldId id="303" r:id="rId31"/>
    <p:sldId id="269" r:id="rId32"/>
    <p:sldId id="306" r:id="rId33"/>
    <p:sldId id="307" r:id="rId34"/>
    <p:sldId id="308" r:id="rId35"/>
    <p:sldId id="309" r:id="rId36"/>
    <p:sldId id="310" r:id="rId37"/>
    <p:sldId id="311" r:id="rId38"/>
    <p:sldId id="312" r:id="rId39"/>
    <p:sldId id="297" r:id="rId40"/>
    <p:sldId id="313" r:id="rId41"/>
    <p:sldId id="259" r:id="rId42"/>
    <p:sldId id="26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82180" autoAdjust="0"/>
  </p:normalViewPr>
  <p:slideViewPr>
    <p:cSldViewPr snapToGrid="0">
      <p:cViewPr varScale="1">
        <p:scale>
          <a:sx n="70" d="100"/>
          <a:sy n="70" d="100"/>
        </p:scale>
        <p:origin x="1200" y="72"/>
      </p:cViewPr>
      <p:guideLst/>
    </p:cSldViewPr>
  </p:slideViewPr>
  <p:notesTextViewPr>
    <p:cViewPr>
      <p:scale>
        <a:sx n="1" d="1"/>
        <a:sy n="1" d="1"/>
      </p:scale>
      <p:origin x="0" y="0"/>
    </p:cViewPr>
  </p:notesTextViewPr>
  <p:notesViewPr>
    <p:cSldViewPr snapToGrid="0">
      <p:cViewPr varScale="1">
        <p:scale>
          <a:sx n="56" d="100"/>
          <a:sy n="56" d="100"/>
        </p:scale>
        <p:origin x="258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4D399-1BD5-4C39-A70D-A43E30608BC1}" type="datetimeFigureOut">
              <a:rPr lang="en-US" smtClean="0"/>
              <a:t>11/23/2019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C4FB-DC9D-443A-B59A-674DF8005B57}" type="slidenum">
              <a:rPr lang="en-US" smtClean="0"/>
              <a:t>‹#›</a:t>
            </a:fld>
            <a:endParaRPr lang="en-US"/>
          </a:p>
        </p:txBody>
      </p:sp>
    </p:spTree>
    <p:extLst>
      <p:ext uri="{BB962C8B-B14F-4D97-AF65-F5344CB8AC3E}">
        <p14:creationId xmlns:p14="http://schemas.microsoft.com/office/powerpoint/2010/main" val="179269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of the most important implementation decisions that we have to make at an early stage of a project is whether or not you should buy or build the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t>
            </a:r>
            <a:r>
              <a:rPr lang="en-US" dirty="0"/>
              <a:t>When you develop an application in this way, the design process becomes concerned with how to use the configuration features of that system to deliver the system requirements. </a:t>
            </a:r>
          </a:p>
        </p:txBody>
      </p:sp>
      <p:sp>
        <p:nvSpPr>
          <p:cNvPr id="4" name="Slide Number Placeholder 3"/>
          <p:cNvSpPr>
            <a:spLocks noGrp="1"/>
          </p:cNvSpPr>
          <p:nvPr>
            <p:ph type="sldNum" sz="quarter" idx="5"/>
          </p:nvPr>
        </p:nvSpPr>
        <p:spPr/>
        <p:txBody>
          <a:bodyPr/>
          <a:lstStyle/>
          <a:p>
            <a:fld id="{2409C4FB-DC9D-443A-B59A-674DF8005B57}" type="slidenum">
              <a:rPr lang="en-US" smtClean="0"/>
              <a:t>7</a:t>
            </a:fld>
            <a:endParaRPr lang="en-US"/>
          </a:p>
        </p:txBody>
      </p:sp>
    </p:spTree>
    <p:extLst>
      <p:ext uri="{BB962C8B-B14F-4D97-AF65-F5344CB8AC3E}">
        <p14:creationId xmlns:p14="http://schemas.microsoft.com/office/powerpoint/2010/main" val="276320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Dynamic models describe the dynamic interactions between objects.</a:t>
            </a:r>
            <a:endParaRPr lang="en-GB" sz="2000" dirty="0"/>
          </a:p>
          <a:p>
            <a:r>
              <a:rPr lang="en-GB" sz="2000" dirty="0"/>
              <a:t>Sequence model</a:t>
            </a:r>
          </a:p>
          <a:p>
            <a:r>
              <a:rPr lang="en-GB" dirty="0"/>
              <a:t>Shows the sequence of object interactions.</a:t>
            </a:r>
          </a:p>
          <a:p>
            <a:r>
              <a:rPr lang="en-GB" dirty="0"/>
              <a:t>We arranged objects horizontally and time, vertically</a:t>
            </a:r>
          </a:p>
          <a:p>
            <a:r>
              <a:rPr lang="en-GB" dirty="0"/>
              <a:t>Interactions are represented by labelled arrows, </a:t>
            </a:r>
          </a:p>
          <a:p>
            <a:r>
              <a:rPr lang="en-GB" dirty="0"/>
              <a:t>-&gt;object is the controlling object in the system.</a:t>
            </a:r>
            <a:endParaRPr lang="en-US" dirty="0"/>
          </a:p>
          <a:p>
            <a:pPr lvl="1">
              <a:lnSpc>
                <a:spcPct val="90000"/>
              </a:lnSpc>
            </a:pPr>
            <a:endParaRPr lang="en-GB" dirty="0"/>
          </a:p>
        </p:txBody>
      </p:sp>
      <p:sp>
        <p:nvSpPr>
          <p:cNvPr id="4" name="Slide Number Placeholder 3"/>
          <p:cNvSpPr>
            <a:spLocks noGrp="1"/>
          </p:cNvSpPr>
          <p:nvPr>
            <p:ph type="sldNum" sz="quarter" idx="5"/>
          </p:nvPr>
        </p:nvSpPr>
        <p:spPr/>
        <p:txBody>
          <a:bodyPr/>
          <a:lstStyle/>
          <a:p>
            <a:fld id="{2409C4FB-DC9D-443A-B59A-674DF8005B57}" type="slidenum">
              <a:rPr lang="en-US" smtClean="0"/>
              <a:t>17</a:t>
            </a:fld>
            <a:endParaRPr lang="en-US"/>
          </a:p>
        </p:txBody>
      </p:sp>
    </p:spTree>
    <p:extLst>
      <p:ext uri="{BB962C8B-B14F-4D97-AF65-F5344CB8AC3E}">
        <p14:creationId xmlns:p14="http://schemas.microsoft.com/office/powerpoint/2010/main" val="541205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Shows how individual objects change their state in response to events.</a:t>
            </a:r>
          </a:p>
          <a:p>
            <a:r>
              <a:rPr lang="en-US" sz="1200" b="0" kern="1200" dirty="0">
                <a:solidFill>
                  <a:schemeClr val="tx1"/>
                </a:solidFill>
                <a:effectLst/>
                <a:latin typeface="+mn-lt"/>
                <a:ea typeface="+mn-ea"/>
                <a:cs typeface="+mn-cs"/>
              </a:rPr>
              <a:t>useful high-level models of a system</a:t>
            </a:r>
          </a:p>
          <a:p>
            <a:r>
              <a:rPr lang="en-US" sz="1200" b="0" kern="1200" dirty="0">
                <a:solidFill>
                  <a:schemeClr val="tx1"/>
                </a:solidFill>
                <a:effectLst/>
                <a:latin typeface="+mn-lt"/>
                <a:ea typeface="+mn-ea"/>
                <a:cs typeface="+mn-cs"/>
              </a:rPr>
              <a:t>You don’t usually need a state diagram for all of the objects in the system. </a:t>
            </a:r>
          </a:p>
          <a:p>
            <a:r>
              <a:rPr lang="en-US" sz="1200" b="0" kern="1200" dirty="0">
                <a:solidFill>
                  <a:schemeClr val="tx1"/>
                </a:solidFill>
                <a:effectLst/>
                <a:latin typeface="+mn-lt"/>
                <a:ea typeface="+mn-ea"/>
                <a:cs typeface="+mn-cs"/>
              </a:rPr>
              <a:t>Many of the objects in a system are relatively simple and a state model adds unnecessary detail to the design</a:t>
            </a:r>
          </a:p>
        </p:txBody>
      </p:sp>
      <p:sp>
        <p:nvSpPr>
          <p:cNvPr id="4" name="Slide Number Placeholder 3"/>
          <p:cNvSpPr>
            <a:spLocks noGrp="1"/>
          </p:cNvSpPr>
          <p:nvPr>
            <p:ph type="sldNum" sz="quarter" idx="5"/>
          </p:nvPr>
        </p:nvSpPr>
        <p:spPr/>
        <p:txBody>
          <a:bodyPr/>
          <a:lstStyle/>
          <a:p>
            <a:fld id="{2409C4FB-DC9D-443A-B59A-674DF8005B57}" type="slidenum">
              <a:rPr lang="en-US" smtClean="0"/>
              <a:t>18</a:t>
            </a:fld>
            <a:endParaRPr lang="en-US"/>
          </a:p>
        </p:txBody>
      </p:sp>
    </p:spTree>
    <p:extLst>
      <p:ext uri="{BB962C8B-B14F-4D97-AF65-F5344CB8AC3E}">
        <p14:creationId xmlns:p14="http://schemas.microsoft.com/office/powerpoint/2010/main" val="104036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solidFill>
                  <a:schemeClr val="tx2"/>
                </a:solidFill>
              </a:rPr>
              <a:t>Should not include details of the data representation</a:t>
            </a:r>
          </a:p>
          <a:p>
            <a:pPr marL="285750" indent="-285750">
              <a:buFont typeface="Arial" panose="020B0604020202020204" pitchFamily="34" charset="0"/>
              <a:buChar char="•"/>
            </a:pPr>
            <a:r>
              <a:rPr lang="en-US" dirty="0">
                <a:solidFill>
                  <a:schemeClr val="tx2"/>
                </a:solidFill>
              </a:rPr>
              <a:t>Include operations to access and update data</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19</a:t>
            </a:fld>
            <a:endParaRPr lang="en-US"/>
          </a:p>
        </p:txBody>
      </p:sp>
    </p:spTree>
    <p:extLst>
      <p:ext uri="{BB962C8B-B14F-4D97-AF65-F5344CB8AC3E}">
        <p14:creationId xmlns:p14="http://schemas.microsoft.com/office/powerpoint/2010/main" val="2254960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Design patterns were derived from ideas put forward by Christopher Alexander</a:t>
            </a:r>
          </a:p>
          <a:p>
            <a:r>
              <a:rPr lang="en-US" sz="1200" b="0" kern="1200" dirty="0">
                <a:solidFill>
                  <a:schemeClr val="tx1"/>
                </a:solidFill>
                <a:effectLst/>
                <a:latin typeface="+mn-lt"/>
                <a:ea typeface="+mn-ea"/>
                <a:cs typeface="+mn-cs"/>
              </a:rPr>
              <a:t>(Alexander et al., 1977), who suggested that there were certain common patterns of</a:t>
            </a:r>
          </a:p>
          <a:p>
            <a:r>
              <a:rPr lang="en-US" sz="1200" b="0" kern="1200" dirty="0">
                <a:solidFill>
                  <a:schemeClr val="tx1"/>
                </a:solidFill>
                <a:effectLst/>
                <a:latin typeface="+mn-lt"/>
                <a:ea typeface="+mn-ea"/>
                <a:cs typeface="+mn-cs"/>
              </a:rPr>
              <a:t>building design that were inherently pleasing and effective.</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21</a:t>
            </a:fld>
            <a:endParaRPr lang="en-US"/>
          </a:p>
        </p:txBody>
      </p:sp>
    </p:spTree>
    <p:extLst>
      <p:ext uri="{BB962C8B-B14F-4D97-AF65-F5344CB8AC3E}">
        <p14:creationId xmlns:p14="http://schemas.microsoft.com/office/powerpoint/2010/main" val="3193709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22</a:t>
            </a:fld>
            <a:endParaRPr lang="en-US"/>
          </a:p>
        </p:txBody>
      </p:sp>
    </p:spTree>
    <p:extLst>
      <p:ext uri="{BB962C8B-B14F-4D97-AF65-F5344CB8AC3E}">
        <p14:creationId xmlns:p14="http://schemas.microsoft.com/office/powerpoint/2010/main" val="1595860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Multiple displays</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23</a:t>
            </a:fld>
            <a:endParaRPr lang="en-US"/>
          </a:p>
        </p:txBody>
      </p:sp>
    </p:spTree>
    <p:extLst>
      <p:ext uri="{BB962C8B-B14F-4D97-AF65-F5344CB8AC3E}">
        <p14:creationId xmlns:p14="http://schemas.microsoft.com/office/powerpoint/2010/main" val="2896505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mvvm</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24</a:t>
            </a:fld>
            <a:endParaRPr lang="en-US"/>
          </a:p>
        </p:txBody>
      </p:sp>
    </p:spTree>
    <p:extLst>
      <p:ext uri="{BB962C8B-B14F-4D97-AF65-F5344CB8AC3E}">
        <p14:creationId xmlns:p14="http://schemas.microsoft.com/office/powerpoint/2010/main" val="2290793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Incompatablity</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26</a:t>
            </a:fld>
            <a:endParaRPr lang="en-US"/>
          </a:p>
        </p:txBody>
      </p:sp>
    </p:spTree>
    <p:extLst>
      <p:ext uri="{BB962C8B-B14F-4D97-AF65-F5344CB8AC3E}">
        <p14:creationId xmlns:p14="http://schemas.microsoft.com/office/powerpoint/2010/main" val="192160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5"/>
          </p:nvPr>
        </p:nvSpPr>
        <p:spPr/>
        <p:txBody>
          <a:bodyPr/>
          <a:lstStyle/>
          <a:p>
            <a:fld id="{2409C4FB-DC9D-443A-B59A-674DF8005B57}" type="slidenum">
              <a:rPr lang="en-US" smtClean="0"/>
              <a:t>27</a:t>
            </a:fld>
            <a:endParaRPr lang="en-US"/>
          </a:p>
        </p:txBody>
      </p:sp>
    </p:spTree>
    <p:extLst>
      <p:ext uri="{BB962C8B-B14F-4D97-AF65-F5344CB8AC3E}">
        <p14:creationId xmlns:p14="http://schemas.microsoft.com/office/powerpoint/2010/main" val="59008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of object-oriented design involves developing different models. Which they require lots of effort for developing and maintenance which for small systems, may not be cost effective, but, for larger systems it is an important communication mechanism for team members.</a:t>
            </a:r>
          </a:p>
        </p:txBody>
      </p:sp>
      <p:sp>
        <p:nvSpPr>
          <p:cNvPr id="4" name="Slide Number Placeholder 3"/>
          <p:cNvSpPr>
            <a:spLocks noGrp="1"/>
          </p:cNvSpPr>
          <p:nvPr>
            <p:ph type="sldNum" sz="quarter" idx="5"/>
          </p:nvPr>
        </p:nvSpPr>
        <p:spPr/>
        <p:txBody>
          <a:bodyPr/>
          <a:lstStyle/>
          <a:p>
            <a:fld id="{2409C4FB-DC9D-443A-B59A-674DF8005B57}" type="slidenum">
              <a:rPr lang="en-US" smtClean="0"/>
              <a:t>9</a:t>
            </a:fld>
            <a:endParaRPr lang="en-US"/>
          </a:p>
        </p:txBody>
      </p:sp>
    </p:spTree>
    <p:extLst>
      <p:ext uri="{BB962C8B-B14F-4D97-AF65-F5344CB8AC3E}">
        <p14:creationId xmlns:p14="http://schemas.microsoft.com/office/powerpoint/2010/main" val="177568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 Understanding of the context also lets you establish the boundaries of the system. Setting the system boundaries helps you decide what features are implemented in the system being designed and what features are in other associated systems. </a:t>
            </a:r>
          </a:p>
          <a:p>
            <a:r>
              <a:rPr lang="en-US" dirty="0"/>
              <a:t>* A system context model is a structural model that demonstrates the other systems in the environment of the system being developed.</a:t>
            </a:r>
            <a:endParaRPr lang="en-GB" dirty="0"/>
          </a:p>
          <a:p>
            <a:r>
              <a:rPr lang="en-US" dirty="0"/>
              <a:t>* An interaction model is a dynamic model that shows how the system interacts with its environment as it is used.</a:t>
            </a:r>
            <a:endParaRPr lang="en-GB" dirty="0"/>
          </a:p>
        </p:txBody>
      </p:sp>
      <p:sp>
        <p:nvSpPr>
          <p:cNvPr id="4" name="Slide Number Placeholder 3"/>
          <p:cNvSpPr>
            <a:spLocks noGrp="1"/>
          </p:cNvSpPr>
          <p:nvPr>
            <p:ph type="sldNum" sz="quarter" idx="5"/>
          </p:nvPr>
        </p:nvSpPr>
        <p:spPr/>
        <p:txBody>
          <a:bodyPr/>
          <a:lstStyle/>
          <a:p>
            <a:fld id="{2409C4FB-DC9D-443A-B59A-674DF8005B57}" type="slidenum">
              <a:rPr lang="en-US" smtClean="0"/>
              <a:t>10</a:t>
            </a:fld>
            <a:endParaRPr lang="en-US"/>
          </a:p>
        </p:txBody>
      </p:sp>
    </p:spTree>
    <p:extLst>
      <p:ext uri="{BB962C8B-B14F-4D97-AF65-F5344CB8AC3E}">
        <p14:creationId xmlns:p14="http://schemas.microsoft.com/office/powerpoint/2010/main" val="201035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a:t>System context model</a:t>
            </a:r>
            <a:r>
              <a:rPr lang="en-US" dirty="0"/>
              <a:t> is a </a:t>
            </a:r>
            <a:r>
              <a:rPr lang="en-US" i="1" dirty="0"/>
              <a:t>structural model </a:t>
            </a:r>
            <a:r>
              <a:rPr lang="en-US" dirty="0"/>
              <a:t>that demonstrates the other systems in the environment of the system being developed.</a:t>
            </a:r>
          </a:p>
          <a:p>
            <a:pPr lvl="1"/>
            <a:r>
              <a:rPr lang="en-US" b="1" dirty="0"/>
              <a:t>An interaction model</a:t>
            </a:r>
            <a:r>
              <a:rPr lang="en-US" dirty="0"/>
              <a:t> is a </a:t>
            </a:r>
            <a:r>
              <a:rPr lang="en-US" i="1" dirty="0"/>
              <a:t>dynamic model </a:t>
            </a:r>
            <a:r>
              <a:rPr lang="en-US" dirty="0"/>
              <a:t>that shows how the system interacts with its environment as it is used.</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the systems in the environment of each weather station are a weather information system, an onboard satellite system, and a control system. The cardinality information on the link shows that there is one control system but several weather stations, one satellite, and one general weather information system.</a:t>
            </a:r>
          </a:p>
          <a:p>
            <a:r>
              <a:rPr lang="en-US" sz="1200" b="0" kern="1200" dirty="0">
                <a:solidFill>
                  <a:schemeClr val="tx1"/>
                </a:solidFill>
                <a:effectLst/>
                <a:latin typeface="+mn-lt"/>
                <a:ea typeface="+mn-ea"/>
                <a:cs typeface="+mn-cs"/>
              </a:rPr>
              <a:t>When you model the interactions of a system with its environment you should use an abstract approach that does not include too much detail.</a:t>
            </a:r>
          </a:p>
          <a:p>
            <a:r>
              <a:rPr lang="en-US" sz="1200" b="0" kern="1200" dirty="0">
                <a:solidFill>
                  <a:schemeClr val="tx1"/>
                </a:solidFill>
                <a:effectLst/>
                <a:latin typeface="+mn-lt"/>
                <a:ea typeface="+mn-ea"/>
                <a:cs typeface="+mn-cs"/>
              </a:rPr>
              <a:t>Each possible interaction is named in an ellipse and the</a:t>
            </a:r>
          </a:p>
          <a:p>
            <a:r>
              <a:rPr lang="en-US" sz="1200" b="0" kern="1200" dirty="0">
                <a:solidFill>
                  <a:schemeClr val="tx1"/>
                </a:solidFill>
                <a:effectLst/>
                <a:latin typeface="+mn-lt"/>
                <a:ea typeface="+mn-ea"/>
                <a:cs typeface="+mn-cs"/>
              </a:rPr>
              <a:t>external entity involved in the interaction is represented by a stick figure.</a:t>
            </a:r>
          </a:p>
        </p:txBody>
      </p:sp>
      <p:sp>
        <p:nvSpPr>
          <p:cNvPr id="4" name="Slide Number Placeholder 3"/>
          <p:cNvSpPr>
            <a:spLocks noGrp="1"/>
          </p:cNvSpPr>
          <p:nvPr>
            <p:ph type="sldNum" sz="quarter" idx="5"/>
          </p:nvPr>
        </p:nvSpPr>
        <p:spPr/>
        <p:txBody>
          <a:bodyPr/>
          <a:lstStyle/>
          <a:p>
            <a:fld id="{2409C4FB-DC9D-443A-B59A-674DF8005B57}" type="slidenum">
              <a:rPr lang="en-US" smtClean="0"/>
              <a:t>11</a:t>
            </a:fld>
            <a:endParaRPr lang="en-US"/>
          </a:p>
        </p:txBody>
      </p:sp>
    </p:spTree>
    <p:extLst>
      <p:ext uri="{BB962C8B-B14F-4D97-AF65-F5344CB8AC3E}">
        <p14:creationId xmlns:p14="http://schemas.microsoft.com/office/powerpoint/2010/main" val="1100085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Stickman</a:t>
            </a:r>
          </a:p>
          <a:p>
            <a:r>
              <a:rPr lang="en-US" sz="1200" b="0" kern="1200" dirty="0">
                <a:solidFill>
                  <a:schemeClr val="tx1"/>
                </a:solidFill>
                <a:effectLst/>
                <a:latin typeface="+mn-lt"/>
                <a:ea typeface="+mn-ea"/>
                <a:cs typeface="+mn-cs"/>
              </a:rPr>
              <a:t>We got an table next to these drawings which it describes use cases and gives us detailed information on how the process is done.</a:t>
            </a:r>
          </a:p>
          <a:p>
            <a:r>
              <a:rPr lang="en-US" sz="1200" b="0" kern="1200" dirty="0">
                <a:solidFill>
                  <a:schemeClr val="tx1"/>
                </a:solidFill>
                <a:effectLst/>
                <a:latin typeface="+mn-lt"/>
                <a:ea typeface="+mn-ea"/>
                <a:cs typeface="+mn-cs"/>
              </a:rPr>
              <a:t>---Each of these use cases should be described in structured natural language. This</a:t>
            </a:r>
          </a:p>
          <a:p>
            <a:r>
              <a:rPr lang="en-US" sz="1200" b="0" kern="1200" dirty="0">
                <a:solidFill>
                  <a:schemeClr val="tx1"/>
                </a:solidFill>
                <a:effectLst/>
                <a:latin typeface="+mn-lt"/>
                <a:ea typeface="+mn-ea"/>
                <a:cs typeface="+mn-cs"/>
              </a:rPr>
              <a:t>helps designers identify objects in the system and gives them an understanding of</a:t>
            </a:r>
          </a:p>
          <a:p>
            <a:r>
              <a:rPr lang="en-US" sz="1200" b="0" kern="1200" dirty="0">
                <a:solidFill>
                  <a:schemeClr val="tx1"/>
                </a:solidFill>
                <a:effectLst/>
                <a:latin typeface="+mn-lt"/>
                <a:ea typeface="+mn-ea"/>
                <a:cs typeface="+mn-cs"/>
              </a:rPr>
              <a:t>what the system is intended to do. I use a standard format for this description that clearly identifies what information is exchanged, how the interaction is initiated, and so on.</a:t>
            </a:r>
          </a:p>
        </p:txBody>
      </p:sp>
      <p:sp>
        <p:nvSpPr>
          <p:cNvPr id="4" name="Slide Number Placeholder 3"/>
          <p:cNvSpPr>
            <a:spLocks noGrp="1"/>
          </p:cNvSpPr>
          <p:nvPr>
            <p:ph type="sldNum" sz="quarter" idx="5"/>
          </p:nvPr>
        </p:nvSpPr>
        <p:spPr/>
        <p:txBody>
          <a:bodyPr/>
          <a:lstStyle/>
          <a:p>
            <a:fld id="{2409C4FB-DC9D-443A-B59A-674DF8005B57}" type="slidenum">
              <a:rPr lang="en-US" smtClean="0"/>
              <a:t>12</a:t>
            </a:fld>
            <a:endParaRPr lang="en-US"/>
          </a:p>
        </p:txBody>
      </p:sp>
    </p:spTree>
    <p:extLst>
      <p:ext uri="{BB962C8B-B14F-4D97-AF65-F5344CB8AC3E}">
        <p14:creationId xmlns:p14="http://schemas.microsoft.com/office/powerpoint/2010/main" val="370303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13</a:t>
            </a:fld>
            <a:endParaRPr lang="en-US"/>
          </a:p>
        </p:txBody>
      </p:sp>
    </p:spTree>
    <p:extLst>
      <p:ext uri="{BB962C8B-B14F-4D97-AF65-F5344CB8AC3E}">
        <p14:creationId xmlns:p14="http://schemas.microsoft.com/office/powerpoint/2010/main" val="2892278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Handles that and this</a:t>
            </a:r>
          </a:p>
        </p:txBody>
      </p:sp>
      <p:sp>
        <p:nvSpPr>
          <p:cNvPr id="4" name="Slide Number Placeholder 3"/>
          <p:cNvSpPr>
            <a:spLocks noGrp="1"/>
          </p:cNvSpPr>
          <p:nvPr>
            <p:ph type="sldNum" sz="quarter" idx="5"/>
          </p:nvPr>
        </p:nvSpPr>
        <p:spPr/>
        <p:txBody>
          <a:bodyPr/>
          <a:lstStyle/>
          <a:p>
            <a:fld id="{2409C4FB-DC9D-443A-B59A-674DF8005B57}" type="slidenum">
              <a:rPr lang="en-US" smtClean="0"/>
              <a:t>14</a:t>
            </a:fld>
            <a:endParaRPr lang="en-US"/>
          </a:p>
        </p:txBody>
      </p:sp>
    </p:spTree>
    <p:extLst>
      <p:ext uri="{BB962C8B-B14F-4D97-AF65-F5344CB8AC3E}">
        <p14:creationId xmlns:p14="http://schemas.microsoft.com/office/powerpoint/2010/main" val="2480783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Further information</a:t>
            </a:r>
          </a:p>
          <a:p>
            <a:r>
              <a:rPr lang="en-US" sz="1200" b="0" kern="1200">
                <a:solidFill>
                  <a:schemeClr val="tx1"/>
                </a:solidFill>
                <a:effectLst/>
                <a:latin typeface="+mn-lt"/>
                <a:ea typeface="+mn-ea"/>
                <a:cs typeface="+mn-cs"/>
              </a:rPr>
              <a:t>from application domain knowledge or scenario analysis may then be used to refine And extend the initial objects. This information can be collected from requirements</a:t>
            </a:r>
          </a:p>
          <a:p>
            <a:r>
              <a:rPr lang="en-US" sz="1200" b="0" kern="1200">
                <a:solidFill>
                  <a:schemeClr val="tx1"/>
                </a:solidFill>
                <a:effectLst/>
                <a:latin typeface="+mn-lt"/>
                <a:ea typeface="+mn-ea"/>
                <a:cs typeface="+mn-cs"/>
              </a:rPr>
              <a:t>documents, discussions with users, or from analyses of existing systems.</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15</a:t>
            </a:fld>
            <a:endParaRPr lang="en-US"/>
          </a:p>
        </p:txBody>
      </p:sp>
    </p:spTree>
    <p:extLst>
      <p:ext uri="{BB962C8B-B14F-4D97-AF65-F5344CB8AC3E}">
        <p14:creationId xmlns:p14="http://schemas.microsoft.com/office/powerpoint/2010/main" val="2543924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16</a:t>
            </a:fld>
            <a:endParaRPr lang="en-US"/>
          </a:p>
        </p:txBody>
      </p:sp>
    </p:spTree>
    <p:extLst>
      <p:ext uri="{BB962C8B-B14F-4D97-AF65-F5344CB8AC3E}">
        <p14:creationId xmlns:p14="http://schemas.microsoft.com/office/powerpoint/2010/main" val="410477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D291B17-9318-49DB-B28B-6E5994AE9581}" type="datetime1">
              <a:rPr lang="en-US" smtClean="0"/>
              <a:t>11/23/2019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7317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71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ED291B17-9318-49DB-B28B-6E5994AE9581}" type="datetime1">
              <a:rPr lang="en-US" smtClean="0"/>
              <a:t>11/23/2019</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4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83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11/23/2019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413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4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29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403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806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11/23/2019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793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003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11/23/2019</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944723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yazdipour.github.io/notes/#/principles/design-patter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l="26488" r="34179" b="1"/>
          <a:stretch/>
        </p:blipFill>
        <p:spPr>
          <a:xfrm>
            <a:off x="20" y="10"/>
            <a:ext cx="9143980" cy="6857990"/>
          </a:xfrm>
          <a:prstGeom prst="rect">
            <a:avLst/>
          </a:prstGeom>
        </p:spPr>
      </p:pic>
      <p:sp useBgFill="1">
        <p:nvSpPr>
          <p:cNvPr id="20" name="Rectangle 19">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219240"/>
            <a:ext cx="8476488"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390230"/>
            <a:ext cx="8477720" cy="2020536"/>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a:xfrm>
            <a:off x="509700" y="4613395"/>
            <a:ext cx="2515074" cy="1336485"/>
          </a:xfrm>
        </p:spPr>
        <p:txBody>
          <a:bodyPr anchor="ctr">
            <a:normAutofit/>
          </a:bodyPr>
          <a:lstStyle/>
          <a:p>
            <a:pPr>
              <a:lnSpc>
                <a:spcPct val="90000"/>
              </a:lnSpc>
            </a:pPr>
            <a:r>
              <a:rPr lang="en-US" sz="2200" dirty="0">
                <a:solidFill>
                  <a:schemeClr val="tx1"/>
                </a:solidFill>
                <a:effectLst>
                  <a:outerShdw blurRad="38100" dist="38100" dir="2700000" algn="tl">
                    <a:srgbClr val="000000">
                      <a:alpha val="43137"/>
                    </a:srgbClr>
                  </a:outerShdw>
                </a:effectLst>
                <a:cs typeface="CordiaUPC" panose="020B0502040204020203" pitchFamily="34" charset="-34"/>
              </a:rPr>
              <a:t>design and implementation</a:t>
            </a:r>
            <a:br>
              <a:rPr lang="en-US" sz="2200" dirty="0">
                <a:solidFill>
                  <a:schemeClr val="tx1"/>
                </a:solidFill>
                <a:effectLst>
                  <a:outerShdw blurRad="38100" dist="38100" dir="2700000" algn="tl">
                    <a:srgbClr val="000000">
                      <a:alpha val="43137"/>
                    </a:srgbClr>
                  </a:outerShdw>
                </a:effectLst>
                <a:cs typeface="CordiaUPC" panose="020B0502040204020203" pitchFamily="34" charset="-34"/>
              </a:rPr>
            </a:br>
            <a:r>
              <a:rPr lang="en-US" sz="1400" dirty="0">
                <a:solidFill>
                  <a:schemeClr val="tx1"/>
                </a:solidFill>
              </a:rPr>
              <a:t>Chapter 7</a:t>
            </a:r>
            <a:endParaRPr lang="en-US" sz="2200" dirty="0">
              <a:solidFill>
                <a:schemeClr val="tx1"/>
              </a:solidFill>
              <a:effectLst>
                <a:outerShdw blurRad="38100" dist="38100" dir="2700000" algn="tl">
                  <a:srgbClr val="000000">
                    <a:alpha val="43137"/>
                  </a:srgbClr>
                </a:outerShdw>
              </a:effectLst>
              <a:cs typeface="CordiaUPC" panose="020B0502040204020203" pitchFamily="34" charset="-34"/>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idx="1"/>
          </p:nvPr>
        </p:nvSpPr>
        <p:spPr>
          <a:xfrm>
            <a:off x="3203618" y="4613396"/>
            <a:ext cx="5430682" cy="1304114"/>
          </a:xfrm>
        </p:spPr>
        <p:txBody>
          <a:bodyPr>
            <a:normAutofit lnSpcReduction="10000"/>
          </a:bodyPr>
          <a:lstStyle/>
          <a:p>
            <a:pPr>
              <a:lnSpc>
                <a:spcPct val="90000"/>
              </a:lnSpc>
            </a:pPr>
            <a:r>
              <a:rPr lang="en-US" sz="1600" dirty="0">
                <a:solidFill>
                  <a:schemeClr val="tx1"/>
                </a:solidFill>
              </a:rPr>
              <a:t>Presented By Shahriar Yazdipour</a:t>
            </a:r>
          </a:p>
          <a:p>
            <a:pPr>
              <a:lnSpc>
                <a:spcPct val="90000"/>
              </a:lnSpc>
            </a:pPr>
            <a:r>
              <a:rPr lang="en-US" sz="1600" dirty="0">
                <a:solidFill>
                  <a:schemeClr val="tx1"/>
                </a:solidFill>
              </a:rPr>
              <a:t>November 2019</a:t>
            </a:r>
          </a:p>
          <a:p>
            <a:pPr>
              <a:lnSpc>
                <a:spcPct val="90000"/>
              </a:lnSpc>
            </a:pPr>
            <a:r>
              <a:rPr lang="en-US" sz="1600" dirty="0">
                <a:solidFill>
                  <a:schemeClr val="tx1"/>
                </a:solidFill>
              </a:rPr>
              <a:t>Software &amp; Systems Engineering Students Talk</a:t>
            </a:r>
          </a:p>
          <a:p>
            <a:pPr>
              <a:lnSpc>
                <a:spcPct val="90000"/>
              </a:lnSpc>
            </a:pPr>
            <a:r>
              <a:rPr lang="en-US" sz="1600" dirty="0">
                <a:solidFill>
                  <a:schemeClr val="tx1"/>
                </a:solidFill>
              </a:rPr>
              <a:t>Prof. Dr.-Ing. Armin Zimmermann</a:t>
            </a: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264E-9CC3-4397-A070-346746BE2E2E}"/>
              </a:ext>
            </a:extLst>
          </p:cNvPr>
          <p:cNvSpPr>
            <a:spLocks noGrp="1"/>
          </p:cNvSpPr>
          <p:nvPr>
            <p:ph type="title"/>
          </p:nvPr>
        </p:nvSpPr>
        <p:spPr/>
        <p:txBody>
          <a:bodyPr/>
          <a:lstStyle/>
          <a:p>
            <a:r>
              <a:rPr lang="en-US" dirty="0"/>
              <a:t>object-oriented design process</a:t>
            </a:r>
          </a:p>
        </p:txBody>
      </p:sp>
      <p:sp>
        <p:nvSpPr>
          <p:cNvPr id="3" name="Content Placeholder 2">
            <a:extLst>
              <a:ext uri="{FF2B5EF4-FFF2-40B4-BE49-F238E27FC236}">
                <a16:creationId xmlns:a16="http://schemas.microsoft.com/office/drawing/2014/main" id="{19EC3F72-3872-4737-90EC-F06FC7219533}"/>
              </a:ext>
            </a:extLst>
          </p:cNvPr>
          <p:cNvSpPr>
            <a:spLocks noGrp="1"/>
          </p:cNvSpPr>
          <p:nvPr>
            <p:ph idx="1"/>
          </p:nvPr>
        </p:nvSpPr>
        <p:spPr/>
        <p:txBody>
          <a:bodyPr>
            <a:normAutofit/>
          </a:bodyPr>
          <a:lstStyle/>
          <a:p>
            <a:pPr marL="0" indent="0">
              <a:buNone/>
            </a:pPr>
            <a:r>
              <a:rPr lang="en-US" dirty="0"/>
              <a:t>To develop a system design from concept to </a:t>
            </a:r>
            <a:r>
              <a:rPr lang="en-US" dirty="0" err="1"/>
              <a:t>OODesign</a:t>
            </a:r>
            <a:r>
              <a:rPr lang="en-US" dirty="0"/>
              <a:t>, there are several steps:</a:t>
            </a:r>
          </a:p>
          <a:p>
            <a:pPr marL="342900" indent="-342900">
              <a:buFont typeface="+mj-lt"/>
              <a:buAutoNum type="arabicPeriod"/>
            </a:pPr>
            <a:r>
              <a:rPr lang="en-US" dirty="0"/>
              <a:t>Define the context and the external interactions with the system.</a:t>
            </a:r>
          </a:p>
          <a:p>
            <a:pPr lvl="1"/>
            <a:r>
              <a:rPr lang="en-US" b="1" dirty="0"/>
              <a:t>A system context model</a:t>
            </a:r>
            <a:r>
              <a:rPr lang="en-US" dirty="0"/>
              <a:t> is a </a:t>
            </a:r>
            <a:r>
              <a:rPr lang="en-US" i="1" dirty="0"/>
              <a:t>structural model </a:t>
            </a:r>
            <a:r>
              <a:rPr lang="en-US" dirty="0"/>
              <a:t>that demonstrates the other systems in the environment of the system being developed.</a:t>
            </a:r>
          </a:p>
          <a:p>
            <a:pPr lvl="1"/>
            <a:r>
              <a:rPr lang="en-US" b="1" dirty="0"/>
              <a:t>An interaction model</a:t>
            </a:r>
            <a:r>
              <a:rPr lang="en-US" dirty="0"/>
              <a:t> is a </a:t>
            </a:r>
            <a:r>
              <a:rPr lang="en-US" i="1" dirty="0"/>
              <a:t>dynamic model </a:t>
            </a:r>
            <a:r>
              <a:rPr lang="en-US" dirty="0"/>
              <a:t>that shows how the system interacts with its environment as it is used.</a:t>
            </a:r>
          </a:p>
          <a:p>
            <a:pPr marL="342900" indent="-342900">
              <a:buFont typeface="+mj-lt"/>
              <a:buAutoNum type="arabicPeriod"/>
            </a:pPr>
            <a:r>
              <a:rPr lang="en-US" dirty="0"/>
              <a:t>Design the system architecture.</a:t>
            </a:r>
          </a:p>
          <a:p>
            <a:pPr marL="342900" indent="-342900">
              <a:buFont typeface="+mj-lt"/>
              <a:buAutoNum type="arabicPeriod"/>
            </a:pPr>
            <a:r>
              <a:rPr lang="en-US" dirty="0"/>
              <a:t>Identify the principal objects in the system.</a:t>
            </a:r>
          </a:p>
          <a:p>
            <a:pPr marL="342900" indent="-342900">
              <a:buFont typeface="+mj-lt"/>
              <a:buAutoNum type="arabicPeriod"/>
            </a:pPr>
            <a:r>
              <a:rPr lang="en-US" dirty="0"/>
              <a:t>Develop design models.</a:t>
            </a:r>
          </a:p>
          <a:p>
            <a:pPr marL="342900" indent="-342900">
              <a:buFont typeface="+mj-lt"/>
              <a:buAutoNum type="arabicPeriod"/>
            </a:pPr>
            <a:r>
              <a:rPr lang="en-US" dirty="0"/>
              <a:t>Specify interfaces.</a:t>
            </a:r>
          </a:p>
        </p:txBody>
      </p:sp>
    </p:spTree>
    <p:extLst>
      <p:ext uri="{BB962C8B-B14F-4D97-AF65-F5344CB8AC3E}">
        <p14:creationId xmlns:p14="http://schemas.microsoft.com/office/powerpoint/2010/main" val="43865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581352" y="5262296"/>
            <a:ext cx="4847898" cy="1043254"/>
          </a:xfrm>
        </p:spPr>
        <p:txBody>
          <a:bodyPr vert="horz" lIns="91440" tIns="45720" rIns="91440" bIns="45720" rtlCol="0" anchor="ctr">
            <a:normAutofit fontScale="90000"/>
          </a:bodyPr>
          <a:lstStyle/>
          <a:p>
            <a:pPr>
              <a:lnSpc>
                <a:spcPct val="90000"/>
              </a:lnSpc>
            </a:pPr>
            <a:r>
              <a:rPr lang="en-US" sz="2700" dirty="0">
                <a:solidFill>
                  <a:schemeClr val="bg1"/>
                </a:solidFill>
              </a:rPr>
              <a:t>System context Model</a:t>
            </a:r>
            <a:br>
              <a:rPr lang="en-US" sz="2700" dirty="0">
                <a:solidFill>
                  <a:schemeClr val="bg1"/>
                </a:solidFill>
              </a:rPr>
            </a:br>
            <a:r>
              <a:rPr lang="en-US" sz="2700" dirty="0">
                <a:solidFill>
                  <a:schemeClr val="bg1"/>
                </a:solidFill>
              </a:rPr>
              <a:t>for</a:t>
            </a:r>
            <a:br>
              <a:rPr lang="en-US" sz="2700" dirty="0">
                <a:solidFill>
                  <a:schemeClr val="bg1"/>
                </a:solidFill>
              </a:rPr>
            </a:br>
            <a:r>
              <a:rPr lang="en-US" sz="2700" dirty="0">
                <a:solidFill>
                  <a:schemeClr val="bg1"/>
                </a:solidFill>
              </a:rPr>
              <a:t>weather station </a:t>
            </a:r>
          </a:p>
        </p:txBody>
      </p:sp>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9891" y="1369797"/>
            <a:ext cx="5144218" cy="3086531"/>
          </a:xfrm>
          <a:prstGeom prst="rect">
            <a:avLst/>
          </a:prstGeom>
        </p:spPr>
      </p:pic>
    </p:spTree>
    <p:extLst>
      <p:ext uri="{BB962C8B-B14F-4D97-AF65-F5344CB8AC3E}">
        <p14:creationId xmlns:p14="http://schemas.microsoft.com/office/powerpoint/2010/main" val="53222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17" y="704850"/>
            <a:ext cx="2901174" cy="4305301"/>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Weather station </a:t>
            </a:r>
            <a:br>
              <a:rPr lang="en-US" sz="2700" dirty="0">
                <a:solidFill>
                  <a:schemeClr val="bg1"/>
                </a:solidFill>
              </a:rPr>
            </a:br>
            <a:r>
              <a:rPr lang="en-US" sz="2700" dirty="0">
                <a:solidFill>
                  <a:schemeClr val="bg1"/>
                </a:solidFill>
              </a:rPr>
              <a:t>use cases</a:t>
            </a:r>
          </a:p>
        </p:txBody>
      </p:sp>
      <p:pic>
        <p:nvPicPr>
          <p:cNvPr id="4" name="Content Placeholder 4">
            <a:extLst>
              <a:ext uri="{FF2B5EF4-FFF2-40B4-BE49-F238E27FC236}">
                <a16:creationId xmlns:a16="http://schemas.microsoft.com/office/drawing/2014/main" id="{44F3B676-930F-420D-BC3B-58F404D62324}"/>
              </a:ext>
            </a:extLst>
          </p:cNvPr>
          <p:cNvPicPr>
            <a:picLocks noChangeAspect="1"/>
          </p:cNvPicPr>
          <p:nvPr/>
        </p:nvPicPr>
        <p:blipFill rotWithShape="1">
          <a:blip r:embed="rId4">
            <a:extLst>
              <a:ext uri="{28A0092B-C50C-407E-A947-70E740481C1C}">
                <a14:useLocalDpi xmlns:a14="http://schemas.microsoft.com/office/drawing/2010/main" val="0"/>
              </a:ext>
            </a:extLst>
          </a:blip>
          <a:srcRect r="43281"/>
          <a:stretch/>
        </p:blipFill>
        <p:spPr>
          <a:xfrm>
            <a:off x="4268296" y="1278120"/>
            <a:ext cx="4412759" cy="3158760"/>
          </a:xfrm>
          <a:prstGeom prst="rect">
            <a:avLst/>
          </a:prstGeom>
        </p:spPr>
      </p:pic>
    </p:spTree>
    <p:extLst>
      <p:ext uri="{BB962C8B-B14F-4D97-AF65-F5344CB8AC3E}">
        <p14:creationId xmlns:p14="http://schemas.microsoft.com/office/powerpoint/2010/main" val="225965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42C27D-E8E4-4C9A-9AE2-B19A7E7D4699}"/>
              </a:ext>
            </a:extLst>
          </p:cNvPr>
          <p:cNvSpPr>
            <a:spLocks noGrp="1"/>
          </p:cNvSpPr>
          <p:nvPr>
            <p:ph type="title"/>
          </p:nvPr>
        </p:nvSpPr>
        <p:spPr>
          <a:xfrm>
            <a:off x="581192" y="687474"/>
            <a:ext cx="7989752" cy="1083329"/>
          </a:xfrm>
        </p:spPr>
        <p:txBody>
          <a:bodyPr/>
          <a:lstStyle/>
          <a:p>
            <a:r>
              <a:rPr lang="en-GB"/>
              <a:t>Architectural design</a:t>
            </a:r>
            <a:endParaRPr lang="en-US" dirty="0"/>
          </a:p>
        </p:txBody>
      </p:sp>
      <p:sp>
        <p:nvSpPr>
          <p:cNvPr id="6" name="Content Placeholder 5">
            <a:extLst>
              <a:ext uri="{FF2B5EF4-FFF2-40B4-BE49-F238E27FC236}">
                <a16:creationId xmlns:a16="http://schemas.microsoft.com/office/drawing/2014/main" id="{7691B038-B529-47AB-9BBE-502A11EE0BF7}"/>
              </a:ext>
            </a:extLst>
          </p:cNvPr>
          <p:cNvSpPr>
            <a:spLocks noGrp="1"/>
          </p:cNvSpPr>
          <p:nvPr>
            <p:ph idx="1"/>
          </p:nvPr>
        </p:nvSpPr>
        <p:spPr/>
        <p:txBody>
          <a:bodyPr>
            <a:normAutofit/>
          </a:bodyPr>
          <a:lstStyle/>
          <a:p>
            <a:r>
              <a:rPr lang="en-US" sz="2000" dirty="0"/>
              <a:t>Use it after understanding interactions between the system and its environment</a:t>
            </a:r>
          </a:p>
          <a:p>
            <a:r>
              <a:rPr lang="en-US" sz="2000" dirty="0"/>
              <a:t>We identify the major components that make up the system and their interactions.</a:t>
            </a:r>
          </a:p>
          <a:p>
            <a:r>
              <a:rPr lang="en-US" sz="2000" dirty="0"/>
              <a:t>e.g. The weather station is composed of independent subsystems that communicate by broadcasting messages on a common infrastructure.</a:t>
            </a:r>
          </a:p>
        </p:txBody>
      </p:sp>
    </p:spTree>
    <p:extLst>
      <p:ext uri="{BB962C8B-B14F-4D97-AF65-F5344CB8AC3E}">
        <p14:creationId xmlns:p14="http://schemas.microsoft.com/office/powerpoint/2010/main" val="10484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5957" y="1378286"/>
            <a:ext cx="6872086" cy="3117514"/>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High-level architecture </a:t>
            </a:r>
            <a:br>
              <a:rPr lang="en-US" sz="2700" dirty="0">
                <a:solidFill>
                  <a:schemeClr val="bg1"/>
                </a:solidFill>
              </a:rPr>
            </a:br>
            <a:r>
              <a:rPr lang="en-US" sz="2700" dirty="0">
                <a:solidFill>
                  <a:schemeClr val="bg1"/>
                </a:solidFill>
              </a:rPr>
              <a:t>of the weather station</a:t>
            </a:r>
          </a:p>
        </p:txBody>
      </p:sp>
    </p:spTree>
    <p:extLst>
      <p:ext uri="{BB962C8B-B14F-4D97-AF65-F5344CB8AC3E}">
        <p14:creationId xmlns:p14="http://schemas.microsoft.com/office/powerpoint/2010/main" val="143774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42C27D-E8E4-4C9A-9AE2-B19A7E7D4699}"/>
              </a:ext>
            </a:extLst>
          </p:cNvPr>
          <p:cNvSpPr>
            <a:spLocks noGrp="1"/>
          </p:cNvSpPr>
          <p:nvPr>
            <p:ph type="title"/>
          </p:nvPr>
        </p:nvSpPr>
        <p:spPr/>
        <p:txBody>
          <a:bodyPr/>
          <a:lstStyle/>
          <a:p>
            <a:r>
              <a:rPr lang="en-GB" dirty="0"/>
              <a:t>Object class identification</a:t>
            </a:r>
            <a:endParaRPr lang="en-US" dirty="0"/>
          </a:p>
        </p:txBody>
      </p:sp>
      <p:sp>
        <p:nvSpPr>
          <p:cNvPr id="6" name="Content Placeholder 5">
            <a:extLst>
              <a:ext uri="{FF2B5EF4-FFF2-40B4-BE49-F238E27FC236}">
                <a16:creationId xmlns:a16="http://schemas.microsoft.com/office/drawing/2014/main" id="{7691B038-B529-47AB-9BBE-502A11EE0BF7}"/>
              </a:ext>
            </a:extLst>
          </p:cNvPr>
          <p:cNvSpPr>
            <a:spLocks noGrp="1"/>
          </p:cNvSpPr>
          <p:nvPr>
            <p:ph idx="1"/>
          </p:nvPr>
        </p:nvSpPr>
        <p:spPr/>
        <p:txBody>
          <a:bodyPr>
            <a:normAutofit/>
          </a:bodyPr>
          <a:lstStyle/>
          <a:p>
            <a:r>
              <a:rPr lang="en-US" sz="2000" dirty="0"/>
              <a:t>Identifying object classes is to often a difficult part of object oriented design.</a:t>
            </a:r>
          </a:p>
          <a:p>
            <a:r>
              <a:rPr lang="en-GB" sz="2000" dirty="0"/>
              <a:t>Object identification is an iterative process. We are unlikely to get it right first time.</a:t>
            </a:r>
          </a:p>
          <a:p>
            <a:r>
              <a:rPr lang="en-US" sz="2000" dirty="0"/>
              <a:t>We define Classes, attributes, and operations.</a:t>
            </a:r>
          </a:p>
          <a:p>
            <a:r>
              <a:rPr lang="en-US" sz="2000" dirty="0"/>
              <a:t>Can be a starting point for the system design.</a:t>
            </a:r>
            <a:endParaRPr lang="en-GB" sz="2000" dirty="0"/>
          </a:p>
        </p:txBody>
      </p:sp>
    </p:spTree>
    <p:extLst>
      <p:ext uri="{BB962C8B-B14F-4D97-AF65-F5344CB8AC3E}">
        <p14:creationId xmlns:p14="http://schemas.microsoft.com/office/powerpoint/2010/main" val="233951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4001" y="593890"/>
            <a:ext cx="5515997" cy="4458850"/>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Weather station objects</a:t>
            </a:r>
          </a:p>
        </p:txBody>
      </p:sp>
    </p:spTree>
    <p:extLst>
      <p:ext uri="{BB962C8B-B14F-4D97-AF65-F5344CB8AC3E}">
        <p14:creationId xmlns:p14="http://schemas.microsoft.com/office/powerpoint/2010/main" val="25167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24C0-7F73-41A6-A34D-6311A76EC42F}"/>
              </a:ext>
            </a:extLst>
          </p:cNvPr>
          <p:cNvSpPr>
            <a:spLocks noGrp="1"/>
          </p:cNvSpPr>
          <p:nvPr>
            <p:ph type="title"/>
          </p:nvPr>
        </p:nvSpPr>
        <p:spPr/>
        <p:txBody>
          <a:bodyPr/>
          <a:lstStyle/>
          <a:p>
            <a:r>
              <a:rPr lang="en-US" dirty="0"/>
              <a:t>Sequence diagram</a:t>
            </a:r>
          </a:p>
        </p:txBody>
      </p:sp>
      <p:pic>
        <p:nvPicPr>
          <p:cNvPr id="5" name="Content Placeholder 4">
            <a:extLst>
              <a:ext uri="{FF2B5EF4-FFF2-40B4-BE49-F238E27FC236}">
                <a16:creationId xmlns:a16="http://schemas.microsoft.com/office/drawing/2014/main" id="{1FB6A6DC-CD7C-4EF3-8450-B170E9AFE6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2" y="2081866"/>
            <a:ext cx="7989752" cy="4429400"/>
          </a:xfrm>
        </p:spPr>
      </p:pic>
    </p:spTree>
    <p:extLst>
      <p:ext uri="{BB962C8B-B14F-4D97-AF65-F5344CB8AC3E}">
        <p14:creationId xmlns:p14="http://schemas.microsoft.com/office/powerpoint/2010/main" val="177797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5249-B717-477F-91D9-C8A02637B904}"/>
              </a:ext>
            </a:extLst>
          </p:cNvPr>
          <p:cNvSpPr>
            <a:spLocks noGrp="1"/>
          </p:cNvSpPr>
          <p:nvPr>
            <p:ph type="title"/>
          </p:nvPr>
        </p:nvSpPr>
        <p:spPr/>
        <p:txBody>
          <a:bodyPr/>
          <a:lstStyle/>
          <a:p>
            <a:r>
              <a:rPr lang="en-US" dirty="0"/>
              <a:t>state diagram</a:t>
            </a:r>
          </a:p>
        </p:txBody>
      </p:sp>
      <p:pic>
        <p:nvPicPr>
          <p:cNvPr id="5" name="Content Placeholder 4">
            <a:extLst>
              <a:ext uri="{FF2B5EF4-FFF2-40B4-BE49-F238E27FC236}">
                <a16:creationId xmlns:a16="http://schemas.microsoft.com/office/drawing/2014/main" id="{CAFDDC29-1BE8-4731-B6B4-F0818B481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5894" y="1930313"/>
            <a:ext cx="6487937" cy="4240213"/>
          </a:xfrm>
        </p:spPr>
      </p:pic>
    </p:spTree>
    <p:extLst>
      <p:ext uri="{BB962C8B-B14F-4D97-AF65-F5344CB8AC3E}">
        <p14:creationId xmlns:p14="http://schemas.microsoft.com/office/powerpoint/2010/main" val="120914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5EE2-D61D-439C-B8FC-41B524FEA028}"/>
              </a:ext>
            </a:extLst>
          </p:cNvPr>
          <p:cNvSpPr>
            <a:spLocks noGrp="1"/>
          </p:cNvSpPr>
          <p:nvPr>
            <p:ph type="title"/>
          </p:nvPr>
        </p:nvSpPr>
        <p:spPr/>
        <p:txBody>
          <a:bodyPr/>
          <a:lstStyle/>
          <a:p>
            <a:r>
              <a:rPr lang="en-US" dirty="0"/>
              <a:t>Interface specification</a:t>
            </a:r>
          </a:p>
        </p:txBody>
      </p:sp>
      <p:pic>
        <p:nvPicPr>
          <p:cNvPr id="5" name="Content Placeholder 4">
            <a:extLst>
              <a:ext uri="{FF2B5EF4-FFF2-40B4-BE49-F238E27FC236}">
                <a16:creationId xmlns:a16="http://schemas.microsoft.com/office/drawing/2014/main" id="{F8C4DAB5-EFBF-407C-B41A-CDA0AFEE7B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9337" y="3077874"/>
            <a:ext cx="6845326" cy="2009324"/>
          </a:xfrm>
        </p:spPr>
      </p:pic>
    </p:spTree>
    <p:extLst>
      <p:ext uri="{BB962C8B-B14F-4D97-AF65-F5344CB8AC3E}">
        <p14:creationId xmlns:p14="http://schemas.microsoft.com/office/powerpoint/2010/main" val="196263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126993" y="2286000"/>
            <a:ext cx="2157120" cy="2286000"/>
          </a:xfrm>
        </p:spPr>
        <p:txBody>
          <a:bodyPr vert="horz" lIns="91440" tIns="45720" rIns="91440" bIns="45720" rtlCol="0" anchor="ctr">
            <a:normAutofit/>
          </a:bodyPr>
          <a:lstStyle/>
          <a:p>
            <a:r>
              <a:rPr lang="en-US" sz="3200">
                <a:solidFill>
                  <a:schemeClr val="tx2"/>
                </a:solidFill>
              </a:rPr>
              <a:t>Agenda</a:t>
            </a:r>
            <a:endParaRPr lang="en-US" sz="3200" dirty="0">
              <a:solidFill>
                <a:schemeClr val="tx2"/>
              </a:solidFill>
            </a:endParaRPr>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0282705F-57BE-41EB-895C-23D3830C18B5}"/>
              </a:ext>
            </a:extLst>
          </p:cNvPr>
          <p:cNvSpPr txBox="1">
            <a:spLocks/>
          </p:cNvSpPr>
          <p:nvPr/>
        </p:nvSpPr>
        <p:spPr>
          <a:xfrm>
            <a:off x="3514482" y="1577340"/>
            <a:ext cx="5602468" cy="37033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2575" indent="-282575">
              <a:lnSpc>
                <a:spcPct val="150000"/>
              </a:lnSpc>
              <a:buFont typeface="Arial" panose="020B0604020202020204" pitchFamily="34" charset="0"/>
              <a:buChar char="•"/>
            </a:pPr>
            <a:r>
              <a:rPr lang="en-US" sz="2400" dirty="0">
                <a:solidFill>
                  <a:schemeClr val="tx2"/>
                </a:solidFill>
              </a:rPr>
              <a:t>Objectives</a:t>
            </a:r>
          </a:p>
          <a:p>
            <a:pPr marL="282575" indent="-282575">
              <a:lnSpc>
                <a:spcPct val="150000"/>
              </a:lnSpc>
              <a:buFont typeface="Arial" panose="020B0604020202020204" pitchFamily="34" charset="0"/>
              <a:buChar char="•"/>
            </a:pPr>
            <a:r>
              <a:rPr lang="en-US" sz="2400" dirty="0">
                <a:solidFill>
                  <a:schemeClr val="tx2"/>
                </a:solidFill>
              </a:rPr>
              <a:t>Design and implementation</a:t>
            </a:r>
          </a:p>
          <a:p>
            <a:pPr marL="282575" indent="-282575">
              <a:lnSpc>
                <a:spcPct val="150000"/>
              </a:lnSpc>
              <a:buFont typeface="Arial" panose="020B0604020202020204" pitchFamily="34" charset="0"/>
              <a:buChar char="•"/>
            </a:pPr>
            <a:r>
              <a:rPr lang="en-US" sz="2400" dirty="0">
                <a:solidFill>
                  <a:schemeClr val="tx2"/>
                </a:solidFill>
              </a:rPr>
              <a:t>Object-oriented design </a:t>
            </a:r>
            <a:r>
              <a:rPr lang="en-US" sz="1800" dirty="0">
                <a:solidFill>
                  <a:schemeClr val="tx2"/>
                </a:solidFill>
              </a:rPr>
              <a:t>using UML</a:t>
            </a:r>
            <a:endParaRPr lang="en-US" sz="2400" dirty="0">
              <a:solidFill>
                <a:schemeClr val="tx2"/>
              </a:solidFill>
            </a:endParaRPr>
          </a:p>
          <a:p>
            <a:pPr marL="282575" indent="-282575">
              <a:lnSpc>
                <a:spcPct val="150000"/>
              </a:lnSpc>
              <a:buFont typeface="Arial" panose="020B0604020202020204" pitchFamily="34" charset="0"/>
              <a:buChar char="•"/>
            </a:pPr>
            <a:r>
              <a:rPr lang="en-US" sz="2400" dirty="0">
                <a:solidFill>
                  <a:schemeClr val="tx2"/>
                </a:solidFill>
              </a:rPr>
              <a:t>Design patterns</a:t>
            </a:r>
          </a:p>
          <a:p>
            <a:pPr marL="282575" indent="-282575">
              <a:lnSpc>
                <a:spcPct val="150000"/>
              </a:lnSpc>
              <a:buFont typeface="Arial" panose="020B0604020202020204" pitchFamily="34" charset="0"/>
              <a:buChar char="•"/>
            </a:pPr>
            <a:r>
              <a:rPr lang="en-US" sz="2400" dirty="0">
                <a:solidFill>
                  <a:schemeClr val="tx2"/>
                </a:solidFill>
              </a:rPr>
              <a:t>Implementation issues</a:t>
            </a:r>
          </a:p>
          <a:p>
            <a:pPr marL="282575" indent="-282575">
              <a:lnSpc>
                <a:spcPct val="150000"/>
              </a:lnSpc>
              <a:buFont typeface="Arial" panose="020B0604020202020204" pitchFamily="34" charset="0"/>
              <a:buChar char="•"/>
            </a:pPr>
            <a:r>
              <a:rPr lang="en-US" sz="2400" dirty="0">
                <a:solidFill>
                  <a:schemeClr val="tx2"/>
                </a:solidFill>
              </a:rPr>
              <a:t>Open source development</a:t>
            </a:r>
          </a:p>
        </p:txBody>
      </p:sp>
    </p:spTree>
    <p:extLst>
      <p:ext uri="{BB962C8B-B14F-4D97-AF65-F5344CB8AC3E}">
        <p14:creationId xmlns:p14="http://schemas.microsoft.com/office/powerpoint/2010/main" val="374087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1227EA-2A49-4FDA-9BD9-8163FA667C44}"/>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Design patterns</a:t>
            </a:r>
          </a:p>
        </p:txBody>
      </p:sp>
      <p:pic>
        <p:nvPicPr>
          <p:cNvPr id="7" name="Graphic 6" descr="Design">
            <a:extLst>
              <a:ext uri="{FF2B5EF4-FFF2-40B4-BE49-F238E27FC236}">
                <a16:creationId xmlns:a16="http://schemas.microsoft.com/office/drawing/2014/main" id="{52A673A2-CE36-4D77-9B01-AA4E438BAD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68473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5EE2-D61D-439C-B8FC-41B524FEA028}"/>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2B9F1572-67C4-4AF0-881F-8734379CD6A3}"/>
              </a:ext>
            </a:extLst>
          </p:cNvPr>
          <p:cNvSpPr>
            <a:spLocks noGrp="1"/>
          </p:cNvSpPr>
          <p:nvPr>
            <p:ph idx="1"/>
          </p:nvPr>
        </p:nvSpPr>
        <p:spPr/>
        <p:txBody>
          <a:bodyPr>
            <a:normAutofit/>
          </a:bodyPr>
          <a:lstStyle/>
          <a:p>
            <a:r>
              <a:rPr lang="en-GB" sz="2000" dirty="0"/>
              <a:t>A way of reusing abstract knowledge about a common problem and its solution.</a:t>
            </a:r>
          </a:p>
          <a:p>
            <a:r>
              <a:rPr lang="en-US" sz="2000" dirty="0"/>
              <a:t>Patterns are a great idea but you need experience of software design to use them effectively.</a:t>
            </a:r>
          </a:p>
          <a:p>
            <a:r>
              <a:rPr lang="en-US" sz="2000" dirty="0"/>
              <a:t>You have to recognize situations where a pattern can be applied.</a:t>
            </a:r>
            <a:endParaRPr lang="en-GB" sz="2000" dirty="0"/>
          </a:p>
        </p:txBody>
      </p:sp>
    </p:spTree>
    <p:extLst>
      <p:ext uri="{BB962C8B-B14F-4D97-AF65-F5344CB8AC3E}">
        <p14:creationId xmlns:p14="http://schemas.microsoft.com/office/powerpoint/2010/main" val="2260861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3167-A459-44DB-BF5B-F04EDB94A6B4}"/>
              </a:ext>
            </a:extLst>
          </p:cNvPr>
          <p:cNvSpPr>
            <a:spLocks noGrp="1"/>
          </p:cNvSpPr>
          <p:nvPr>
            <p:ph type="title"/>
          </p:nvPr>
        </p:nvSpPr>
        <p:spPr/>
        <p:txBody>
          <a:bodyPr>
            <a:normAutofit/>
          </a:bodyPr>
          <a:lstStyle/>
          <a:p>
            <a:r>
              <a:rPr lang="en-US" dirty="0"/>
              <a:t>Design Patterns</a:t>
            </a:r>
          </a:p>
        </p:txBody>
      </p:sp>
      <p:sp>
        <p:nvSpPr>
          <p:cNvPr id="3" name="Content Placeholder 2">
            <a:extLst>
              <a:ext uri="{FF2B5EF4-FFF2-40B4-BE49-F238E27FC236}">
                <a16:creationId xmlns:a16="http://schemas.microsoft.com/office/drawing/2014/main" id="{5C917B9F-1DEB-46AB-836F-A668A8E969D6}"/>
              </a:ext>
            </a:extLst>
          </p:cNvPr>
          <p:cNvSpPr>
            <a:spLocks noGrp="1"/>
          </p:cNvSpPr>
          <p:nvPr>
            <p:ph idx="1"/>
          </p:nvPr>
        </p:nvSpPr>
        <p:spPr>
          <a:xfrm>
            <a:off x="581192" y="2228003"/>
            <a:ext cx="2409658" cy="3630795"/>
          </a:xfrm>
        </p:spPr>
        <p:txBody>
          <a:bodyPr numCol="1">
            <a:noAutofit/>
          </a:bodyPr>
          <a:lstStyle/>
          <a:p>
            <a:pPr marL="0" indent="0">
              <a:buNone/>
            </a:pPr>
            <a:r>
              <a:rPr lang="en-US" sz="1600" dirty="0"/>
              <a:t>Creational Patterns</a:t>
            </a:r>
          </a:p>
          <a:p>
            <a:r>
              <a:rPr lang="en-US" sz="1600" dirty="0"/>
              <a:t>Object Pool / Resource Pool</a:t>
            </a:r>
          </a:p>
          <a:p>
            <a:r>
              <a:rPr lang="en-US" sz="1600" dirty="0"/>
              <a:t>Prototype</a:t>
            </a:r>
          </a:p>
          <a:p>
            <a:r>
              <a:rPr lang="en-US" sz="1600" dirty="0"/>
              <a:t>Factory Method (Abstract Factory Similar)</a:t>
            </a:r>
          </a:p>
          <a:p>
            <a:r>
              <a:rPr lang="en-US" sz="1600" dirty="0"/>
              <a:t>Singleton</a:t>
            </a:r>
          </a:p>
          <a:p>
            <a:r>
              <a:rPr lang="en-US" sz="1600" dirty="0"/>
              <a:t>Builders</a:t>
            </a:r>
          </a:p>
        </p:txBody>
      </p:sp>
      <p:sp>
        <p:nvSpPr>
          <p:cNvPr id="4" name="Content Placeholder 2">
            <a:extLst>
              <a:ext uri="{FF2B5EF4-FFF2-40B4-BE49-F238E27FC236}">
                <a16:creationId xmlns:a16="http://schemas.microsoft.com/office/drawing/2014/main" id="{2D7AFB69-6BB1-4ABB-86A7-E6B67EC764CF}"/>
              </a:ext>
            </a:extLst>
          </p:cNvPr>
          <p:cNvSpPr txBox="1">
            <a:spLocks/>
          </p:cNvSpPr>
          <p:nvPr/>
        </p:nvSpPr>
        <p:spPr>
          <a:xfrm>
            <a:off x="2990850" y="2228003"/>
            <a:ext cx="2409658" cy="3630795"/>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dirty="0"/>
              <a:t>Structural Patterns</a:t>
            </a:r>
          </a:p>
          <a:p>
            <a:r>
              <a:rPr lang="en-US" sz="1600" dirty="0"/>
              <a:t>Adapter</a:t>
            </a:r>
          </a:p>
          <a:p>
            <a:r>
              <a:rPr lang="en-US" sz="1600" dirty="0"/>
              <a:t>Decorator</a:t>
            </a:r>
          </a:p>
          <a:p>
            <a:r>
              <a:rPr lang="en-US" sz="1600" dirty="0"/>
              <a:t>Bridge (Handle-Body Pattern)</a:t>
            </a:r>
          </a:p>
          <a:p>
            <a:r>
              <a:rPr lang="en-US" sz="1600" dirty="0"/>
              <a:t>Composite</a:t>
            </a:r>
          </a:p>
          <a:p>
            <a:r>
              <a:rPr lang="en-US" sz="1600" dirty="0"/>
              <a:t>Facade</a:t>
            </a:r>
          </a:p>
          <a:p>
            <a:r>
              <a:rPr lang="en-US" sz="1600" dirty="0"/>
              <a:t>Flyweight</a:t>
            </a:r>
          </a:p>
          <a:p>
            <a:r>
              <a:rPr lang="en-US" sz="1600" dirty="0"/>
              <a:t>Proxy</a:t>
            </a:r>
          </a:p>
        </p:txBody>
      </p:sp>
      <p:sp>
        <p:nvSpPr>
          <p:cNvPr id="5" name="Content Placeholder 2">
            <a:extLst>
              <a:ext uri="{FF2B5EF4-FFF2-40B4-BE49-F238E27FC236}">
                <a16:creationId xmlns:a16="http://schemas.microsoft.com/office/drawing/2014/main" id="{26A9AF7C-2461-4AF8-A7E6-99E7F2C5A9D0}"/>
              </a:ext>
            </a:extLst>
          </p:cNvPr>
          <p:cNvSpPr txBox="1">
            <a:spLocks/>
          </p:cNvSpPr>
          <p:nvPr/>
        </p:nvSpPr>
        <p:spPr>
          <a:xfrm>
            <a:off x="5400508" y="2228003"/>
            <a:ext cx="2409658" cy="4134697"/>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dirty="0"/>
              <a:t>Behavioral Patterns</a:t>
            </a:r>
          </a:p>
          <a:p>
            <a:r>
              <a:rPr lang="en-US" sz="1400" dirty="0"/>
              <a:t>Chain of Responsibility</a:t>
            </a:r>
          </a:p>
          <a:p>
            <a:r>
              <a:rPr lang="en-US" sz="1400" dirty="0"/>
              <a:t>Command</a:t>
            </a:r>
          </a:p>
          <a:p>
            <a:r>
              <a:rPr lang="en-US" sz="1400" dirty="0"/>
              <a:t>Interpreter</a:t>
            </a:r>
          </a:p>
          <a:p>
            <a:r>
              <a:rPr lang="en-US" sz="1400" dirty="0"/>
              <a:t>Mediator</a:t>
            </a:r>
          </a:p>
          <a:p>
            <a:r>
              <a:rPr lang="en-US" sz="1400" dirty="0"/>
              <a:t>Memento</a:t>
            </a:r>
          </a:p>
          <a:p>
            <a:r>
              <a:rPr lang="en-US" sz="1400" dirty="0"/>
              <a:t>Template</a:t>
            </a:r>
          </a:p>
          <a:p>
            <a:r>
              <a:rPr lang="en-US" sz="1400" dirty="0"/>
              <a:t>Visitor</a:t>
            </a:r>
          </a:p>
          <a:p>
            <a:r>
              <a:rPr lang="en-US" sz="1400" dirty="0"/>
              <a:t>Null Object</a:t>
            </a:r>
          </a:p>
          <a:p>
            <a:r>
              <a:rPr lang="en-US" sz="1400" dirty="0"/>
              <a:t>Iterator/Collection</a:t>
            </a:r>
          </a:p>
          <a:p>
            <a:r>
              <a:rPr lang="en-US" sz="1400" dirty="0"/>
              <a:t>State</a:t>
            </a:r>
          </a:p>
          <a:p>
            <a:r>
              <a:rPr lang="en-US" sz="1400" dirty="0"/>
              <a:t>Observer</a:t>
            </a:r>
          </a:p>
          <a:p>
            <a:r>
              <a:rPr lang="en-US" sz="1400" dirty="0"/>
              <a:t>Strategy</a:t>
            </a:r>
          </a:p>
        </p:txBody>
      </p:sp>
      <p:sp>
        <p:nvSpPr>
          <p:cNvPr id="6" name="Rectangle 5">
            <a:extLst>
              <a:ext uri="{FF2B5EF4-FFF2-40B4-BE49-F238E27FC236}">
                <a16:creationId xmlns:a16="http://schemas.microsoft.com/office/drawing/2014/main" id="{5C45B71E-E281-4AC5-A725-D835C41C77D7}"/>
              </a:ext>
            </a:extLst>
          </p:cNvPr>
          <p:cNvSpPr/>
          <p:nvPr/>
        </p:nvSpPr>
        <p:spPr>
          <a:xfrm>
            <a:off x="581192" y="6362700"/>
            <a:ext cx="5924550" cy="338554"/>
          </a:xfrm>
          <a:prstGeom prst="rect">
            <a:avLst/>
          </a:prstGeom>
        </p:spPr>
        <p:txBody>
          <a:bodyPr wrap="square">
            <a:spAutoFit/>
          </a:bodyPr>
          <a:lstStyle/>
          <a:p>
            <a:r>
              <a:rPr lang="en-US" sz="1600" dirty="0">
                <a:hlinkClick r:id="rId3"/>
              </a:rPr>
              <a:t>https://yazdipour.github.io/notes/#/principles/design-patterns</a:t>
            </a:r>
            <a:endParaRPr lang="en-US" sz="1600" dirty="0"/>
          </a:p>
        </p:txBody>
      </p:sp>
    </p:spTree>
    <p:extLst>
      <p:ext uri="{BB962C8B-B14F-4D97-AF65-F5344CB8AC3E}">
        <p14:creationId xmlns:p14="http://schemas.microsoft.com/office/powerpoint/2010/main" val="2667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7338-5944-4BDF-B9F6-31A1158D05BB}"/>
              </a:ext>
            </a:extLst>
          </p:cNvPr>
          <p:cNvSpPr>
            <a:spLocks noGrp="1"/>
          </p:cNvSpPr>
          <p:nvPr>
            <p:ph type="title"/>
          </p:nvPr>
        </p:nvSpPr>
        <p:spPr/>
        <p:txBody>
          <a:bodyPr/>
          <a:lstStyle/>
          <a:p>
            <a:r>
              <a:rPr lang="en-US" dirty="0"/>
              <a:t>Observer pattern</a:t>
            </a:r>
          </a:p>
        </p:txBody>
      </p:sp>
      <p:pic>
        <p:nvPicPr>
          <p:cNvPr id="6" name="Content Placeholder 5">
            <a:extLst>
              <a:ext uri="{FF2B5EF4-FFF2-40B4-BE49-F238E27FC236}">
                <a16:creationId xmlns:a16="http://schemas.microsoft.com/office/drawing/2014/main" id="{B6996187-F1F9-4B80-B25A-EE9460CE21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0044" y="2595361"/>
            <a:ext cx="5191850" cy="2896004"/>
          </a:xfrm>
        </p:spPr>
      </p:pic>
    </p:spTree>
    <p:extLst>
      <p:ext uri="{BB962C8B-B14F-4D97-AF65-F5344CB8AC3E}">
        <p14:creationId xmlns:p14="http://schemas.microsoft.com/office/powerpoint/2010/main" val="65541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4A55-E930-4B2C-A214-1A4F4873277D}"/>
              </a:ext>
            </a:extLst>
          </p:cNvPr>
          <p:cNvSpPr>
            <a:spLocks noGrp="1"/>
          </p:cNvSpPr>
          <p:nvPr>
            <p:ph type="title"/>
          </p:nvPr>
        </p:nvSpPr>
        <p:spPr>
          <a:xfrm>
            <a:off x="581192" y="687474"/>
            <a:ext cx="7989752" cy="1083329"/>
          </a:xfrm>
        </p:spPr>
        <p:txBody>
          <a:bodyPr/>
          <a:lstStyle/>
          <a:p>
            <a:r>
              <a:rPr lang="en-GB"/>
              <a:t>Observer pattern</a:t>
            </a:r>
            <a:endParaRPr lang="en-US" dirty="0"/>
          </a:p>
        </p:txBody>
      </p:sp>
      <p:pic>
        <p:nvPicPr>
          <p:cNvPr id="5" name="Content Placeholder 4">
            <a:extLst>
              <a:ext uri="{FF2B5EF4-FFF2-40B4-BE49-F238E27FC236}">
                <a16:creationId xmlns:a16="http://schemas.microsoft.com/office/drawing/2014/main" id="{C8851423-6317-42D2-9A8A-EB8098DF3A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1" y="1929465"/>
            <a:ext cx="7989751" cy="4494235"/>
          </a:xfrm>
        </p:spPr>
      </p:pic>
    </p:spTree>
    <p:extLst>
      <p:ext uri="{BB962C8B-B14F-4D97-AF65-F5344CB8AC3E}">
        <p14:creationId xmlns:p14="http://schemas.microsoft.com/office/powerpoint/2010/main" val="859918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744167-4984-4DA1-ACFD-F22FEBA13A5E}"/>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Implementation issues</a:t>
            </a:r>
          </a:p>
        </p:txBody>
      </p:sp>
      <p:pic>
        <p:nvPicPr>
          <p:cNvPr id="28" name="Graphic 6" descr="Issue">
            <a:extLst>
              <a:ext uri="{FF2B5EF4-FFF2-40B4-BE49-F238E27FC236}">
                <a16:creationId xmlns:a16="http://schemas.microsoft.com/office/drawing/2014/main" id="{B804821B-A4B0-463B-BA22-E64940F097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834722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9CC6-CC6E-4280-8357-ECF4C6F27A04}"/>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E6B3CE25-FBD5-411E-8DBD-0DAD63840C1B}"/>
              </a:ext>
            </a:extLst>
          </p:cNvPr>
          <p:cNvSpPr>
            <a:spLocks noGrp="1"/>
          </p:cNvSpPr>
          <p:nvPr>
            <p:ph idx="1"/>
          </p:nvPr>
        </p:nvSpPr>
        <p:spPr/>
        <p:txBody>
          <a:bodyPr/>
          <a:lstStyle/>
          <a:p>
            <a:r>
              <a:rPr lang="en-US" b="1" dirty="0"/>
              <a:t>Reuse</a:t>
            </a:r>
          </a:p>
          <a:p>
            <a:pPr lvl="1"/>
            <a:r>
              <a:rPr lang="en-US" dirty="0"/>
              <a:t>Most modern software is constructed by reusing existing components or systems. </a:t>
            </a:r>
          </a:p>
          <a:p>
            <a:pPr lvl="1"/>
            <a:r>
              <a:rPr lang="en-US" dirty="0"/>
              <a:t>Make as much use as possible of existing code.</a:t>
            </a:r>
          </a:p>
          <a:p>
            <a:r>
              <a:rPr lang="en-US" b="1" dirty="0"/>
              <a:t>Configuration management</a:t>
            </a:r>
          </a:p>
          <a:p>
            <a:pPr lvl="1"/>
            <a:r>
              <a:rPr lang="en-US" dirty="0"/>
              <a:t>During the development process, you have to keep track of the many different versions of each software component in a configuration management system.</a:t>
            </a:r>
          </a:p>
          <a:p>
            <a:r>
              <a:rPr lang="en-US" b="1" dirty="0"/>
              <a:t>Host-target development</a:t>
            </a:r>
            <a:r>
              <a:rPr lang="en-US" dirty="0"/>
              <a:t> </a:t>
            </a:r>
          </a:p>
          <a:p>
            <a:pPr lvl="1"/>
            <a:r>
              <a:rPr lang="en-US" dirty="0"/>
              <a:t>Production software does not usually execute on the same computer as the software development environment</a:t>
            </a:r>
          </a:p>
        </p:txBody>
      </p:sp>
    </p:spTree>
    <p:extLst>
      <p:ext uri="{BB962C8B-B14F-4D97-AF65-F5344CB8AC3E}">
        <p14:creationId xmlns:p14="http://schemas.microsoft.com/office/powerpoint/2010/main" val="3599300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normAutofit/>
          </a:bodyPr>
          <a:lstStyle/>
          <a:p>
            <a:r>
              <a:rPr lang="en-US" sz="2000" dirty="0"/>
              <a:t>The abstraction level </a:t>
            </a:r>
          </a:p>
          <a:p>
            <a:r>
              <a:rPr lang="en-US" sz="2000" dirty="0"/>
              <a:t>The object level </a:t>
            </a:r>
          </a:p>
          <a:p>
            <a:r>
              <a:rPr lang="en-US" sz="2000" dirty="0"/>
              <a:t>The component level </a:t>
            </a:r>
          </a:p>
          <a:p>
            <a:r>
              <a:rPr lang="en-US" sz="2000" dirty="0"/>
              <a:t>The system level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Time spent in looking for software to reuse and assessing whether or not it meets your needs. </a:t>
            </a:r>
            <a:endParaRPr lang="en-GB" dirty="0"/>
          </a:p>
          <a:p>
            <a:r>
              <a:rPr lang="en-US" dirty="0"/>
              <a:t>Buying the reusable software. For large off-the-shelf systems, these costs can be very high.</a:t>
            </a:r>
            <a:endParaRPr lang="en-GB" dirty="0"/>
          </a:p>
          <a:p>
            <a:r>
              <a:rPr lang="en-US" dirty="0"/>
              <a:t>Costs of adapting and configuring the reusable software components or systems to reflect the requirements</a:t>
            </a:r>
          </a:p>
          <a:p>
            <a:r>
              <a:rPr lang="en-US" dirty="0"/>
              <a:t>Costs of integrating reusable software elements with each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normAutofit/>
          </a:bodyPr>
          <a:lstStyle/>
          <a:p>
            <a:r>
              <a:rPr lang="en-US" sz="2200" dirty="0"/>
              <a:t>Version management, where support is provided to keep track of the different versions of software components.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DBC501E-D517-4672-92D3-AE950477D5B0}"/>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Objectives</a:t>
            </a:r>
          </a:p>
        </p:txBody>
      </p:sp>
      <p:pic>
        <p:nvPicPr>
          <p:cNvPr id="6" name="Graphic 5" descr="Bullseye">
            <a:extLst>
              <a:ext uri="{FF2B5EF4-FFF2-40B4-BE49-F238E27FC236}">
                <a16:creationId xmlns:a16="http://schemas.microsoft.com/office/drawing/2014/main" id="{5BE27E30-40E2-45E2-BAD4-5B642602C8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717636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p>
        </p:txBody>
      </p:sp>
      <p:sp>
        <p:nvSpPr>
          <p:cNvPr id="3" name="Content Placeholder 2"/>
          <p:cNvSpPr>
            <a:spLocks noGrp="1"/>
          </p:cNvSpPr>
          <p:nvPr>
            <p:ph idx="1"/>
          </p:nvPr>
        </p:nvSpPr>
        <p:spPr/>
        <p:txBody>
          <a:bodyPr/>
          <a:lstStyle/>
          <a:p>
            <a:r>
              <a:rPr lang="en-US" dirty="0"/>
              <a:t>An integrated compiler [JVM, Roslyn,…]</a:t>
            </a:r>
          </a:p>
          <a:p>
            <a:r>
              <a:rPr lang="en-US" dirty="0"/>
              <a:t>Syntax-directed editing system [</a:t>
            </a:r>
            <a:r>
              <a:rPr lang="en-US" dirty="0" err="1"/>
              <a:t>VSCode</a:t>
            </a:r>
            <a:r>
              <a:rPr lang="en-US" dirty="0"/>
              <a:t>,…]</a:t>
            </a:r>
            <a:endParaRPr lang="en-GB" dirty="0"/>
          </a:p>
          <a:p>
            <a:r>
              <a:rPr lang="en-US" dirty="0"/>
              <a:t>A language debugging system [VS,…]</a:t>
            </a:r>
            <a:endParaRPr lang="en-GB" dirty="0"/>
          </a:p>
          <a:p>
            <a:r>
              <a:rPr lang="en-US" dirty="0"/>
              <a:t>Graphical editing tools, such as tools to edit UML models [IBM Rational Rose]</a:t>
            </a:r>
            <a:endParaRPr lang="en-GB" dirty="0"/>
          </a:p>
          <a:p>
            <a:r>
              <a:rPr lang="en-US" dirty="0"/>
              <a:t>Testing tools [JUnit, </a:t>
            </a:r>
            <a:r>
              <a:rPr lang="en-US" dirty="0" err="1"/>
              <a:t>xUnit</a:t>
            </a:r>
            <a:r>
              <a:rPr lang="en-US" dirty="0"/>
              <a:t>,..]</a:t>
            </a:r>
            <a:endParaRPr lang="en-GB" dirty="0"/>
          </a:p>
          <a:p>
            <a:r>
              <a:rPr lang="en-US" dirty="0"/>
              <a:t>Project support tools that help you organize the code for different development projects. [Trello, Jira,…]</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0863BB-7193-4FC9-8079-76A0EE482197}"/>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Open source development</a:t>
            </a:r>
          </a:p>
        </p:txBody>
      </p:sp>
      <p:pic>
        <p:nvPicPr>
          <p:cNvPr id="7" name="Graphic 6" descr="Open Source">
            <a:extLst>
              <a:ext uri="{FF2B5EF4-FFF2-40B4-BE49-F238E27FC236}">
                <a16:creationId xmlns:a16="http://schemas.microsoft.com/office/drawing/2014/main" id="{5BC91557-3ACC-4C17-9BE9-5B0805521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501695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err="1"/>
              <a:t>Afundamental</a:t>
            </a:r>
            <a:r>
              <a:rPr lang="en-US" dirty="0"/>
              <a:t>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normAutofit fontScale="92500"/>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20000"/>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8193F6-E962-46B7-A338-EEDFD4E27ADC}"/>
              </a:ext>
            </a:extLst>
          </p:cNvPr>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266926F-1781-43DD-8765-41C4572D234D}"/>
              </a:ext>
            </a:extLst>
          </p:cNvPr>
          <p:cNvSpPr>
            <a:spLocks noGrp="1"/>
          </p:cNvSpPr>
          <p:nvPr>
            <p:ph idx="1"/>
          </p:nvPr>
        </p:nvSpPr>
        <p:spPr/>
        <p:txBody>
          <a:bodyPr>
            <a:normAutofit/>
          </a:bodyPr>
          <a:lstStyle/>
          <a:p>
            <a:r>
              <a:rPr lang="en-US" sz="2000" dirty="0"/>
              <a:t>To understand the most important activities in object-oriented design process.</a:t>
            </a:r>
          </a:p>
          <a:p>
            <a:r>
              <a:rPr lang="en-US" sz="2000" dirty="0"/>
              <a:t>To understand different models to document an object-oriented design.</a:t>
            </a:r>
          </a:p>
          <a:p>
            <a:r>
              <a:rPr lang="en-US" sz="2000" dirty="0"/>
              <a:t>To understand design patterns and how these are a way of reusing knowledge and experience.</a:t>
            </a:r>
          </a:p>
          <a:p>
            <a:r>
              <a:rPr lang="en-US" sz="2000" dirty="0"/>
              <a:t>To understand key issues when implementing software, reusing software and open-source development.</a:t>
            </a:r>
          </a:p>
        </p:txBody>
      </p:sp>
    </p:spTree>
    <p:extLst>
      <p:ext uri="{BB962C8B-B14F-4D97-AF65-F5344CB8AC3E}">
        <p14:creationId xmlns:p14="http://schemas.microsoft.com/office/powerpoint/2010/main" val="1764408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20000"/>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643053" y="1577339"/>
            <a:ext cx="4671712" cy="3991177"/>
          </a:xfrm>
        </p:spPr>
        <p:txBody>
          <a:bodyPr vert="horz" lIns="91440" tIns="45720" rIns="91440" bIns="45720" rtlCol="0" anchor="b">
            <a:normAutofit/>
          </a:bodyPr>
          <a:lstStyle/>
          <a:p>
            <a:pPr algn="ctr"/>
            <a:r>
              <a:rPr lang="en-US" sz="1800" dirty="0">
                <a:solidFill>
                  <a:schemeClr val="tx2"/>
                </a:solidFill>
              </a:rPr>
              <a:t>Software Engineering</a:t>
            </a:r>
            <a:br>
              <a:rPr lang="en-US" sz="1800" dirty="0">
                <a:solidFill>
                  <a:schemeClr val="tx2"/>
                </a:solidFill>
              </a:rPr>
            </a:br>
            <a:r>
              <a:rPr lang="en-US" sz="1800" dirty="0">
                <a:solidFill>
                  <a:schemeClr val="tx2"/>
                </a:solidFill>
              </a:rPr>
              <a:t>Sommerville</a:t>
            </a:r>
          </a:p>
        </p:txBody>
      </p:sp>
      <p:sp>
        <p:nvSpPr>
          <p:cNvPr id="5" name="Content Placeholder 4">
            <a:extLst>
              <a:ext uri="{FF2B5EF4-FFF2-40B4-BE49-F238E27FC236}">
                <a16:creationId xmlns:a16="http://schemas.microsoft.com/office/drawing/2014/main" id="{F2DC320D-BC45-4859-9136-1A26BE4DA136}"/>
              </a:ext>
            </a:extLst>
          </p:cNvPr>
          <p:cNvSpPr>
            <a:spLocks noGrp="1"/>
          </p:cNvSpPr>
          <p:nvPr>
            <p:ph idx="1"/>
          </p:nvPr>
        </p:nvSpPr>
        <p:spPr>
          <a:xfrm>
            <a:off x="1193898" y="1577340"/>
            <a:ext cx="2252003" cy="3703320"/>
          </a:xfrm>
          <a:ln w="57150">
            <a:noFill/>
          </a:ln>
        </p:spPr>
        <p:txBody>
          <a:bodyPr vert="horz" lIns="91440" tIns="45720" rIns="91440" bIns="45720" rtlCol="0" anchor="ctr">
            <a:normAutofit/>
          </a:bodyPr>
          <a:lstStyle/>
          <a:p>
            <a:pPr marL="0" indent="0">
              <a:buNone/>
            </a:pPr>
            <a:r>
              <a:rPr lang="en-US" sz="2400" b="1" cap="all" dirty="0">
                <a:solidFill>
                  <a:schemeClr val="tx1"/>
                </a:solidFill>
              </a:rPr>
              <a:t>Reference</a:t>
            </a:r>
            <a:endParaRPr lang="en-US" sz="2400" b="1" i="1" cap="all" dirty="0">
              <a:solidFill>
                <a:schemeClr val="tx1"/>
              </a:solidFill>
            </a:endParaRPr>
          </a:p>
        </p:txBody>
      </p:sp>
      <p:sp>
        <p:nvSpPr>
          <p:cNvPr id="20" name="Rectangle 19">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Software Engineering">
            <a:extLst>
              <a:ext uri="{FF2B5EF4-FFF2-40B4-BE49-F238E27FC236}">
                <a16:creationId xmlns:a16="http://schemas.microsoft.com/office/drawing/2014/main" id="{257DD15B-5EC2-49EE-90B4-E1681697F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190" y="1289483"/>
            <a:ext cx="2658839" cy="328251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165918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7">
            <a:extLst>
              <a:ext uri="{FF2B5EF4-FFF2-40B4-BE49-F238E27FC236}">
                <a16:creationId xmlns:a16="http://schemas.microsoft.com/office/drawing/2014/main" id="{479958C0-67DC-4F86-AA91-C9BB8923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95E1B8D6-5183-4C9D-9631-F5831902A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8549B84A-2811-4164-9E1B-32C45D22DCFB}"/>
              </a:ext>
            </a:extLst>
          </p:cNvPr>
          <p:cNvSpPr>
            <a:spLocks noGrp="1"/>
          </p:cNvSpPr>
          <p:nvPr>
            <p:ph type="title"/>
          </p:nvPr>
        </p:nvSpPr>
        <p:spPr>
          <a:xfrm>
            <a:off x="334899" y="1507414"/>
            <a:ext cx="5721157" cy="3703320"/>
          </a:xfrm>
        </p:spPr>
        <p:txBody>
          <a:bodyPr vert="horz" lIns="91440" tIns="45720" rIns="91440" bIns="45720" rtlCol="0" anchor="b">
            <a:normAutofit/>
          </a:bodyPr>
          <a:lstStyle/>
          <a:p>
            <a:r>
              <a:rPr lang="en-US" sz="4700" dirty="0">
                <a:solidFill>
                  <a:srgbClr val="FFFFFF"/>
                </a:solidFill>
              </a:rPr>
              <a:t>Q&amp;A</a:t>
            </a:r>
          </a:p>
        </p:txBody>
      </p:sp>
      <p:sp>
        <p:nvSpPr>
          <p:cNvPr id="3" name="Content Placeholder 2">
            <a:extLst>
              <a:ext uri="{FF2B5EF4-FFF2-40B4-BE49-F238E27FC236}">
                <a16:creationId xmlns:a16="http://schemas.microsoft.com/office/drawing/2014/main" id="{F23D8891-C261-407D-B8B8-D59F550B43D8}"/>
              </a:ext>
            </a:extLst>
          </p:cNvPr>
          <p:cNvSpPr>
            <a:spLocks noGrp="1"/>
          </p:cNvSpPr>
          <p:nvPr>
            <p:ph type="body" idx="1"/>
          </p:nvPr>
        </p:nvSpPr>
        <p:spPr>
          <a:xfrm>
            <a:off x="6138480" y="1507414"/>
            <a:ext cx="2659558" cy="3703320"/>
          </a:xfrm>
          <a:ln w="57150">
            <a:noFill/>
          </a:ln>
        </p:spPr>
        <p:txBody>
          <a:bodyPr vert="horz" lIns="91440" tIns="45720" rIns="91440" bIns="45720" rtlCol="0" anchor="b">
            <a:normAutofit/>
          </a:bodyPr>
          <a:lstStyle/>
          <a:p>
            <a:r>
              <a:rPr lang="en-US" sz="2100" dirty="0">
                <a:solidFill>
                  <a:srgbClr val="FFFFFF"/>
                </a:solidFill>
              </a:rPr>
              <a:t>Thank You for your attention.</a:t>
            </a:r>
          </a:p>
        </p:txBody>
      </p:sp>
      <p:sp>
        <p:nvSpPr>
          <p:cNvPr id="22" name="Rectangle 21">
            <a:extLst>
              <a:ext uri="{FF2B5EF4-FFF2-40B4-BE49-F238E27FC236}">
                <a16:creationId xmlns:a16="http://schemas.microsoft.com/office/drawing/2014/main" id="{85AA17EB-F169-483D-AF02-A7EC2B2D9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6259649"/>
            <a:ext cx="572115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93E18B0-6B75-4819-8AF4-203AD4E0E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480" y="6259649"/>
            <a:ext cx="2659557" cy="111654"/>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6415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86B160-70D7-422C-B710-9D6F22E9CD45}"/>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Design and implementation </a:t>
            </a:r>
          </a:p>
        </p:txBody>
      </p:sp>
      <p:pic>
        <p:nvPicPr>
          <p:cNvPr id="7" name="Graphic 6" descr="Playbook">
            <a:extLst>
              <a:ext uri="{FF2B5EF4-FFF2-40B4-BE49-F238E27FC236}">
                <a16:creationId xmlns:a16="http://schemas.microsoft.com/office/drawing/2014/main" id="{7CA35840-158E-4B7F-895A-B5BCD6F75C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85040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8160-1A94-4619-995A-575117A0B83C}"/>
              </a:ext>
            </a:extLst>
          </p:cNvPr>
          <p:cNvSpPr>
            <a:spLocks noGrp="1"/>
          </p:cNvSpPr>
          <p:nvPr>
            <p:ph type="title"/>
          </p:nvPr>
        </p:nvSpPr>
        <p:spPr/>
        <p:txBody>
          <a:bodyPr/>
          <a:lstStyle/>
          <a:p>
            <a:r>
              <a:rPr lang="en-US" dirty="0"/>
              <a:t>Design and implementation </a:t>
            </a:r>
          </a:p>
        </p:txBody>
      </p:sp>
      <p:sp>
        <p:nvSpPr>
          <p:cNvPr id="3" name="Content Placeholder 2">
            <a:extLst>
              <a:ext uri="{FF2B5EF4-FFF2-40B4-BE49-F238E27FC236}">
                <a16:creationId xmlns:a16="http://schemas.microsoft.com/office/drawing/2014/main" id="{D3578482-C799-4ABA-BBCE-8CCD75145585}"/>
              </a:ext>
            </a:extLst>
          </p:cNvPr>
          <p:cNvSpPr>
            <a:spLocks noGrp="1"/>
          </p:cNvSpPr>
          <p:nvPr>
            <p:ph idx="1"/>
          </p:nvPr>
        </p:nvSpPr>
        <p:spPr/>
        <p:txBody>
          <a:bodyPr>
            <a:normAutofit/>
          </a:bodyPr>
          <a:lstStyle/>
          <a:p>
            <a:pPr marL="0" indent="0">
              <a:buNone/>
            </a:pPr>
            <a:r>
              <a:rPr lang="en-US" b="1" dirty="0"/>
              <a:t>Software design &amp; implementation is </a:t>
            </a:r>
          </a:p>
          <a:p>
            <a:r>
              <a:rPr lang="en-US" dirty="0"/>
              <a:t>the stage in the software engineering process that an executable software system is developed.</a:t>
            </a:r>
          </a:p>
          <a:p>
            <a:endParaRPr lang="en-US" dirty="0"/>
          </a:p>
          <a:p>
            <a:pPr marL="0" indent="0">
              <a:buNone/>
            </a:pPr>
            <a:r>
              <a:rPr lang="en-US" dirty="0"/>
              <a:t>Software design &amp; implementation activities are always closely linked. </a:t>
            </a:r>
          </a:p>
          <a:p>
            <a:pPr lvl="1"/>
            <a:r>
              <a:rPr lang="en-US" sz="1800" b="1" dirty="0"/>
              <a:t>Software design</a:t>
            </a:r>
            <a:r>
              <a:rPr lang="en-US" sz="1800" dirty="0"/>
              <a:t> is a creative activity in which you identify software components and their relationships, based on a customer’s requirements. </a:t>
            </a:r>
          </a:p>
          <a:p>
            <a:pPr lvl="1"/>
            <a:r>
              <a:rPr lang="en-US" sz="1800" b="1" dirty="0"/>
              <a:t>Implementation</a:t>
            </a:r>
            <a:r>
              <a:rPr lang="en-US" sz="1800" dirty="0"/>
              <a:t> is the process of realizing the design as a program. </a:t>
            </a:r>
          </a:p>
        </p:txBody>
      </p:sp>
    </p:spTree>
    <p:extLst>
      <p:ext uri="{BB962C8B-B14F-4D97-AF65-F5344CB8AC3E}">
        <p14:creationId xmlns:p14="http://schemas.microsoft.com/office/powerpoint/2010/main" val="107103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1043-04F8-4761-A5D3-1A9AF12BB31B}"/>
              </a:ext>
            </a:extLst>
          </p:cNvPr>
          <p:cNvSpPr>
            <a:spLocks noGrp="1"/>
          </p:cNvSpPr>
          <p:nvPr>
            <p:ph type="title"/>
          </p:nvPr>
        </p:nvSpPr>
        <p:spPr/>
        <p:txBody>
          <a:bodyPr/>
          <a:lstStyle/>
          <a:p>
            <a:r>
              <a:rPr lang="en-US" dirty="0"/>
              <a:t>Build or buy</a:t>
            </a:r>
          </a:p>
        </p:txBody>
      </p:sp>
      <p:sp>
        <p:nvSpPr>
          <p:cNvPr id="3" name="Content Placeholder 2">
            <a:extLst>
              <a:ext uri="{FF2B5EF4-FFF2-40B4-BE49-F238E27FC236}">
                <a16:creationId xmlns:a16="http://schemas.microsoft.com/office/drawing/2014/main" id="{0099D7A2-42EE-4DBB-8119-A9D482D960D8}"/>
              </a:ext>
            </a:extLst>
          </p:cNvPr>
          <p:cNvSpPr>
            <a:spLocks noGrp="1"/>
          </p:cNvSpPr>
          <p:nvPr>
            <p:ph idx="1"/>
          </p:nvPr>
        </p:nvSpPr>
        <p:spPr/>
        <p:txBody>
          <a:bodyPr>
            <a:normAutofit/>
          </a:bodyPr>
          <a:lstStyle/>
          <a:p>
            <a:r>
              <a:rPr lang="en-US" sz="2000" dirty="0">
                <a:solidFill>
                  <a:sysClr val="windowText" lastClr="000000"/>
                </a:solidFill>
              </a:rPr>
              <a:t>In a wide range of domains, it is possible to buy off-the-shelf systems (COTS) that can be adapted and tailored to the users’ requirements. </a:t>
            </a:r>
          </a:p>
          <a:p>
            <a:pPr lvl="1"/>
            <a:r>
              <a:rPr lang="en-US" sz="1800" dirty="0" err="1">
                <a:solidFill>
                  <a:sysClr val="windowText" lastClr="000000"/>
                </a:solidFill>
              </a:rPr>
              <a:t>e.g</a:t>
            </a:r>
            <a:r>
              <a:rPr lang="en-US" sz="1800" dirty="0">
                <a:solidFill>
                  <a:sysClr val="windowText" lastClr="000000"/>
                </a:solidFill>
              </a:rPr>
              <a:t> for implement a medical records system, we can buy a package that is already used in hospitals vs developing a system. One can be cheaper and one faster ...</a:t>
            </a:r>
          </a:p>
          <a:p>
            <a:r>
              <a:rPr lang="en-US" sz="2000" dirty="0">
                <a:solidFill>
                  <a:sysClr val="windowText" lastClr="000000"/>
                </a:solidFill>
              </a:rPr>
              <a:t>When developing an application in this way, the design process becomes concerned with how to use the configuration features of that system to deliver the system requirements. </a:t>
            </a:r>
          </a:p>
        </p:txBody>
      </p:sp>
      <p:sp>
        <p:nvSpPr>
          <p:cNvPr id="5" name="Rectangle 4">
            <a:extLst>
              <a:ext uri="{FF2B5EF4-FFF2-40B4-BE49-F238E27FC236}">
                <a16:creationId xmlns:a16="http://schemas.microsoft.com/office/drawing/2014/main" id="{A4E08F83-8189-4793-B6AC-220A9A7E16D1}"/>
              </a:ext>
            </a:extLst>
          </p:cNvPr>
          <p:cNvSpPr/>
          <p:nvPr/>
        </p:nvSpPr>
        <p:spPr>
          <a:xfrm>
            <a:off x="581192" y="5801194"/>
            <a:ext cx="3150991" cy="338554"/>
          </a:xfrm>
          <a:prstGeom prst="rect">
            <a:avLst/>
          </a:prstGeom>
        </p:spPr>
        <p:txBody>
          <a:bodyPr wrap="none">
            <a:spAutoFit/>
          </a:bodyPr>
          <a:lstStyle/>
          <a:p>
            <a:r>
              <a:rPr lang="en-US" sz="1600" dirty="0">
                <a:solidFill>
                  <a:schemeClr val="tx2"/>
                </a:solidFill>
              </a:rPr>
              <a:t>* COTS = Commercial off-the-shelf</a:t>
            </a:r>
          </a:p>
        </p:txBody>
      </p:sp>
    </p:spTree>
    <p:extLst>
      <p:ext uri="{BB962C8B-B14F-4D97-AF65-F5344CB8AC3E}">
        <p14:creationId xmlns:p14="http://schemas.microsoft.com/office/powerpoint/2010/main" val="14705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CD354E-2065-4DF1-BA18-940046155EB3}"/>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Object-oriented design using UML</a:t>
            </a:r>
          </a:p>
        </p:txBody>
      </p:sp>
      <p:pic>
        <p:nvPicPr>
          <p:cNvPr id="7" name="Graphic 6" descr="Robot">
            <a:extLst>
              <a:ext uri="{FF2B5EF4-FFF2-40B4-BE49-F238E27FC236}">
                <a16:creationId xmlns:a16="http://schemas.microsoft.com/office/drawing/2014/main" id="{5C4074B8-C8DF-4E3B-A4F5-81350A37D4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9099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264E-9CC3-4397-A070-346746BE2E2E}"/>
              </a:ext>
            </a:extLst>
          </p:cNvPr>
          <p:cNvSpPr>
            <a:spLocks noGrp="1"/>
          </p:cNvSpPr>
          <p:nvPr>
            <p:ph type="title"/>
          </p:nvPr>
        </p:nvSpPr>
        <p:spPr/>
        <p:txBody>
          <a:bodyPr/>
          <a:lstStyle/>
          <a:p>
            <a:r>
              <a:rPr lang="en-US" dirty="0"/>
              <a:t>object-oriented design process</a:t>
            </a:r>
          </a:p>
        </p:txBody>
      </p:sp>
      <p:sp>
        <p:nvSpPr>
          <p:cNvPr id="3" name="Content Placeholder 2">
            <a:extLst>
              <a:ext uri="{FF2B5EF4-FFF2-40B4-BE49-F238E27FC236}">
                <a16:creationId xmlns:a16="http://schemas.microsoft.com/office/drawing/2014/main" id="{19EC3F72-3872-4737-90EC-F06FC7219533}"/>
              </a:ext>
            </a:extLst>
          </p:cNvPr>
          <p:cNvSpPr>
            <a:spLocks noGrp="1"/>
          </p:cNvSpPr>
          <p:nvPr>
            <p:ph idx="1"/>
          </p:nvPr>
        </p:nvSpPr>
        <p:spPr/>
        <p:txBody>
          <a:bodyPr>
            <a:normAutofit/>
          </a:bodyPr>
          <a:lstStyle/>
          <a:p>
            <a:r>
              <a:rPr lang="en-US" sz="2000" dirty="0"/>
              <a:t>It involves developing a number of different system models.</a:t>
            </a:r>
          </a:p>
          <a:p>
            <a:r>
              <a:rPr lang="en-US" sz="2000" dirty="0"/>
              <a:t>They require a lot of effort for development and maintenance which for </a:t>
            </a:r>
            <a:r>
              <a:rPr lang="en-US" sz="2000" b="1" dirty="0"/>
              <a:t>small systems</a:t>
            </a:r>
            <a:r>
              <a:rPr lang="en-US" sz="2000" dirty="0"/>
              <a:t> this may </a:t>
            </a:r>
            <a:r>
              <a:rPr lang="en-US" sz="2000" b="1" dirty="0"/>
              <a:t>not be cost-effective</a:t>
            </a:r>
            <a:r>
              <a:rPr lang="en-US" sz="2000" dirty="0"/>
              <a:t>. However, for </a:t>
            </a:r>
            <a:r>
              <a:rPr lang="en-US" sz="2000" b="1" dirty="0"/>
              <a:t>large systems </a:t>
            </a:r>
            <a:r>
              <a:rPr lang="en-US" sz="2000" dirty="0"/>
              <a:t>developed by different groups design </a:t>
            </a:r>
            <a:r>
              <a:rPr lang="en-US" sz="2000" b="1" dirty="0"/>
              <a:t>models</a:t>
            </a:r>
            <a:r>
              <a:rPr lang="en-US" sz="2000" dirty="0"/>
              <a:t> are an </a:t>
            </a:r>
            <a:r>
              <a:rPr lang="en-US" sz="2000" b="1" dirty="0"/>
              <a:t>important communication mechanism</a:t>
            </a:r>
            <a:r>
              <a:rPr lang="en-US" sz="2000" dirty="0"/>
              <a:t>.</a:t>
            </a:r>
          </a:p>
        </p:txBody>
      </p:sp>
    </p:spTree>
    <p:extLst>
      <p:ext uri="{BB962C8B-B14F-4D97-AF65-F5344CB8AC3E}">
        <p14:creationId xmlns:p14="http://schemas.microsoft.com/office/powerpoint/2010/main" val="1793139559"/>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2037</Words>
  <Application>Microsoft Office PowerPoint</Application>
  <PresentationFormat>On-screen Show (4:3)</PresentationFormat>
  <Paragraphs>238</Paragraphs>
  <Slides>42</Slides>
  <Notes>18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Gill Sans MT</vt:lpstr>
      <vt:lpstr>Wingdings 2</vt:lpstr>
      <vt:lpstr>Dividend</vt:lpstr>
      <vt:lpstr>design and implementation Chapter 7</vt:lpstr>
      <vt:lpstr>Agenda</vt:lpstr>
      <vt:lpstr>Objectives</vt:lpstr>
      <vt:lpstr>Objectives</vt:lpstr>
      <vt:lpstr>Design and implementation </vt:lpstr>
      <vt:lpstr>Design and implementation </vt:lpstr>
      <vt:lpstr>Build or buy</vt:lpstr>
      <vt:lpstr>Object-oriented design using UML</vt:lpstr>
      <vt:lpstr>object-oriented design process</vt:lpstr>
      <vt:lpstr>object-oriented design process</vt:lpstr>
      <vt:lpstr>System context Model for weather station </vt:lpstr>
      <vt:lpstr>Weather station  use cases</vt:lpstr>
      <vt:lpstr>Architectural design</vt:lpstr>
      <vt:lpstr>High-level architecture  of the weather station</vt:lpstr>
      <vt:lpstr>Object class identification</vt:lpstr>
      <vt:lpstr>Weather station objects</vt:lpstr>
      <vt:lpstr>Sequence diagram</vt:lpstr>
      <vt:lpstr>state diagram</vt:lpstr>
      <vt:lpstr>Interface specification</vt:lpstr>
      <vt:lpstr>Design patterns</vt:lpstr>
      <vt:lpstr>Design patterns</vt:lpstr>
      <vt:lpstr>Design Patterns</vt:lpstr>
      <vt:lpstr>Observer pattern</vt:lpstr>
      <vt:lpstr>Observer pattern</vt:lpstr>
      <vt:lpstr>Implementation issues</vt:lpstr>
      <vt:lpstr>Implementation issues</vt:lpstr>
      <vt:lpstr>Reuse levels</vt:lpstr>
      <vt:lpstr>Reuse costs</vt:lpstr>
      <vt:lpstr>Configuration management activities</vt:lpstr>
      <vt:lpstr>Development tools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lpstr>Software Engineering Sommerville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2019-11-22T00:22:44Z</dcterms:created>
  <dcterms:modified xsi:type="dcterms:W3CDTF">2019-11-23T22:03:11Z</dcterms:modified>
</cp:coreProperties>
</file>