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3" r:id="rId1"/>
  </p:sldMasterIdLst>
  <p:notesMasterIdLst>
    <p:notesMasterId r:id="rId31"/>
  </p:notesMasterIdLst>
  <p:sldIdLst>
    <p:sldId id="257" r:id="rId2"/>
    <p:sldId id="262" r:id="rId3"/>
    <p:sldId id="264" r:id="rId4"/>
    <p:sldId id="265" r:id="rId5"/>
    <p:sldId id="271" r:id="rId6"/>
    <p:sldId id="267" r:id="rId7"/>
    <p:sldId id="272" r:id="rId8"/>
    <p:sldId id="280" r:id="rId9"/>
    <p:sldId id="279" r:id="rId10"/>
    <p:sldId id="284" r:id="rId11"/>
    <p:sldId id="287" r:id="rId12"/>
    <p:sldId id="288" r:id="rId13"/>
    <p:sldId id="266" r:id="rId14"/>
    <p:sldId id="275" r:id="rId15"/>
    <p:sldId id="317" r:id="rId16"/>
    <p:sldId id="315" r:id="rId17"/>
    <p:sldId id="314" r:id="rId18"/>
    <p:sldId id="268" r:id="rId19"/>
    <p:sldId id="318" r:id="rId20"/>
    <p:sldId id="292" r:id="rId21"/>
    <p:sldId id="293" r:id="rId22"/>
    <p:sldId id="303" r:id="rId23"/>
    <p:sldId id="269" r:id="rId24"/>
    <p:sldId id="306" r:id="rId25"/>
    <p:sldId id="308" r:id="rId26"/>
    <p:sldId id="310" r:id="rId27"/>
    <p:sldId id="311" r:id="rId28"/>
    <p:sldId id="259" r:id="rId29"/>
    <p:sldId id="26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D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82180" autoAdjust="0"/>
  </p:normalViewPr>
  <p:slideViewPr>
    <p:cSldViewPr snapToGrid="0">
      <p:cViewPr varScale="1">
        <p:scale>
          <a:sx n="60" d="100"/>
          <a:sy n="60" d="100"/>
        </p:scale>
        <p:origin x="1278" y="60"/>
      </p:cViewPr>
      <p:guideLst/>
    </p:cSldViewPr>
  </p:slideViewPr>
  <p:notesTextViewPr>
    <p:cViewPr>
      <p:scale>
        <a:sx n="1" d="1"/>
        <a:sy n="1" d="1"/>
      </p:scale>
      <p:origin x="0" y="0"/>
    </p:cViewPr>
  </p:notesTextViewPr>
  <p:notesViewPr>
    <p:cSldViewPr snapToGrid="0">
      <p:cViewPr varScale="1">
        <p:scale>
          <a:sx n="56" d="100"/>
          <a:sy n="56" d="100"/>
        </p:scale>
        <p:origin x="258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4D399-1BD5-4C39-A70D-A43E30608BC1}" type="datetimeFigureOut">
              <a:rPr lang="en-US" smtClean="0"/>
              <a:t>11/24/2019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C4FB-DC9D-443A-B59A-674DF8005B57}" type="slidenum">
              <a:rPr lang="en-US" smtClean="0"/>
              <a:t>‹#›</a:t>
            </a:fld>
            <a:endParaRPr lang="en-US"/>
          </a:p>
        </p:txBody>
      </p:sp>
    </p:spTree>
    <p:extLst>
      <p:ext uri="{BB962C8B-B14F-4D97-AF65-F5344CB8AC3E}">
        <p14:creationId xmlns:p14="http://schemas.microsoft.com/office/powerpoint/2010/main" val="179269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stage that an executable software system is developed.</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4</a:t>
            </a:fld>
            <a:endParaRPr lang="en-US"/>
          </a:p>
        </p:txBody>
      </p:sp>
    </p:spTree>
    <p:extLst>
      <p:ext uri="{BB962C8B-B14F-4D97-AF65-F5344CB8AC3E}">
        <p14:creationId xmlns:p14="http://schemas.microsoft.com/office/powerpoint/2010/main" val="339601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15</a:t>
            </a:fld>
            <a:endParaRPr lang="en-US"/>
          </a:p>
        </p:txBody>
      </p:sp>
    </p:spTree>
    <p:extLst>
      <p:ext uri="{BB962C8B-B14F-4D97-AF65-F5344CB8AC3E}">
        <p14:creationId xmlns:p14="http://schemas.microsoft.com/office/powerpoint/2010/main" val="159586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Multiple displays</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16</a:t>
            </a:fld>
            <a:endParaRPr lang="en-US"/>
          </a:p>
        </p:txBody>
      </p:sp>
    </p:spTree>
    <p:extLst>
      <p:ext uri="{BB962C8B-B14F-4D97-AF65-F5344CB8AC3E}">
        <p14:creationId xmlns:p14="http://schemas.microsoft.com/office/powerpoint/2010/main" val="289650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mvvm</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17</a:t>
            </a:fld>
            <a:endParaRPr lang="en-US"/>
          </a:p>
        </p:txBody>
      </p:sp>
    </p:spTree>
    <p:extLst>
      <p:ext uri="{BB962C8B-B14F-4D97-AF65-F5344CB8AC3E}">
        <p14:creationId xmlns:p14="http://schemas.microsoft.com/office/powerpoint/2010/main" val="2290793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Incompatablity</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19</a:t>
            </a:fld>
            <a:endParaRPr lang="en-US"/>
          </a:p>
        </p:txBody>
      </p:sp>
    </p:spTree>
    <p:extLst>
      <p:ext uri="{BB962C8B-B14F-4D97-AF65-F5344CB8AC3E}">
        <p14:creationId xmlns:p14="http://schemas.microsoft.com/office/powerpoint/2010/main" val="1921602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5"/>
          </p:nvPr>
        </p:nvSpPr>
        <p:spPr/>
        <p:txBody>
          <a:bodyPr/>
          <a:lstStyle/>
          <a:p>
            <a:fld id="{2409C4FB-DC9D-443A-B59A-674DF8005B57}" type="slidenum">
              <a:rPr lang="en-US" smtClean="0"/>
              <a:t>20</a:t>
            </a:fld>
            <a:endParaRPr lang="en-US"/>
          </a:p>
        </p:txBody>
      </p:sp>
    </p:spTree>
    <p:extLst>
      <p:ext uri="{BB962C8B-B14F-4D97-AF65-F5344CB8AC3E}">
        <p14:creationId xmlns:p14="http://schemas.microsoft.com/office/powerpoint/2010/main" val="59008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of the most important implementation decisions that has to be made at an early stage of a software project is whether or not you should buy or build the application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t>
            </a:r>
            <a:r>
              <a:rPr lang="en-US" dirty="0"/>
              <a:t>When you develop an application in this way, the design process becomes concerned with how to use the configuration features of that system to deliver the system requirements. </a:t>
            </a:r>
          </a:p>
        </p:txBody>
      </p:sp>
      <p:sp>
        <p:nvSpPr>
          <p:cNvPr id="4" name="Slide Number Placeholder 3"/>
          <p:cNvSpPr>
            <a:spLocks noGrp="1"/>
          </p:cNvSpPr>
          <p:nvPr>
            <p:ph type="sldNum" sz="quarter" idx="5"/>
          </p:nvPr>
        </p:nvSpPr>
        <p:spPr/>
        <p:txBody>
          <a:bodyPr/>
          <a:lstStyle/>
          <a:p>
            <a:fld id="{2409C4FB-DC9D-443A-B59A-674DF8005B57}" type="slidenum">
              <a:rPr lang="en-US" smtClean="0"/>
              <a:t>5</a:t>
            </a:fld>
            <a:endParaRPr lang="en-US"/>
          </a:p>
        </p:txBody>
      </p:sp>
    </p:spTree>
    <p:extLst>
      <p:ext uri="{BB962C8B-B14F-4D97-AF65-F5344CB8AC3E}">
        <p14:creationId xmlns:p14="http://schemas.microsoft.com/office/powerpoint/2010/main" val="276320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of object-oriented design involves developing different models. Which they require lots of effort for developing and maintenance which for small systems, may not be cost effective, but, for larger systems it is an important communication mechanism for team members.</a:t>
            </a:r>
          </a:p>
        </p:txBody>
      </p:sp>
      <p:sp>
        <p:nvSpPr>
          <p:cNvPr id="4" name="Slide Number Placeholder 3"/>
          <p:cNvSpPr>
            <a:spLocks noGrp="1"/>
          </p:cNvSpPr>
          <p:nvPr>
            <p:ph type="sldNum" sz="quarter" idx="5"/>
          </p:nvPr>
        </p:nvSpPr>
        <p:spPr/>
        <p:txBody>
          <a:bodyPr/>
          <a:lstStyle/>
          <a:p>
            <a:fld id="{2409C4FB-DC9D-443A-B59A-674DF8005B57}" type="slidenum">
              <a:rPr lang="en-US" smtClean="0"/>
              <a:t>7</a:t>
            </a:fld>
            <a:endParaRPr lang="en-US"/>
          </a:p>
        </p:txBody>
      </p:sp>
    </p:spTree>
    <p:extLst>
      <p:ext uri="{BB962C8B-B14F-4D97-AF65-F5344CB8AC3E}">
        <p14:creationId xmlns:p14="http://schemas.microsoft.com/office/powerpoint/2010/main" val="177568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of these use cases should be described in structured natural language. This</a:t>
            </a:r>
          </a:p>
          <a:p>
            <a:r>
              <a:rPr lang="en-US" sz="1200" b="0" kern="1200" dirty="0">
                <a:solidFill>
                  <a:schemeClr val="tx1"/>
                </a:solidFill>
                <a:effectLst/>
                <a:latin typeface="+mn-lt"/>
                <a:ea typeface="+mn-ea"/>
                <a:cs typeface="+mn-cs"/>
              </a:rPr>
              <a:t>helps designers identify objects in the system and gives them an understanding of</a:t>
            </a:r>
          </a:p>
          <a:p>
            <a:r>
              <a:rPr lang="en-US" sz="1200" b="0" kern="1200" dirty="0">
                <a:solidFill>
                  <a:schemeClr val="tx1"/>
                </a:solidFill>
                <a:effectLst/>
                <a:latin typeface="+mn-lt"/>
                <a:ea typeface="+mn-ea"/>
                <a:cs typeface="+mn-cs"/>
              </a:rPr>
              <a:t>what the system is intended to do. I use a standard format for this description that clearly identifies what information is exchanged, how the interaction is initiated, and so on.</a:t>
            </a:r>
          </a:p>
        </p:txBody>
      </p:sp>
      <p:sp>
        <p:nvSpPr>
          <p:cNvPr id="4" name="Slide Number Placeholder 3"/>
          <p:cNvSpPr>
            <a:spLocks noGrp="1"/>
          </p:cNvSpPr>
          <p:nvPr>
            <p:ph type="sldNum" sz="quarter" idx="5"/>
          </p:nvPr>
        </p:nvSpPr>
        <p:spPr/>
        <p:txBody>
          <a:bodyPr/>
          <a:lstStyle/>
          <a:p>
            <a:fld id="{2409C4FB-DC9D-443A-B59A-674DF8005B57}" type="slidenum">
              <a:rPr lang="en-US" smtClean="0"/>
              <a:t>8</a:t>
            </a:fld>
            <a:endParaRPr lang="en-US"/>
          </a:p>
        </p:txBody>
      </p:sp>
    </p:spTree>
    <p:extLst>
      <p:ext uri="{BB962C8B-B14F-4D97-AF65-F5344CB8AC3E}">
        <p14:creationId xmlns:p14="http://schemas.microsoft.com/office/powerpoint/2010/main" val="3703035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subsystem listens for messages on that</a:t>
            </a:r>
          </a:p>
          <a:p>
            <a:r>
              <a:rPr lang="en-US" sz="1200" b="0" kern="1200" dirty="0">
                <a:solidFill>
                  <a:schemeClr val="tx1"/>
                </a:solidFill>
                <a:effectLst/>
                <a:latin typeface="+mn-lt"/>
                <a:ea typeface="+mn-ea"/>
                <a:cs typeface="+mn-cs"/>
              </a:rPr>
              <a:t>infrastructure and picks up the messages that are intended for them. This is</a:t>
            </a:r>
          </a:p>
          <a:p>
            <a:r>
              <a:rPr lang="en-US" sz="1200" b="0" kern="1200" dirty="0">
                <a:solidFill>
                  <a:schemeClr val="tx1"/>
                </a:solidFill>
                <a:effectLst/>
                <a:latin typeface="+mn-lt"/>
                <a:ea typeface="+mn-ea"/>
                <a:cs typeface="+mn-cs"/>
              </a:rPr>
              <a:t>another commonly used architectural style in addition to those described in</a:t>
            </a:r>
          </a:p>
          <a:p>
            <a:r>
              <a:rPr lang="en-US" sz="1200" b="0" kern="1200" dirty="0">
                <a:solidFill>
                  <a:schemeClr val="tx1"/>
                </a:solidFill>
                <a:effectLst/>
                <a:latin typeface="+mn-lt"/>
                <a:ea typeface="+mn-ea"/>
                <a:cs typeface="+mn-cs"/>
              </a:rPr>
              <a:t>Chapter 6.</a:t>
            </a:r>
          </a:p>
          <a:p>
            <a:r>
              <a:rPr lang="en-US" sz="1200" b="0" kern="1200" dirty="0">
                <a:solidFill>
                  <a:schemeClr val="tx1"/>
                </a:solidFill>
                <a:effectLst/>
                <a:latin typeface="+mn-lt"/>
                <a:ea typeface="+mn-ea"/>
                <a:cs typeface="+mn-cs"/>
              </a:rPr>
              <a:t>For example, when the communications subsystem receives a control command, such as shutdown, the command is picked up by each of the other subsystems, which then shut themselves down in the correct way. The key benefit of this</a:t>
            </a:r>
          </a:p>
          <a:p>
            <a:r>
              <a:rPr lang="en-US" sz="1200" b="0" kern="1200" dirty="0">
                <a:solidFill>
                  <a:schemeClr val="tx1"/>
                </a:solidFill>
                <a:effectLst/>
                <a:latin typeface="+mn-lt"/>
                <a:ea typeface="+mn-ea"/>
                <a:cs typeface="+mn-cs"/>
              </a:rPr>
              <a:t>architecture is that it is easy to support different configurations of subsystems</a:t>
            </a:r>
          </a:p>
          <a:p>
            <a:r>
              <a:rPr lang="en-US" sz="1200" b="0" kern="1200" dirty="0">
                <a:solidFill>
                  <a:schemeClr val="tx1"/>
                </a:solidFill>
                <a:effectLst/>
                <a:latin typeface="+mn-lt"/>
                <a:ea typeface="+mn-ea"/>
                <a:cs typeface="+mn-cs"/>
              </a:rPr>
              <a:t>because the sender of a message does not need to address the message to a particular subsystem.</a:t>
            </a:r>
          </a:p>
        </p:txBody>
      </p:sp>
      <p:sp>
        <p:nvSpPr>
          <p:cNvPr id="4" name="Slide Number Placeholder 3"/>
          <p:cNvSpPr>
            <a:spLocks noGrp="1"/>
          </p:cNvSpPr>
          <p:nvPr>
            <p:ph type="sldNum" sz="quarter" idx="5"/>
          </p:nvPr>
        </p:nvSpPr>
        <p:spPr/>
        <p:txBody>
          <a:bodyPr/>
          <a:lstStyle/>
          <a:p>
            <a:fld id="{2409C4FB-DC9D-443A-B59A-674DF8005B57}" type="slidenum">
              <a:rPr lang="en-US" smtClean="0"/>
              <a:t>9</a:t>
            </a:fld>
            <a:endParaRPr lang="en-US"/>
          </a:p>
        </p:txBody>
      </p:sp>
    </p:spTree>
    <p:extLst>
      <p:ext uri="{BB962C8B-B14F-4D97-AF65-F5344CB8AC3E}">
        <p14:creationId xmlns:p14="http://schemas.microsoft.com/office/powerpoint/2010/main" val="248078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10</a:t>
            </a:fld>
            <a:endParaRPr lang="en-US"/>
          </a:p>
        </p:txBody>
      </p:sp>
    </p:spTree>
    <p:extLst>
      <p:ext uri="{BB962C8B-B14F-4D97-AF65-F5344CB8AC3E}">
        <p14:creationId xmlns:p14="http://schemas.microsoft.com/office/powerpoint/2010/main" val="410477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GB" dirty="0"/>
              <a:t>Objects are arranged horizontally across the top;</a:t>
            </a:r>
          </a:p>
          <a:p>
            <a:pPr lvl="1">
              <a:lnSpc>
                <a:spcPct val="90000"/>
              </a:lnSpc>
            </a:pPr>
            <a:r>
              <a:rPr lang="en-GB" dirty="0"/>
              <a:t>Time is represented vertically so models are read top to bottom;</a:t>
            </a:r>
          </a:p>
          <a:p>
            <a:pPr lvl="1">
              <a:lnSpc>
                <a:spcPct val="90000"/>
              </a:lnSpc>
            </a:pPr>
            <a:r>
              <a:rPr lang="en-GB" b="1" dirty="0"/>
              <a:t>Interactions</a:t>
            </a:r>
            <a:r>
              <a:rPr lang="en-GB" dirty="0"/>
              <a:t> are represented by labelled arrows, Different styles of arrow represent different types of interaction;</a:t>
            </a:r>
          </a:p>
          <a:p>
            <a:pPr lvl="1">
              <a:lnSpc>
                <a:spcPct val="90000"/>
              </a:lnSpc>
            </a:pPr>
            <a:r>
              <a:rPr lang="en-GB" dirty="0"/>
              <a:t>A thin rectangle in an object lifeline represents the time when the object is the controlling object in the system.</a:t>
            </a:r>
          </a:p>
          <a:p>
            <a:pPr lvl="1">
              <a:lnSpc>
                <a:spcPct val="90000"/>
              </a:lnSpc>
            </a:pPr>
            <a:endParaRPr lang="en-US" dirty="0"/>
          </a:p>
          <a:p>
            <a:pPr lvl="1">
              <a:lnSpc>
                <a:spcPct val="90000"/>
              </a:lnSpc>
            </a:pPr>
            <a:endParaRPr lang="en-GB" dirty="0"/>
          </a:p>
        </p:txBody>
      </p:sp>
      <p:sp>
        <p:nvSpPr>
          <p:cNvPr id="4" name="Slide Number Placeholder 3"/>
          <p:cNvSpPr>
            <a:spLocks noGrp="1"/>
          </p:cNvSpPr>
          <p:nvPr>
            <p:ph type="sldNum" sz="quarter" idx="5"/>
          </p:nvPr>
        </p:nvSpPr>
        <p:spPr/>
        <p:txBody>
          <a:bodyPr/>
          <a:lstStyle/>
          <a:p>
            <a:fld id="{2409C4FB-DC9D-443A-B59A-674DF8005B57}" type="slidenum">
              <a:rPr lang="en-US" smtClean="0"/>
              <a:t>11</a:t>
            </a:fld>
            <a:endParaRPr lang="en-US"/>
          </a:p>
        </p:txBody>
      </p:sp>
    </p:spTree>
    <p:extLst>
      <p:ext uri="{BB962C8B-B14F-4D97-AF65-F5344CB8AC3E}">
        <p14:creationId xmlns:p14="http://schemas.microsoft.com/office/powerpoint/2010/main" val="541205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State diagrams are useful high-level models of a system or an object’s operation.</a:t>
            </a:r>
          </a:p>
          <a:p>
            <a:r>
              <a:rPr lang="en-US" sz="1200" b="0" kern="1200" dirty="0">
                <a:solidFill>
                  <a:schemeClr val="tx1"/>
                </a:solidFill>
                <a:effectLst/>
                <a:latin typeface="+mn-lt"/>
                <a:ea typeface="+mn-ea"/>
                <a:cs typeface="+mn-cs"/>
              </a:rPr>
              <a:t>You don’t usually need a state diagram for all of the objects in the system. Many of the objects in a system are relatively simple and a state model adds unnecessary detail to the design</a:t>
            </a:r>
          </a:p>
        </p:txBody>
      </p:sp>
      <p:sp>
        <p:nvSpPr>
          <p:cNvPr id="4" name="Slide Number Placeholder 3"/>
          <p:cNvSpPr>
            <a:spLocks noGrp="1"/>
          </p:cNvSpPr>
          <p:nvPr>
            <p:ph type="sldNum" sz="quarter" idx="5"/>
          </p:nvPr>
        </p:nvSpPr>
        <p:spPr/>
        <p:txBody>
          <a:bodyPr/>
          <a:lstStyle/>
          <a:p>
            <a:fld id="{2409C4FB-DC9D-443A-B59A-674DF8005B57}" type="slidenum">
              <a:rPr lang="en-US" smtClean="0"/>
              <a:t>12</a:t>
            </a:fld>
            <a:endParaRPr lang="en-US"/>
          </a:p>
        </p:txBody>
      </p:sp>
    </p:spTree>
    <p:extLst>
      <p:ext uri="{BB962C8B-B14F-4D97-AF65-F5344CB8AC3E}">
        <p14:creationId xmlns:p14="http://schemas.microsoft.com/office/powerpoint/2010/main" val="1040362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Design patterns were derived from ideas put forward by Christopher Alexander</a:t>
            </a:r>
          </a:p>
          <a:p>
            <a:r>
              <a:rPr lang="en-US" sz="1200" b="0" kern="1200" dirty="0">
                <a:solidFill>
                  <a:schemeClr val="tx1"/>
                </a:solidFill>
                <a:effectLst/>
                <a:latin typeface="+mn-lt"/>
                <a:ea typeface="+mn-ea"/>
                <a:cs typeface="+mn-cs"/>
              </a:rPr>
              <a:t>(Alexander et al., 1977), who suggested that there were certain common patterns of</a:t>
            </a:r>
          </a:p>
          <a:p>
            <a:r>
              <a:rPr lang="en-US" sz="1200" b="0" kern="1200" dirty="0">
                <a:solidFill>
                  <a:schemeClr val="tx1"/>
                </a:solidFill>
                <a:effectLst/>
                <a:latin typeface="+mn-lt"/>
                <a:ea typeface="+mn-ea"/>
                <a:cs typeface="+mn-cs"/>
              </a:rPr>
              <a:t>building design that were inherently pleasing and effective.</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14</a:t>
            </a:fld>
            <a:endParaRPr lang="en-US"/>
          </a:p>
        </p:txBody>
      </p:sp>
    </p:spTree>
    <p:extLst>
      <p:ext uri="{BB962C8B-B14F-4D97-AF65-F5344CB8AC3E}">
        <p14:creationId xmlns:p14="http://schemas.microsoft.com/office/powerpoint/2010/main" val="319370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D291B17-9318-49DB-B28B-6E5994AE9581}" type="datetime1">
              <a:rPr lang="en-US" smtClean="0"/>
              <a:t>11/24/2019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7317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71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ED291B17-9318-49DB-B28B-6E5994AE9581}" type="datetime1">
              <a:rPr lang="en-US" smtClean="0"/>
              <a:t>11/24/2019</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4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83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11/24/2019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413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4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29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403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806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11/24/2019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793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003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11/24/2019</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944723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azdipour.github.io/notes/#/principles/design-patter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l="26488" r="34179" b="1"/>
          <a:stretch/>
        </p:blipFill>
        <p:spPr>
          <a:xfrm>
            <a:off x="20" y="10"/>
            <a:ext cx="9143980" cy="6857990"/>
          </a:xfrm>
          <a:prstGeom prst="rect">
            <a:avLst/>
          </a:prstGeom>
        </p:spPr>
      </p:pic>
      <p:sp useBgFill="1">
        <p:nvSpPr>
          <p:cNvPr id="20" name="Rectangle 19">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219240"/>
            <a:ext cx="8476488"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390230"/>
            <a:ext cx="8477720" cy="2020536"/>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a:xfrm>
            <a:off x="509700" y="4613395"/>
            <a:ext cx="2515074" cy="1336485"/>
          </a:xfrm>
        </p:spPr>
        <p:txBody>
          <a:bodyPr anchor="ctr">
            <a:normAutofit/>
          </a:bodyPr>
          <a:lstStyle/>
          <a:p>
            <a:pPr>
              <a:lnSpc>
                <a:spcPct val="90000"/>
              </a:lnSpc>
            </a:pPr>
            <a:r>
              <a:rPr lang="en-US" sz="2200" dirty="0">
                <a:solidFill>
                  <a:schemeClr val="tx1"/>
                </a:solidFill>
                <a:effectLst>
                  <a:outerShdw blurRad="38100" dist="38100" dir="2700000" algn="tl">
                    <a:srgbClr val="000000">
                      <a:alpha val="43137"/>
                    </a:srgbClr>
                  </a:outerShdw>
                </a:effectLst>
                <a:cs typeface="CordiaUPC" panose="020B0502040204020203" pitchFamily="34" charset="-34"/>
              </a:rPr>
              <a:t>design and implementation</a:t>
            </a:r>
            <a:br>
              <a:rPr lang="en-US" sz="2200" dirty="0">
                <a:solidFill>
                  <a:schemeClr val="tx1"/>
                </a:solidFill>
                <a:effectLst>
                  <a:outerShdw blurRad="38100" dist="38100" dir="2700000" algn="tl">
                    <a:srgbClr val="000000">
                      <a:alpha val="43137"/>
                    </a:srgbClr>
                  </a:outerShdw>
                </a:effectLst>
                <a:cs typeface="CordiaUPC" panose="020B0502040204020203" pitchFamily="34" charset="-34"/>
              </a:rPr>
            </a:br>
            <a:r>
              <a:rPr lang="en-US" sz="1400" dirty="0">
                <a:solidFill>
                  <a:schemeClr val="tx1"/>
                </a:solidFill>
              </a:rPr>
              <a:t>Chapter 7</a:t>
            </a:r>
            <a:endParaRPr lang="en-US" sz="2200" dirty="0">
              <a:solidFill>
                <a:schemeClr val="tx1"/>
              </a:solidFill>
              <a:effectLst>
                <a:outerShdw blurRad="38100" dist="38100" dir="2700000" algn="tl">
                  <a:srgbClr val="000000">
                    <a:alpha val="43137"/>
                  </a:srgbClr>
                </a:outerShdw>
              </a:effectLst>
              <a:cs typeface="CordiaUPC" panose="020B0502040204020203" pitchFamily="34" charset="-34"/>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idx="1"/>
          </p:nvPr>
        </p:nvSpPr>
        <p:spPr>
          <a:xfrm>
            <a:off x="3203618" y="4613396"/>
            <a:ext cx="5430682" cy="1304114"/>
          </a:xfrm>
        </p:spPr>
        <p:txBody>
          <a:bodyPr>
            <a:normAutofit lnSpcReduction="10000"/>
          </a:bodyPr>
          <a:lstStyle/>
          <a:p>
            <a:pPr>
              <a:lnSpc>
                <a:spcPct val="90000"/>
              </a:lnSpc>
            </a:pPr>
            <a:r>
              <a:rPr lang="en-US" sz="1600" dirty="0">
                <a:solidFill>
                  <a:schemeClr val="tx1"/>
                </a:solidFill>
              </a:rPr>
              <a:t>Presented By Shahriar Yazdipour</a:t>
            </a:r>
          </a:p>
          <a:p>
            <a:pPr>
              <a:lnSpc>
                <a:spcPct val="90000"/>
              </a:lnSpc>
            </a:pPr>
            <a:r>
              <a:rPr lang="en-US" sz="1600" dirty="0">
                <a:solidFill>
                  <a:schemeClr val="tx1"/>
                </a:solidFill>
              </a:rPr>
              <a:t>November 2019</a:t>
            </a:r>
          </a:p>
          <a:p>
            <a:pPr>
              <a:lnSpc>
                <a:spcPct val="90000"/>
              </a:lnSpc>
            </a:pPr>
            <a:r>
              <a:rPr lang="en-US" sz="1600" dirty="0">
                <a:solidFill>
                  <a:schemeClr val="tx1"/>
                </a:solidFill>
              </a:rPr>
              <a:t>Software &amp; Systems Engineering Students Talk</a:t>
            </a:r>
          </a:p>
          <a:p>
            <a:pPr>
              <a:lnSpc>
                <a:spcPct val="90000"/>
              </a:lnSpc>
            </a:pPr>
            <a:r>
              <a:rPr lang="en-US" sz="1600" dirty="0">
                <a:solidFill>
                  <a:schemeClr val="tx1"/>
                </a:solidFill>
              </a:rPr>
              <a:t>Prof. Dr.-Ing. Armin Zimmermann</a:t>
            </a: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4001" y="593890"/>
            <a:ext cx="5515997" cy="4458850"/>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Weather station</a:t>
            </a:r>
            <a:br>
              <a:rPr lang="en-US" sz="2700" dirty="0">
                <a:solidFill>
                  <a:schemeClr val="bg1"/>
                </a:solidFill>
              </a:rPr>
            </a:br>
            <a:r>
              <a:rPr lang="en-US" sz="2700" dirty="0">
                <a:solidFill>
                  <a:schemeClr val="bg1"/>
                </a:solidFill>
              </a:rPr>
              <a:t>Object class identification</a:t>
            </a:r>
          </a:p>
        </p:txBody>
      </p:sp>
    </p:spTree>
    <p:extLst>
      <p:ext uri="{BB962C8B-B14F-4D97-AF65-F5344CB8AC3E}">
        <p14:creationId xmlns:p14="http://schemas.microsoft.com/office/powerpoint/2010/main" val="251672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24C0-7F73-41A6-A34D-6311A76EC42F}"/>
              </a:ext>
            </a:extLst>
          </p:cNvPr>
          <p:cNvSpPr>
            <a:spLocks noGrp="1"/>
          </p:cNvSpPr>
          <p:nvPr>
            <p:ph type="title"/>
          </p:nvPr>
        </p:nvSpPr>
        <p:spPr/>
        <p:txBody>
          <a:bodyPr/>
          <a:lstStyle/>
          <a:p>
            <a:r>
              <a:rPr lang="en-US" dirty="0"/>
              <a:t>Sequence diagram</a:t>
            </a:r>
          </a:p>
        </p:txBody>
      </p:sp>
      <p:pic>
        <p:nvPicPr>
          <p:cNvPr id="5" name="Content Placeholder 4">
            <a:extLst>
              <a:ext uri="{FF2B5EF4-FFF2-40B4-BE49-F238E27FC236}">
                <a16:creationId xmlns:a16="http://schemas.microsoft.com/office/drawing/2014/main" id="{1FB6A6DC-CD7C-4EF3-8450-B170E9AFE6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2" y="2081866"/>
            <a:ext cx="7989752" cy="4429400"/>
          </a:xfrm>
        </p:spPr>
      </p:pic>
    </p:spTree>
    <p:extLst>
      <p:ext uri="{BB962C8B-B14F-4D97-AF65-F5344CB8AC3E}">
        <p14:creationId xmlns:p14="http://schemas.microsoft.com/office/powerpoint/2010/main" val="177797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5249-B717-477F-91D9-C8A02637B904}"/>
              </a:ext>
            </a:extLst>
          </p:cNvPr>
          <p:cNvSpPr>
            <a:spLocks noGrp="1"/>
          </p:cNvSpPr>
          <p:nvPr>
            <p:ph type="title"/>
          </p:nvPr>
        </p:nvSpPr>
        <p:spPr/>
        <p:txBody>
          <a:bodyPr/>
          <a:lstStyle/>
          <a:p>
            <a:r>
              <a:rPr lang="en-US" dirty="0"/>
              <a:t>state diagram</a:t>
            </a:r>
          </a:p>
        </p:txBody>
      </p:sp>
      <p:pic>
        <p:nvPicPr>
          <p:cNvPr id="5" name="Content Placeholder 4">
            <a:extLst>
              <a:ext uri="{FF2B5EF4-FFF2-40B4-BE49-F238E27FC236}">
                <a16:creationId xmlns:a16="http://schemas.microsoft.com/office/drawing/2014/main" id="{CAFDDC29-1BE8-4731-B6B4-F0818B481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5894" y="1930313"/>
            <a:ext cx="6487937" cy="4240213"/>
          </a:xfrm>
        </p:spPr>
      </p:pic>
    </p:spTree>
    <p:extLst>
      <p:ext uri="{BB962C8B-B14F-4D97-AF65-F5344CB8AC3E}">
        <p14:creationId xmlns:p14="http://schemas.microsoft.com/office/powerpoint/2010/main" val="120914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1227EA-2A49-4FDA-9BD9-8163FA667C44}"/>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Design patterns</a:t>
            </a:r>
          </a:p>
        </p:txBody>
      </p:sp>
      <p:pic>
        <p:nvPicPr>
          <p:cNvPr id="7" name="Graphic 6" descr="Design">
            <a:extLst>
              <a:ext uri="{FF2B5EF4-FFF2-40B4-BE49-F238E27FC236}">
                <a16:creationId xmlns:a16="http://schemas.microsoft.com/office/drawing/2014/main" id="{52A673A2-CE36-4D77-9B01-AA4E438BAD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68473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5EE2-D61D-439C-B8FC-41B524FEA028}"/>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2B9F1572-67C4-4AF0-881F-8734379CD6A3}"/>
              </a:ext>
            </a:extLst>
          </p:cNvPr>
          <p:cNvSpPr>
            <a:spLocks noGrp="1"/>
          </p:cNvSpPr>
          <p:nvPr>
            <p:ph idx="1"/>
          </p:nvPr>
        </p:nvSpPr>
        <p:spPr/>
        <p:txBody>
          <a:bodyPr>
            <a:normAutofit/>
          </a:bodyPr>
          <a:lstStyle/>
          <a:p>
            <a:r>
              <a:rPr lang="en-GB" sz="2000" dirty="0"/>
              <a:t>A way of reusing abstract knowledge about a common problem and its solution.</a:t>
            </a:r>
          </a:p>
          <a:p>
            <a:r>
              <a:rPr lang="en-US" sz="2000" dirty="0"/>
              <a:t>Patterns are a great idea but you need experience of software design to use them effectively.</a:t>
            </a:r>
          </a:p>
          <a:p>
            <a:r>
              <a:rPr lang="en-US" sz="2000" dirty="0"/>
              <a:t>You have to recognize situations where a pattern can be applied.</a:t>
            </a:r>
            <a:endParaRPr lang="en-GB" sz="2000" dirty="0"/>
          </a:p>
        </p:txBody>
      </p:sp>
    </p:spTree>
    <p:extLst>
      <p:ext uri="{BB962C8B-B14F-4D97-AF65-F5344CB8AC3E}">
        <p14:creationId xmlns:p14="http://schemas.microsoft.com/office/powerpoint/2010/main" val="226086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3167-A459-44DB-BF5B-F04EDB94A6B4}"/>
              </a:ext>
            </a:extLst>
          </p:cNvPr>
          <p:cNvSpPr>
            <a:spLocks noGrp="1"/>
          </p:cNvSpPr>
          <p:nvPr>
            <p:ph type="title"/>
          </p:nvPr>
        </p:nvSpPr>
        <p:spPr/>
        <p:txBody>
          <a:bodyPr>
            <a:normAutofit/>
          </a:bodyPr>
          <a:lstStyle/>
          <a:p>
            <a:r>
              <a:rPr lang="en-US" dirty="0"/>
              <a:t>Design Patterns</a:t>
            </a:r>
          </a:p>
        </p:txBody>
      </p:sp>
      <p:sp>
        <p:nvSpPr>
          <p:cNvPr id="3" name="Content Placeholder 2">
            <a:extLst>
              <a:ext uri="{FF2B5EF4-FFF2-40B4-BE49-F238E27FC236}">
                <a16:creationId xmlns:a16="http://schemas.microsoft.com/office/drawing/2014/main" id="{5C917B9F-1DEB-46AB-836F-A668A8E969D6}"/>
              </a:ext>
            </a:extLst>
          </p:cNvPr>
          <p:cNvSpPr>
            <a:spLocks noGrp="1"/>
          </p:cNvSpPr>
          <p:nvPr>
            <p:ph idx="1"/>
          </p:nvPr>
        </p:nvSpPr>
        <p:spPr>
          <a:xfrm>
            <a:off x="581192" y="2228003"/>
            <a:ext cx="2409658" cy="3630795"/>
          </a:xfrm>
        </p:spPr>
        <p:txBody>
          <a:bodyPr numCol="1">
            <a:noAutofit/>
          </a:bodyPr>
          <a:lstStyle/>
          <a:p>
            <a:pPr marL="0" indent="0">
              <a:buNone/>
            </a:pPr>
            <a:r>
              <a:rPr lang="en-US" sz="1600" dirty="0"/>
              <a:t>Creational Patterns</a:t>
            </a:r>
          </a:p>
          <a:p>
            <a:r>
              <a:rPr lang="en-US" sz="1600" dirty="0"/>
              <a:t>Object Pool / Resource Pool</a:t>
            </a:r>
          </a:p>
          <a:p>
            <a:r>
              <a:rPr lang="en-US" sz="1600" dirty="0"/>
              <a:t>Prototype</a:t>
            </a:r>
          </a:p>
          <a:p>
            <a:r>
              <a:rPr lang="en-US" sz="1600" dirty="0"/>
              <a:t>Factory Method (Abstract Factory Similar)</a:t>
            </a:r>
          </a:p>
          <a:p>
            <a:r>
              <a:rPr lang="en-US" sz="1600" dirty="0"/>
              <a:t>Singleton</a:t>
            </a:r>
          </a:p>
          <a:p>
            <a:r>
              <a:rPr lang="en-US" sz="1600" dirty="0"/>
              <a:t>Builders</a:t>
            </a:r>
          </a:p>
        </p:txBody>
      </p:sp>
      <p:sp>
        <p:nvSpPr>
          <p:cNvPr id="4" name="Content Placeholder 2">
            <a:extLst>
              <a:ext uri="{FF2B5EF4-FFF2-40B4-BE49-F238E27FC236}">
                <a16:creationId xmlns:a16="http://schemas.microsoft.com/office/drawing/2014/main" id="{2D7AFB69-6BB1-4ABB-86A7-E6B67EC764CF}"/>
              </a:ext>
            </a:extLst>
          </p:cNvPr>
          <p:cNvSpPr txBox="1">
            <a:spLocks/>
          </p:cNvSpPr>
          <p:nvPr/>
        </p:nvSpPr>
        <p:spPr>
          <a:xfrm>
            <a:off x="2990850" y="2228003"/>
            <a:ext cx="2409658" cy="3630795"/>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dirty="0"/>
              <a:t>Structural Patterns</a:t>
            </a:r>
          </a:p>
          <a:p>
            <a:r>
              <a:rPr lang="en-US" sz="1600" dirty="0"/>
              <a:t>Adapter</a:t>
            </a:r>
          </a:p>
          <a:p>
            <a:r>
              <a:rPr lang="en-US" sz="1600" dirty="0"/>
              <a:t>Decorator</a:t>
            </a:r>
          </a:p>
          <a:p>
            <a:r>
              <a:rPr lang="en-US" sz="1600" dirty="0"/>
              <a:t>Bridge (Handle-Body Pattern)</a:t>
            </a:r>
          </a:p>
          <a:p>
            <a:r>
              <a:rPr lang="en-US" sz="1600" dirty="0"/>
              <a:t>Composite</a:t>
            </a:r>
          </a:p>
          <a:p>
            <a:r>
              <a:rPr lang="en-US" sz="1600" dirty="0"/>
              <a:t>Facade</a:t>
            </a:r>
          </a:p>
          <a:p>
            <a:r>
              <a:rPr lang="en-US" sz="1600" dirty="0"/>
              <a:t>Flyweight</a:t>
            </a:r>
          </a:p>
          <a:p>
            <a:r>
              <a:rPr lang="en-US" sz="1600" dirty="0"/>
              <a:t>Proxy</a:t>
            </a:r>
          </a:p>
        </p:txBody>
      </p:sp>
      <p:sp>
        <p:nvSpPr>
          <p:cNvPr id="5" name="Content Placeholder 2">
            <a:extLst>
              <a:ext uri="{FF2B5EF4-FFF2-40B4-BE49-F238E27FC236}">
                <a16:creationId xmlns:a16="http://schemas.microsoft.com/office/drawing/2014/main" id="{26A9AF7C-2461-4AF8-A7E6-99E7F2C5A9D0}"/>
              </a:ext>
            </a:extLst>
          </p:cNvPr>
          <p:cNvSpPr txBox="1">
            <a:spLocks/>
          </p:cNvSpPr>
          <p:nvPr/>
        </p:nvSpPr>
        <p:spPr>
          <a:xfrm>
            <a:off x="5400508" y="2228003"/>
            <a:ext cx="2409658" cy="4134697"/>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dirty="0"/>
              <a:t>Behavioral Patterns</a:t>
            </a:r>
          </a:p>
          <a:p>
            <a:r>
              <a:rPr lang="en-US" sz="1400" dirty="0"/>
              <a:t>Chain of Responsibility</a:t>
            </a:r>
          </a:p>
          <a:p>
            <a:r>
              <a:rPr lang="en-US" sz="1400" dirty="0"/>
              <a:t>Command</a:t>
            </a:r>
          </a:p>
          <a:p>
            <a:r>
              <a:rPr lang="en-US" sz="1400" dirty="0"/>
              <a:t>Interpreter</a:t>
            </a:r>
          </a:p>
          <a:p>
            <a:r>
              <a:rPr lang="en-US" sz="1400" dirty="0"/>
              <a:t>Mediator</a:t>
            </a:r>
          </a:p>
          <a:p>
            <a:r>
              <a:rPr lang="en-US" sz="1400" dirty="0"/>
              <a:t>Memento</a:t>
            </a:r>
          </a:p>
          <a:p>
            <a:r>
              <a:rPr lang="en-US" sz="1400" dirty="0"/>
              <a:t>Template</a:t>
            </a:r>
          </a:p>
          <a:p>
            <a:r>
              <a:rPr lang="en-US" sz="1400" dirty="0"/>
              <a:t>Visitor</a:t>
            </a:r>
          </a:p>
          <a:p>
            <a:r>
              <a:rPr lang="en-US" sz="1400" dirty="0"/>
              <a:t>Null Object</a:t>
            </a:r>
          </a:p>
          <a:p>
            <a:r>
              <a:rPr lang="en-US" sz="1400" dirty="0"/>
              <a:t>Iterator/Collection</a:t>
            </a:r>
          </a:p>
          <a:p>
            <a:r>
              <a:rPr lang="en-US" sz="1400" dirty="0"/>
              <a:t>State</a:t>
            </a:r>
          </a:p>
          <a:p>
            <a:r>
              <a:rPr lang="en-US" sz="1400" dirty="0"/>
              <a:t>Observer</a:t>
            </a:r>
          </a:p>
          <a:p>
            <a:r>
              <a:rPr lang="en-US" sz="1400" dirty="0"/>
              <a:t>Strategy</a:t>
            </a:r>
          </a:p>
        </p:txBody>
      </p:sp>
      <p:sp>
        <p:nvSpPr>
          <p:cNvPr id="6" name="Rectangle 5">
            <a:extLst>
              <a:ext uri="{FF2B5EF4-FFF2-40B4-BE49-F238E27FC236}">
                <a16:creationId xmlns:a16="http://schemas.microsoft.com/office/drawing/2014/main" id="{5C45B71E-E281-4AC5-A725-D835C41C77D7}"/>
              </a:ext>
            </a:extLst>
          </p:cNvPr>
          <p:cNvSpPr/>
          <p:nvPr/>
        </p:nvSpPr>
        <p:spPr>
          <a:xfrm>
            <a:off x="581192" y="6362700"/>
            <a:ext cx="5924550" cy="307777"/>
          </a:xfrm>
          <a:prstGeom prst="rect">
            <a:avLst/>
          </a:prstGeom>
        </p:spPr>
        <p:txBody>
          <a:bodyPr wrap="square">
            <a:spAutoFit/>
          </a:bodyPr>
          <a:lstStyle/>
          <a:p>
            <a:r>
              <a:rPr lang="en-US" sz="1400" dirty="0">
                <a:hlinkClick r:id="rId3"/>
              </a:rPr>
              <a:t>https://yazdipour.github.io/notes/#/principles/design-patterns</a:t>
            </a:r>
            <a:endParaRPr lang="en-US" sz="1400" dirty="0"/>
          </a:p>
        </p:txBody>
      </p:sp>
    </p:spTree>
    <p:extLst>
      <p:ext uri="{BB962C8B-B14F-4D97-AF65-F5344CB8AC3E}">
        <p14:creationId xmlns:p14="http://schemas.microsoft.com/office/powerpoint/2010/main" val="266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7338-5944-4BDF-B9F6-31A1158D05BB}"/>
              </a:ext>
            </a:extLst>
          </p:cNvPr>
          <p:cNvSpPr>
            <a:spLocks noGrp="1"/>
          </p:cNvSpPr>
          <p:nvPr>
            <p:ph type="title"/>
          </p:nvPr>
        </p:nvSpPr>
        <p:spPr/>
        <p:txBody>
          <a:bodyPr/>
          <a:lstStyle/>
          <a:p>
            <a:r>
              <a:rPr lang="en-US" dirty="0"/>
              <a:t>Observer pattern</a:t>
            </a:r>
          </a:p>
        </p:txBody>
      </p:sp>
      <p:pic>
        <p:nvPicPr>
          <p:cNvPr id="6" name="Content Placeholder 5">
            <a:extLst>
              <a:ext uri="{FF2B5EF4-FFF2-40B4-BE49-F238E27FC236}">
                <a16:creationId xmlns:a16="http://schemas.microsoft.com/office/drawing/2014/main" id="{B6996187-F1F9-4B80-B25A-EE9460CE21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0044" y="2595361"/>
            <a:ext cx="5191850" cy="2896004"/>
          </a:xfrm>
        </p:spPr>
      </p:pic>
    </p:spTree>
    <p:extLst>
      <p:ext uri="{BB962C8B-B14F-4D97-AF65-F5344CB8AC3E}">
        <p14:creationId xmlns:p14="http://schemas.microsoft.com/office/powerpoint/2010/main" val="655417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4A55-E930-4B2C-A214-1A4F4873277D}"/>
              </a:ext>
            </a:extLst>
          </p:cNvPr>
          <p:cNvSpPr>
            <a:spLocks noGrp="1"/>
          </p:cNvSpPr>
          <p:nvPr>
            <p:ph type="title"/>
          </p:nvPr>
        </p:nvSpPr>
        <p:spPr>
          <a:xfrm>
            <a:off x="581192" y="687474"/>
            <a:ext cx="7989752" cy="1083329"/>
          </a:xfrm>
        </p:spPr>
        <p:txBody>
          <a:bodyPr/>
          <a:lstStyle/>
          <a:p>
            <a:r>
              <a:rPr lang="en-GB"/>
              <a:t>Observer pattern</a:t>
            </a:r>
            <a:endParaRPr lang="en-US" dirty="0"/>
          </a:p>
        </p:txBody>
      </p:sp>
      <p:pic>
        <p:nvPicPr>
          <p:cNvPr id="5" name="Content Placeholder 4">
            <a:extLst>
              <a:ext uri="{FF2B5EF4-FFF2-40B4-BE49-F238E27FC236}">
                <a16:creationId xmlns:a16="http://schemas.microsoft.com/office/drawing/2014/main" id="{C8851423-6317-42D2-9A8A-EB8098DF3A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1" y="1929465"/>
            <a:ext cx="7989751" cy="4494235"/>
          </a:xfrm>
        </p:spPr>
      </p:pic>
    </p:spTree>
    <p:extLst>
      <p:ext uri="{BB962C8B-B14F-4D97-AF65-F5344CB8AC3E}">
        <p14:creationId xmlns:p14="http://schemas.microsoft.com/office/powerpoint/2010/main" val="859918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744167-4984-4DA1-ACFD-F22FEBA13A5E}"/>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Implementation issues</a:t>
            </a:r>
          </a:p>
        </p:txBody>
      </p:sp>
      <p:pic>
        <p:nvPicPr>
          <p:cNvPr id="28" name="Graphic 6" descr="Issue">
            <a:extLst>
              <a:ext uri="{FF2B5EF4-FFF2-40B4-BE49-F238E27FC236}">
                <a16:creationId xmlns:a16="http://schemas.microsoft.com/office/drawing/2014/main" id="{B804821B-A4B0-463B-BA22-E64940F097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83472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9CC6-CC6E-4280-8357-ECF4C6F27A04}"/>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E6B3CE25-FBD5-411E-8DBD-0DAD63840C1B}"/>
              </a:ext>
            </a:extLst>
          </p:cNvPr>
          <p:cNvSpPr>
            <a:spLocks noGrp="1"/>
          </p:cNvSpPr>
          <p:nvPr>
            <p:ph idx="1"/>
          </p:nvPr>
        </p:nvSpPr>
        <p:spPr/>
        <p:txBody>
          <a:bodyPr/>
          <a:lstStyle/>
          <a:p>
            <a:r>
              <a:rPr lang="en-US" b="1" dirty="0"/>
              <a:t>Reuse</a:t>
            </a:r>
          </a:p>
          <a:p>
            <a:pPr lvl="1"/>
            <a:r>
              <a:rPr lang="en-US" dirty="0"/>
              <a:t>Most modern software is constructed by reusing existing components or systems. </a:t>
            </a:r>
          </a:p>
          <a:p>
            <a:pPr lvl="1"/>
            <a:r>
              <a:rPr lang="en-US" dirty="0"/>
              <a:t>Make as much use as possible of existing code.</a:t>
            </a:r>
          </a:p>
          <a:p>
            <a:r>
              <a:rPr lang="en-US" b="1" dirty="0"/>
              <a:t>Configuration management</a:t>
            </a:r>
          </a:p>
          <a:p>
            <a:pPr lvl="1"/>
            <a:r>
              <a:rPr lang="en-US" dirty="0"/>
              <a:t>During the development process, you have to keep track of the many different versions of each software component in a configuration management system.</a:t>
            </a:r>
          </a:p>
          <a:p>
            <a:r>
              <a:rPr lang="en-US" b="1" dirty="0"/>
              <a:t>Host-target development</a:t>
            </a:r>
            <a:r>
              <a:rPr lang="en-US" dirty="0"/>
              <a:t> </a:t>
            </a:r>
          </a:p>
          <a:p>
            <a:pPr lvl="1"/>
            <a:r>
              <a:rPr lang="en-US" dirty="0"/>
              <a:t>Production software does not usually execute on the same computer as the software development environment</a:t>
            </a:r>
          </a:p>
        </p:txBody>
      </p:sp>
    </p:spTree>
    <p:extLst>
      <p:ext uri="{BB962C8B-B14F-4D97-AF65-F5344CB8AC3E}">
        <p14:creationId xmlns:p14="http://schemas.microsoft.com/office/powerpoint/2010/main" val="359930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126993" y="2286000"/>
            <a:ext cx="2157120" cy="2286000"/>
          </a:xfrm>
        </p:spPr>
        <p:txBody>
          <a:bodyPr vert="horz" lIns="91440" tIns="45720" rIns="91440" bIns="45720" rtlCol="0" anchor="ctr">
            <a:normAutofit/>
          </a:bodyPr>
          <a:lstStyle/>
          <a:p>
            <a:r>
              <a:rPr lang="en-US" sz="3200">
                <a:solidFill>
                  <a:schemeClr val="tx2"/>
                </a:solidFill>
              </a:rPr>
              <a:t>Agenda</a:t>
            </a:r>
            <a:endParaRPr lang="en-US" sz="3200" dirty="0">
              <a:solidFill>
                <a:schemeClr val="tx2"/>
              </a:solidFill>
            </a:endParaRPr>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0282705F-57BE-41EB-895C-23D3830C18B5}"/>
              </a:ext>
            </a:extLst>
          </p:cNvPr>
          <p:cNvSpPr txBox="1">
            <a:spLocks/>
          </p:cNvSpPr>
          <p:nvPr/>
        </p:nvSpPr>
        <p:spPr>
          <a:xfrm>
            <a:off x="3514482" y="1577340"/>
            <a:ext cx="5602468" cy="37033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2575" indent="-282575">
              <a:lnSpc>
                <a:spcPct val="150000"/>
              </a:lnSpc>
              <a:buFont typeface="Arial" panose="020B0604020202020204" pitchFamily="34" charset="0"/>
              <a:buChar char="•"/>
            </a:pPr>
            <a:r>
              <a:rPr lang="en-US" sz="2400" dirty="0">
                <a:solidFill>
                  <a:schemeClr val="tx2"/>
                </a:solidFill>
              </a:rPr>
              <a:t>Design and implementation</a:t>
            </a:r>
          </a:p>
          <a:p>
            <a:pPr marL="282575" indent="-282575">
              <a:lnSpc>
                <a:spcPct val="150000"/>
              </a:lnSpc>
              <a:buFont typeface="Arial" panose="020B0604020202020204" pitchFamily="34" charset="0"/>
              <a:buChar char="•"/>
            </a:pPr>
            <a:r>
              <a:rPr lang="en-US" sz="2400" dirty="0">
                <a:solidFill>
                  <a:schemeClr val="tx2"/>
                </a:solidFill>
              </a:rPr>
              <a:t>Object-oriented design </a:t>
            </a:r>
            <a:r>
              <a:rPr lang="en-US" sz="1800" dirty="0">
                <a:solidFill>
                  <a:schemeClr val="tx2"/>
                </a:solidFill>
              </a:rPr>
              <a:t>using UML</a:t>
            </a:r>
            <a:endParaRPr lang="en-US" sz="2400" dirty="0">
              <a:solidFill>
                <a:schemeClr val="tx2"/>
              </a:solidFill>
            </a:endParaRPr>
          </a:p>
          <a:p>
            <a:pPr marL="282575" indent="-282575">
              <a:lnSpc>
                <a:spcPct val="150000"/>
              </a:lnSpc>
              <a:buFont typeface="Arial" panose="020B0604020202020204" pitchFamily="34" charset="0"/>
              <a:buChar char="•"/>
            </a:pPr>
            <a:r>
              <a:rPr lang="en-US" sz="2400" dirty="0">
                <a:solidFill>
                  <a:schemeClr val="tx2"/>
                </a:solidFill>
              </a:rPr>
              <a:t>Design patterns</a:t>
            </a:r>
          </a:p>
          <a:p>
            <a:pPr marL="282575" indent="-282575">
              <a:lnSpc>
                <a:spcPct val="150000"/>
              </a:lnSpc>
              <a:buFont typeface="Arial" panose="020B0604020202020204" pitchFamily="34" charset="0"/>
              <a:buChar char="•"/>
            </a:pPr>
            <a:r>
              <a:rPr lang="en-US" sz="2400" dirty="0">
                <a:solidFill>
                  <a:schemeClr val="tx2"/>
                </a:solidFill>
              </a:rPr>
              <a:t>Implementation issues</a:t>
            </a:r>
          </a:p>
          <a:p>
            <a:pPr marL="282575" indent="-282575">
              <a:lnSpc>
                <a:spcPct val="150000"/>
              </a:lnSpc>
              <a:buFont typeface="Arial" panose="020B0604020202020204" pitchFamily="34" charset="0"/>
              <a:buChar char="•"/>
            </a:pPr>
            <a:r>
              <a:rPr lang="en-US" sz="2400" dirty="0">
                <a:solidFill>
                  <a:schemeClr val="tx2"/>
                </a:solidFill>
              </a:rPr>
              <a:t>Open source development</a:t>
            </a:r>
          </a:p>
        </p:txBody>
      </p:sp>
    </p:spTree>
    <p:extLst>
      <p:ext uri="{BB962C8B-B14F-4D97-AF65-F5344CB8AC3E}">
        <p14:creationId xmlns:p14="http://schemas.microsoft.com/office/powerpoint/2010/main" val="374087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normAutofit/>
          </a:bodyPr>
          <a:lstStyle/>
          <a:p>
            <a:r>
              <a:rPr lang="en-US" sz="2000" dirty="0"/>
              <a:t>The abstraction level </a:t>
            </a:r>
          </a:p>
          <a:p>
            <a:r>
              <a:rPr lang="en-US" sz="2000" dirty="0"/>
              <a:t>The object level </a:t>
            </a:r>
          </a:p>
          <a:p>
            <a:r>
              <a:rPr lang="en-US" sz="2000" dirty="0"/>
              <a:t>The component level </a:t>
            </a:r>
          </a:p>
          <a:p>
            <a:r>
              <a:rPr lang="en-US" sz="2000" dirty="0"/>
              <a:t>The system level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Time spent in looking for software to reuse and assessing whether or not it meets your needs. </a:t>
            </a:r>
            <a:endParaRPr lang="en-GB" dirty="0"/>
          </a:p>
          <a:p>
            <a:r>
              <a:rPr lang="en-US" dirty="0"/>
              <a:t>Buying the reusable software. For large off-the-shelf systems, these costs can be very high.</a:t>
            </a:r>
            <a:endParaRPr lang="en-GB" dirty="0"/>
          </a:p>
          <a:p>
            <a:r>
              <a:rPr lang="en-US" dirty="0"/>
              <a:t>Costs of adapting and configuring the reusable software components or systems to reflect the requirements</a:t>
            </a:r>
          </a:p>
          <a:p>
            <a:r>
              <a:rPr lang="en-US" dirty="0"/>
              <a:t>Costs of integrating reusable software elements with each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p>
        </p:txBody>
      </p:sp>
      <p:sp>
        <p:nvSpPr>
          <p:cNvPr id="3" name="Content Placeholder 2"/>
          <p:cNvSpPr>
            <a:spLocks noGrp="1"/>
          </p:cNvSpPr>
          <p:nvPr>
            <p:ph idx="1"/>
          </p:nvPr>
        </p:nvSpPr>
        <p:spPr/>
        <p:txBody>
          <a:bodyPr/>
          <a:lstStyle/>
          <a:p>
            <a:r>
              <a:rPr lang="en-US" dirty="0"/>
              <a:t>An integrated compiler [JVM, Roslyn,…]</a:t>
            </a:r>
          </a:p>
          <a:p>
            <a:r>
              <a:rPr lang="en-US" dirty="0"/>
              <a:t>Syntax-directed editing system [</a:t>
            </a:r>
            <a:r>
              <a:rPr lang="en-US" dirty="0" err="1"/>
              <a:t>VSCode</a:t>
            </a:r>
            <a:r>
              <a:rPr lang="en-US" dirty="0"/>
              <a:t>,…]</a:t>
            </a:r>
            <a:endParaRPr lang="en-GB" dirty="0"/>
          </a:p>
          <a:p>
            <a:r>
              <a:rPr lang="en-US" dirty="0"/>
              <a:t>A language debugging system [VS,…]</a:t>
            </a:r>
            <a:endParaRPr lang="en-GB" dirty="0"/>
          </a:p>
          <a:p>
            <a:r>
              <a:rPr lang="en-US" dirty="0"/>
              <a:t>Graphical editing tools, such as tools to edit UML models [IBM Rational Rose]</a:t>
            </a:r>
            <a:endParaRPr lang="en-GB" dirty="0"/>
          </a:p>
          <a:p>
            <a:r>
              <a:rPr lang="en-US" dirty="0"/>
              <a:t>Testing tools [JUnit, </a:t>
            </a:r>
            <a:r>
              <a:rPr lang="en-US" dirty="0" err="1"/>
              <a:t>xUnit</a:t>
            </a:r>
            <a:r>
              <a:rPr lang="en-US" dirty="0"/>
              <a:t>,..]</a:t>
            </a:r>
            <a:endParaRPr lang="en-GB" dirty="0"/>
          </a:p>
          <a:p>
            <a:r>
              <a:rPr lang="en-US" dirty="0"/>
              <a:t>Project support tools that help you organize the code for different development projects. [Trello, Jira,…]</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0863BB-7193-4FC9-8079-76A0EE482197}"/>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Open source development</a:t>
            </a:r>
          </a:p>
        </p:txBody>
      </p:sp>
      <p:pic>
        <p:nvPicPr>
          <p:cNvPr id="7" name="Graphic 6" descr="Open Source">
            <a:extLst>
              <a:ext uri="{FF2B5EF4-FFF2-40B4-BE49-F238E27FC236}">
                <a16:creationId xmlns:a16="http://schemas.microsoft.com/office/drawing/2014/main" id="{5BC91557-3ACC-4C17-9BE9-5B0805521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501695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normAutofit/>
          </a:bodyPr>
          <a:lstStyle/>
          <a:p>
            <a:r>
              <a:rPr lang="en-US" sz="2000" dirty="0"/>
              <a:t>Open source development is an approach to software development in which the source code of a software system is published and volunteers are invited to participate in the development process</a:t>
            </a:r>
          </a:p>
          <a:p>
            <a:r>
              <a:rPr lang="en-US" sz="2000" dirty="0"/>
              <a:t>Its roots are in the Free Software Foundation (fsf.org), which advocates that source code should not be proprietary but rather should always be available for users to examine and modify as they wish.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a:t>
            </a:r>
          </a:p>
        </p:txBody>
      </p:sp>
      <p:sp>
        <p:nvSpPr>
          <p:cNvPr id="3" name="Content Placeholder 2"/>
          <p:cNvSpPr>
            <a:spLocks noGrp="1"/>
          </p:cNvSpPr>
          <p:nvPr>
            <p:ph idx="1"/>
          </p:nvPr>
        </p:nvSpPr>
        <p:spPr/>
        <p:txBody>
          <a:bodyPr>
            <a:normAutofit/>
          </a:bodyPr>
          <a:lstStyle/>
          <a:p>
            <a:pPr marL="0" indent="0">
              <a:buNone/>
            </a:pPr>
            <a:r>
              <a:rPr lang="en-US" dirty="0"/>
              <a:t>ISSUES </a:t>
            </a:r>
          </a:p>
          <a:p>
            <a:r>
              <a:rPr lang="en-US" dirty="0"/>
              <a:t>Should the product that is being developed make use of open source components?</a:t>
            </a:r>
            <a:endParaRPr lang="en-GB" dirty="0"/>
          </a:p>
          <a:p>
            <a:r>
              <a:rPr lang="en-US" dirty="0"/>
              <a:t>Should an open source approach be used for the software’s development?</a:t>
            </a:r>
          </a:p>
          <a:p>
            <a:pPr marL="0" indent="0">
              <a:buNone/>
            </a:pPr>
            <a:r>
              <a:rPr lang="en-US" cap="all" dirty="0"/>
              <a:t>business</a:t>
            </a:r>
            <a:endParaRPr lang="en-US" dirty="0"/>
          </a:p>
          <a:p>
            <a:r>
              <a:rPr lang="en-US" dirty="0"/>
              <a:t>Open source projects business model is not reliant on selling a software product but on selling support for that product. </a:t>
            </a:r>
          </a:p>
          <a:p>
            <a:r>
              <a:rPr lang="en-US" dirty="0"/>
              <a:t>It is believed that involving the open source community will allow software to be developed more cheaply, more quickly and will create a community of users for the software. </a:t>
            </a:r>
            <a:endParaRPr lang="en-GB"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noAutofit/>
          </a:bodyPr>
          <a:lstStyle/>
          <a:p>
            <a:r>
              <a:rPr lang="en-US" dirty="0"/>
              <a:t>A fundamental principle of open-source development is that source code should be freely available, this does not mean that anyone can do as they wish with that code.</a:t>
            </a:r>
          </a:p>
          <a:p>
            <a:pPr lvl="1"/>
            <a:r>
              <a:rPr lang="en-US" sz="1800" dirty="0"/>
              <a:t>Legally, the developer of the code (either a company or an individual) still owns the code. They can place restrictions on how it is used by including legally binding conditions in an open source software license. </a:t>
            </a:r>
          </a:p>
          <a:p>
            <a:pPr lvl="1"/>
            <a:r>
              <a:rPr lang="en-US" sz="1800" dirty="0"/>
              <a:t>Some open source developers believe that if an open source component is used to develop a new system, then that system should also be open source. </a:t>
            </a:r>
          </a:p>
          <a:p>
            <a:pPr lvl="1"/>
            <a:r>
              <a:rPr lang="en-US" sz="1800" dirty="0"/>
              <a:t>Others are willing to allow their code to be used without this restriction. The developed systems may be proprietary and sold as closed source systems.</a:t>
            </a:r>
            <a:endParaRPr lang="en-GB"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normAutofit fontScale="92500"/>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643053" y="1577339"/>
            <a:ext cx="4671712" cy="3991177"/>
          </a:xfrm>
        </p:spPr>
        <p:txBody>
          <a:bodyPr vert="horz" lIns="91440" tIns="45720" rIns="91440" bIns="45720" rtlCol="0" anchor="b">
            <a:normAutofit/>
          </a:bodyPr>
          <a:lstStyle/>
          <a:p>
            <a:pPr algn="ctr"/>
            <a:r>
              <a:rPr lang="en-US" sz="1800" dirty="0">
                <a:solidFill>
                  <a:schemeClr val="tx2"/>
                </a:solidFill>
              </a:rPr>
              <a:t>Software Engineering</a:t>
            </a:r>
            <a:br>
              <a:rPr lang="en-US" sz="1800" dirty="0">
                <a:solidFill>
                  <a:schemeClr val="tx2"/>
                </a:solidFill>
              </a:rPr>
            </a:br>
            <a:r>
              <a:rPr lang="en-US" sz="1800" dirty="0">
                <a:solidFill>
                  <a:schemeClr val="tx2"/>
                </a:solidFill>
              </a:rPr>
              <a:t>Sommerville</a:t>
            </a:r>
          </a:p>
        </p:txBody>
      </p:sp>
      <p:sp>
        <p:nvSpPr>
          <p:cNvPr id="5" name="Content Placeholder 4">
            <a:extLst>
              <a:ext uri="{FF2B5EF4-FFF2-40B4-BE49-F238E27FC236}">
                <a16:creationId xmlns:a16="http://schemas.microsoft.com/office/drawing/2014/main" id="{F2DC320D-BC45-4859-9136-1A26BE4DA136}"/>
              </a:ext>
            </a:extLst>
          </p:cNvPr>
          <p:cNvSpPr>
            <a:spLocks noGrp="1"/>
          </p:cNvSpPr>
          <p:nvPr>
            <p:ph idx="1"/>
          </p:nvPr>
        </p:nvSpPr>
        <p:spPr>
          <a:xfrm>
            <a:off x="1193898" y="1577340"/>
            <a:ext cx="2252003" cy="3703320"/>
          </a:xfrm>
          <a:ln w="57150">
            <a:noFill/>
          </a:ln>
        </p:spPr>
        <p:txBody>
          <a:bodyPr vert="horz" lIns="91440" tIns="45720" rIns="91440" bIns="45720" rtlCol="0" anchor="ctr">
            <a:normAutofit/>
          </a:bodyPr>
          <a:lstStyle/>
          <a:p>
            <a:pPr marL="0" indent="0">
              <a:buNone/>
            </a:pPr>
            <a:r>
              <a:rPr lang="en-US" sz="2400" b="1" cap="all" dirty="0">
                <a:solidFill>
                  <a:schemeClr val="tx1"/>
                </a:solidFill>
              </a:rPr>
              <a:t>Reference</a:t>
            </a:r>
            <a:endParaRPr lang="en-US" sz="2400" b="1" i="1" cap="all" dirty="0">
              <a:solidFill>
                <a:schemeClr val="tx1"/>
              </a:solidFill>
            </a:endParaRPr>
          </a:p>
        </p:txBody>
      </p:sp>
      <p:sp>
        <p:nvSpPr>
          <p:cNvPr id="20" name="Rectangle 19">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Software Engineering">
            <a:extLst>
              <a:ext uri="{FF2B5EF4-FFF2-40B4-BE49-F238E27FC236}">
                <a16:creationId xmlns:a16="http://schemas.microsoft.com/office/drawing/2014/main" id="{257DD15B-5EC2-49EE-90B4-E1681697F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190" y="1289483"/>
            <a:ext cx="2658839" cy="328251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165918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549B84A-2811-4164-9E1B-32C45D22DCFB}"/>
              </a:ext>
            </a:extLst>
          </p:cNvPr>
          <p:cNvSpPr>
            <a:spLocks noGrp="1"/>
          </p:cNvSpPr>
          <p:nvPr>
            <p:ph type="title"/>
          </p:nvPr>
        </p:nvSpPr>
        <p:spPr>
          <a:xfrm>
            <a:off x="3643053" y="1577340"/>
            <a:ext cx="4671712" cy="3703320"/>
          </a:xfrm>
        </p:spPr>
        <p:txBody>
          <a:bodyPr vert="horz" lIns="91440" tIns="45720" rIns="91440" bIns="45720" rtlCol="0" anchor="ctr">
            <a:normAutofit/>
          </a:bodyPr>
          <a:lstStyle/>
          <a:p>
            <a:r>
              <a:rPr lang="en-US" sz="4000" dirty="0"/>
              <a:t>Thank You</a:t>
            </a:r>
            <a:br>
              <a:rPr lang="en-US" sz="4000" dirty="0"/>
            </a:br>
            <a:r>
              <a:rPr lang="en-US" sz="4000" dirty="0"/>
              <a:t>for</a:t>
            </a:r>
            <a:br>
              <a:rPr lang="en-US" sz="4000" dirty="0"/>
            </a:br>
            <a:r>
              <a:rPr lang="en-US" sz="4000" dirty="0"/>
              <a:t>your attention.</a:t>
            </a:r>
            <a:endParaRPr lang="en-US" sz="4000" dirty="0">
              <a:solidFill>
                <a:schemeClr val="tx2"/>
              </a:solidFill>
            </a:endParaRPr>
          </a:p>
        </p:txBody>
      </p:sp>
      <p:sp>
        <p:nvSpPr>
          <p:cNvPr id="3" name="Content Placeholder 2">
            <a:extLst>
              <a:ext uri="{FF2B5EF4-FFF2-40B4-BE49-F238E27FC236}">
                <a16:creationId xmlns:a16="http://schemas.microsoft.com/office/drawing/2014/main" id="{F23D8891-C261-407D-B8B8-D59F550B43D8}"/>
              </a:ext>
            </a:extLst>
          </p:cNvPr>
          <p:cNvSpPr>
            <a:spLocks noGrp="1"/>
          </p:cNvSpPr>
          <p:nvPr>
            <p:ph type="body" idx="1"/>
          </p:nvPr>
        </p:nvSpPr>
        <p:spPr>
          <a:xfrm>
            <a:off x="1193898" y="1577340"/>
            <a:ext cx="2037879" cy="3703320"/>
          </a:xfrm>
          <a:ln w="57150">
            <a:noFill/>
          </a:ln>
        </p:spPr>
        <p:txBody>
          <a:bodyPr vert="horz" lIns="91440" tIns="45720" rIns="91440" bIns="45720" rtlCol="0" anchor="ctr">
            <a:normAutofit/>
          </a:bodyPr>
          <a:lstStyle/>
          <a:p>
            <a:r>
              <a:rPr lang="en-US" sz="4000" dirty="0">
                <a:solidFill>
                  <a:schemeClr val="tx2"/>
                </a:solidFill>
              </a:rPr>
              <a:t>Q&amp;A</a:t>
            </a:r>
            <a:endParaRPr lang="en-US" sz="4000" dirty="0"/>
          </a:p>
        </p:txBody>
      </p:sp>
      <p:sp>
        <p:nvSpPr>
          <p:cNvPr id="44" name="Rectangle 43">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6415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86B160-70D7-422C-B710-9D6F22E9CD45}"/>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Design and implementation </a:t>
            </a:r>
          </a:p>
        </p:txBody>
      </p:sp>
      <p:pic>
        <p:nvPicPr>
          <p:cNvPr id="7" name="Graphic 6" descr="Playbook">
            <a:extLst>
              <a:ext uri="{FF2B5EF4-FFF2-40B4-BE49-F238E27FC236}">
                <a16:creationId xmlns:a16="http://schemas.microsoft.com/office/drawing/2014/main" id="{7CA35840-158E-4B7F-895A-B5BCD6F75C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85040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8160-1A94-4619-995A-575117A0B83C}"/>
              </a:ext>
            </a:extLst>
          </p:cNvPr>
          <p:cNvSpPr>
            <a:spLocks noGrp="1"/>
          </p:cNvSpPr>
          <p:nvPr>
            <p:ph type="title"/>
          </p:nvPr>
        </p:nvSpPr>
        <p:spPr/>
        <p:txBody>
          <a:bodyPr/>
          <a:lstStyle/>
          <a:p>
            <a:r>
              <a:rPr lang="en-US" dirty="0"/>
              <a:t>Design and implementation </a:t>
            </a:r>
          </a:p>
        </p:txBody>
      </p:sp>
      <p:sp>
        <p:nvSpPr>
          <p:cNvPr id="3" name="Content Placeholder 2">
            <a:extLst>
              <a:ext uri="{FF2B5EF4-FFF2-40B4-BE49-F238E27FC236}">
                <a16:creationId xmlns:a16="http://schemas.microsoft.com/office/drawing/2014/main" id="{D3578482-C799-4ABA-BBCE-8CCD75145585}"/>
              </a:ext>
            </a:extLst>
          </p:cNvPr>
          <p:cNvSpPr>
            <a:spLocks noGrp="1"/>
          </p:cNvSpPr>
          <p:nvPr>
            <p:ph idx="1"/>
          </p:nvPr>
        </p:nvSpPr>
        <p:spPr/>
        <p:txBody>
          <a:bodyPr>
            <a:normAutofit/>
          </a:bodyPr>
          <a:lstStyle/>
          <a:p>
            <a:pPr marL="0" indent="0">
              <a:buNone/>
            </a:pPr>
            <a:r>
              <a:rPr lang="en-US" b="1" dirty="0"/>
              <a:t>Software design &amp; implementation is </a:t>
            </a:r>
          </a:p>
          <a:p>
            <a:r>
              <a:rPr lang="en-US" dirty="0"/>
              <a:t>the stage in the software engineering process that an executable software system is developed.</a:t>
            </a:r>
          </a:p>
          <a:p>
            <a:endParaRPr lang="en-US" dirty="0"/>
          </a:p>
          <a:p>
            <a:pPr marL="0" indent="0">
              <a:buNone/>
            </a:pPr>
            <a:r>
              <a:rPr lang="en-US" dirty="0"/>
              <a:t>Software design &amp; implementation activities are always closely linked. </a:t>
            </a:r>
          </a:p>
          <a:p>
            <a:pPr lvl="1"/>
            <a:r>
              <a:rPr lang="en-US" sz="1800" b="1" dirty="0"/>
              <a:t>Software design</a:t>
            </a:r>
            <a:r>
              <a:rPr lang="en-US" sz="1800" dirty="0"/>
              <a:t> is a creative activity in which you identify software components and their relationships, based on a customer’s requirements. </a:t>
            </a:r>
          </a:p>
          <a:p>
            <a:pPr lvl="1"/>
            <a:r>
              <a:rPr lang="en-US" sz="1800" b="1" dirty="0"/>
              <a:t>Implementation</a:t>
            </a:r>
            <a:r>
              <a:rPr lang="en-US" sz="1800" dirty="0"/>
              <a:t> is the process of realizing the design as a program. </a:t>
            </a:r>
          </a:p>
        </p:txBody>
      </p:sp>
    </p:spTree>
    <p:extLst>
      <p:ext uri="{BB962C8B-B14F-4D97-AF65-F5344CB8AC3E}">
        <p14:creationId xmlns:p14="http://schemas.microsoft.com/office/powerpoint/2010/main" val="107103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1043-04F8-4761-A5D3-1A9AF12BB31B}"/>
              </a:ext>
            </a:extLst>
          </p:cNvPr>
          <p:cNvSpPr>
            <a:spLocks noGrp="1"/>
          </p:cNvSpPr>
          <p:nvPr>
            <p:ph type="title"/>
          </p:nvPr>
        </p:nvSpPr>
        <p:spPr/>
        <p:txBody>
          <a:bodyPr/>
          <a:lstStyle/>
          <a:p>
            <a:r>
              <a:rPr lang="en-US" dirty="0"/>
              <a:t>Build or buy</a:t>
            </a:r>
          </a:p>
        </p:txBody>
      </p:sp>
      <p:sp>
        <p:nvSpPr>
          <p:cNvPr id="3" name="Content Placeholder 2">
            <a:extLst>
              <a:ext uri="{FF2B5EF4-FFF2-40B4-BE49-F238E27FC236}">
                <a16:creationId xmlns:a16="http://schemas.microsoft.com/office/drawing/2014/main" id="{0099D7A2-42EE-4DBB-8119-A9D482D960D8}"/>
              </a:ext>
            </a:extLst>
          </p:cNvPr>
          <p:cNvSpPr>
            <a:spLocks noGrp="1"/>
          </p:cNvSpPr>
          <p:nvPr>
            <p:ph idx="1"/>
          </p:nvPr>
        </p:nvSpPr>
        <p:spPr/>
        <p:txBody>
          <a:bodyPr>
            <a:normAutofit/>
          </a:bodyPr>
          <a:lstStyle/>
          <a:p>
            <a:r>
              <a:rPr lang="en-US" sz="2000" dirty="0">
                <a:solidFill>
                  <a:sysClr val="windowText" lastClr="000000"/>
                </a:solidFill>
              </a:rPr>
              <a:t>In a wide range of domains, it is possible to buy off-the-shelf systems (COTS) that can be adapted and tailored to the users’ requirements. </a:t>
            </a:r>
          </a:p>
          <a:p>
            <a:pPr lvl="1"/>
            <a:r>
              <a:rPr lang="en-US" sz="1800" dirty="0" err="1">
                <a:solidFill>
                  <a:sysClr val="windowText" lastClr="000000"/>
                </a:solidFill>
              </a:rPr>
              <a:t>e.g</a:t>
            </a:r>
            <a:r>
              <a:rPr lang="en-US" sz="1800" dirty="0">
                <a:solidFill>
                  <a:sysClr val="windowText" lastClr="000000"/>
                </a:solidFill>
              </a:rPr>
              <a:t> for implement a medical records system, we can buy a package that is already used in hospitals vs developing a system. One can be cheaper and one faster ...</a:t>
            </a:r>
            <a:endParaRPr lang="en-US" sz="2000" dirty="0">
              <a:solidFill>
                <a:sysClr val="windowText" lastClr="000000"/>
              </a:solidFill>
            </a:endParaRPr>
          </a:p>
        </p:txBody>
      </p:sp>
      <p:sp>
        <p:nvSpPr>
          <p:cNvPr id="5" name="Rectangle 4">
            <a:extLst>
              <a:ext uri="{FF2B5EF4-FFF2-40B4-BE49-F238E27FC236}">
                <a16:creationId xmlns:a16="http://schemas.microsoft.com/office/drawing/2014/main" id="{A4E08F83-8189-4793-B6AC-220A9A7E16D1}"/>
              </a:ext>
            </a:extLst>
          </p:cNvPr>
          <p:cNvSpPr/>
          <p:nvPr/>
        </p:nvSpPr>
        <p:spPr>
          <a:xfrm>
            <a:off x="581192" y="5801194"/>
            <a:ext cx="3150991" cy="338554"/>
          </a:xfrm>
          <a:prstGeom prst="rect">
            <a:avLst/>
          </a:prstGeom>
        </p:spPr>
        <p:txBody>
          <a:bodyPr wrap="none">
            <a:spAutoFit/>
          </a:bodyPr>
          <a:lstStyle/>
          <a:p>
            <a:r>
              <a:rPr lang="en-US" sz="1600" dirty="0">
                <a:solidFill>
                  <a:schemeClr val="tx2"/>
                </a:solidFill>
              </a:rPr>
              <a:t>* COTS = Commercial off-the-shelf</a:t>
            </a:r>
          </a:p>
        </p:txBody>
      </p:sp>
    </p:spTree>
    <p:extLst>
      <p:ext uri="{BB962C8B-B14F-4D97-AF65-F5344CB8AC3E}">
        <p14:creationId xmlns:p14="http://schemas.microsoft.com/office/powerpoint/2010/main" val="14705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CD354E-2065-4DF1-BA18-940046155EB3}"/>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Object-oriented design using UML</a:t>
            </a:r>
          </a:p>
        </p:txBody>
      </p:sp>
      <p:pic>
        <p:nvPicPr>
          <p:cNvPr id="7" name="Graphic 6" descr="Robot">
            <a:extLst>
              <a:ext uri="{FF2B5EF4-FFF2-40B4-BE49-F238E27FC236}">
                <a16:creationId xmlns:a16="http://schemas.microsoft.com/office/drawing/2014/main" id="{5C4074B8-C8DF-4E3B-A4F5-81350A37D4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9099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264E-9CC3-4397-A070-346746BE2E2E}"/>
              </a:ext>
            </a:extLst>
          </p:cNvPr>
          <p:cNvSpPr>
            <a:spLocks noGrp="1"/>
          </p:cNvSpPr>
          <p:nvPr>
            <p:ph type="title"/>
          </p:nvPr>
        </p:nvSpPr>
        <p:spPr/>
        <p:txBody>
          <a:bodyPr/>
          <a:lstStyle/>
          <a:p>
            <a:r>
              <a:rPr lang="en-US" dirty="0"/>
              <a:t>object-oriented design process</a:t>
            </a:r>
          </a:p>
        </p:txBody>
      </p:sp>
      <p:sp>
        <p:nvSpPr>
          <p:cNvPr id="3" name="Content Placeholder 2">
            <a:extLst>
              <a:ext uri="{FF2B5EF4-FFF2-40B4-BE49-F238E27FC236}">
                <a16:creationId xmlns:a16="http://schemas.microsoft.com/office/drawing/2014/main" id="{19EC3F72-3872-4737-90EC-F06FC7219533}"/>
              </a:ext>
            </a:extLst>
          </p:cNvPr>
          <p:cNvSpPr>
            <a:spLocks noGrp="1"/>
          </p:cNvSpPr>
          <p:nvPr>
            <p:ph idx="1"/>
          </p:nvPr>
        </p:nvSpPr>
        <p:spPr/>
        <p:txBody>
          <a:bodyPr>
            <a:normAutofit/>
          </a:bodyPr>
          <a:lstStyle/>
          <a:p>
            <a:r>
              <a:rPr lang="en-US" sz="2000" dirty="0"/>
              <a:t>It involves developing a number of different system models.</a:t>
            </a:r>
          </a:p>
          <a:p>
            <a:r>
              <a:rPr lang="en-US" sz="2000" dirty="0"/>
              <a:t>They require a lot of effort for development and maintenance which for </a:t>
            </a:r>
            <a:r>
              <a:rPr lang="en-US" sz="2000" b="1" dirty="0"/>
              <a:t>small systems</a:t>
            </a:r>
            <a:r>
              <a:rPr lang="en-US" sz="2000" dirty="0"/>
              <a:t> this may </a:t>
            </a:r>
            <a:r>
              <a:rPr lang="en-US" sz="2000" b="1" dirty="0"/>
              <a:t>not be cost-effective</a:t>
            </a:r>
            <a:r>
              <a:rPr lang="en-US" sz="2000" dirty="0"/>
              <a:t>. However, for </a:t>
            </a:r>
            <a:r>
              <a:rPr lang="en-US" sz="2000" b="1" dirty="0"/>
              <a:t>large systems </a:t>
            </a:r>
            <a:r>
              <a:rPr lang="en-US" sz="2000" dirty="0"/>
              <a:t>developed by different groups design </a:t>
            </a:r>
            <a:r>
              <a:rPr lang="en-US" sz="2000" b="1" dirty="0"/>
              <a:t>models</a:t>
            </a:r>
            <a:r>
              <a:rPr lang="en-US" sz="2000" dirty="0"/>
              <a:t> are an </a:t>
            </a:r>
            <a:r>
              <a:rPr lang="en-US" sz="2000" b="1" dirty="0"/>
              <a:t>important communication mechanism</a:t>
            </a:r>
            <a:r>
              <a:rPr lang="en-US" sz="2000" dirty="0"/>
              <a:t>.</a:t>
            </a:r>
          </a:p>
        </p:txBody>
      </p:sp>
    </p:spTree>
    <p:extLst>
      <p:ext uri="{BB962C8B-B14F-4D97-AF65-F5344CB8AC3E}">
        <p14:creationId xmlns:p14="http://schemas.microsoft.com/office/powerpoint/2010/main" val="179313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17" y="704850"/>
            <a:ext cx="2901174" cy="4305301"/>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Weather station </a:t>
            </a:r>
            <a:br>
              <a:rPr lang="en-US" sz="2700" dirty="0">
                <a:solidFill>
                  <a:schemeClr val="bg1"/>
                </a:solidFill>
              </a:rPr>
            </a:br>
            <a:r>
              <a:rPr lang="en-US" sz="2700" dirty="0">
                <a:solidFill>
                  <a:schemeClr val="bg1"/>
                </a:solidFill>
              </a:rPr>
              <a:t>use cases</a:t>
            </a:r>
          </a:p>
        </p:txBody>
      </p:sp>
      <p:pic>
        <p:nvPicPr>
          <p:cNvPr id="4" name="Content Placeholder 4">
            <a:extLst>
              <a:ext uri="{FF2B5EF4-FFF2-40B4-BE49-F238E27FC236}">
                <a16:creationId xmlns:a16="http://schemas.microsoft.com/office/drawing/2014/main" id="{44F3B676-930F-420D-BC3B-58F404D62324}"/>
              </a:ext>
            </a:extLst>
          </p:cNvPr>
          <p:cNvPicPr>
            <a:picLocks noChangeAspect="1"/>
          </p:cNvPicPr>
          <p:nvPr/>
        </p:nvPicPr>
        <p:blipFill rotWithShape="1">
          <a:blip r:embed="rId4">
            <a:extLst>
              <a:ext uri="{28A0092B-C50C-407E-A947-70E740481C1C}">
                <a14:useLocalDpi xmlns:a14="http://schemas.microsoft.com/office/drawing/2010/main" val="0"/>
              </a:ext>
            </a:extLst>
          </a:blip>
          <a:srcRect r="43281"/>
          <a:stretch/>
        </p:blipFill>
        <p:spPr>
          <a:xfrm>
            <a:off x="4268296" y="1278120"/>
            <a:ext cx="4412759" cy="3158760"/>
          </a:xfrm>
          <a:prstGeom prst="rect">
            <a:avLst/>
          </a:prstGeom>
        </p:spPr>
      </p:pic>
    </p:spTree>
    <p:extLst>
      <p:ext uri="{BB962C8B-B14F-4D97-AF65-F5344CB8AC3E}">
        <p14:creationId xmlns:p14="http://schemas.microsoft.com/office/powerpoint/2010/main" val="225965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5957" y="1378286"/>
            <a:ext cx="6872086" cy="3117514"/>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High-level architecture </a:t>
            </a:r>
            <a:br>
              <a:rPr lang="en-US" sz="2700" dirty="0">
                <a:solidFill>
                  <a:schemeClr val="bg1"/>
                </a:solidFill>
              </a:rPr>
            </a:br>
            <a:r>
              <a:rPr lang="en-US" sz="2700" dirty="0">
                <a:solidFill>
                  <a:schemeClr val="bg1"/>
                </a:solidFill>
              </a:rPr>
              <a:t>of the weather station</a:t>
            </a:r>
          </a:p>
        </p:txBody>
      </p:sp>
    </p:spTree>
    <p:extLst>
      <p:ext uri="{BB962C8B-B14F-4D97-AF65-F5344CB8AC3E}">
        <p14:creationId xmlns:p14="http://schemas.microsoft.com/office/powerpoint/2010/main" val="1437748920"/>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1132</Words>
  <Application>Microsoft Office PowerPoint</Application>
  <PresentationFormat>On-screen Show (4:3)</PresentationFormat>
  <Paragraphs>166</Paragraphs>
  <Slides>29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Gill Sans MT</vt:lpstr>
      <vt:lpstr>Wingdings 2</vt:lpstr>
      <vt:lpstr>Dividend</vt:lpstr>
      <vt:lpstr>design and implementation Chapter 7</vt:lpstr>
      <vt:lpstr>Agenda</vt:lpstr>
      <vt:lpstr>Design and implementation </vt:lpstr>
      <vt:lpstr>Design and implementation </vt:lpstr>
      <vt:lpstr>Build or buy</vt:lpstr>
      <vt:lpstr>Object-oriented design using UML</vt:lpstr>
      <vt:lpstr>object-oriented design process</vt:lpstr>
      <vt:lpstr>Weather station  use cases</vt:lpstr>
      <vt:lpstr>High-level architecture  of the weather station</vt:lpstr>
      <vt:lpstr>Weather station Object class identification</vt:lpstr>
      <vt:lpstr>Sequence diagram</vt:lpstr>
      <vt:lpstr>state diagram</vt:lpstr>
      <vt:lpstr>Design patterns</vt:lpstr>
      <vt:lpstr>Design patterns</vt:lpstr>
      <vt:lpstr>Design Patterns</vt:lpstr>
      <vt:lpstr>Observer pattern</vt:lpstr>
      <vt:lpstr>Observer pattern</vt:lpstr>
      <vt:lpstr>Implementation issues</vt:lpstr>
      <vt:lpstr>Implementation issues</vt:lpstr>
      <vt:lpstr>Reuse levels</vt:lpstr>
      <vt:lpstr>Reuse costs</vt:lpstr>
      <vt:lpstr>Development tools</vt:lpstr>
      <vt:lpstr>Open source development</vt:lpstr>
      <vt:lpstr>Open source development</vt:lpstr>
      <vt:lpstr>Open source</vt:lpstr>
      <vt:lpstr>Open source licensing</vt:lpstr>
      <vt:lpstr>License models</vt:lpstr>
      <vt:lpstr>Software Engineering Sommerville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2019-11-23T23:48:03Z</dcterms:created>
  <dcterms:modified xsi:type="dcterms:W3CDTF">2019-11-24T12:06:47Z</dcterms:modified>
</cp:coreProperties>
</file>