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88" r:id="rId2"/>
    <p:sldId id="378" r:id="rId3"/>
    <p:sldId id="379" r:id="rId4"/>
    <p:sldId id="380" r:id="rId5"/>
    <p:sldId id="447" r:id="rId6"/>
    <p:sldId id="448" r:id="rId7"/>
    <p:sldId id="452" r:id="rId8"/>
    <p:sldId id="449" r:id="rId9"/>
    <p:sldId id="450" r:id="rId10"/>
    <p:sldId id="451" r:id="rId11"/>
    <p:sldId id="453" r:id="rId12"/>
    <p:sldId id="398" r:id="rId13"/>
    <p:sldId id="397" r:id="rId14"/>
    <p:sldId id="418" r:id="rId15"/>
    <p:sldId id="400" r:id="rId16"/>
    <p:sldId id="415" r:id="rId17"/>
    <p:sldId id="456" r:id="rId18"/>
    <p:sldId id="464" r:id="rId19"/>
    <p:sldId id="423" r:id="rId20"/>
    <p:sldId id="461" r:id="rId21"/>
    <p:sldId id="312" r:id="rId22"/>
    <p:sldId id="313" r:id="rId23"/>
    <p:sldId id="465" r:id="rId24"/>
    <p:sldId id="424" r:id="rId25"/>
    <p:sldId id="315" r:id="rId26"/>
    <p:sldId id="425" r:id="rId27"/>
    <p:sldId id="435" r:id="rId28"/>
    <p:sldId id="319" r:id="rId29"/>
    <p:sldId id="466" r:id="rId30"/>
    <p:sldId id="321" r:id="rId31"/>
    <p:sldId id="322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/>
    <p:restoredTop sz="93910"/>
  </p:normalViewPr>
  <p:slideViewPr>
    <p:cSldViewPr snapToGrid="0" snapToObjects="1">
      <p:cViewPr>
        <p:scale>
          <a:sx n="55" d="100"/>
          <a:sy n="55" d="100"/>
        </p:scale>
        <p:origin x="-10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24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25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29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30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A: max(lambda</a:t>
            </a:r>
            <a:r>
              <a:rPr lang="en-US" baseline="0" dirty="0" smtClean="0"/>
              <a:t>(x) </a:t>
            </a:r>
            <a:r>
              <a:rPr lang="mr-IN" baseline="0" dirty="0" smtClean="0"/>
              <a:t>–</a:t>
            </a:r>
            <a:r>
              <a:rPr lang="en-US" baseline="0" dirty="0" smtClean="0"/>
              <a:t> lambda(y),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21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22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23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4_1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4: SQL Part III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1538"/>
              </p:ext>
            </p:extLst>
          </p:nvPr>
        </p:nvGraphicFramePr>
        <p:xfrm>
          <a:off x="83820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48022"/>
              </p:ext>
            </p:extLst>
          </p:nvPr>
        </p:nvGraphicFramePr>
        <p:xfrm>
          <a:off x="4796163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73512"/>
              </p:ext>
            </p:extLst>
          </p:nvPr>
        </p:nvGraphicFramePr>
        <p:xfrm>
          <a:off x="883155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pic>
        <p:nvPicPr>
          <p:cNvPr id="4" name="Picture 3" descr="Screen Shot 2018-09-23 at 12.0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15" y="3167977"/>
            <a:ext cx="3992770" cy="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5551" y="4227746"/>
            <a:ext cx="2743200" cy="365125"/>
          </a:xfrm>
        </p:spPr>
        <p:txBody>
          <a:bodyPr/>
          <a:lstStyle/>
          <a:p>
            <a:fld id="{71C162CE-480A-44CE-B867-ADB1FE527E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97331" y="1823656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548147" y="194036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48147" y="3083360"/>
            <a:ext cx="3399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By default: </a:t>
            </a:r>
          </a:p>
          <a:p>
            <a:r>
              <a:rPr lang="en-US" sz="2800" dirty="0" smtClean="0">
                <a:latin typeface="+mj-lt"/>
              </a:rPr>
              <a:t>SQL uses set semantics!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What if we want duplicates?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 descr="Screen Shot 2018-09-23 at 12.0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77" y="1366114"/>
            <a:ext cx="3610746" cy="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10600" y="4257056"/>
            <a:ext cx="230134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operations</a:t>
            </a:r>
            <a:endParaRPr lang="en-US" sz="2800" i="1" dirty="0">
              <a:latin typeface="+mj-lt"/>
            </a:endParaRPr>
          </a:p>
        </p:txBody>
      </p:sp>
      <p:pic>
        <p:nvPicPr>
          <p:cNvPr id="4" name="Picture 3" descr="Screen Shot 2018-09-23 at 12.03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42" y="3353732"/>
            <a:ext cx="4419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31975" y="4356636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  <p:pic>
        <p:nvPicPr>
          <p:cNvPr id="4" name="Picture 3" descr="Screen Shot 2018-09-23 at 12.03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59" y="3241932"/>
            <a:ext cx="4292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83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6770"/>
              </p:ext>
            </p:extLst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9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49763" y="3661844"/>
            <a:ext cx="617444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 has a factory in the US (but not China)</a:t>
            </a: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6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21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Return Relations</a:t>
            </a:r>
            <a:endParaRPr lang="en-US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22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366067" y="245392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620384" y="1770546"/>
            <a:ext cx="44723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smtClean="0">
                <a:latin typeface="+mj-lt"/>
              </a:rPr>
              <a:t>Are these queries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2180" y="2448659"/>
            <a:ext cx="555394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23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366067" y="245392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620384" y="1770546"/>
            <a:ext cx="44723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smtClean="0">
                <a:latin typeface="+mj-lt"/>
              </a:rPr>
              <a:t>Are these queries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2180" y="2448659"/>
            <a:ext cx="6013887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ar-IQ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ar-IQ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ar-IQ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928809" y="5125220"/>
            <a:ext cx="833439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 (both use set semantics)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25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</a:t>
            </a:r>
            <a:r>
              <a:rPr lang="en-US" dirty="0" smtClean="0"/>
              <a:t>Return Relations</a:t>
            </a:r>
            <a:endParaRPr lang="en-US" dirty="0"/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26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27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28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Queries </a:t>
            </a:r>
            <a:r>
              <a:rPr lang="en-US" sz="2400" dirty="0" smtClean="0"/>
              <a:t>Using External </a:t>
            </a:r>
            <a:r>
              <a:rPr lang="en-US" sz="2400" dirty="0" err="1" smtClean="0"/>
              <a:t>Vars</a:t>
            </a:r>
            <a:r>
              <a:rPr lang="en-US" sz="2400" dirty="0" smtClean="0"/>
              <a:t> in Internal Subquery</a:t>
            </a:r>
            <a:endParaRPr lang="en-US" sz="2400" dirty="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29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Queries </a:t>
            </a:r>
            <a:r>
              <a:rPr lang="en-US" sz="2400" dirty="0" smtClean="0"/>
              <a:t>Using External </a:t>
            </a:r>
            <a:r>
              <a:rPr lang="en-US" sz="2400" dirty="0" err="1" smtClean="0"/>
              <a:t>Vars</a:t>
            </a:r>
            <a:r>
              <a:rPr lang="en-US" sz="2400" dirty="0" smtClean="0"/>
              <a:t> in Internal Subquery</a:t>
            </a:r>
            <a:endParaRPr lang="en-US" sz="2400" dirty="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86572" y="0"/>
            <a:ext cx="688283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m1, Movie As m2</a:t>
            </a:r>
            <a:endParaRPr lang="en-US" sz="2400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m1.title = m2.title and m1.year &lt;&gt; m2.year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30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9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Activity-4-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76472"/>
              </p:ext>
            </p:extLst>
          </p:nvPr>
        </p:nvGraphicFramePr>
        <p:xfrm>
          <a:off x="7767504" y="2579731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6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4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2027"/>
              </p:ext>
            </p:extLst>
          </p:nvPr>
        </p:nvGraphicFramePr>
        <p:xfrm>
          <a:off x="83820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82541"/>
              </p:ext>
            </p:extLst>
          </p:nvPr>
        </p:nvGraphicFramePr>
        <p:xfrm>
          <a:off x="4796163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53759"/>
              </p:ext>
            </p:extLst>
          </p:nvPr>
        </p:nvGraphicFramePr>
        <p:xfrm>
          <a:off x="8831550" y="2504088"/>
          <a:ext cx="2522250" cy="1935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8872"/>
                <a:gridCol w="1553378"/>
              </a:tblGrid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7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2181</Words>
  <Application>Microsoft Macintosh PowerPoint</Application>
  <PresentationFormat>Custom</PresentationFormat>
  <Paragraphs>526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Lecture 4: SQL Part III</vt:lpstr>
      <vt:lpstr>Today’s Lecture</vt:lpstr>
      <vt:lpstr>1. Set Operators &amp; Nested Queries</vt:lpstr>
      <vt:lpstr>What you will learn about in this section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 Relations</vt:lpstr>
      <vt:lpstr>Nested Queries</vt:lpstr>
      <vt:lpstr>Nested Queries</vt:lpstr>
      <vt:lpstr>Nested Queries</vt:lpstr>
      <vt:lpstr>Subqueries Return Relations</vt:lpstr>
      <vt:lpstr>Subqueries Returning Relations</vt:lpstr>
      <vt:lpstr>Nested queries as alternatives to INTERSECT and EXCEPT</vt:lpstr>
      <vt:lpstr>Correlated Queries Using External Vars in Internal Subquery</vt:lpstr>
      <vt:lpstr>Correlated Queries Using External Vars in Internal Subquery</vt:lpstr>
      <vt:lpstr>Complex Correlated Query</vt:lpstr>
      <vt:lpstr>Basic SQL Summary</vt:lpstr>
      <vt:lpstr>Activity-4-1.ipynb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283</cp:revision>
  <dcterms:created xsi:type="dcterms:W3CDTF">2015-09-12T15:05:51Z</dcterms:created>
  <dcterms:modified xsi:type="dcterms:W3CDTF">2018-09-29T19:09:26Z</dcterms:modified>
</cp:coreProperties>
</file>