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77" r:id="rId2"/>
    <p:sldId id="309" r:id="rId3"/>
    <p:sldId id="286" r:id="rId4"/>
    <p:sldId id="363" r:id="rId5"/>
    <p:sldId id="311" r:id="rId6"/>
    <p:sldId id="287" r:id="rId7"/>
    <p:sldId id="364" r:id="rId8"/>
    <p:sldId id="362" r:id="rId9"/>
    <p:sldId id="289" r:id="rId10"/>
    <p:sldId id="376" r:id="rId11"/>
    <p:sldId id="366" r:id="rId12"/>
    <p:sldId id="365" r:id="rId13"/>
    <p:sldId id="291" r:id="rId14"/>
    <p:sldId id="368" r:id="rId15"/>
    <p:sldId id="367" r:id="rId16"/>
    <p:sldId id="293" r:id="rId17"/>
    <p:sldId id="369" r:id="rId18"/>
    <p:sldId id="294" r:id="rId19"/>
    <p:sldId id="295" r:id="rId2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9900CC"/>
    <a:srgbClr val="6600FF"/>
    <a:srgbClr val="3333CC"/>
    <a:srgbClr val="FF9999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44"/>
    </p:cViewPr>
  </p:sorterViewPr>
  <p:notesViewPr>
    <p:cSldViewPr>
      <p:cViewPr varScale="1">
        <p:scale>
          <a:sx n="56" d="100"/>
          <a:sy n="56" d="100"/>
        </p:scale>
        <p:origin x="-153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Relationship Id="rId2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D928074D-EECE-9D4E-950F-F818FA699C38}" type="datetimeFigureOut">
              <a:rPr lang="zh-TW" altLang="en-US"/>
              <a:pPr>
                <a:defRPr/>
              </a:pPr>
              <a:t>11/27/18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48D15F88-40DD-F34C-8B8E-0B9C8E8BBB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547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43891B93-B2BE-1840-831A-AD65D97F88F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7099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538AC9A-DF17-844B-A369-4F9B311756C7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3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3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19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A071B65-C96A-E542-81BD-58C039063BB7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16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11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A9F7903-B4C3-A343-BEEE-6DA57789A31C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18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12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5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7C3765D-E1EB-AA4F-B271-E96A2A433E84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19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13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471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D7F91A7-6E78-1043-9F26-D3758864D7BD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5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5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r>
              <a:rPr lang="en-US" altLang="zh-TW">
                <a:latin typeface="Times New Roman" charset="0"/>
                <a:ea typeface="新細明體" charset="0"/>
                <a:cs typeface="新細明體" charset="0"/>
              </a:rPr>
              <a:t>Why set (ssn, did) as the primary key?  Many-to-many relationship, ssn alone is not unique.</a:t>
            </a:r>
          </a:p>
          <a:p>
            <a:pPr eaLnBrk="1" hangingPunct="1"/>
            <a:r>
              <a:rPr lang="en-US" altLang="zh-TW">
                <a:latin typeface="Times New Roman" charset="0"/>
                <a:ea typeface="新細明體" charset="0"/>
                <a:cs typeface="新細明體" charset="0"/>
              </a:rPr>
              <a:t>Why set ssn as a foreign key? If an employee tuple is deleted, a tuple in works_in corresponding to that employee may be invalid.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594EED2-11F8-584B-8297-E36FFB674291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6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5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2915D4E-A880-BA49-A317-ABEC0C5E0DE0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8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022725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4" tIns="0" rIns="20634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6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 w="12700" cap="flat">
            <a:solidFill>
              <a:schemeClr val="tx1"/>
            </a:solidFill>
          </a:ln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08" tIns="48144" rIns="98008" bIns="48144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F565637-D552-9B41-9EFA-026389661807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9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7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r>
              <a:rPr lang="en-US" altLang="zh-TW">
                <a:latin typeface="Times New Roman" charset="0"/>
                <a:ea typeface="新細明體" charset="0"/>
                <a:cs typeface="新細明體" charset="0"/>
              </a:rPr>
              <a:t>You cannot have two Manages tuples with the same did. Why?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EA9F904-1CB0-0540-AF90-B9E4CB65BC33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10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7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r>
              <a:rPr lang="en-US" altLang="zh-TW">
                <a:latin typeface="Times New Roman" charset="0"/>
                <a:ea typeface="新細明體" charset="0"/>
                <a:cs typeface="新細明體" charset="0"/>
              </a:rPr>
              <a:t>You cannot have two Manages tuples with the same did. Why?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CE04DE1-7A72-8B4B-91DD-28D448A084F1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12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022725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4" tIns="0" rIns="20634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8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 w="12700" cap="flat">
            <a:solidFill>
              <a:schemeClr val="tx1"/>
            </a:solidFill>
          </a:ln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08" tIns="48144" rIns="98008" bIns="48144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D537E2C-168F-5943-8338-D9B810C1784A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13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9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DB6E5E6-CCA8-2548-AB49-73A60FCA788E}" type="slidenum">
              <a:rPr lang="zh-TW" altLang="en-US" sz="1300">
                <a:ea typeface="新細明體" charset="0"/>
                <a:cs typeface="新細明體" charset="0"/>
              </a:rPr>
              <a:pPr eaLnBrk="1" hangingPunct="1"/>
              <a:t>15</a:t>
            </a:fld>
            <a:endParaRPr lang="en-US" altLang="zh-TW" sz="1300">
              <a:ea typeface="新細明體" charset="0"/>
              <a:cs typeface="新細明體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022725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4" tIns="0" rIns="20634" bIns="0" anchor="b"/>
          <a:lstStyle/>
          <a:p>
            <a:pPr algn="r" eaLnBrk="0" hangingPunct="0"/>
            <a:r>
              <a:rPr lang="en-US" altLang="zh-TW" sz="1100" i="1">
                <a:ea typeface="新細明體" charset="0"/>
                <a:cs typeface="新細明體" charset="0"/>
              </a:rPr>
              <a:t>10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 w="12700" cap="flat">
            <a:solidFill>
              <a:schemeClr val="tx1"/>
            </a:solidFill>
          </a:ln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8008" tIns="48144" rIns="98008" bIns="48144"/>
          <a:lstStyle/>
          <a:p>
            <a:pPr eaLnBrk="1" hangingPunct="1"/>
            <a:endParaRPr lang="zh-TW" altLang="en-US">
              <a:latin typeface="Times New Roman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7BCAD-8403-7440-BFC6-B8601FA219E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452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34B6D-69E0-204B-8D05-A6EED940B8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376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FE9AD-2F1E-C947-BD50-C9292C43C15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4503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美工圖案版面配置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568AE-A1D6-D549-B68D-E21E3E9D82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124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B7657-CA0C-A849-B100-D1207D83C71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790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DFDB4-DFB0-9A40-AEC1-56EBD4A0187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457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63C6A-ED1B-D64A-A571-68F42039D01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590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DC791-8D3A-D34B-A436-BBF0DB4F7D9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821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A8B5B-F4E0-8046-B282-7BA55CD41EC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953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73AEC-D9C5-174B-9CB7-602F7EA596F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343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3750F-4174-C048-AB6C-26315CA598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151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1538F-D7A4-D349-BC51-DDD12556D44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506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4A67B8B8-93E2-5C4A-992A-E4D2F6CF9D6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973263"/>
            <a:ext cx="6858000" cy="2387600"/>
          </a:xfrm>
        </p:spPr>
        <p:txBody>
          <a:bodyPr/>
          <a:lstStyle/>
          <a:p>
            <a:r>
              <a:rPr lang="en-US" dirty="0" smtClean="0"/>
              <a:t>Lecture 19:</a:t>
            </a:r>
            <a:br>
              <a:rPr lang="en-US" dirty="0" smtClean="0"/>
            </a:br>
            <a:r>
              <a:rPr lang="en-US" altLang="zh-TW" dirty="0">
                <a:latin typeface="Calibri" charset="0"/>
                <a:ea typeface="新細明體" charset="0"/>
                <a:cs typeface="新細明體" charset="0"/>
              </a:rPr>
              <a:t>Translate ER Model to Relational Model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9144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3933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7504" y="5805264"/>
            <a:ext cx="7173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Source: http://</a:t>
            </a:r>
            <a:r>
              <a:rPr lang="en-US" sz="1800" dirty="0" err="1"/>
              <a:t>mll.csie.ntu.edu.tw</a:t>
            </a:r>
            <a:r>
              <a:rPr lang="en-US" sz="1800" dirty="0"/>
              <a:t>/course/database_f10/lecture/lecture03.</a:t>
            </a:r>
            <a:r>
              <a:rPr lang="en-US" sz="1800" dirty="0" smtClean="0"/>
              <a:t>ppt</a:t>
            </a:r>
          </a:p>
          <a:p>
            <a:r>
              <a:rPr lang="en-US" sz="1800" dirty="0" smtClean="0"/>
              <a:t>By Winston </a:t>
            </a:r>
            <a:r>
              <a:rPr lang="en-US" sz="1800" dirty="0"/>
              <a:t>Hsu and </a:t>
            </a:r>
            <a:r>
              <a:rPr lang="en-US" sz="1800" dirty="0" err="1"/>
              <a:t>Hao-hua</a:t>
            </a:r>
            <a:r>
              <a:rPr lang="en-US" sz="1800" dirty="0"/>
              <a:t> Chu</a:t>
            </a:r>
          </a:p>
          <a:p>
            <a:r>
              <a:rPr lang="en-US" sz="1800" dirty="0"/>
              <a:t>from National Taiwan University</a:t>
            </a:r>
          </a:p>
        </p:txBody>
      </p:sp>
    </p:spTree>
    <p:extLst>
      <p:ext uri="{BB962C8B-B14F-4D97-AF65-F5344CB8AC3E}">
        <p14:creationId xmlns:p14="http://schemas.microsoft.com/office/powerpoint/2010/main" val="15010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57F0355-69BA-0C49-83D9-28F0863C603D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10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3600">
                <a:latin typeface="Calibri" charset="0"/>
                <a:ea typeface="新細明體" charset="0"/>
                <a:cs typeface="新細明體" charset="0"/>
              </a:rPr>
              <a:t>Relationship Sets (with key Constraints) to Table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3024188" cy="4114800"/>
          </a:xfrm>
          <a:noFill/>
        </p:spPr>
        <p:txBody>
          <a:bodyPr lIns="90488" tIns="44450" rIns="90488" bIns="44450"/>
          <a:lstStyle/>
          <a:p>
            <a:pPr eaLnBrk="1" hangingPunct="1">
              <a:buSzPct val="75000"/>
            </a:pP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Since each department has a unique manager, we could instead combine Manages and Departments.</a:t>
            </a:r>
          </a:p>
          <a:p>
            <a:pPr lvl="1" eaLnBrk="1" hangingPunct="1">
              <a:buSzPct val="75000"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Map Manages into the Departments table.</a:t>
            </a:r>
          </a:p>
        </p:txBody>
      </p:sp>
      <p:grpSp>
        <p:nvGrpSpPr>
          <p:cNvPr id="30726" name="Group 8"/>
          <p:cNvGrpSpPr>
            <a:grpSpLocks/>
          </p:cNvGrpSpPr>
          <p:nvPr/>
        </p:nvGrpSpPr>
        <p:grpSpPr bwMode="auto">
          <a:xfrm>
            <a:off x="3729038" y="1844675"/>
            <a:ext cx="5414962" cy="1849438"/>
            <a:chOff x="2140" y="0"/>
            <a:chExt cx="3411" cy="1165"/>
          </a:xfrm>
        </p:grpSpPr>
        <p:sp>
          <p:nvSpPr>
            <p:cNvPr id="30728" name="Freeform 9"/>
            <p:cNvSpPr>
              <a:spLocks/>
            </p:cNvSpPr>
            <p:nvPr/>
          </p:nvSpPr>
          <p:spPr bwMode="auto">
            <a:xfrm>
              <a:off x="3288" y="585"/>
              <a:ext cx="769" cy="580"/>
            </a:xfrm>
            <a:custGeom>
              <a:avLst/>
              <a:gdLst>
                <a:gd name="T0" fmla="*/ 0 w 769"/>
                <a:gd name="T1" fmla="*/ 290 h 580"/>
                <a:gd name="T2" fmla="*/ 378 w 769"/>
                <a:gd name="T3" fmla="*/ 0 h 580"/>
                <a:gd name="T4" fmla="*/ 768 w 769"/>
                <a:gd name="T5" fmla="*/ 300 h 580"/>
                <a:gd name="T6" fmla="*/ 378 w 769"/>
                <a:gd name="T7" fmla="*/ 579 h 580"/>
                <a:gd name="T8" fmla="*/ 0 w 769"/>
                <a:gd name="T9" fmla="*/ 290 h 5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9"/>
                <a:gd name="T16" fmla="*/ 0 h 580"/>
                <a:gd name="T17" fmla="*/ 769 w 769"/>
                <a:gd name="T18" fmla="*/ 580 h 5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solidFill>
              <a:srgbClr val="FF7C8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Freeform 10"/>
            <p:cNvSpPr>
              <a:spLocks/>
            </p:cNvSpPr>
            <p:nvPr/>
          </p:nvSpPr>
          <p:spPr bwMode="auto">
            <a:xfrm>
              <a:off x="4145" y="240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Freeform 11"/>
            <p:cNvSpPr>
              <a:spLocks/>
            </p:cNvSpPr>
            <p:nvPr/>
          </p:nvSpPr>
          <p:spPr bwMode="auto">
            <a:xfrm>
              <a:off x="4976" y="254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31" name="Group 12"/>
            <p:cNvGrpSpPr>
              <a:grpSpLocks/>
            </p:cNvGrpSpPr>
            <p:nvPr/>
          </p:nvGrpSpPr>
          <p:grpSpPr bwMode="auto">
            <a:xfrm>
              <a:off x="4504" y="0"/>
              <a:ext cx="592" cy="327"/>
              <a:chOff x="4672" y="468"/>
              <a:chExt cx="592" cy="327"/>
            </a:xfrm>
          </p:grpSpPr>
          <p:sp>
            <p:nvSpPr>
              <p:cNvPr id="30755" name="Freeform 13"/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Rectangle 14"/>
              <p:cNvSpPr>
                <a:spLocks noChangeArrowheads="1"/>
              </p:cNvSpPr>
              <p:nvPr/>
            </p:nvSpPr>
            <p:spPr bwMode="auto">
              <a:xfrm>
                <a:off x="4696" y="507"/>
                <a:ext cx="45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solidFill>
                      <a:srgbClr val="000000"/>
                    </a:solidFill>
                    <a:latin typeface="Gill Sans MT" charset="0"/>
                    <a:ea typeface="新細明體" charset="0"/>
                    <a:cs typeface="新細明體" charset="0"/>
                  </a:rPr>
                  <a:t>dname</a:t>
                </a:r>
              </a:p>
            </p:txBody>
          </p:sp>
        </p:grpSp>
        <p:sp>
          <p:nvSpPr>
            <p:cNvPr id="30732" name="Rectangle 15"/>
            <p:cNvSpPr>
              <a:spLocks noChangeArrowheads="1"/>
            </p:cNvSpPr>
            <p:nvPr/>
          </p:nvSpPr>
          <p:spPr bwMode="auto">
            <a:xfrm>
              <a:off x="5011" y="289"/>
              <a:ext cx="4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budget</a:t>
              </a:r>
            </a:p>
          </p:txBody>
        </p:sp>
        <p:sp>
          <p:nvSpPr>
            <p:cNvPr id="30733" name="Rectangle 16"/>
            <p:cNvSpPr>
              <a:spLocks noChangeArrowheads="1"/>
            </p:cNvSpPr>
            <p:nvPr/>
          </p:nvSpPr>
          <p:spPr bwMode="auto">
            <a:xfrm>
              <a:off x="4207" y="289"/>
              <a:ext cx="2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did</a:t>
              </a:r>
            </a:p>
          </p:txBody>
        </p:sp>
        <p:grpSp>
          <p:nvGrpSpPr>
            <p:cNvPr id="30734" name="Group 17"/>
            <p:cNvGrpSpPr>
              <a:grpSpLocks/>
            </p:cNvGrpSpPr>
            <p:nvPr/>
          </p:nvGrpSpPr>
          <p:grpSpPr bwMode="auto">
            <a:xfrm>
              <a:off x="3453" y="48"/>
              <a:ext cx="455" cy="327"/>
              <a:chOff x="3621" y="276"/>
              <a:chExt cx="455" cy="327"/>
            </a:xfrm>
          </p:grpSpPr>
          <p:sp>
            <p:nvSpPr>
              <p:cNvPr id="30753" name="Freeform 18"/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4" name="Rectangle 19"/>
              <p:cNvSpPr>
                <a:spLocks noChangeArrowheads="1"/>
              </p:cNvSpPr>
              <p:nvPr/>
            </p:nvSpPr>
            <p:spPr bwMode="auto">
              <a:xfrm>
                <a:off x="3621" y="334"/>
                <a:ext cx="37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solidFill>
                      <a:srgbClr val="000000"/>
                    </a:solidFill>
                    <a:latin typeface="Gill Sans MT" charset="0"/>
                    <a:ea typeface="新細明體" charset="0"/>
                    <a:cs typeface="新細明體" charset="0"/>
                  </a:rPr>
                  <a:t>since</a:t>
                </a:r>
              </a:p>
            </p:txBody>
          </p:sp>
        </p:grpSp>
        <p:sp>
          <p:nvSpPr>
            <p:cNvPr id="30735" name="Freeform 20"/>
            <p:cNvSpPr>
              <a:spLocks/>
            </p:cNvSpPr>
            <p:nvPr/>
          </p:nvSpPr>
          <p:spPr bwMode="auto">
            <a:xfrm>
              <a:off x="2547" y="9"/>
              <a:ext cx="454" cy="327"/>
            </a:xfrm>
            <a:custGeom>
              <a:avLst/>
              <a:gdLst>
                <a:gd name="T0" fmla="*/ 453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2 w 454"/>
                <a:gd name="T7" fmla="*/ 68 h 327"/>
                <a:gd name="T8" fmla="*/ 387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1 w 454"/>
                <a:gd name="T23" fmla="*/ 15 h 327"/>
                <a:gd name="T24" fmla="*/ 96 w 454"/>
                <a:gd name="T25" fmla="*/ 29 h 327"/>
                <a:gd name="T26" fmla="*/ 66 w 454"/>
                <a:gd name="T27" fmla="*/ 47 h 327"/>
                <a:gd name="T28" fmla="*/ 41 w 454"/>
                <a:gd name="T29" fmla="*/ 68 h 327"/>
                <a:gd name="T30" fmla="*/ 21 w 454"/>
                <a:gd name="T31" fmla="*/ 94 h 327"/>
                <a:gd name="T32" fmla="*/ 8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8 w 454"/>
                <a:gd name="T39" fmla="*/ 205 h 327"/>
                <a:gd name="T40" fmla="*/ 21 w 454"/>
                <a:gd name="T41" fmla="*/ 231 h 327"/>
                <a:gd name="T42" fmla="*/ 41 w 454"/>
                <a:gd name="T43" fmla="*/ 257 h 327"/>
                <a:gd name="T44" fmla="*/ 66 w 454"/>
                <a:gd name="T45" fmla="*/ 278 h 327"/>
                <a:gd name="T46" fmla="*/ 96 w 454"/>
                <a:gd name="T47" fmla="*/ 296 h 327"/>
                <a:gd name="T48" fmla="*/ 131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7 w 454"/>
                <a:gd name="T63" fmla="*/ 278 h 327"/>
                <a:gd name="T64" fmla="*/ 412 w 454"/>
                <a:gd name="T65" fmla="*/ 257 h 327"/>
                <a:gd name="T66" fmla="*/ 431 w 454"/>
                <a:gd name="T67" fmla="*/ 231 h 327"/>
                <a:gd name="T68" fmla="*/ 445 w 454"/>
                <a:gd name="T69" fmla="*/ 205 h 327"/>
                <a:gd name="T70" fmla="*/ 453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Freeform 21"/>
            <p:cNvSpPr>
              <a:spLocks/>
            </p:cNvSpPr>
            <p:nvPr/>
          </p:nvSpPr>
          <p:spPr bwMode="auto">
            <a:xfrm>
              <a:off x="2140" y="250"/>
              <a:ext cx="454" cy="326"/>
            </a:xfrm>
            <a:custGeom>
              <a:avLst/>
              <a:gdLst>
                <a:gd name="T0" fmla="*/ 451 w 454"/>
                <a:gd name="T1" fmla="*/ 148 h 326"/>
                <a:gd name="T2" fmla="*/ 445 w 454"/>
                <a:gd name="T3" fmla="*/ 120 h 326"/>
                <a:gd name="T4" fmla="*/ 431 w 454"/>
                <a:gd name="T5" fmla="*/ 93 h 326"/>
                <a:gd name="T6" fmla="*/ 411 w 454"/>
                <a:gd name="T7" fmla="*/ 68 h 326"/>
                <a:gd name="T8" fmla="*/ 386 w 454"/>
                <a:gd name="T9" fmla="*/ 47 h 326"/>
                <a:gd name="T10" fmla="*/ 356 w 454"/>
                <a:gd name="T11" fmla="*/ 29 h 326"/>
                <a:gd name="T12" fmla="*/ 322 w 454"/>
                <a:gd name="T13" fmla="*/ 15 h 326"/>
                <a:gd name="T14" fmla="*/ 285 w 454"/>
                <a:gd name="T15" fmla="*/ 5 h 326"/>
                <a:gd name="T16" fmla="*/ 246 w 454"/>
                <a:gd name="T17" fmla="*/ 0 h 326"/>
                <a:gd name="T18" fmla="*/ 206 w 454"/>
                <a:gd name="T19" fmla="*/ 0 h 326"/>
                <a:gd name="T20" fmla="*/ 167 w 454"/>
                <a:gd name="T21" fmla="*/ 5 h 326"/>
                <a:gd name="T22" fmla="*/ 130 w 454"/>
                <a:gd name="T23" fmla="*/ 15 h 326"/>
                <a:gd name="T24" fmla="*/ 96 w 454"/>
                <a:gd name="T25" fmla="*/ 29 h 326"/>
                <a:gd name="T26" fmla="*/ 66 w 454"/>
                <a:gd name="T27" fmla="*/ 47 h 326"/>
                <a:gd name="T28" fmla="*/ 41 w 454"/>
                <a:gd name="T29" fmla="*/ 68 h 326"/>
                <a:gd name="T30" fmla="*/ 21 w 454"/>
                <a:gd name="T31" fmla="*/ 93 h 326"/>
                <a:gd name="T32" fmla="*/ 7 w 454"/>
                <a:gd name="T33" fmla="*/ 120 h 326"/>
                <a:gd name="T34" fmla="*/ 1 w 454"/>
                <a:gd name="T35" fmla="*/ 148 h 326"/>
                <a:gd name="T36" fmla="*/ 1 w 454"/>
                <a:gd name="T37" fmla="*/ 176 h 326"/>
                <a:gd name="T38" fmla="*/ 7 w 454"/>
                <a:gd name="T39" fmla="*/ 204 h 326"/>
                <a:gd name="T40" fmla="*/ 21 w 454"/>
                <a:gd name="T41" fmla="*/ 231 h 326"/>
                <a:gd name="T42" fmla="*/ 41 w 454"/>
                <a:gd name="T43" fmla="*/ 256 h 326"/>
                <a:gd name="T44" fmla="*/ 66 w 454"/>
                <a:gd name="T45" fmla="*/ 277 h 326"/>
                <a:gd name="T46" fmla="*/ 96 w 454"/>
                <a:gd name="T47" fmla="*/ 295 h 326"/>
                <a:gd name="T48" fmla="*/ 130 w 454"/>
                <a:gd name="T49" fmla="*/ 309 h 326"/>
                <a:gd name="T50" fmla="*/ 167 w 454"/>
                <a:gd name="T51" fmla="*/ 319 h 326"/>
                <a:gd name="T52" fmla="*/ 206 w 454"/>
                <a:gd name="T53" fmla="*/ 325 h 326"/>
                <a:gd name="T54" fmla="*/ 246 w 454"/>
                <a:gd name="T55" fmla="*/ 325 h 326"/>
                <a:gd name="T56" fmla="*/ 285 w 454"/>
                <a:gd name="T57" fmla="*/ 319 h 326"/>
                <a:gd name="T58" fmla="*/ 322 w 454"/>
                <a:gd name="T59" fmla="*/ 309 h 326"/>
                <a:gd name="T60" fmla="*/ 356 w 454"/>
                <a:gd name="T61" fmla="*/ 295 h 326"/>
                <a:gd name="T62" fmla="*/ 386 w 454"/>
                <a:gd name="T63" fmla="*/ 277 h 326"/>
                <a:gd name="T64" fmla="*/ 411 w 454"/>
                <a:gd name="T65" fmla="*/ 256 h 326"/>
                <a:gd name="T66" fmla="*/ 431 w 454"/>
                <a:gd name="T67" fmla="*/ 231 h 326"/>
                <a:gd name="T68" fmla="*/ 445 w 454"/>
                <a:gd name="T69" fmla="*/ 204 h 326"/>
                <a:gd name="T70" fmla="*/ 451 w 454"/>
                <a:gd name="T71" fmla="*/ 176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6"/>
                <a:gd name="T110" fmla="*/ 454 w 454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Rectangle 22"/>
            <p:cNvSpPr>
              <a:spLocks noChangeArrowheads="1"/>
            </p:cNvSpPr>
            <p:nvPr/>
          </p:nvSpPr>
          <p:spPr bwMode="auto">
            <a:xfrm>
              <a:off x="2541" y="48"/>
              <a:ext cx="3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30738" name="Rectangle 23"/>
            <p:cNvSpPr>
              <a:spLocks noChangeArrowheads="1"/>
            </p:cNvSpPr>
            <p:nvPr/>
          </p:nvSpPr>
          <p:spPr bwMode="auto">
            <a:xfrm>
              <a:off x="2192" y="301"/>
              <a:ext cx="2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ssn</a:t>
              </a:r>
            </a:p>
          </p:txBody>
        </p:sp>
        <p:sp>
          <p:nvSpPr>
            <p:cNvPr id="30739" name="Freeform 24"/>
            <p:cNvSpPr>
              <a:spLocks/>
            </p:cNvSpPr>
            <p:nvPr/>
          </p:nvSpPr>
          <p:spPr bwMode="auto">
            <a:xfrm>
              <a:off x="4408" y="768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solidFill>
              <a:srgbClr val="99FF9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40" name="Group 25"/>
            <p:cNvGrpSpPr>
              <a:grpSpLocks/>
            </p:cNvGrpSpPr>
            <p:nvPr/>
          </p:nvGrpSpPr>
          <p:grpSpPr bwMode="auto">
            <a:xfrm>
              <a:off x="2159" y="744"/>
              <a:ext cx="814" cy="295"/>
              <a:chOff x="2328" y="1226"/>
              <a:chExt cx="814" cy="295"/>
            </a:xfrm>
          </p:grpSpPr>
          <p:sp>
            <p:nvSpPr>
              <p:cNvPr id="30751" name="Freeform 26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solidFill>
                <a:srgbClr val="99FF99"/>
              </a:soli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2" name="Rectangle 27"/>
              <p:cNvSpPr>
                <a:spLocks noChangeArrowheads="1"/>
              </p:cNvSpPr>
              <p:nvPr/>
            </p:nvSpPr>
            <p:spPr bwMode="auto">
              <a:xfrm>
                <a:off x="2336" y="1266"/>
                <a:ext cx="667" cy="210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solidFill>
                      <a:srgbClr val="000000"/>
                    </a:solidFill>
                    <a:latin typeface="Gill Sans MT" charset="0"/>
                    <a:ea typeface="新細明體" charset="0"/>
                    <a:cs typeface="新細明體" charset="0"/>
                  </a:rPr>
                  <a:t>Employees</a:t>
                </a:r>
              </a:p>
            </p:txBody>
          </p:sp>
        </p:grpSp>
        <p:sp>
          <p:nvSpPr>
            <p:cNvPr id="30741" name="Rectangle 28"/>
            <p:cNvSpPr>
              <a:spLocks noChangeArrowheads="1"/>
            </p:cNvSpPr>
            <p:nvPr/>
          </p:nvSpPr>
          <p:spPr bwMode="auto">
            <a:xfrm>
              <a:off x="4517" y="790"/>
              <a:ext cx="80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Departments</a:t>
              </a:r>
            </a:p>
          </p:txBody>
        </p:sp>
        <p:sp>
          <p:nvSpPr>
            <p:cNvPr id="30742" name="Line 29"/>
            <p:cNvSpPr>
              <a:spLocks noChangeShapeType="1"/>
            </p:cNvSpPr>
            <p:nvPr/>
          </p:nvSpPr>
          <p:spPr bwMode="auto">
            <a:xfrm flipH="1">
              <a:off x="2948" y="876"/>
              <a:ext cx="3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Line 30"/>
            <p:cNvSpPr>
              <a:spLocks noChangeShapeType="1"/>
            </p:cNvSpPr>
            <p:nvPr/>
          </p:nvSpPr>
          <p:spPr bwMode="auto">
            <a:xfrm>
              <a:off x="4060" y="876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Line 31"/>
            <p:cNvSpPr>
              <a:spLocks noChangeShapeType="1"/>
            </p:cNvSpPr>
            <p:nvPr/>
          </p:nvSpPr>
          <p:spPr bwMode="auto">
            <a:xfrm>
              <a:off x="2759" y="323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32"/>
            <p:cNvSpPr>
              <a:spLocks noChangeShapeType="1"/>
            </p:cNvSpPr>
            <p:nvPr/>
          </p:nvSpPr>
          <p:spPr bwMode="auto">
            <a:xfrm>
              <a:off x="2427" y="563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Line 33"/>
            <p:cNvSpPr>
              <a:spLocks noChangeShapeType="1"/>
            </p:cNvSpPr>
            <p:nvPr/>
          </p:nvSpPr>
          <p:spPr bwMode="auto">
            <a:xfrm>
              <a:off x="3645" y="336"/>
              <a:ext cx="27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Line 34"/>
            <p:cNvSpPr>
              <a:spLocks noChangeShapeType="1"/>
            </p:cNvSpPr>
            <p:nvPr/>
          </p:nvSpPr>
          <p:spPr bwMode="auto">
            <a:xfrm>
              <a:off x="4444" y="544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Line 35"/>
            <p:cNvSpPr>
              <a:spLocks noChangeShapeType="1"/>
            </p:cNvSpPr>
            <p:nvPr/>
          </p:nvSpPr>
          <p:spPr bwMode="auto">
            <a:xfrm>
              <a:off x="4776" y="352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Line 36"/>
            <p:cNvSpPr>
              <a:spLocks noChangeShapeType="1"/>
            </p:cNvSpPr>
            <p:nvPr/>
          </p:nvSpPr>
          <p:spPr bwMode="auto">
            <a:xfrm flipH="1">
              <a:off x="5012" y="544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Rectangle 37"/>
            <p:cNvSpPr>
              <a:spLocks noChangeArrowheads="1"/>
            </p:cNvSpPr>
            <p:nvPr/>
          </p:nvSpPr>
          <p:spPr bwMode="auto">
            <a:xfrm>
              <a:off x="3354" y="798"/>
              <a:ext cx="55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Manages</a:t>
              </a:r>
            </a:p>
          </p:txBody>
        </p:sp>
      </p:grpSp>
      <p:sp>
        <p:nvSpPr>
          <p:cNvPr id="30727" name="Rectangle 38"/>
          <p:cNvSpPr>
            <a:spLocks noChangeArrowheads="1"/>
          </p:cNvSpPr>
          <p:nvPr/>
        </p:nvSpPr>
        <p:spPr bwMode="auto">
          <a:xfrm>
            <a:off x="3203575" y="3860800"/>
            <a:ext cx="5472113" cy="254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CREATE TABLE 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Dept_Mgr(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did  INTEGER,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dname  CHAR(20),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budget  REAL,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</a:t>
            </a:r>
            <a:r>
              <a:rPr lang="en-US" altLang="zh-TW" sz="20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ssn  </a:t>
            </a:r>
            <a:r>
              <a:rPr lang="en-US" altLang="zh-TW" sz="18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CHAR(11)</a:t>
            </a:r>
            <a:r>
              <a:rPr lang="en-US" altLang="zh-TW" sz="20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,   // can be null -&gt; at most one</a:t>
            </a:r>
          </a:p>
          <a:p>
            <a:pPr eaLnBrk="0" hangingPunct="0"/>
            <a:r>
              <a:rPr lang="en-US" altLang="zh-TW" sz="20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   since  </a:t>
            </a:r>
            <a:r>
              <a:rPr lang="en-US" altLang="zh-TW" sz="18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DATE</a:t>
            </a:r>
            <a:r>
              <a:rPr lang="en-US" altLang="zh-TW" sz="20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PRIMARY KEY 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(did),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FOREIGN KEY </a:t>
            </a:r>
            <a:r>
              <a:rPr lang="en-US" altLang="zh-TW" sz="20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(ssn) </a:t>
            </a:r>
            <a:r>
              <a:rPr lang="en-US" altLang="zh-TW" sz="18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REFERENCES</a:t>
            </a:r>
            <a:r>
              <a:rPr lang="en-US" altLang="zh-TW" sz="20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 Employees)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FEEBB61-9CB8-0F48-8A0D-880012FEC108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11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Translate ER Model to Relational Model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An entity set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without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 only key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 participation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weak entity set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ISA hierarchies to table(s)</a:t>
            </a:r>
          </a:p>
          <a:p>
            <a:pPr eaLnBrk="1" hangingPunct="1"/>
            <a:endParaRPr lang="en-US" altLang="zh-TW" sz="2400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447B744-A059-AD46-B0B0-2C3F21E0201B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12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1038" y="6018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19438" y="601821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04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Review: Participation Constraints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305800" cy="1828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Describe </a:t>
            </a:r>
            <a:r>
              <a:rPr lang="en-US" altLang="zh-TW" sz="2400">
                <a:solidFill>
                  <a:srgbClr val="008000"/>
                </a:solidFill>
                <a:latin typeface="Calibri" charset="0"/>
                <a:ea typeface="新細明體" charset="0"/>
                <a:cs typeface="新細明體" charset="0"/>
              </a:rPr>
              <a:t>all (entitity)</a:t>
            </a: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 </a:t>
            </a:r>
            <a:r>
              <a:rPr lang="en-US" altLang="zh-TW" sz="2400">
                <a:solidFill>
                  <a:srgbClr val="008000"/>
                </a:solidFill>
                <a:latin typeface="Calibri" charset="0"/>
                <a:ea typeface="新細明體" charset="0"/>
                <a:cs typeface="新細明體" charset="0"/>
              </a:rPr>
              <a:t>participation </a:t>
            </a: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relationship</a:t>
            </a:r>
          </a:p>
          <a:p>
            <a:pPr lvl="1" eaLnBrk="1" hangingPunct="1"/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Must every department have a manager?</a:t>
            </a:r>
          </a:p>
          <a:p>
            <a:pPr lvl="2" eaLnBrk="1" hangingPunct="1">
              <a:buSzPct val="75000"/>
            </a:pPr>
            <a:r>
              <a:rPr lang="en-US" altLang="zh-TW" sz="1800">
                <a:latin typeface="Calibri" charset="0"/>
                <a:ea typeface="新細明體" charset="0"/>
                <a:cs typeface="新細明體" charset="0"/>
              </a:rPr>
              <a:t>If yes, this is a </a:t>
            </a:r>
            <a:r>
              <a:rPr lang="en-US" altLang="zh-TW" sz="1800">
                <a:solidFill>
                  <a:srgbClr val="008000"/>
                </a:solidFill>
                <a:latin typeface="Calibri" charset="0"/>
                <a:ea typeface="新細明體" charset="0"/>
                <a:cs typeface="新細明體" charset="0"/>
              </a:rPr>
              <a:t>participation constraint</a:t>
            </a:r>
            <a:endParaRPr lang="en-US" altLang="zh-TW" sz="1800">
              <a:latin typeface="Calibri" charset="0"/>
              <a:ea typeface="新細明體" charset="0"/>
              <a:cs typeface="新細明體" charset="0"/>
            </a:endParaRPr>
          </a:p>
          <a:p>
            <a:pPr lvl="1" eaLnBrk="1" hangingPunct="1">
              <a:buSzPct val="75000"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All Departments entities must participate in the Manages relationship set (total participation).</a:t>
            </a:r>
          </a:p>
        </p:txBody>
      </p:sp>
      <p:grpSp>
        <p:nvGrpSpPr>
          <p:cNvPr id="33798" name="Group 47"/>
          <p:cNvGrpSpPr>
            <a:grpSpLocks/>
          </p:cNvGrpSpPr>
          <p:nvPr/>
        </p:nvGrpSpPr>
        <p:grpSpPr bwMode="auto">
          <a:xfrm>
            <a:off x="1131888" y="3422650"/>
            <a:ext cx="7345362" cy="1550988"/>
            <a:chOff x="713" y="2156"/>
            <a:chExt cx="4627" cy="977"/>
          </a:xfrm>
        </p:grpSpPr>
        <p:sp>
          <p:nvSpPr>
            <p:cNvPr id="33799" name="Freeform 6"/>
            <p:cNvSpPr>
              <a:spLocks/>
            </p:cNvSpPr>
            <p:nvPr/>
          </p:nvSpPr>
          <p:spPr bwMode="auto">
            <a:xfrm>
              <a:off x="3371" y="2468"/>
              <a:ext cx="666" cy="234"/>
            </a:xfrm>
            <a:custGeom>
              <a:avLst/>
              <a:gdLst>
                <a:gd name="T0" fmla="*/ 662 w 666"/>
                <a:gd name="T1" fmla="*/ 106 h 234"/>
                <a:gd name="T2" fmla="*/ 652 w 666"/>
                <a:gd name="T3" fmla="*/ 86 h 234"/>
                <a:gd name="T4" fmla="*/ 633 w 666"/>
                <a:gd name="T5" fmla="*/ 68 h 234"/>
                <a:gd name="T6" fmla="*/ 604 w 666"/>
                <a:gd name="T7" fmla="*/ 50 h 234"/>
                <a:gd name="T8" fmla="*/ 566 w 666"/>
                <a:gd name="T9" fmla="*/ 34 h 234"/>
                <a:gd name="T10" fmla="*/ 522 w 666"/>
                <a:gd name="T11" fmla="*/ 21 h 234"/>
                <a:gd name="T12" fmla="*/ 472 w 666"/>
                <a:gd name="T13" fmla="*/ 11 h 234"/>
                <a:gd name="T14" fmla="*/ 419 w 666"/>
                <a:gd name="T15" fmla="*/ 4 h 234"/>
                <a:gd name="T16" fmla="*/ 360 w 666"/>
                <a:gd name="T17" fmla="*/ 1 h 234"/>
                <a:gd name="T18" fmla="*/ 304 w 666"/>
                <a:gd name="T19" fmla="*/ 1 h 234"/>
                <a:gd name="T20" fmla="*/ 247 w 666"/>
                <a:gd name="T21" fmla="*/ 4 h 234"/>
                <a:gd name="T22" fmla="*/ 191 w 666"/>
                <a:gd name="T23" fmla="*/ 11 h 234"/>
                <a:gd name="T24" fmla="*/ 141 w 666"/>
                <a:gd name="T25" fmla="*/ 21 h 234"/>
                <a:gd name="T26" fmla="*/ 98 w 666"/>
                <a:gd name="T27" fmla="*/ 34 h 234"/>
                <a:gd name="T28" fmla="*/ 60 w 666"/>
                <a:gd name="T29" fmla="*/ 50 h 234"/>
                <a:gd name="T30" fmla="*/ 31 w 666"/>
                <a:gd name="T31" fmla="*/ 68 h 234"/>
                <a:gd name="T32" fmla="*/ 10 w 666"/>
                <a:gd name="T33" fmla="*/ 86 h 234"/>
                <a:gd name="T34" fmla="*/ 1 w 666"/>
                <a:gd name="T35" fmla="*/ 106 h 234"/>
                <a:gd name="T36" fmla="*/ 1 w 666"/>
                <a:gd name="T37" fmla="*/ 127 h 234"/>
                <a:gd name="T38" fmla="*/ 10 w 666"/>
                <a:gd name="T39" fmla="*/ 147 h 234"/>
                <a:gd name="T40" fmla="*/ 31 w 666"/>
                <a:gd name="T41" fmla="*/ 166 h 234"/>
                <a:gd name="T42" fmla="*/ 60 w 666"/>
                <a:gd name="T43" fmla="*/ 183 h 234"/>
                <a:gd name="T44" fmla="*/ 98 w 666"/>
                <a:gd name="T45" fmla="*/ 199 h 234"/>
                <a:gd name="T46" fmla="*/ 141 w 666"/>
                <a:gd name="T47" fmla="*/ 212 h 234"/>
                <a:gd name="T48" fmla="*/ 191 w 666"/>
                <a:gd name="T49" fmla="*/ 222 h 234"/>
                <a:gd name="T50" fmla="*/ 247 w 666"/>
                <a:gd name="T51" fmla="*/ 229 h 234"/>
                <a:gd name="T52" fmla="*/ 304 w 666"/>
                <a:gd name="T53" fmla="*/ 232 h 234"/>
                <a:gd name="T54" fmla="*/ 360 w 666"/>
                <a:gd name="T55" fmla="*/ 232 h 234"/>
                <a:gd name="T56" fmla="*/ 419 w 666"/>
                <a:gd name="T57" fmla="*/ 229 h 234"/>
                <a:gd name="T58" fmla="*/ 472 w 666"/>
                <a:gd name="T59" fmla="*/ 222 h 234"/>
                <a:gd name="T60" fmla="*/ 522 w 666"/>
                <a:gd name="T61" fmla="*/ 212 h 234"/>
                <a:gd name="T62" fmla="*/ 566 w 666"/>
                <a:gd name="T63" fmla="*/ 199 h 234"/>
                <a:gd name="T64" fmla="*/ 604 w 666"/>
                <a:gd name="T65" fmla="*/ 183 h 234"/>
                <a:gd name="T66" fmla="*/ 633 w 666"/>
                <a:gd name="T67" fmla="*/ 166 h 234"/>
                <a:gd name="T68" fmla="*/ 652 w 666"/>
                <a:gd name="T69" fmla="*/ 147 h 234"/>
                <a:gd name="T70" fmla="*/ 662 w 666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6"/>
                <a:gd name="T109" fmla="*/ 0 h 234"/>
                <a:gd name="T110" fmla="*/ 666 w 666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6" h="234">
                  <a:moveTo>
                    <a:pt x="665" y="117"/>
                  </a:moveTo>
                  <a:lnTo>
                    <a:pt x="662" y="106"/>
                  </a:lnTo>
                  <a:lnTo>
                    <a:pt x="658" y="96"/>
                  </a:lnTo>
                  <a:lnTo>
                    <a:pt x="652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6" y="34"/>
                  </a:lnTo>
                  <a:lnTo>
                    <a:pt x="546" y="27"/>
                  </a:lnTo>
                  <a:lnTo>
                    <a:pt x="522" y="21"/>
                  </a:lnTo>
                  <a:lnTo>
                    <a:pt x="497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9" y="4"/>
                  </a:lnTo>
                  <a:lnTo>
                    <a:pt x="390" y="2"/>
                  </a:lnTo>
                  <a:lnTo>
                    <a:pt x="360" y="1"/>
                  </a:lnTo>
                  <a:lnTo>
                    <a:pt x="331" y="0"/>
                  </a:lnTo>
                  <a:lnTo>
                    <a:pt x="304" y="1"/>
                  </a:lnTo>
                  <a:lnTo>
                    <a:pt x="274" y="2"/>
                  </a:lnTo>
                  <a:lnTo>
                    <a:pt x="247" y="4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8" y="27"/>
                  </a:lnTo>
                  <a:lnTo>
                    <a:pt x="98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6" y="96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6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8" y="199"/>
                  </a:lnTo>
                  <a:lnTo>
                    <a:pt x="118" y="205"/>
                  </a:lnTo>
                  <a:lnTo>
                    <a:pt x="141" y="212"/>
                  </a:lnTo>
                  <a:lnTo>
                    <a:pt x="165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4" y="231"/>
                  </a:lnTo>
                  <a:lnTo>
                    <a:pt x="304" y="232"/>
                  </a:lnTo>
                  <a:lnTo>
                    <a:pt x="331" y="233"/>
                  </a:lnTo>
                  <a:lnTo>
                    <a:pt x="360" y="232"/>
                  </a:lnTo>
                  <a:lnTo>
                    <a:pt x="390" y="231"/>
                  </a:lnTo>
                  <a:lnTo>
                    <a:pt x="419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7" y="217"/>
                  </a:lnTo>
                  <a:lnTo>
                    <a:pt x="522" y="212"/>
                  </a:lnTo>
                  <a:lnTo>
                    <a:pt x="546" y="205"/>
                  </a:lnTo>
                  <a:lnTo>
                    <a:pt x="566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2" y="147"/>
                  </a:lnTo>
                  <a:lnTo>
                    <a:pt x="658" y="137"/>
                  </a:lnTo>
                  <a:lnTo>
                    <a:pt x="662" y="127"/>
                  </a:lnTo>
                  <a:lnTo>
                    <a:pt x="665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Freeform 7"/>
            <p:cNvSpPr>
              <a:spLocks/>
            </p:cNvSpPr>
            <p:nvPr/>
          </p:nvSpPr>
          <p:spPr bwMode="auto">
            <a:xfrm>
              <a:off x="4593" y="2468"/>
              <a:ext cx="747" cy="234"/>
            </a:xfrm>
            <a:custGeom>
              <a:avLst/>
              <a:gdLst>
                <a:gd name="T0" fmla="*/ 1 w 747"/>
                <a:gd name="T1" fmla="*/ 127 h 234"/>
                <a:gd name="T2" fmla="*/ 12 w 747"/>
                <a:gd name="T3" fmla="*/ 147 h 234"/>
                <a:gd name="T4" fmla="*/ 35 w 747"/>
                <a:gd name="T5" fmla="*/ 166 h 234"/>
                <a:gd name="T6" fmla="*/ 66 w 747"/>
                <a:gd name="T7" fmla="*/ 183 h 234"/>
                <a:gd name="T8" fmla="*/ 108 w 747"/>
                <a:gd name="T9" fmla="*/ 199 h 234"/>
                <a:gd name="T10" fmla="*/ 159 w 747"/>
                <a:gd name="T11" fmla="*/ 212 h 234"/>
                <a:gd name="T12" fmla="*/ 215 w 747"/>
                <a:gd name="T13" fmla="*/ 222 h 234"/>
                <a:gd name="T14" fmla="*/ 276 w 747"/>
                <a:gd name="T15" fmla="*/ 229 h 234"/>
                <a:gd name="T16" fmla="*/ 340 w 747"/>
                <a:gd name="T17" fmla="*/ 232 h 234"/>
                <a:gd name="T18" fmla="*/ 405 w 747"/>
                <a:gd name="T19" fmla="*/ 232 h 234"/>
                <a:gd name="T20" fmla="*/ 469 w 747"/>
                <a:gd name="T21" fmla="*/ 229 h 234"/>
                <a:gd name="T22" fmla="*/ 530 w 747"/>
                <a:gd name="T23" fmla="*/ 222 h 234"/>
                <a:gd name="T24" fmla="*/ 586 w 747"/>
                <a:gd name="T25" fmla="*/ 212 h 234"/>
                <a:gd name="T26" fmla="*/ 637 w 747"/>
                <a:gd name="T27" fmla="*/ 198 h 234"/>
                <a:gd name="T28" fmla="*/ 677 w 747"/>
                <a:gd name="T29" fmla="*/ 183 h 234"/>
                <a:gd name="T30" fmla="*/ 710 w 747"/>
                <a:gd name="T31" fmla="*/ 166 h 234"/>
                <a:gd name="T32" fmla="*/ 733 w 747"/>
                <a:gd name="T33" fmla="*/ 146 h 234"/>
                <a:gd name="T34" fmla="*/ 744 w 747"/>
                <a:gd name="T35" fmla="*/ 126 h 234"/>
                <a:gd name="T36" fmla="*/ 744 w 747"/>
                <a:gd name="T37" fmla="*/ 106 h 234"/>
                <a:gd name="T38" fmla="*/ 733 w 747"/>
                <a:gd name="T39" fmla="*/ 86 h 234"/>
                <a:gd name="T40" fmla="*/ 710 w 747"/>
                <a:gd name="T41" fmla="*/ 67 h 234"/>
                <a:gd name="T42" fmla="*/ 677 w 747"/>
                <a:gd name="T43" fmla="*/ 50 h 234"/>
                <a:gd name="T44" fmla="*/ 637 w 747"/>
                <a:gd name="T45" fmla="*/ 34 h 234"/>
                <a:gd name="T46" fmla="*/ 586 w 747"/>
                <a:gd name="T47" fmla="*/ 21 h 234"/>
                <a:gd name="T48" fmla="*/ 530 w 747"/>
                <a:gd name="T49" fmla="*/ 11 h 234"/>
                <a:gd name="T50" fmla="*/ 469 w 747"/>
                <a:gd name="T51" fmla="*/ 4 h 234"/>
                <a:gd name="T52" fmla="*/ 405 w 747"/>
                <a:gd name="T53" fmla="*/ 1 h 234"/>
                <a:gd name="T54" fmla="*/ 340 w 747"/>
                <a:gd name="T55" fmla="*/ 1 h 234"/>
                <a:gd name="T56" fmla="*/ 276 w 747"/>
                <a:gd name="T57" fmla="*/ 4 h 234"/>
                <a:gd name="T58" fmla="*/ 215 w 747"/>
                <a:gd name="T59" fmla="*/ 11 h 234"/>
                <a:gd name="T60" fmla="*/ 159 w 747"/>
                <a:gd name="T61" fmla="*/ 21 h 234"/>
                <a:gd name="T62" fmla="*/ 108 w 747"/>
                <a:gd name="T63" fmla="*/ 34 h 234"/>
                <a:gd name="T64" fmla="*/ 66 w 747"/>
                <a:gd name="T65" fmla="*/ 50 h 234"/>
                <a:gd name="T66" fmla="*/ 35 w 747"/>
                <a:gd name="T67" fmla="*/ 68 h 234"/>
                <a:gd name="T68" fmla="*/ 12 w 747"/>
                <a:gd name="T69" fmla="*/ 86 h 234"/>
                <a:gd name="T70" fmla="*/ 1 w 747"/>
                <a:gd name="T71" fmla="*/ 106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47"/>
                <a:gd name="T109" fmla="*/ 0 h 234"/>
                <a:gd name="T110" fmla="*/ 747 w 747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47" h="234">
                  <a:moveTo>
                    <a:pt x="0" y="117"/>
                  </a:moveTo>
                  <a:lnTo>
                    <a:pt x="1" y="127"/>
                  </a:lnTo>
                  <a:lnTo>
                    <a:pt x="5" y="137"/>
                  </a:lnTo>
                  <a:lnTo>
                    <a:pt x="12" y="147"/>
                  </a:lnTo>
                  <a:lnTo>
                    <a:pt x="21" y="156"/>
                  </a:lnTo>
                  <a:lnTo>
                    <a:pt x="35" y="166"/>
                  </a:lnTo>
                  <a:lnTo>
                    <a:pt x="49" y="175"/>
                  </a:lnTo>
                  <a:lnTo>
                    <a:pt x="66" y="183"/>
                  </a:lnTo>
                  <a:lnTo>
                    <a:pt x="87" y="191"/>
                  </a:lnTo>
                  <a:lnTo>
                    <a:pt x="108" y="199"/>
                  </a:lnTo>
                  <a:lnTo>
                    <a:pt x="133" y="205"/>
                  </a:lnTo>
                  <a:lnTo>
                    <a:pt x="159" y="212"/>
                  </a:lnTo>
                  <a:lnTo>
                    <a:pt x="186" y="217"/>
                  </a:lnTo>
                  <a:lnTo>
                    <a:pt x="215" y="222"/>
                  </a:lnTo>
                  <a:lnTo>
                    <a:pt x="245" y="226"/>
                  </a:lnTo>
                  <a:lnTo>
                    <a:pt x="276" y="229"/>
                  </a:lnTo>
                  <a:lnTo>
                    <a:pt x="307" y="231"/>
                  </a:lnTo>
                  <a:lnTo>
                    <a:pt x="340" y="232"/>
                  </a:lnTo>
                  <a:lnTo>
                    <a:pt x="373" y="233"/>
                  </a:lnTo>
                  <a:lnTo>
                    <a:pt x="405" y="232"/>
                  </a:lnTo>
                  <a:lnTo>
                    <a:pt x="436" y="231"/>
                  </a:lnTo>
                  <a:lnTo>
                    <a:pt x="469" y="229"/>
                  </a:lnTo>
                  <a:lnTo>
                    <a:pt x="500" y="226"/>
                  </a:lnTo>
                  <a:lnTo>
                    <a:pt x="530" y="222"/>
                  </a:lnTo>
                  <a:lnTo>
                    <a:pt x="559" y="217"/>
                  </a:lnTo>
                  <a:lnTo>
                    <a:pt x="586" y="212"/>
                  </a:lnTo>
                  <a:lnTo>
                    <a:pt x="612" y="205"/>
                  </a:lnTo>
                  <a:lnTo>
                    <a:pt x="637" y="198"/>
                  </a:lnTo>
                  <a:lnTo>
                    <a:pt x="658" y="191"/>
                  </a:lnTo>
                  <a:lnTo>
                    <a:pt x="677" y="183"/>
                  </a:lnTo>
                  <a:lnTo>
                    <a:pt x="695" y="175"/>
                  </a:lnTo>
                  <a:lnTo>
                    <a:pt x="710" y="166"/>
                  </a:lnTo>
                  <a:lnTo>
                    <a:pt x="722" y="156"/>
                  </a:lnTo>
                  <a:lnTo>
                    <a:pt x="733" y="146"/>
                  </a:lnTo>
                  <a:lnTo>
                    <a:pt x="740" y="137"/>
                  </a:lnTo>
                  <a:lnTo>
                    <a:pt x="744" y="126"/>
                  </a:lnTo>
                  <a:lnTo>
                    <a:pt x="746" y="117"/>
                  </a:lnTo>
                  <a:lnTo>
                    <a:pt x="744" y="106"/>
                  </a:lnTo>
                  <a:lnTo>
                    <a:pt x="740" y="96"/>
                  </a:lnTo>
                  <a:lnTo>
                    <a:pt x="733" y="86"/>
                  </a:lnTo>
                  <a:lnTo>
                    <a:pt x="722" y="77"/>
                  </a:lnTo>
                  <a:lnTo>
                    <a:pt x="710" y="67"/>
                  </a:lnTo>
                  <a:lnTo>
                    <a:pt x="695" y="58"/>
                  </a:lnTo>
                  <a:lnTo>
                    <a:pt x="677" y="50"/>
                  </a:lnTo>
                  <a:lnTo>
                    <a:pt x="658" y="42"/>
                  </a:lnTo>
                  <a:lnTo>
                    <a:pt x="637" y="34"/>
                  </a:lnTo>
                  <a:lnTo>
                    <a:pt x="612" y="27"/>
                  </a:lnTo>
                  <a:lnTo>
                    <a:pt x="586" y="21"/>
                  </a:lnTo>
                  <a:lnTo>
                    <a:pt x="559" y="16"/>
                  </a:lnTo>
                  <a:lnTo>
                    <a:pt x="530" y="11"/>
                  </a:lnTo>
                  <a:lnTo>
                    <a:pt x="500" y="7"/>
                  </a:lnTo>
                  <a:lnTo>
                    <a:pt x="469" y="4"/>
                  </a:lnTo>
                  <a:lnTo>
                    <a:pt x="436" y="2"/>
                  </a:lnTo>
                  <a:lnTo>
                    <a:pt x="405" y="1"/>
                  </a:lnTo>
                  <a:lnTo>
                    <a:pt x="373" y="0"/>
                  </a:lnTo>
                  <a:lnTo>
                    <a:pt x="340" y="1"/>
                  </a:lnTo>
                  <a:lnTo>
                    <a:pt x="307" y="2"/>
                  </a:lnTo>
                  <a:lnTo>
                    <a:pt x="276" y="4"/>
                  </a:lnTo>
                  <a:lnTo>
                    <a:pt x="245" y="7"/>
                  </a:lnTo>
                  <a:lnTo>
                    <a:pt x="215" y="11"/>
                  </a:lnTo>
                  <a:lnTo>
                    <a:pt x="186" y="16"/>
                  </a:lnTo>
                  <a:lnTo>
                    <a:pt x="159" y="21"/>
                  </a:lnTo>
                  <a:lnTo>
                    <a:pt x="132" y="28"/>
                  </a:lnTo>
                  <a:lnTo>
                    <a:pt x="108" y="34"/>
                  </a:lnTo>
                  <a:lnTo>
                    <a:pt x="87" y="42"/>
                  </a:lnTo>
                  <a:lnTo>
                    <a:pt x="66" y="50"/>
                  </a:lnTo>
                  <a:lnTo>
                    <a:pt x="49" y="58"/>
                  </a:lnTo>
                  <a:lnTo>
                    <a:pt x="35" y="68"/>
                  </a:lnTo>
                  <a:lnTo>
                    <a:pt x="21" y="77"/>
                  </a:lnTo>
                  <a:lnTo>
                    <a:pt x="12" y="86"/>
                  </a:lnTo>
                  <a:lnTo>
                    <a:pt x="5" y="97"/>
                  </a:lnTo>
                  <a:lnTo>
                    <a:pt x="1" y="106"/>
                  </a:lnTo>
                  <a:lnTo>
                    <a:pt x="0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Freeform 8"/>
            <p:cNvSpPr>
              <a:spLocks/>
            </p:cNvSpPr>
            <p:nvPr/>
          </p:nvSpPr>
          <p:spPr bwMode="auto">
            <a:xfrm>
              <a:off x="713" y="2461"/>
              <a:ext cx="665" cy="234"/>
            </a:xfrm>
            <a:custGeom>
              <a:avLst/>
              <a:gdLst>
                <a:gd name="T0" fmla="*/ 662 w 665"/>
                <a:gd name="T1" fmla="*/ 106 h 234"/>
                <a:gd name="T2" fmla="*/ 653 w 665"/>
                <a:gd name="T3" fmla="*/ 86 h 234"/>
                <a:gd name="T4" fmla="*/ 633 w 665"/>
                <a:gd name="T5" fmla="*/ 68 h 234"/>
                <a:gd name="T6" fmla="*/ 604 w 665"/>
                <a:gd name="T7" fmla="*/ 50 h 234"/>
                <a:gd name="T8" fmla="*/ 567 w 665"/>
                <a:gd name="T9" fmla="*/ 34 h 234"/>
                <a:gd name="T10" fmla="*/ 522 w 665"/>
                <a:gd name="T11" fmla="*/ 21 h 234"/>
                <a:gd name="T12" fmla="*/ 472 w 665"/>
                <a:gd name="T13" fmla="*/ 11 h 234"/>
                <a:gd name="T14" fmla="*/ 418 w 665"/>
                <a:gd name="T15" fmla="*/ 5 h 234"/>
                <a:gd name="T16" fmla="*/ 361 w 665"/>
                <a:gd name="T17" fmla="*/ 1 h 234"/>
                <a:gd name="T18" fmla="*/ 302 w 665"/>
                <a:gd name="T19" fmla="*/ 1 h 234"/>
                <a:gd name="T20" fmla="*/ 247 w 665"/>
                <a:gd name="T21" fmla="*/ 5 h 234"/>
                <a:gd name="T22" fmla="*/ 191 w 665"/>
                <a:gd name="T23" fmla="*/ 11 h 234"/>
                <a:gd name="T24" fmla="*/ 141 w 665"/>
                <a:gd name="T25" fmla="*/ 21 h 234"/>
                <a:gd name="T26" fmla="*/ 96 w 665"/>
                <a:gd name="T27" fmla="*/ 34 h 234"/>
                <a:gd name="T28" fmla="*/ 60 w 665"/>
                <a:gd name="T29" fmla="*/ 50 h 234"/>
                <a:gd name="T30" fmla="*/ 31 w 665"/>
                <a:gd name="T31" fmla="*/ 68 h 234"/>
                <a:gd name="T32" fmla="*/ 10 w 665"/>
                <a:gd name="T33" fmla="*/ 86 h 234"/>
                <a:gd name="T34" fmla="*/ 1 w 665"/>
                <a:gd name="T35" fmla="*/ 106 h 234"/>
                <a:gd name="T36" fmla="*/ 1 w 665"/>
                <a:gd name="T37" fmla="*/ 127 h 234"/>
                <a:gd name="T38" fmla="*/ 10 w 665"/>
                <a:gd name="T39" fmla="*/ 147 h 234"/>
                <a:gd name="T40" fmla="*/ 31 w 665"/>
                <a:gd name="T41" fmla="*/ 166 h 234"/>
                <a:gd name="T42" fmla="*/ 60 w 665"/>
                <a:gd name="T43" fmla="*/ 183 h 234"/>
                <a:gd name="T44" fmla="*/ 96 w 665"/>
                <a:gd name="T45" fmla="*/ 199 h 234"/>
                <a:gd name="T46" fmla="*/ 141 w 665"/>
                <a:gd name="T47" fmla="*/ 212 h 234"/>
                <a:gd name="T48" fmla="*/ 191 w 665"/>
                <a:gd name="T49" fmla="*/ 222 h 234"/>
                <a:gd name="T50" fmla="*/ 247 w 665"/>
                <a:gd name="T51" fmla="*/ 229 h 234"/>
                <a:gd name="T52" fmla="*/ 302 w 665"/>
                <a:gd name="T53" fmla="*/ 232 h 234"/>
                <a:gd name="T54" fmla="*/ 361 w 665"/>
                <a:gd name="T55" fmla="*/ 232 h 234"/>
                <a:gd name="T56" fmla="*/ 418 w 665"/>
                <a:gd name="T57" fmla="*/ 229 h 234"/>
                <a:gd name="T58" fmla="*/ 472 w 665"/>
                <a:gd name="T59" fmla="*/ 222 h 234"/>
                <a:gd name="T60" fmla="*/ 522 w 665"/>
                <a:gd name="T61" fmla="*/ 212 h 234"/>
                <a:gd name="T62" fmla="*/ 567 w 665"/>
                <a:gd name="T63" fmla="*/ 199 h 234"/>
                <a:gd name="T64" fmla="*/ 604 w 665"/>
                <a:gd name="T65" fmla="*/ 183 h 234"/>
                <a:gd name="T66" fmla="*/ 633 w 665"/>
                <a:gd name="T67" fmla="*/ 166 h 234"/>
                <a:gd name="T68" fmla="*/ 653 w 665"/>
                <a:gd name="T69" fmla="*/ 147 h 234"/>
                <a:gd name="T70" fmla="*/ 662 w 665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664" y="117"/>
                  </a:moveTo>
                  <a:lnTo>
                    <a:pt x="662" y="106"/>
                  </a:lnTo>
                  <a:lnTo>
                    <a:pt x="659" y="97"/>
                  </a:lnTo>
                  <a:lnTo>
                    <a:pt x="653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2"/>
                  </a:lnTo>
                  <a:lnTo>
                    <a:pt x="247" y="5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8" y="28"/>
                  </a:lnTo>
                  <a:lnTo>
                    <a:pt x="96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Freeform 9"/>
            <p:cNvSpPr>
              <a:spLocks/>
            </p:cNvSpPr>
            <p:nvPr/>
          </p:nvSpPr>
          <p:spPr bwMode="auto">
            <a:xfrm>
              <a:off x="1311" y="2291"/>
              <a:ext cx="666" cy="233"/>
            </a:xfrm>
            <a:custGeom>
              <a:avLst/>
              <a:gdLst>
                <a:gd name="T0" fmla="*/ 663 w 666"/>
                <a:gd name="T1" fmla="*/ 106 h 233"/>
                <a:gd name="T2" fmla="*/ 652 w 666"/>
                <a:gd name="T3" fmla="*/ 86 h 233"/>
                <a:gd name="T4" fmla="*/ 633 w 666"/>
                <a:gd name="T5" fmla="*/ 66 h 233"/>
                <a:gd name="T6" fmla="*/ 605 w 666"/>
                <a:gd name="T7" fmla="*/ 49 h 233"/>
                <a:gd name="T8" fmla="*/ 568 w 666"/>
                <a:gd name="T9" fmla="*/ 34 h 233"/>
                <a:gd name="T10" fmla="*/ 523 w 666"/>
                <a:gd name="T11" fmla="*/ 21 h 233"/>
                <a:gd name="T12" fmla="*/ 472 w 666"/>
                <a:gd name="T13" fmla="*/ 10 h 233"/>
                <a:gd name="T14" fmla="*/ 419 w 666"/>
                <a:gd name="T15" fmla="*/ 3 h 233"/>
                <a:gd name="T16" fmla="*/ 362 w 666"/>
                <a:gd name="T17" fmla="*/ 0 h 233"/>
                <a:gd name="T18" fmla="*/ 304 w 666"/>
                <a:gd name="T19" fmla="*/ 0 h 233"/>
                <a:gd name="T20" fmla="*/ 247 w 666"/>
                <a:gd name="T21" fmla="*/ 3 h 233"/>
                <a:gd name="T22" fmla="*/ 192 w 666"/>
                <a:gd name="T23" fmla="*/ 10 h 233"/>
                <a:gd name="T24" fmla="*/ 141 w 666"/>
                <a:gd name="T25" fmla="*/ 21 h 233"/>
                <a:gd name="T26" fmla="*/ 98 w 666"/>
                <a:gd name="T27" fmla="*/ 34 h 233"/>
                <a:gd name="T28" fmla="*/ 60 w 666"/>
                <a:gd name="T29" fmla="*/ 49 h 233"/>
                <a:gd name="T30" fmla="*/ 31 w 666"/>
                <a:gd name="T31" fmla="*/ 66 h 233"/>
                <a:gd name="T32" fmla="*/ 12 w 666"/>
                <a:gd name="T33" fmla="*/ 86 h 233"/>
                <a:gd name="T34" fmla="*/ 1 w 666"/>
                <a:gd name="T35" fmla="*/ 106 h 233"/>
                <a:gd name="T36" fmla="*/ 1 w 666"/>
                <a:gd name="T37" fmla="*/ 126 h 233"/>
                <a:gd name="T38" fmla="*/ 12 w 666"/>
                <a:gd name="T39" fmla="*/ 146 h 233"/>
                <a:gd name="T40" fmla="*/ 31 w 666"/>
                <a:gd name="T41" fmla="*/ 165 h 233"/>
                <a:gd name="T42" fmla="*/ 60 w 666"/>
                <a:gd name="T43" fmla="*/ 182 h 233"/>
                <a:gd name="T44" fmla="*/ 98 w 666"/>
                <a:gd name="T45" fmla="*/ 198 h 233"/>
                <a:gd name="T46" fmla="*/ 141 w 666"/>
                <a:gd name="T47" fmla="*/ 211 h 233"/>
                <a:gd name="T48" fmla="*/ 192 w 666"/>
                <a:gd name="T49" fmla="*/ 221 h 233"/>
                <a:gd name="T50" fmla="*/ 247 w 666"/>
                <a:gd name="T51" fmla="*/ 228 h 233"/>
                <a:gd name="T52" fmla="*/ 304 w 666"/>
                <a:gd name="T53" fmla="*/ 232 h 233"/>
                <a:gd name="T54" fmla="*/ 362 w 666"/>
                <a:gd name="T55" fmla="*/ 232 h 233"/>
                <a:gd name="T56" fmla="*/ 419 w 666"/>
                <a:gd name="T57" fmla="*/ 228 h 233"/>
                <a:gd name="T58" fmla="*/ 472 w 666"/>
                <a:gd name="T59" fmla="*/ 221 h 233"/>
                <a:gd name="T60" fmla="*/ 523 w 666"/>
                <a:gd name="T61" fmla="*/ 211 h 233"/>
                <a:gd name="T62" fmla="*/ 568 w 666"/>
                <a:gd name="T63" fmla="*/ 198 h 233"/>
                <a:gd name="T64" fmla="*/ 605 w 666"/>
                <a:gd name="T65" fmla="*/ 182 h 233"/>
                <a:gd name="T66" fmla="*/ 633 w 666"/>
                <a:gd name="T67" fmla="*/ 165 h 233"/>
                <a:gd name="T68" fmla="*/ 652 w 666"/>
                <a:gd name="T69" fmla="*/ 146 h 233"/>
                <a:gd name="T70" fmla="*/ 663 w 666"/>
                <a:gd name="T71" fmla="*/ 126 h 2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6"/>
                <a:gd name="T109" fmla="*/ 0 h 233"/>
                <a:gd name="T110" fmla="*/ 666 w 666"/>
                <a:gd name="T111" fmla="*/ 233 h 2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6" h="233">
                  <a:moveTo>
                    <a:pt x="665" y="116"/>
                  </a:moveTo>
                  <a:lnTo>
                    <a:pt x="663" y="106"/>
                  </a:lnTo>
                  <a:lnTo>
                    <a:pt x="660" y="95"/>
                  </a:lnTo>
                  <a:lnTo>
                    <a:pt x="652" y="86"/>
                  </a:lnTo>
                  <a:lnTo>
                    <a:pt x="644" y="76"/>
                  </a:lnTo>
                  <a:lnTo>
                    <a:pt x="633" y="66"/>
                  </a:lnTo>
                  <a:lnTo>
                    <a:pt x="620" y="58"/>
                  </a:lnTo>
                  <a:lnTo>
                    <a:pt x="605" y="49"/>
                  </a:lnTo>
                  <a:lnTo>
                    <a:pt x="587" y="41"/>
                  </a:lnTo>
                  <a:lnTo>
                    <a:pt x="568" y="34"/>
                  </a:lnTo>
                  <a:lnTo>
                    <a:pt x="546" y="27"/>
                  </a:lnTo>
                  <a:lnTo>
                    <a:pt x="523" y="21"/>
                  </a:lnTo>
                  <a:lnTo>
                    <a:pt x="499" y="15"/>
                  </a:lnTo>
                  <a:lnTo>
                    <a:pt x="472" y="10"/>
                  </a:lnTo>
                  <a:lnTo>
                    <a:pt x="445" y="7"/>
                  </a:lnTo>
                  <a:lnTo>
                    <a:pt x="419" y="3"/>
                  </a:lnTo>
                  <a:lnTo>
                    <a:pt x="391" y="1"/>
                  </a:lnTo>
                  <a:lnTo>
                    <a:pt x="362" y="0"/>
                  </a:lnTo>
                  <a:lnTo>
                    <a:pt x="331" y="0"/>
                  </a:lnTo>
                  <a:lnTo>
                    <a:pt x="304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7"/>
                  </a:lnTo>
                  <a:lnTo>
                    <a:pt x="192" y="10"/>
                  </a:lnTo>
                  <a:lnTo>
                    <a:pt x="165" y="15"/>
                  </a:lnTo>
                  <a:lnTo>
                    <a:pt x="141" y="21"/>
                  </a:lnTo>
                  <a:lnTo>
                    <a:pt x="119" y="27"/>
                  </a:lnTo>
                  <a:lnTo>
                    <a:pt x="98" y="34"/>
                  </a:lnTo>
                  <a:lnTo>
                    <a:pt x="78" y="41"/>
                  </a:lnTo>
                  <a:lnTo>
                    <a:pt x="60" y="49"/>
                  </a:lnTo>
                  <a:lnTo>
                    <a:pt x="46" y="58"/>
                  </a:lnTo>
                  <a:lnTo>
                    <a:pt x="31" y="66"/>
                  </a:lnTo>
                  <a:lnTo>
                    <a:pt x="20" y="76"/>
                  </a:lnTo>
                  <a:lnTo>
                    <a:pt x="12" y="86"/>
                  </a:lnTo>
                  <a:lnTo>
                    <a:pt x="6" y="95"/>
                  </a:lnTo>
                  <a:lnTo>
                    <a:pt x="1" y="106"/>
                  </a:lnTo>
                  <a:lnTo>
                    <a:pt x="0" y="116"/>
                  </a:lnTo>
                  <a:lnTo>
                    <a:pt x="1" y="126"/>
                  </a:lnTo>
                  <a:lnTo>
                    <a:pt x="6" y="136"/>
                  </a:lnTo>
                  <a:lnTo>
                    <a:pt x="12" y="146"/>
                  </a:lnTo>
                  <a:lnTo>
                    <a:pt x="20" y="155"/>
                  </a:lnTo>
                  <a:lnTo>
                    <a:pt x="31" y="165"/>
                  </a:lnTo>
                  <a:lnTo>
                    <a:pt x="46" y="174"/>
                  </a:lnTo>
                  <a:lnTo>
                    <a:pt x="60" y="182"/>
                  </a:lnTo>
                  <a:lnTo>
                    <a:pt x="78" y="190"/>
                  </a:lnTo>
                  <a:lnTo>
                    <a:pt x="98" y="198"/>
                  </a:lnTo>
                  <a:lnTo>
                    <a:pt x="119" y="205"/>
                  </a:lnTo>
                  <a:lnTo>
                    <a:pt x="141" y="211"/>
                  </a:lnTo>
                  <a:lnTo>
                    <a:pt x="165" y="217"/>
                  </a:lnTo>
                  <a:lnTo>
                    <a:pt x="192" y="221"/>
                  </a:lnTo>
                  <a:lnTo>
                    <a:pt x="219" y="225"/>
                  </a:lnTo>
                  <a:lnTo>
                    <a:pt x="247" y="228"/>
                  </a:lnTo>
                  <a:lnTo>
                    <a:pt x="274" y="230"/>
                  </a:lnTo>
                  <a:lnTo>
                    <a:pt x="304" y="232"/>
                  </a:lnTo>
                  <a:lnTo>
                    <a:pt x="331" y="232"/>
                  </a:lnTo>
                  <a:lnTo>
                    <a:pt x="362" y="232"/>
                  </a:lnTo>
                  <a:lnTo>
                    <a:pt x="391" y="230"/>
                  </a:lnTo>
                  <a:lnTo>
                    <a:pt x="419" y="228"/>
                  </a:lnTo>
                  <a:lnTo>
                    <a:pt x="445" y="225"/>
                  </a:lnTo>
                  <a:lnTo>
                    <a:pt x="472" y="221"/>
                  </a:lnTo>
                  <a:lnTo>
                    <a:pt x="499" y="217"/>
                  </a:lnTo>
                  <a:lnTo>
                    <a:pt x="523" y="211"/>
                  </a:lnTo>
                  <a:lnTo>
                    <a:pt x="546" y="205"/>
                  </a:lnTo>
                  <a:lnTo>
                    <a:pt x="568" y="198"/>
                  </a:lnTo>
                  <a:lnTo>
                    <a:pt x="587" y="190"/>
                  </a:lnTo>
                  <a:lnTo>
                    <a:pt x="605" y="182"/>
                  </a:lnTo>
                  <a:lnTo>
                    <a:pt x="620" y="174"/>
                  </a:lnTo>
                  <a:lnTo>
                    <a:pt x="633" y="165"/>
                  </a:lnTo>
                  <a:lnTo>
                    <a:pt x="644" y="155"/>
                  </a:lnTo>
                  <a:lnTo>
                    <a:pt x="652" y="146"/>
                  </a:lnTo>
                  <a:lnTo>
                    <a:pt x="660" y="136"/>
                  </a:lnTo>
                  <a:lnTo>
                    <a:pt x="663" y="126"/>
                  </a:lnTo>
                  <a:lnTo>
                    <a:pt x="665" y="1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Freeform 11"/>
            <p:cNvSpPr>
              <a:spLocks/>
            </p:cNvSpPr>
            <p:nvPr/>
          </p:nvSpPr>
          <p:spPr bwMode="auto">
            <a:xfrm>
              <a:off x="2640" y="2160"/>
              <a:ext cx="665" cy="234"/>
            </a:xfrm>
            <a:custGeom>
              <a:avLst/>
              <a:gdLst>
                <a:gd name="T0" fmla="*/ 1 w 665"/>
                <a:gd name="T1" fmla="*/ 127 h 234"/>
                <a:gd name="T2" fmla="*/ 12 w 665"/>
                <a:gd name="T3" fmla="*/ 147 h 234"/>
                <a:gd name="T4" fmla="*/ 31 w 665"/>
                <a:gd name="T5" fmla="*/ 166 h 234"/>
                <a:gd name="T6" fmla="*/ 60 w 665"/>
                <a:gd name="T7" fmla="*/ 183 h 234"/>
                <a:gd name="T8" fmla="*/ 96 w 665"/>
                <a:gd name="T9" fmla="*/ 199 h 234"/>
                <a:gd name="T10" fmla="*/ 141 w 665"/>
                <a:gd name="T11" fmla="*/ 212 h 234"/>
                <a:gd name="T12" fmla="*/ 192 w 665"/>
                <a:gd name="T13" fmla="*/ 222 h 234"/>
                <a:gd name="T14" fmla="*/ 245 w 665"/>
                <a:gd name="T15" fmla="*/ 229 h 234"/>
                <a:gd name="T16" fmla="*/ 302 w 665"/>
                <a:gd name="T17" fmla="*/ 232 h 234"/>
                <a:gd name="T18" fmla="*/ 361 w 665"/>
                <a:gd name="T19" fmla="*/ 232 h 234"/>
                <a:gd name="T20" fmla="*/ 418 w 665"/>
                <a:gd name="T21" fmla="*/ 229 h 234"/>
                <a:gd name="T22" fmla="*/ 472 w 665"/>
                <a:gd name="T23" fmla="*/ 222 h 234"/>
                <a:gd name="T24" fmla="*/ 523 w 665"/>
                <a:gd name="T25" fmla="*/ 212 h 234"/>
                <a:gd name="T26" fmla="*/ 567 w 665"/>
                <a:gd name="T27" fmla="*/ 199 h 234"/>
                <a:gd name="T28" fmla="*/ 604 w 665"/>
                <a:gd name="T29" fmla="*/ 183 h 234"/>
                <a:gd name="T30" fmla="*/ 633 w 665"/>
                <a:gd name="T31" fmla="*/ 166 h 234"/>
                <a:gd name="T32" fmla="*/ 653 w 665"/>
                <a:gd name="T33" fmla="*/ 147 h 234"/>
                <a:gd name="T34" fmla="*/ 664 w 665"/>
                <a:gd name="T35" fmla="*/ 127 h 234"/>
                <a:gd name="T36" fmla="*/ 664 w 665"/>
                <a:gd name="T37" fmla="*/ 106 h 234"/>
                <a:gd name="T38" fmla="*/ 653 w 665"/>
                <a:gd name="T39" fmla="*/ 87 h 234"/>
                <a:gd name="T40" fmla="*/ 633 w 665"/>
                <a:gd name="T41" fmla="*/ 68 h 234"/>
                <a:gd name="T42" fmla="*/ 604 w 665"/>
                <a:gd name="T43" fmla="*/ 50 h 234"/>
                <a:gd name="T44" fmla="*/ 567 w 665"/>
                <a:gd name="T45" fmla="*/ 34 h 234"/>
                <a:gd name="T46" fmla="*/ 523 w 665"/>
                <a:gd name="T47" fmla="*/ 21 h 234"/>
                <a:gd name="T48" fmla="*/ 472 w 665"/>
                <a:gd name="T49" fmla="*/ 12 h 234"/>
                <a:gd name="T50" fmla="*/ 418 w 665"/>
                <a:gd name="T51" fmla="*/ 5 h 234"/>
                <a:gd name="T52" fmla="*/ 361 w 665"/>
                <a:gd name="T53" fmla="*/ 1 h 234"/>
                <a:gd name="T54" fmla="*/ 302 w 665"/>
                <a:gd name="T55" fmla="*/ 1 h 234"/>
                <a:gd name="T56" fmla="*/ 245 w 665"/>
                <a:gd name="T57" fmla="*/ 5 h 234"/>
                <a:gd name="T58" fmla="*/ 192 w 665"/>
                <a:gd name="T59" fmla="*/ 12 h 234"/>
                <a:gd name="T60" fmla="*/ 141 w 665"/>
                <a:gd name="T61" fmla="*/ 22 h 234"/>
                <a:gd name="T62" fmla="*/ 96 w 665"/>
                <a:gd name="T63" fmla="*/ 35 h 234"/>
                <a:gd name="T64" fmla="*/ 60 w 665"/>
                <a:gd name="T65" fmla="*/ 50 h 234"/>
                <a:gd name="T66" fmla="*/ 31 w 665"/>
                <a:gd name="T67" fmla="*/ 68 h 234"/>
                <a:gd name="T68" fmla="*/ 12 w 665"/>
                <a:gd name="T69" fmla="*/ 87 h 234"/>
                <a:gd name="T70" fmla="*/ 1 w 665"/>
                <a:gd name="T71" fmla="*/ 10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2" y="147"/>
                  </a:lnTo>
                  <a:lnTo>
                    <a:pt x="20" y="157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5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3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9" y="217"/>
                  </a:lnTo>
                  <a:lnTo>
                    <a:pt x="523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7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7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4" y="127"/>
                  </a:lnTo>
                  <a:lnTo>
                    <a:pt x="664" y="117"/>
                  </a:lnTo>
                  <a:lnTo>
                    <a:pt x="664" y="106"/>
                  </a:lnTo>
                  <a:lnTo>
                    <a:pt x="659" y="97"/>
                  </a:lnTo>
                  <a:lnTo>
                    <a:pt x="653" y="87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19" y="59"/>
                  </a:lnTo>
                  <a:lnTo>
                    <a:pt x="604" y="50"/>
                  </a:lnTo>
                  <a:lnTo>
                    <a:pt x="587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3" y="21"/>
                  </a:lnTo>
                  <a:lnTo>
                    <a:pt x="498" y="16"/>
                  </a:lnTo>
                  <a:lnTo>
                    <a:pt x="472" y="12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3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3"/>
                  </a:lnTo>
                  <a:lnTo>
                    <a:pt x="245" y="5"/>
                  </a:lnTo>
                  <a:lnTo>
                    <a:pt x="219" y="8"/>
                  </a:lnTo>
                  <a:lnTo>
                    <a:pt x="192" y="12"/>
                  </a:lnTo>
                  <a:lnTo>
                    <a:pt x="166" y="16"/>
                  </a:lnTo>
                  <a:lnTo>
                    <a:pt x="141" y="22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9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2" y="87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Freeform 12"/>
            <p:cNvSpPr>
              <a:spLocks/>
            </p:cNvSpPr>
            <p:nvPr/>
          </p:nvSpPr>
          <p:spPr bwMode="auto">
            <a:xfrm>
              <a:off x="1935" y="2461"/>
              <a:ext cx="665" cy="234"/>
            </a:xfrm>
            <a:custGeom>
              <a:avLst/>
              <a:gdLst>
                <a:gd name="T0" fmla="*/ 1 w 665"/>
                <a:gd name="T1" fmla="*/ 127 h 234"/>
                <a:gd name="T2" fmla="*/ 10 w 665"/>
                <a:gd name="T3" fmla="*/ 147 h 234"/>
                <a:gd name="T4" fmla="*/ 31 w 665"/>
                <a:gd name="T5" fmla="*/ 166 h 234"/>
                <a:gd name="T6" fmla="*/ 59 w 665"/>
                <a:gd name="T7" fmla="*/ 183 h 234"/>
                <a:gd name="T8" fmla="*/ 96 w 665"/>
                <a:gd name="T9" fmla="*/ 199 h 234"/>
                <a:gd name="T10" fmla="*/ 141 w 665"/>
                <a:gd name="T11" fmla="*/ 212 h 234"/>
                <a:gd name="T12" fmla="*/ 191 w 665"/>
                <a:gd name="T13" fmla="*/ 222 h 234"/>
                <a:gd name="T14" fmla="*/ 245 w 665"/>
                <a:gd name="T15" fmla="*/ 229 h 234"/>
                <a:gd name="T16" fmla="*/ 302 w 665"/>
                <a:gd name="T17" fmla="*/ 232 h 234"/>
                <a:gd name="T18" fmla="*/ 361 w 665"/>
                <a:gd name="T19" fmla="*/ 232 h 234"/>
                <a:gd name="T20" fmla="*/ 418 w 665"/>
                <a:gd name="T21" fmla="*/ 229 h 234"/>
                <a:gd name="T22" fmla="*/ 472 w 665"/>
                <a:gd name="T23" fmla="*/ 222 h 234"/>
                <a:gd name="T24" fmla="*/ 522 w 665"/>
                <a:gd name="T25" fmla="*/ 212 h 234"/>
                <a:gd name="T26" fmla="*/ 565 w 665"/>
                <a:gd name="T27" fmla="*/ 199 h 234"/>
                <a:gd name="T28" fmla="*/ 603 w 665"/>
                <a:gd name="T29" fmla="*/ 183 h 234"/>
                <a:gd name="T30" fmla="*/ 632 w 665"/>
                <a:gd name="T31" fmla="*/ 166 h 234"/>
                <a:gd name="T32" fmla="*/ 653 w 665"/>
                <a:gd name="T33" fmla="*/ 147 h 234"/>
                <a:gd name="T34" fmla="*/ 662 w 665"/>
                <a:gd name="T35" fmla="*/ 127 h 234"/>
                <a:gd name="T36" fmla="*/ 662 w 665"/>
                <a:gd name="T37" fmla="*/ 106 h 234"/>
                <a:gd name="T38" fmla="*/ 653 w 665"/>
                <a:gd name="T39" fmla="*/ 86 h 234"/>
                <a:gd name="T40" fmla="*/ 632 w 665"/>
                <a:gd name="T41" fmla="*/ 68 h 234"/>
                <a:gd name="T42" fmla="*/ 603 w 665"/>
                <a:gd name="T43" fmla="*/ 50 h 234"/>
                <a:gd name="T44" fmla="*/ 565 w 665"/>
                <a:gd name="T45" fmla="*/ 34 h 234"/>
                <a:gd name="T46" fmla="*/ 522 w 665"/>
                <a:gd name="T47" fmla="*/ 21 h 234"/>
                <a:gd name="T48" fmla="*/ 472 w 665"/>
                <a:gd name="T49" fmla="*/ 11 h 234"/>
                <a:gd name="T50" fmla="*/ 416 w 665"/>
                <a:gd name="T51" fmla="*/ 5 h 234"/>
                <a:gd name="T52" fmla="*/ 361 w 665"/>
                <a:gd name="T53" fmla="*/ 1 h 234"/>
                <a:gd name="T54" fmla="*/ 302 w 665"/>
                <a:gd name="T55" fmla="*/ 1 h 234"/>
                <a:gd name="T56" fmla="*/ 245 w 665"/>
                <a:gd name="T57" fmla="*/ 5 h 234"/>
                <a:gd name="T58" fmla="*/ 191 w 665"/>
                <a:gd name="T59" fmla="*/ 12 h 234"/>
                <a:gd name="T60" fmla="*/ 141 w 665"/>
                <a:gd name="T61" fmla="*/ 21 h 234"/>
                <a:gd name="T62" fmla="*/ 96 w 665"/>
                <a:gd name="T63" fmla="*/ 35 h 234"/>
                <a:gd name="T64" fmla="*/ 59 w 665"/>
                <a:gd name="T65" fmla="*/ 50 h 234"/>
                <a:gd name="T66" fmla="*/ 31 w 665"/>
                <a:gd name="T67" fmla="*/ 68 h 234"/>
                <a:gd name="T68" fmla="*/ 10 w 665"/>
                <a:gd name="T69" fmla="*/ 86 h 234"/>
                <a:gd name="T70" fmla="*/ 1 w 665"/>
                <a:gd name="T71" fmla="*/ 10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19" y="156"/>
                  </a:lnTo>
                  <a:lnTo>
                    <a:pt x="31" y="166"/>
                  </a:lnTo>
                  <a:lnTo>
                    <a:pt x="43" y="175"/>
                  </a:lnTo>
                  <a:lnTo>
                    <a:pt x="59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5" y="229"/>
                  </a:lnTo>
                  <a:lnTo>
                    <a:pt x="273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88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5" y="205"/>
                  </a:lnTo>
                  <a:lnTo>
                    <a:pt x="565" y="199"/>
                  </a:lnTo>
                  <a:lnTo>
                    <a:pt x="586" y="191"/>
                  </a:lnTo>
                  <a:lnTo>
                    <a:pt x="603" y="183"/>
                  </a:lnTo>
                  <a:lnTo>
                    <a:pt x="619" y="175"/>
                  </a:lnTo>
                  <a:lnTo>
                    <a:pt x="632" y="166"/>
                  </a:lnTo>
                  <a:lnTo>
                    <a:pt x="643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  <a:lnTo>
                    <a:pt x="662" y="106"/>
                  </a:lnTo>
                  <a:lnTo>
                    <a:pt x="659" y="96"/>
                  </a:lnTo>
                  <a:lnTo>
                    <a:pt x="653" y="86"/>
                  </a:lnTo>
                  <a:lnTo>
                    <a:pt x="643" y="77"/>
                  </a:lnTo>
                  <a:lnTo>
                    <a:pt x="632" y="68"/>
                  </a:lnTo>
                  <a:lnTo>
                    <a:pt x="619" y="58"/>
                  </a:lnTo>
                  <a:lnTo>
                    <a:pt x="603" y="50"/>
                  </a:lnTo>
                  <a:lnTo>
                    <a:pt x="586" y="42"/>
                  </a:lnTo>
                  <a:lnTo>
                    <a:pt x="565" y="34"/>
                  </a:lnTo>
                  <a:lnTo>
                    <a:pt x="545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6" y="5"/>
                  </a:lnTo>
                  <a:lnTo>
                    <a:pt x="388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5"/>
                  </a:lnTo>
                  <a:lnTo>
                    <a:pt x="218" y="7"/>
                  </a:lnTo>
                  <a:lnTo>
                    <a:pt x="191" y="12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7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59" y="50"/>
                  </a:lnTo>
                  <a:lnTo>
                    <a:pt x="43" y="58"/>
                  </a:lnTo>
                  <a:lnTo>
                    <a:pt x="31" y="68"/>
                  </a:lnTo>
                  <a:lnTo>
                    <a:pt x="19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Freeform 13"/>
            <p:cNvSpPr>
              <a:spLocks/>
            </p:cNvSpPr>
            <p:nvPr/>
          </p:nvSpPr>
          <p:spPr bwMode="auto">
            <a:xfrm>
              <a:off x="2607" y="2749"/>
              <a:ext cx="741" cy="384"/>
            </a:xfrm>
            <a:custGeom>
              <a:avLst/>
              <a:gdLst>
                <a:gd name="T0" fmla="*/ 0 w 741"/>
                <a:gd name="T1" fmla="*/ 191 h 384"/>
                <a:gd name="T2" fmla="*/ 365 w 741"/>
                <a:gd name="T3" fmla="*/ 0 h 384"/>
                <a:gd name="T4" fmla="*/ 740 w 741"/>
                <a:gd name="T5" fmla="*/ 198 h 384"/>
                <a:gd name="T6" fmla="*/ 365 w 741"/>
                <a:gd name="T7" fmla="*/ 383 h 384"/>
                <a:gd name="T8" fmla="*/ 0 w 741"/>
                <a:gd name="T9" fmla="*/ 19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1"/>
                <a:gd name="T16" fmla="*/ 0 h 384"/>
                <a:gd name="T17" fmla="*/ 741 w 741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1" h="384">
                  <a:moveTo>
                    <a:pt x="0" y="191"/>
                  </a:moveTo>
                  <a:lnTo>
                    <a:pt x="365" y="0"/>
                  </a:lnTo>
                  <a:lnTo>
                    <a:pt x="740" y="198"/>
                  </a:lnTo>
                  <a:lnTo>
                    <a:pt x="365" y="383"/>
                  </a:lnTo>
                  <a:lnTo>
                    <a:pt x="0" y="191"/>
                  </a:lnTo>
                </a:path>
              </a:pathLst>
            </a:custGeom>
            <a:solidFill>
              <a:srgbClr val="FF7C8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Freeform 14"/>
            <p:cNvSpPr>
              <a:spLocks/>
            </p:cNvSpPr>
            <p:nvPr/>
          </p:nvSpPr>
          <p:spPr bwMode="auto">
            <a:xfrm>
              <a:off x="1311" y="2838"/>
              <a:ext cx="787" cy="209"/>
            </a:xfrm>
            <a:custGeom>
              <a:avLst/>
              <a:gdLst>
                <a:gd name="T0" fmla="*/ 786 w 787"/>
                <a:gd name="T1" fmla="*/ 208 h 209"/>
                <a:gd name="T2" fmla="*/ 786 w 787"/>
                <a:gd name="T3" fmla="*/ 0 h 209"/>
                <a:gd name="T4" fmla="*/ 0 w 787"/>
                <a:gd name="T5" fmla="*/ 0 h 209"/>
                <a:gd name="T6" fmla="*/ 0 w 787"/>
                <a:gd name="T7" fmla="*/ 208 h 209"/>
                <a:gd name="T8" fmla="*/ 786 w 787"/>
                <a:gd name="T9" fmla="*/ 208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09"/>
                <a:gd name="T17" fmla="*/ 787 w 787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09">
                  <a:moveTo>
                    <a:pt x="786" y="208"/>
                  </a:moveTo>
                  <a:lnTo>
                    <a:pt x="786" y="0"/>
                  </a:lnTo>
                  <a:lnTo>
                    <a:pt x="0" y="0"/>
                  </a:lnTo>
                  <a:lnTo>
                    <a:pt x="0" y="208"/>
                  </a:lnTo>
                  <a:lnTo>
                    <a:pt x="786" y="20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Freeform 15"/>
            <p:cNvSpPr>
              <a:spLocks/>
            </p:cNvSpPr>
            <p:nvPr/>
          </p:nvSpPr>
          <p:spPr bwMode="auto">
            <a:xfrm>
              <a:off x="3968" y="2297"/>
              <a:ext cx="667" cy="234"/>
            </a:xfrm>
            <a:custGeom>
              <a:avLst/>
              <a:gdLst>
                <a:gd name="T0" fmla="*/ 664 w 667"/>
                <a:gd name="T1" fmla="*/ 107 h 234"/>
                <a:gd name="T2" fmla="*/ 655 w 667"/>
                <a:gd name="T3" fmla="*/ 86 h 234"/>
                <a:gd name="T4" fmla="*/ 634 w 667"/>
                <a:gd name="T5" fmla="*/ 67 h 234"/>
                <a:gd name="T6" fmla="*/ 606 w 667"/>
                <a:gd name="T7" fmla="*/ 50 h 234"/>
                <a:gd name="T8" fmla="*/ 568 w 667"/>
                <a:gd name="T9" fmla="*/ 35 h 234"/>
                <a:gd name="T10" fmla="*/ 524 w 667"/>
                <a:gd name="T11" fmla="*/ 21 h 234"/>
                <a:gd name="T12" fmla="*/ 474 w 667"/>
                <a:gd name="T13" fmla="*/ 11 h 234"/>
                <a:gd name="T14" fmla="*/ 419 w 667"/>
                <a:gd name="T15" fmla="*/ 4 h 234"/>
                <a:gd name="T16" fmla="*/ 362 w 667"/>
                <a:gd name="T17" fmla="*/ 1 h 234"/>
                <a:gd name="T18" fmla="*/ 304 w 667"/>
                <a:gd name="T19" fmla="*/ 1 h 234"/>
                <a:gd name="T20" fmla="*/ 247 w 667"/>
                <a:gd name="T21" fmla="*/ 4 h 234"/>
                <a:gd name="T22" fmla="*/ 192 w 667"/>
                <a:gd name="T23" fmla="*/ 11 h 234"/>
                <a:gd name="T24" fmla="*/ 143 w 667"/>
                <a:gd name="T25" fmla="*/ 21 h 234"/>
                <a:gd name="T26" fmla="*/ 98 w 667"/>
                <a:gd name="T27" fmla="*/ 35 h 234"/>
                <a:gd name="T28" fmla="*/ 60 w 667"/>
                <a:gd name="T29" fmla="*/ 50 h 234"/>
                <a:gd name="T30" fmla="*/ 31 w 667"/>
                <a:gd name="T31" fmla="*/ 67 h 234"/>
                <a:gd name="T32" fmla="*/ 12 w 667"/>
                <a:gd name="T33" fmla="*/ 86 h 234"/>
                <a:gd name="T34" fmla="*/ 2 w 667"/>
                <a:gd name="T35" fmla="*/ 107 h 234"/>
                <a:gd name="T36" fmla="*/ 2 w 667"/>
                <a:gd name="T37" fmla="*/ 127 h 234"/>
                <a:gd name="T38" fmla="*/ 12 w 667"/>
                <a:gd name="T39" fmla="*/ 147 h 234"/>
                <a:gd name="T40" fmla="*/ 31 w 667"/>
                <a:gd name="T41" fmla="*/ 166 h 234"/>
                <a:gd name="T42" fmla="*/ 60 w 667"/>
                <a:gd name="T43" fmla="*/ 183 h 234"/>
                <a:gd name="T44" fmla="*/ 98 w 667"/>
                <a:gd name="T45" fmla="*/ 199 h 234"/>
                <a:gd name="T46" fmla="*/ 143 w 667"/>
                <a:gd name="T47" fmla="*/ 212 h 234"/>
                <a:gd name="T48" fmla="*/ 192 w 667"/>
                <a:gd name="T49" fmla="*/ 222 h 234"/>
                <a:gd name="T50" fmla="*/ 247 w 667"/>
                <a:gd name="T51" fmla="*/ 229 h 234"/>
                <a:gd name="T52" fmla="*/ 304 w 667"/>
                <a:gd name="T53" fmla="*/ 232 h 234"/>
                <a:gd name="T54" fmla="*/ 362 w 667"/>
                <a:gd name="T55" fmla="*/ 232 h 234"/>
                <a:gd name="T56" fmla="*/ 419 w 667"/>
                <a:gd name="T57" fmla="*/ 229 h 234"/>
                <a:gd name="T58" fmla="*/ 474 w 667"/>
                <a:gd name="T59" fmla="*/ 222 h 234"/>
                <a:gd name="T60" fmla="*/ 524 w 667"/>
                <a:gd name="T61" fmla="*/ 212 h 234"/>
                <a:gd name="T62" fmla="*/ 568 w 667"/>
                <a:gd name="T63" fmla="*/ 199 h 234"/>
                <a:gd name="T64" fmla="*/ 606 w 667"/>
                <a:gd name="T65" fmla="*/ 183 h 234"/>
                <a:gd name="T66" fmla="*/ 634 w 667"/>
                <a:gd name="T67" fmla="*/ 166 h 234"/>
                <a:gd name="T68" fmla="*/ 655 w 667"/>
                <a:gd name="T69" fmla="*/ 147 h 234"/>
                <a:gd name="T70" fmla="*/ 664 w 667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7"/>
                <a:gd name="T109" fmla="*/ 0 h 234"/>
                <a:gd name="T110" fmla="*/ 667 w 667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7" h="234">
                  <a:moveTo>
                    <a:pt x="666" y="116"/>
                  </a:moveTo>
                  <a:lnTo>
                    <a:pt x="664" y="107"/>
                  </a:lnTo>
                  <a:lnTo>
                    <a:pt x="661" y="96"/>
                  </a:lnTo>
                  <a:lnTo>
                    <a:pt x="655" y="86"/>
                  </a:lnTo>
                  <a:lnTo>
                    <a:pt x="646" y="77"/>
                  </a:lnTo>
                  <a:lnTo>
                    <a:pt x="634" y="67"/>
                  </a:lnTo>
                  <a:lnTo>
                    <a:pt x="621" y="58"/>
                  </a:lnTo>
                  <a:lnTo>
                    <a:pt x="606" y="50"/>
                  </a:lnTo>
                  <a:lnTo>
                    <a:pt x="588" y="42"/>
                  </a:lnTo>
                  <a:lnTo>
                    <a:pt x="568" y="35"/>
                  </a:lnTo>
                  <a:lnTo>
                    <a:pt x="547" y="28"/>
                  </a:lnTo>
                  <a:lnTo>
                    <a:pt x="524" y="21"/>
                  </a:lnTo>
                  <a:lnTo>
                    <a:pt x="499" y="16"/>
                  </a:lnTo>
                  <a:lnTo>
                    <a:pt x="474" y="11"/>
                  </a:lnTo>
                  <a:lnTo>
                    <a:pt x="447" y="7"/>
                  </a:lnTo>
                  <a:lnTo>
                    <a:pt x="419" y="4"/>
                  </a:lnTo>
                  <a:lnTo>
                    <a:pt x="391" y="2"/>
                  </a:lnTo>
                  <a:lnTo>
                    <a:pt x="362" y="1"/>
                  </a:lnTo>
                  <a:lnTo>
                    <a:pt x="333" y="0"/>
                  </a:lnTo>
                  <a:lnTo>
                    <a:pt x="304" y="1"/>
                  </a:lnTo>
                  <a:lnTo>
                    <a:pt x="275" y="2"/>
                  </a:lnTo>
                  <a:lnTo>
                    <a:pt x="247" y="4"/>
                  </a:lnTo>
                  <a:lnTo>
                    <a:pt x="219" y="7"/>
                  </a:lnTo>
                  <a:lnTo>
                    <a:pt x="192" y="11"/>
                  </a:lnTo>
                  <a:lnTo>
                    <a:pt x="167" y="16"/>
                  </a:lnTo>
                  <a:lnTo>
                    <a:pt x="143" y="21"/>
                  </a:lnTo>
                  <a:lnTo>
                    <a:pt x="120" y="28"/>
                  </a:lnTo>
                  <a:lnTo>
                    <a:pt x="98" y="35"/>
                  </a:lnTo>
                  <a:lnTo>
                    <a:pt x="78" y="42"/>
                  </a:lnTo>
                  <a:lnTo>
                    <a:pt x="60" y="50"/>
                  </a:lnTo>
                  <a:lnTo>
                    <a:pt x="46" y="58"/>
                  </a:lnTo>
                  <a:lnTo>
                    <a:pt x="31" y="67"/>
                  </a:lnTo>
                  <a:lnTo>
                    <a:pt x="20" y="77"/>
                  </a:lnTo>
                  <a:lnTo>
                    <a:pt x="12" y="86"/>
                  </a:lnTo>
                  <a:lnTo>
                    <a:pt x="6" y="96"/>
                  </a:lnTo>
                  <a:lnTo>
                    <a:pt x="2" y="107"/>
                  </a:lnTo>
                  <a:lnTo>
                    <a:pt x="0" y="116"/>
                  </a:lnTo>
                  <a:lnTo>
                    <a:pt x="2" y="127"/>
                  </a:lnTo>
                  <a:lnTo>
                    <a:pt x="6" y="137"/>
                  </a:lnTo>
                  <a:lnTo>
                    <a:pt x="12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6" y="175"/>
                  </a:lnTo>
                  <a:lnTo>
                    <a:pt x="60" y="183"/>
                  </a:lnTo>
                  <a:lnTo>
                    <a:pt x="78" y="191"/>
                  </a:lnTo>
                  <a:lnTo>
                    <a:pt x="98" y="199"/>
                  </a:lnTo>
                  <a:lnTo>
                    <a:pt x="120" y="206"/>
                  </a:lnTo>
                  <a:lnTo>
                    <a:pt x="143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4" y="232"/>
                  </a:lnTo>
                  <a:lnTo>
                    <a:pt x="333" y="233"/>
                  </a:lnTo>
                  <a:lnTo>
                    <a:pt x="362" y="232"/>
                  </a:lnTo>
                  <a:lnTo>
                    <a:pt x="391" y="231"/>
                  </a:lnTo>
                  <a:lnTo>
                    <a:pt x="419" y="229"/>
                  </a:lnTo>
                  <a:lnTo>
                    <a:pt x="447" y="226"/>
                  </a:lnTo>
                  <a:lnTo>
                    <a:pt x="474" y="222"/>
                  </a:lnTo>
                  <a:lnTo>
                    <a:pt x="499" y="217"/>
                  </a:lnTo>
                  <a:lnTo>
                    <a:pt x="524" y="212"/>
                  </a:lnTo>
                  <a:lnTo>
                    <a:pt x="547" y="206"/>
                  </a:lnTo>
                  <a:lnTo>
                    <a:pt x="568" y="199"/>
                  </a:lnTo>
                  <a:lnTo>
                    <a:pt x="588" y="191"/>
                  </a:lnTo>
                  <a:lnTo>
                    <a:pt x="606" y="183"/>
                  </a:lnTo>
                  <a:lnTo>
                    <a:pt x="621" y="175"/>
                  </a:lnTo>
                  <a:lnTo>
                    <a:pt x="634" y="166"/>
                  </a:lnTo>
                  <a:lnTo>
                    <a:pt x="646" y="156"/>
                  </a:lnTo>
                  <a:lnTo>
                    <a:pt x="655" y="147"/>
                  </a:lnTo>
                  <a:lnTo>
                    <a:pt x="661" y="137"/>
                  </a:lnTo>
                  <a:lnTo>
                    <a:pt x="664" y="127"/>
                  </a:lnTo>
                  <a:lnTo>
                    <a:pt x="666" y="1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2132" y="2458"/>
              <a:ext cx="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lot</a:t>
              </a:r>
            </a:p>
          </p:txBody>
        </p:sp>
        <p:sp>
          <p:nvSpPr>
            <p:cNvPr id="33809" name="Freeform 17"/>
            <p:cNvSpPr>
              <a:spLocks/>
            </p:cNvSpPr>
            <p:nvPr/>
          </p:nvSpPr>
          <p:spPr bwMode="auto">
            <a:xfrm>
              <a:off x="3968" y="2844"/>
              <a:ext cx="929" cy="228"/>
            </a:xfrm>
            <a:custGeom>
              <a:avLst/>
              <a:gdLst>
                <a:gd name="T0" fmla="*/ 928 w 929"/>
                <a:gd name="T1" fmla="*/ 227 h 228"/>
                <a:gd name="T2" fmla="*/ 928 w 929"/>
                <a:gd name="T3" fmla="*/ 0 h 228"/>
                <a:gd name="T4" fmla="*/ 0 w 929"/>
                <a:gd name="T5" fmla="*/ 0 h 228"/>
                <a:gd name="T6" fmla="*/ 0 w 929"/>
                <a:gd name="T7" fmla="*/ 227 h 228"/>
                <a:gd name="T8" fmla="*/ 928 w 929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9"/>
                <a:gd name="T16" fmla="*/ 0 h 228"/>
                <a:gd name="T17" fmla="*/ 929 w 9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9" h="228">
                  <a:moveTo>
                    <a:pt x="928" y="227"/>
                  </a:moveTo>
                  <a:lnTo>
                    <a:pt x="928" y="0"/>
                  </a:lnTo>
                  <a:lnTo>
                    <a:pt x="0" y="0"/>
                  </a:lnTo>
                  <a:lnTo>
                    <a:pt x="0" y="227"/>
                  </a:lnTo>
                  <a:lnTo>
                    <a:pt x="928" y="2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Rectangle 19"/>
            <p:cNvSpPr>
              <a:spLocks noChangeArrowheads="1"/>
            </p:cNvSpPr>
            <p:nvPr/>
          </p:nvSpPr>
          <p:spPr bwMode="auto">
            <a:xfrm>
              <a:off x="1458" y="2273"/>
              <a:ext cx="3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33811" name="Rectangle 20"/>
            <p:cNvSpPr>
              <a:spLocks noChangeArrowheads="1"/>
            </p:cNvSpPr>
            <p:nvPr/>
          </p:nvSpPr>
          <p:spPr bwMode="auto">
            <a:xfrm>
              <a:off x="4092" y="2279"/>
              <a:ext cx="45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dname</a:t>
              </a:r>
            </a:p>
          </p:txBody>
        </p:sp>
        <p:sp>
          <p:nvSpPr>
            <p:cNvPr id="33812" name="Rectangle 21"/>
            <p:cNvSpPr>
              <a:spLocks noChangeArrowheads="1"/>
            </p:cNvSpPr>
            <p:nvPr/>
          </p:nvSpPr>
          <p:spPr bwMode="auto">
            <a:xfrm>
              <a:off x="4732" y="2457"/>
              <a:ext cx="4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budget</a:t>
              </a:r>
            </a:p>
          </p:txBody>
        </p:sp>
        <p:sp>
          <p:nvSpPr>
            <p:cNvPr id="33813" name="Rectangle 22"/>
            <p:cNvSpPr>
              <a:spLocks noChangeArrowheads="1"/>
            </p:cNvSpPr>
            <p:nvPr/>
          </p:nvSpPr>
          <p:spPr bwMode="auto">
            <a:xfrm>
              <a:off x="3551" y="2457"/>
              <a:ext cx="2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did</a:t>
              </a:r>
            </a:p>
          </p:txBody>
        </p:sp>
        <p:sp>
          <p:nvSpPr>
            <p:cNvPr id="33814" name="Rectangle 23"/>
            <p:cNvSpPr>
              <a:spLocks noChangeArrowheads="1"/>
            </p:cNvSpPr>
            <p:nvPr/>
          </p:nvSpPr>
          <p:spPr bwMode="auto">
            <a:xfrm>
              <a:off x="2795" y="2156"/>
              <a:ext cx="3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since</a:t>
              </a:r>
            </a:p>
          </p:txBody>
        </p:sp>
        <p:sp>
          <p:nvSpPr>
            <p:cNvPr id="33815" name="Rectangle 24"/>
            <p:cNvSpPr>
              <a:spLocks noChangeArrowheads="1"/>
            </p:cNvSpPr>
            <p:nvPr/>
          </p:nvSpPr>
          <p:spPr bwMode="auto">
            <a:xfrm>
              <a:off x="1458" y="2273"/>
              <a:ext cx="3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33816" name="Rectangle 25"/>
            <p:cNvSpPr>
              <a:spLocks noChangeArrowheads="1"/>
            </p:cNvSpPr>
            <p:nvPr/>
          </p:nvSpPr>
          <p:spPr bwMode="auto">
            <a:xfrm>
              <a:off x="4092" y="2279"/>
              <a:ext cx="45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dname</a:t>
              </a:r>
            </a:p>
          </p:txBody>
        </p:sp>
        <p:sp>
          <p:nvSpPr>
            <p:cNvPr id="33817" name="Rectangle 26"/>
            <p:cNvSpPr>
              <a:spLocks noChangeArrowheads="1"/>
            </p:cNvSpPr>
            <p:nvPr/>
          </p:nvSpPr>
          <p:spPr bwMode="auto">
            <a:xfrm>
              <a:off x="4732" y="2457"/>
              <a:ext cx="4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budget</a:t>
              </a:r>
            </a:p>
          </p:txBody>
        </p:sp>
        <p:sp>
          <p:nvSpPr>
            <p:cNvPr id="33818" name="Rectangle 27"/>
            <p:cNvSpPr>
              <a:spLocks noChangeArrowheads="1"/>
            </p:cNvSpPr>
            <p:nvPr/>
          </p:nvSpPr>
          <p:spPr bwMode="auto">
            <a:xfrm>
              <a:off x="3551" y="2457"/>
              <a:ext cx="2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did</a:t>
              </a:r>
            </a:p>
          </p:txBody>
        </p:sp>
        <p:sp>
          <p:nvSpPr>
            <p:cNvPr id="33819" name="Rectangle 28"/>
            <p:cNvSpPr>
              <a:spLocks noChangeArrowheads="1"/>
            </p:cNvSpPr>
            <p:nvPr/>
          </p:nvSpPr>
          <p:spPr bwMode="auto">
            <a:xfrm>
              <a:off x="2795" y="2156"/>
              <a:ext cx="3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since</a:t>
              </a:r>
            </a:p>
          </p:txBody>
        </p:sp>
        <p:sp>
          <p:nvSpPr>
            <p:cNvPr id="33820" name="Rectangle 29"/>
            <p:cNvSpPr>
              <a:spLocks noChangeArrowheads="1"/>
            </p:cNvSpPr>
            <p:nvPr/>
          </p:nvSpPr>
          <p:spPr bwMode="auto">
            <a:xfrm>
              <a:off x="2631" y="2844"/>
              <a:ext cx="55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Manages</a:t>
              </a:r>
            </a:p>
          </p:txBody>
        </p:sp>
        <p:sp>
          <p:nvSpPr>
            <p:cNvPr id="33821" name="Rectangle 31"/>
            <p:cNvSpPr>
              <a:spLocks noChangeArrowheads="1"/>
            </p:cNvSpPr>
            <p:nvPr/>
          </p:nvSpPr>
          <p:spPr bwMode="auto">
            <a:xfrm>
              <a:off x="4001" y="2833"/>
              <a:ext cx="800" cy="21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Departments</a:t>
              </a:r>
            </a:p>
          </p:txBody>
        </p:sp>
        <p:sp>
          <p:nvSpPr>
            <p:cNvPr id="33822" name="Rectangle 32"/>
            <p:cNvSpPr>
              <a:spLocks noChangeArrowheads="1"/>
            </p:cNvSpPr>
            <p:nvPr/>
          </p:nvSpPr>
          <p:spPr bwMode="auto">
            <a:xfrm>
              <a:off x="1359" y="2834"/>
              <a:ext cx="667" cy="21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Employees</a:t>
              </a:r>
            </a:p>
          </p:txBody>
        </p:sp>
        <p:sp>
          <p:nvSpPr>
            <p:cNvPr id="33823" name="Rectangle 33"/>
            <p:cNvSpPr>
              <a:spLocks noChangeArrowheads="1"/>
            </p:cNvSpPr>
            <p:nvPr/>
          </p:nvSpPr>
          <p:spPr bwMode="auto">
            <a:xfrm>
              <a:off x="877" y="2451"/>
              <a:ext cx="2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ssn</a:t>
              </a:r>
            </a:p>
          </p:txBody>
        </p:sp>
        <p:sp>
          <p:nvSpPr>
            <p:cNvPr id="33824" name="Line 35"/>
            <p:cNvSpPr>
              <a:spLocks noChangeShapeType="1"/>
            </p:cNvSpPr>
            <p:nvPr/>
          </p:nvSpPr>
          <p:spPr bwMode="auto">
            <a:xfrm>
              <a:off x="1044" y="2709"/>
              <a:ext cx="407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36"/>
            <p:cNvSpPr>
              <a:spLocks noChangeShapeType="1"/>
            </p:cNvSpPr>
            <p:nvPr/>
          </p:nvSpPr>
          <p:spPr bwMode="auto">
            <a:xfrm>
              <a:off x="1638" y="2532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37"/>
            <p:cNvSpPr>
              <a:spLocks noChangeShapeType="1"/>
            </p:cNvSpPr>
            <p:nvPr/>
          </p:nvSpPr>
          <p:spPr bwMode="auto">
            <a:xfrm flipH="1">
              <a:off x="1834" y="2709"/>
              <a:ext cx="421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38"/>
            <p:cNvSpPr>
              <a:spLocks noChangeShapeType="1"/>
            </p:cNvSpPr>
            <p:nvPr/>
          </p:nvSpPr>
          <p:spPr bwMode="auto">
            <a:xfrm flipV="1">
              <a:off x="2971" y="2367"/>
              <a:ext cx="0" cy="3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39"/>
            <p:cNvSpPr>
              <a:spLocks noChangeShapeType="1"/>
            </p:cNvSpPr>
            <p:nvPr/>
          </p:nvSpPr>
          <p:spPr bwMode="auto">
            <a:xfrm>
              <a:off x="3695" y="2709"/>
              <a:ext cx="528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40"/>
            <p:cNvSpPr>
              <a:spLocks noChangeShapeType="1"/>
            </p:cNvSpPr>
            <p:nvPr/>
          </p:nvSpPr>
          <p:spPr bwMode="auto">
            <a:xfrm>
              <a:off x="4303" y="2532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41"/>
            <p:cNvSpPr>
              <a:spLocks noChangeShapeType="1"/>
            </p:cNvSpPr>
            <p:nvPr/>
          </p:nvSpPr>
          <p:spPr bwMode="auto">
            <a:xfrm flipH="1">
              <a:off x="4590" y="2709"/>
              <a:ext cx="345" cy="14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43"/>
            <p:cNvSpPr>
              <a:spLocks noChangeShapeType="1"/>
            </p:cNvSpPr>
            <p:nvPr/>
          </p:nvSpPr>
          <p:spPr bwMode="auto">
            <a:xfrm>
              <a:off x="3354" y="2945"/>
              <a:ext cx="58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44"/>
            <p:cNvSpPr>
              <a:spLocks noChangeShapeType="1"/>
            </p:cNvSpPr>
            <p:nvPr/>
          </p:nvSpPr>
          <p:spPr bwMode="auto">
            <a:xfrm flipH="1">
              <a:off x="2109" y="2945"/>
              <a:ext cx="48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41143A8-E272-6C41-AD71-2BA3F933DD22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13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Participation Constraints to Table</a:t>
            </a:r>
          </a:p>
        </p:txBody>
      </p:sp>
      <p:sp>
        <p:nvSpPr>
          <p:cNvPr id="35845" name="Rectangle 107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600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CREATE TABLE  Dept_Mgr(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did  INTEGER;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dname  CHAR(20),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budget  REAL,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ssn  CHAR(11) </a:t>
            </a:r>
            <a:r>
              <a:rPr lang="en-US" altLang="zh-TW" sz="20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NOT NULL,  // must have one!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since  DATE,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solidFill>
                  <a:srgbClr val="434FD6"/>
                </a:solidFill>
                <a:latin typeface="Calibri" charset="0"/>
                <a:ea typeface="新細明體" charset="0"/>
                <a:cs typeface="新細明體" charset="0"/>
              </a:rPr>
              <a:t>   </a:t>
            </a: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PRIMARY KEY  (did),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FOREIGN KEY  (ssn) REFERENCES Employees)</a:t>
            </a:r>
          </a:p>
          <a:p>
            <a:pPr eaLnBrk="1" hangingPunct="1">
              <a:lnSpc>
                <a:spcPct val="80000"/>
              </a:lnSpc>
            </a:pPr>
            <a:endParaRPr lang="zh-TW" altLang="en-US" sz="1800">
              <a:latin typeface="Calibri" charset="0"/>
              <a:ea typeface="新細明體" charset="0"/>
              <a:cs typeface="新細明體" charset="0"/>
            </a:endParaRPr>
          </a:p>
        </p:txBody>
      </p:sp>
      <p:grpSp>
        <p:nvGrpSpPr>
          <p:cNvPr id="35846" name="Group 1038"/>
          <p:cNvGrpSpPr>
            <a:grpSpLocks/>
          </p:cNvGrpSpPr>
          <p:nvPr/>
        </p:nvGrpSpPr>
        <p:grpSpPr bwMode="auto">
          <a:xfrm>
            <a:off x="1042988" y="4797425"/>
            <a:ext cx="7345362" cy="1550988"/>
            <a:chOff x="713" y="2156"/>
            <a:chExt cx="4627" cy="977"/>
          </a:xfrm>
        </p:grpSpPr>
        <p:sp>
          <p:nvSpPr>
            <p:cNvPr id="35848" name="Freeform 1039"/>
            <p:cNvSpPr>
              <a:spLocks/>
            </p:cNvSpPr>
            <p:nvPr/>
          </p:nvSpPr>
          <p:spPr bwMode="auto">
            <a:xfrm>
              <a:off x="3371" y="2468"/>
              <a:ext cx="666" cy="234"/>
            </a:xfrm>
            <a:custGeom>
              <a:avLst/>
              <a:gdLst>
                <a:gd name="T0" fmla="*/ 662 w 666"/>
                <a:gd name="T1" fmla="*/ 106 h 234"/>
                <a:gd name="T2" fmla="*/ 652 w 666"/>
                <a:gd name="T3" fmla="*/ 86 h 234"/>
                <a:gd name="T4" fmla="*/ 633 w 666"/>
                <a:gd name="T5" fmla="*/ 68 h 234"/>
                <a:gd name="T6" fmla="*/ 604 w 666"/>
                <a:gd name="T7" fmla="*/ 50 h 234"/>
                <a:gd name="T8" fmla="*/ 566 w 666"/>
                <a:gd name="T9" fmla="*/ 34 h 234"/>
                <a:gd name="T10" fmla="*/ 522 w 666"/>
                <a:gd name="T11" fmla="*/ 21 h 234"/>
                <a:gd name="T12" fmla="*/ 472 w 666"/>
                <a:gd name="T13" fmla="*/ 11 h 234"/>
                <a:gd name="T14" fmla="*/ 419 w 666"/>
                <a:gd name="T15" fmla="*/ 4 h 234"/>
                <a:gd name="T16" fmla="*/ 360 w 666"/>
                <a:gd name="T17" fmla="*/ 1 h 234"/>
                <a:gd name="T18" fmla="*/ 304 w 666"/>
                <a:gd name="T19" fmla="*/ 1 h 234"/>
                <a:gd name="T20" fmla="*/ 247 w 666"/>
                <a:gd name="T21" fmla="*/ 4 h 234"/>
                <a:gd name="T22" fmla="*/ 191 w 666"/>
                <a:gd name="T23" fmla="*/ 11 h 234"/>
                <a:gd name="T24" fmla="*/ 141 w 666"/>
                <a:gd name="T25" fmla="*/ 21 h 234"/>
                <a:gd name="T26" fmla="*/ 98 w 666"/>
                <a:gd name="T27" fmla="*/ 34 h 234"/>
                <a:gd name="T28" fmla="*/ 60 w 666"/>
                <a:gd name="T29" fmla="*/ 50 h 234"/>
                <a:gd name="T30" fmla="*/ 31 w 666"/>
                <a:gd name="T31" fmla="*/ 68 h 234"/>
                <a:gd name="T32" fmla="*/ 10 w 666"/>
                <a:gd name="T33" fmla="*/ 86 h 234"/>
                <a:gd name="T34" fmla="*/ 1 w 666"/>
                <a:gd name="T35" fmla="*/ 106 h 234"/>
                <a:gd name="T36" fmla="*/ 1 w 666"/>
                <a:gd name="T37" fmla="*/ 127 h 234"/>
                <a:gd name="T38" fmla="*/ 10 w 666"/>
                <a:gd name="T39" fmla="*/ 147 h 234"/>
                <a:gd name="T40" fmla="*/ 31 w 666"/>
                <a:gd name="T41" fmla="*/ 166 h 234"/>
                <a:gd name="T42" fmla="*/ 60 w 666"/>
                <a:gd name="T43" fmla="*/ 183 h 234"/>
                <a:gd name="T44" fmla="*/ 98 w 666"/>
                <a:gd name="T45" fmla="*/ 199 h 234"/>
                <a:gd name="T46" fmla="*/ 141 w 666"/>
                <a:gd name="T47" fmla="*/ 212 h 234"/>
                <a:gd name="T48" fmla="*/ 191 w 666"/>
                <a:gd name="T49" fmla="*/ 222 h 234"/>
                <a:gd name="T50" fmla="*/ 247 w 666"/>
                <a:gd name="T51" fmla="*/ 229 h 234"/>
                <a:gd name="T52" fmla="*/ 304 w 666"/>
                <a:gd name="T53" fmla="*/ 232 h 234"/>
                <a:gd name="T54" fmla="*/ 360 w 666"/>
                <a:gd name="T55" fmla="*/ 232 h 234"/>
                <a:gd name="T56" fmla="*/ 419 w 666"/>
                <a:gd name="T57" fmla="*/ 229 h 234"/>
                <a:gd name="T58" fmla="*/ 472 w 666"/>
                <a:gd name="T59" fmla="*/ 222 h 234"/>
                <a:gd name="T60" fmla="*/ 522 w 666"/>
                <a:gd name="T61" fmla="*/ 212 h 234"/>
                <a:gd name="T62" fmla="*/ 566 w 666"/>
                <a:gd name="T63" fmla="*/ 199 h 234"/>
                <a:gd name="T64" fmla="*/ 604 w 666"/>
                <a:gd name="T65" fmla="*/ 183 h 234"/>
                <a:gd name="T66" fmla="*/ 633 w 666"/>
                <a:gd name="T67" fmla="*/ 166 h 234"/>
                <a:gd name="T68" fmla="*/ 652 w 666"/>
                <a:gd name="T69" fmla="*/ 147 h 234"/>
                <a:gd name="T70" fmla="*/ 662 w 666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6"/>
                <a:gd name="T109" fmla="*/ 0 h 234"/>
                <a:gd name="T110" fmla="*/ 666 w 666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6" h="234">
                  <a:moveTo>
                    <a:pt x="665" y="117"/>
                  </a:moveTo>
                  <a:lnTo>
                    <a:pt x="662" y="106"/>
                  </a:lnTo>
                  <a:lnTo>
                    <a:pt x="658" y="96"/>
                  </a:lnTo>
                  <a:lnTo>
                    <a:pt x="652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6" y="34"/>
                  </a:lnTo>
                  <a:lnTo>
                    <a:pt x="546" y="27"/>
                  </a:lnTo>
                  <a:lnTo>
                    <a:pt x="522" y="21"/>
                  </a:lnTo>
                  <a:lnTo>
                    <a:pt x="497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9" y="4"/>
                  </a:lnTo>
                  <a:lnTo>
                    <a:pt x="390" y="2"/>
                  </a:lnTo>
                  <a:lnTo>
                    <a:pt x="360" y="1"/>
                  </a:lnTo>
                  <a:lnTo>
                    <a:pt x="331" y="0"/>
                  </a:lnTo>
                  <a:lnTo>
                    <a:pt x="304" y="1"/>
                  </a:lnTo>
                  <a:lnTo>
                    <a:pt x="274" y="2"/>
                  </a:lnTo>
                  <a:lnTo>
                    <a:pt x="247" y="4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8" y="27"/>
                  </a:lnTo>
                  <a:lnTo>
                    <a:pt x="98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6" y="96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6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8" y="199"/>
                  </a:lnTo>
                  <a:lnTo>
                    <a:pt x="118" y="205"/>
                  </a:lnTo>
                  <a:lnTo>
                    <a:pt x="141" y="212"/>
                  </a:lnTo>
                  <a:lnTo>
                    <a:pt x="165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4" y="231"/>
                  </a:lnTo>
                  <a:lnTo>
                    <a:pt x="304" y="232"/>
                  </a:lnTo>
                  <a:lnTo>
                    <a:pt x="331" y="233"/>
                  </a:lnTo>
                  <a:lnTo>
                    <a:pt x="360" y="232"/>
                  </a:lnTo>
                  <a:lnTo>
                    <a:pt x="390" y="231"/>
                  </a:lnTo>
                  <a:lnTo>
                    <a:pt x="419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7" y="217"/>
                  </a:lnTo>
                  <a:lnTo>
                    <a:pt x="522" y="212"/>
                  </a:lnTo>
                  <a:lnTo>
                    <a:pt x="546" y="205"/>
                  </a:lnTo>
                  <a:lnTo>
                    <a:pt x="566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2" y="147"/>
                  </a:lnTo>
                  <a:lnTo>
                    <a:pt x="658" y="137"/>
                  </a:lnTo>
                  <a:lnTo>
                    <a:pt x="662" y="127"/>
                  </a:lnTo>
                  <a:lnTo>
                    <a:pt x="665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Freeform 1040"/>
            <p:cNvSpPr>
              <a:spLocks/>
            </p:cNvSpPr>
            <p:nvPr/>
          </p:nvSpPr>
          <p:spPr bwMode="auto">
            <a:xfrm>
              <a:off x="4593" y="2468"/>
              <a:ext cx="747" cy="234"/>
            </a:xfrm>
            <a:custGeom>
              <a:avLst/>
              <a:gdLst>
                <a:gd name="T0" fmla="*/ 1 w 747"/>
                <a:gd name="T1" fmla="*/ 127 h 234"/>
                <a:gd name="T2" fmla="*/ 12 w 747"/>
                <a:gd name="T3" fmla="*/ 147 h 234"/>
                <a:gd name="T4" fmla="*/ 35 w 747"/>
                <a:gd name="T5" fmla="*/ 166 h 234"/>
                <a:gd name="T6" fmla="*/ 66 w 747"/>
                <a:gd name="T7" fmla="*/ 183 h 234"/>
                <a:gd name="T8" fmla="*/ 108 w 747"/>
                <a:gd name="T9" fmla="*/ 199 h 234"/>
                <a:gd name="T10" fmla="*/ 159 w 747"/>
                <a:gd name="T11" fmla="*/ 212 h 234"/>
                <a:gd name="T12" fmla="*/ 215 w 747"/>
                <a:gd name="T13" fmla="*/ 222 h 234"/>
                <a:gd name="T14" fmla="*/ 276 w 747"/>
                <a:gd name="T15" fmla="*/ 229 h 234"/>
                <a:gd name="T16" fmla="*/ 340 w 747"/>
                <a:gd name="T17" fmla="*/ 232 h 234"/>
                <a:gd name="T18" fmla="*/ 405 w 747"/>
                <a:gd name="T19" fmla="*/ 232 h 234"/>
                <a:gd name="T20" fmla="*/ 469 w 747"/>
                <a:gd name="T21" fmla="*/ 229 h 234"/>
                <a:gd name="T22" fmla="*/ 530 w 747"/>
                <a:gd name="T23" fmla="*/ 222 h 234"/>
                <a:gd name="T24" fmla="*/ 586 w 747"/>
                <a:gd name="T25" fmla="*/ 212 h 234"/>
                <a:gd name="T26" fmla="*/ 637 w 747"/>
                <a:gd name="T27" fmla="*/ 198 h 234"/>
                <a:gd name="T28" fmla="*/ 677 w 747"/>
                <a:gd name="T29" fmla="*/ 183 h 234"/>
                <a:gd name="T30" fmla="*/ 710 w 747"/>
                <a:gd name="T31" fmla="*/ 166 h 234"/>
                <a:gd name="T32" fmla="*/ 733 w 747"/>
                <a:gd name="T33" fmla="*/ 146 h 234"/>
                <a:gd name="T34" fmla="*/ 744 w 747"/>
                <a:gd name="T35" fmla="*/ 126 h 234"/>
                <a:gd name="T36" fmla="*/ 744 w 747"/>
                <a:gd name="T37" fmla="*/ 106 h 234"/>
                <a:gd name="T38" fmla="*/ 733 w 747"/>
                <a:gd name="T39" fmla="*/ 86 h 234"/>
                <a:gd name="T40" fmla="*/ 710 w 747"/>
                <a:gd name="T41" fmla="*/ 67 h 234"/>
                <a:gd name="T42" fmla="*/ 677 w 747"/>
                <a:gd name="T43" fmla="*/ 50 h 234"/>
                <a:gd name="T44" fmla="*/ 637 w 747"/>
                <a:gd name="T45" fmla="*/ 34 h 234"/>
                <a:gd name="T46" fmla="*/ 586 w 747"/>
                <a:gd name="T47" fmla="*/ 21 h 234"/>
                <a:gd name="T48" fmla="*/ 530 w 747"/>
                <a:gd name="T49" fmla="*/ 11 h 234"/>
                <a:gd name="T50" fmla="*/ 469 w 747"/>
                <a:gd name="T51" fmla="*/ 4 h 234"/>
                <a:gd name="T52" fmla="*/ 405 w 747"/>
                <a:gd name="T53" fmla="*/ 1 h 234"/>
                <a:gd name="T54" fmla="*/ 340 w 747"/>
                <a:gd name="T55" fmla="*/ 1 h 234"/>
                <a:gd name="T56" fmla="*/ 276 w 747"/>
                <a:gd name="T57" fmla="*/ 4 h 234"/>
                <a:gd name="T58" fmla="*/ 215 w 747"/>
                <a:gd name="T59" fmla="*/ 11 h 234"/>
                <a:gd name="T60" fmla="*/ 159 w 747"/>
                <a:gd name="T61" fmla="*/ 21 h 234"/>
                <a:gd name="T62" fmla="*/ 108 w 747"/>
                <a:gd name="T63" fmla="*/ 34 h 234"/>
                <a:gd name="T64" fmla="*/ 66 w 747"/>
                <a:gd name="T65" fmla="*/ 50 h 234"/>
                <a:gd name="T66" fmla="*/ 35 w 747"/>
                <a:gd name="T67" fmla="*/ 68 h 234"/>
                <a:gd name="T68" fmla="*/ 12 w 747"/>
                <a:gd name="T69" fmla="*/ 86 h 234"/>
                <a:gd name="T70" fmla="*/ 1 w 747"/>
                <a:gd name="T71" fmla="*/ 106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47"/>
                <a:gd name="T109" fmla="*/ 0 h 234"/>
                <a:gd name="T110" fmla="*/ 747 w 747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47" h="234">
                  <a:moveTo>
                    <a:pt x="0" y="117"/>
                  </a:moveTo>
                  <a:lnTo>
                    <a:pt x="1" y="127"/>
                  </a:lnTo>
                  <a:lnTo>
                    <a:pt x="5" y="137"/>
                  </a:lnTo>
                  <a:lnTo>
                    <a:pt x="12" y="147"/>
                  </a:lnTo>
                  <a:lnTo>
                    <a:pt x="21" y="156"/>
                  </a:lnTo>
                  <a:lnTo>
                    <a:pt x="35" y="166"/>
                  </a:lnTo>
                  <a:lnTo>
                    <a:pt x="49" y="175"/>
                  </a:lnTo>
                  <a:lnTo>
                    <a:pt x="66" y="183"/>
                  </a:lnTo>
                  <a:lnTo>
                    <a:pt x="87" y="191"/>
                  </a:lnTo>
                  <a:lnTo>
                    <a:pt x="108" y="199"/>
                  </a:lnTo>
                  <a:lnTo>
                    <a:pt x="133" y="205"/>
                  </a:lnTo>
                  <a:lnTo>
                    <a:pt x="159" y="212"/>
                  </a:lnTo>
                  <a:lnTo>
                    <a:pt x="186" y="217"/>
                  </a:lnTo>
                  <a:lnTo>
                    <a:pt x="215" y="222"/>
                  </a:lnTo>
                  <a:lnTo>
                    <a:pt x="245" y="226"/>
                  </a:lnTo>
                  <a:lnTo>
                    <a:pt x="276" y="229"/>
                  </a:lnTo>
                  <a:lnTo>
                    <a:pt x="307" y="231"/>
                  </a:lnTo>
                  <a:lnTo>
                    <a:pt x="340" y="232"/>
                  </a:lnTo>
                  <a:lnTo>
                    <a:pt x="373" y="233"/>
                  </a:lnTo>
                  <a:lnTo>
                    <a:pt x="405" y="232"/>
                  </a:lnTo>
                  <a:lnTo>
                    <a:pt x="436" y="231"/>
                  </a:lnTo>
                  <a:lnTo>
                    <a:pt x="469" y="229"/>
                  </a:lnTo>
                  <a:lnTo>
                    <a:pt x="500" y="226"/>
                  </a:lnTo>
                  <a:lnTo>
                    <a:pt x="530" y="222"/>
                  </a:lnTo>
                  <a:lnTo>
                    <a:pt x="559" y="217"/>
                  </a:lnTo>
                  <a:lnTo>
                    <a:pt x="586" y="212"/>
                  </a:lnTo>
                  <a:lnTo>
                    <a:pt x="612" y="205"/>
                  </a:lnTo>
                  <a:lnTo>
                    <a:pt x="637" y="198"/>
                  </a:lnTo>
                  <a:lnTo>
                    <a:pt x="658" y="191"/>
                  </a:lnTo>
                  <a:lnTo>
                    <a:pt x="677" y="183"/>
                  </a:lnTo>
                  <a:lnTo>
                    <a:pt x="695" y="175"/>
                  </a:lnTo>
                  <a:lnTo>
                    <a:pt x="710" y="166"/>
                  </a:lnTo>
                  <a:lnTo>
                    <a:pt x="722" y="156"/>
                  </a:lnTo>
                  <a:lnTo>
                    <a:pt x="733" y="146"/>
                  </a:lnTo>
                  <a:lnTo>
                    <a:pt x="740" y="137"/>
                  </a:lnTo>
                  <a:lnTo>
                    <a:pt x="744" y="126"/>
                  </a:lnTo>
                  <a:lnTo>
                    <a:pt x="746" y="117"/>
                  </a:lnTo>
                  <a:lnTo>
                    <a:pt x="744" y="106"/>
                  </a:lnTo>
                  <a:lnTo>
                    <a:pt x="740" y="96"/>
                  </a:lnTo>
                  <a:lnTo>
                    <a:pt x="733" y="86"/>
                  </a:lnTo>
                  <a:lnTo>
                    <a:pt x="722" y="77"/>
                  </a:lnTo>
                  <a:lnTo>
                    <a:pt x="710" y="67"/>
                  </a:lnTo>
                  <a:lnTo>
                    <a:pt x="695" y="58"/>
                  </a:lnTo>
                  <a:lnTo>
                    <a:pt x="677" y="50"/>
                  </a:lnTo>
                  <a:lnTo>
                    <a:pt x="658" y="42"/>
                  </a:lnTo>
                  <a:lnTo>
                    <a:pt x="637" y="34"/>
                  </a:lnTo>
                  <a:lnTo>
                    <a:pt x="612" y="27"/>
                  </a:lnTo>
                  <a:lnTo>
                    <a:pt x="586" y="21"/>
                  </a:lnTo>
                  <a:lnTo>
                    <a:pt x="559" y="16"/>
                  </a:lnTo>
                  <a:lnTo>
                    <a:pt x="530" y="11"/>
                  </a:lnTo>
                  <a:lnTo>
                    <a:pt x="500" y="7"/>
                  </a:lnTo>
                  <a:lnTo>
                    <a:pt x="469" y="4"/>
                  </a:lnTo>
                  <a:lnTo>
                    <a:pt x="436" y="2"/>
                  </a:lnTo>
                  <a:lnTo>
                    <a:pt x="405" y="1"/>
                  </a:lnTo>
                  <a:lnTo>
                    <a:pt x="373" y="0"/>
                  </a:lnTo>
                  <a:lnTo>
                    <a:pt x="340" y="1"/>
                  </a:lnTo>
                  <a:lnTo>
                    <a:pt x="307" y="2"/>
                  </a:lnTo>
                  <a:lnTo>
                    <a:pt x="276" y="4"/>
                  </a:lnTo>
                  <a:lnTo>
                    <a:pt x="245" y="7"/>
                  </a:lnTo>
                  <a:lnTo>
                    <a:pt x="215" y="11"/>
                  </a:lnTo>
                  <a:lnTo>
                    <a:pt x="186" y="16"/>
                  </a:lnTo>
                  <a:lnTo>
                    <a:pt x="159" y="21"/>
                  </a:lnTo>
                  <a:lnTo>
                    <a:pt x="132" y="28"/>
                  </a:lnTo>
                  <a:lnTo>
                    <a:pt x="108" y="34"/>
                  </a:lnTo>
                  <a:lnTo>
                    <a:pt x="87" y="42"/>
                  </a:lnTo>
                  <a:lnTo>
                    <a:pt x="66" y="50"/>
                  </a:lnTo>
                  <a:lnTo>
                    <a:pt x="49" y="58"/>
                  </a:lnTo>
                  <a:lnTo>
                    <a:pt x="35" y="68"/>
                  </a:lnTo>
                  <a:lnTo>
                    <a:pt x="21" y="77"/>
                  </a:lnTo>
                  <a:lnTo>
                    <a:pt x="12" y="86"/>
                  </a:lnTo>
                  <a:lnTo>
                    <a:pt x="5" y="97"/>
                  </a:lnTo>
                  <a:lnTo>
                    <a:pt x="1" y="106"/>
                  </a:lnTo>
                  <a:lnTo>
                    <a:pt x="0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Freeform 1041"/>
            <p:cNvSpPr>
              <a:spLocks/>
            </p:cNvSpPr>
            <p:nvPr/>
          </p:nvSpPr>
          <p:spPr bwMode="auto">
            <a:xfrm>
              <a:off x="713" y="2461"/>
              <a:ext cx="665" cy="234"/>
            </a:xfrm>
            <a:custGeom>
              <a:avLst/>
              <a:gdLst>
                <a:gd name="T0" fmla="*/ 662 w 665"/>
                <a:gd name="T1" fmla="*/ 106 h 234"/>
                <a:gd name="T2" fmla="*/ 653 w 665"/>
                <a:gd name="T3" fmla="*/ 86 h 234"/>
                <a:gd name="T4" fmla="*/ 633 w 665"/>
                <a:gd name="T5" fmla="*/ 68 h 234"/>
                <a:gd name="T6" fmla="*/ 604 w 665"/>
                <a:gd name="T7" fmla="*/ 50 h 234"/>
                <a:gd name="T8" fmla="*/ 567 w 665"/>
                <a:gd name="T9" fmla="*/ 34 h 234"/>
                <a:gd name="T10" fmla="*/ 522 w 665"/>
                <a:gd name="T11" fmla="*/ 21 h 234"/>
                <a:gd name="T12" fmla="*/ 472 w 665"/>
                <a:gd name="T13" fmla="*/ 11 h 234"/>
                <a:gd name="T14" fmla="*/ 418 w 665"/>
                <a:gd name="T15" fmla="*/ 5 h 234"/>
                <a:gd name="T16" fmla="*/ 361 w 665"/>
                <a:gd name="T17" fmla="*/ 1 h 234"/>
                <a:gd name="T18" fmla="*/ 302 w 665"/>
                <a:gd name="T19" fmla="*/ 1 h 234"/>
                <a:gd name="T20" fmla="*/ 247 w 665"/>
                <a:gd name="T21" fmla="*/ 5 h 234"/>
                <a:gd name="T22" fmla="*/ 191 w 665"/>
                <a:gd name="T23" fmla="*/ 11 h 234"/>
                <a:gd name="T24" fmla="*/ 141 w 665"/>
                <a:gd name="T25" fmla="*/ 21 h 234"/>
                <a:gd name="T26" fmla="*/ 96 w 665"/>
                <a:gd name="T27" fmla="*/ 34 h 234"/>
                <a:gd name="T28" fmla="*/ 60 w 665"/>
                <a:gd name="T29" fmla="*/ 50 h 234"/>
                <a:gd name="T30" fmla="*/ 31 w 665"/>
                <a:gd name="T31" fmla="*/ 68 h 234"/>
                <a:gd name="T32" fmla="*/ 10 w 665"/>
                <a:gd name="T33" fmla="*/ 86 h 234"/>
                <a:gd name="T34" fmla="*/ 1 w 665"/>
                <a:gd name="T35" fmla="*/ 106 h 234"/>
                <a:gd name="T36" fmla="*/ 1 w 665"/>
                <a:gd name="T37" fmla="*/ 127 h 234"/>
                <a:gd name="T38" fmla="*/ 10 w 665"/>
                <a:gd name="T39" fmla="*/ 147 h 234"/>
                <a:gd name="T40" fmla="*/ 31 w 665"/>
                <a:gd name="T41" fmla="*/ 166 h 234"/>
                <a:gd name="T42" fmla="*/ 60 w 665"/>
                <a:gd name="T43" fmla="*/ 183 h 234"/>
                <a:gd name="T44" fmla="*/ 96 w 665"/>
                <a:gd name="T45" fmla="*/ 199 h 234"/>
                <a:gd name="T46" fmla="*/ 141 w 665"/>
                <a:gd name="T47" fmla="*/ 212 h 234"/>
                <a:gd name="T48" fmla="*/ 191 w 665"/>
                <a:gd name="T49" fmla="*/ 222 h 234"/>
                <a:gd name="T50" fmla="*/ 247 w 665"/>
                <a:gd name="T51" fmla="*/ 229 h 234"/>
                <a:gd name="T52" fmla="*/ 302 w 665"/>
                <a:gd name="T53" fmla="*/ 232 h 234"/>
                <a:gd name="T54" fmla="*/ 361 w 665"/>
                <a:gd name="T55" fmla="*/ 232 h 234"/>
                <a:gd name="T56" fmla="*/ 418 w 665"/>
                <a:gd name="T57" fmla="*/ 229 h 234"/>
                <a:gd name="T58" fmla="*/ 472 w 665"/>
                <a:gd name="T59" fmla="*/ 222 h 234"/>
                <a:gd name="T60" fmla="*/ 522 w 665"/>
                <a:gd name="T61" fmla="*/ 212 h 234"/>
                <a:gd name="T62" fmla="*/ 567 w 665"/>
                <a:gd name="T63" fmla="*/ 199 h 234"/>
                <a:gd name="T64" fmla="*/ 604 w 665"/>
                <a:gd name="T65" fmla="*/ 183 h 234"/>
                <a:gd name="T66" fmla="*/ 633 w 665"/>
                <a:gd name="T67" fmla="*/ 166 h 234"/>
                <a:gd name="T68" fmla="*/ 653 w 665"/>
                <a:gd name="T69" fmla="*/ 147 h 234"/>
                <a:gd name="T70" fmla="*/ 662 w 665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664" y="117"/>
                  </a:moveTo>
                  <a:lnTo>
                    <a:pt x="662" y="106"/>
                  </a:lnTo>
                  <a:lnTo>
                    <a:pt x="659" y="97"/>
                  </a:lnTo>
                  <a:lnTo>
                    <a:pt x="653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2"/>
                  </a:lnTo>
                  <a:lnTo>
                    <a:pt x="247" y="5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8" y="28"/>
                  </a:lnTo>
                  <a:lnTo>
                    <a:pt x="96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Freeform 1042"/>
            <p:cNvSpPr>
              <a:spLocks/>
            </p:cNvSpPr>
            <p:nvPr/>
          </p:nvSpPr>
          <p:spPr bwMode="auto">
            <a:xfrm>
              <a:off x="1311" y="2291"/>
              <a:ext cx="666" cy="233"/>
            </a:xfrm>
            <a:custGeom>
              <a:avLst/>
              <a:gdLst>
                <a:gd name="T0" fmla="*/ 663 w 666"/>
                <a:gd name="T1" fmla="*/ 106 h 233"/>
                <a:gd name="T2" fmla="*/ 652 w 666"/>
                <a:gd name="T3" fmla="*/ 86 h 233"/>
                <a:gd name="T4" fmla="*/ 633 w 666"/>
                <a:gd name="T5" fmla="*/ 66 h 233"/>
                <a:gd name="T6" fmla="*/ 605 w 666"/>
                <a:gd name="T7" fmla="*/ 49 h 233"/>
                <a:gd name="T8" fmla="*/ 568 w 666"/>
                <a:gd name="T9" fmla="*/ 34 h 233"/>
                <a:gd name="T10" fmla="*/ 523 w 666"/>
                <a:gd name="T11" fmla="*/ 21 h 233"/>
                <a:gd name="T12" fmla="*/ 472 w 666"/>
                <a:gd name="T13" fmla="*/ 10 h 233"/>
                <a:gd name="T14" fmla="*/ 419 w 666"/>
                <a:gd name="T15" fmla="*/ 3 h 233"/>
                <a:gd name="T16" fmla="*/ 362 w 666"/>
                <a:gd name="T17" fmla="*/ 0 h 233"/>
                <a:gd name="T18" fmla="*/ 304 w 666"/>
                <a:gd name="T19" fmla="*/ 0 h 233"/>
                <a:gd name="T20" fmla="*/ 247 w 666"/>
                <a:gd name="T21" fmla="*/ 3 h 233"/>
                <a:gd name="T22" fmla="*/ 192 w 666"/>
                <a:gd name="T23" fmla="*/ 10 h 233"/>
                <a:gd name="T24" fmla="*/ 141 w 666"/>
                <a:gd name="T25" fmla="*/ 21 h 233"/>
                <a:gd name="T26" fmla="*/ 98 w 666"/>
                <a:gd name="T27" fmla="*/ 34 h 233"/>
                <a:gd name="T28" fmla="*/ 60 w 666"/>
                <a:gd name="T29" fmla="*/ 49 h 233"/>
                <a:gd name="T30" fmla="*/ 31 w 666"/>
                <a:gd name="T31" fmla="*/ 66 h 233"/>
                <a:gd name="T32" fmla="*/ 12 w 666"/>
                <a:gd name="T33" fmla="*/ 86 h 233"/>
                <a:gd name="T34" fmla="*/ 1 w 666"/>
                <a:gd name="T35" fmla="*/ 106 h 233"/>
                <a:gd name="T36" fmla="*/ 1 w 666"/>
                <a:gd name="T37" fmla="*/ 126 h 233"/>
                <a:gd name="T38" fmla="*/ 12 w 666"/>
                <a:gd name="T39" fmla="*/ 146 h 233"/>
                <a:gd name="T40" fmla="*/ 31 w 666"/>
                <a:gd name="T41" fmla="*/ 165 h 233"/>
                <a:gd name="T42" fmla="*/ 60 w 666"/>
                <a:gd name="T43" fmla="*/ 182 h 233"/>
                <a:gd name="T44" fmla="*/ 98 w 666"/>
                <a:gd name="T45" fmla="*/ 198 h 233"/>
                <a:gd name="T46" fmla="*/ 141 w 666"/>
                <a:gd name="T47" fmla="*/ 211 h 233"/>
                <a:gd name="T48" fmla="*/ 192 w 666"/>
                <a:gd name="T49" fmla="*/ 221 h 233"/>
                <a:gd name="T50" fmla="*/ 247 w 666"/>
                <a:gd name="T51" fmla="*/ 228 h 233"/>
                <a:gd name="T52" fmla="*/ 304 w 666"/>
                <a:gd name="T53" fmla="*/ 232 h 233"/>
                <a:gd name="T54" fmla="*/ 362 w 666"/>
                <a:gd name="T55" fmla="*/ 232 h 233"/>
                <a:gd name="T56" fmla="*/ 419 w 666"/>
                <a:gd name="T57" fmla="*/ 228 h 233"/>
                <a:gd name="T58" fmla="*/ 472 w 666"/>
                <a:gd name="T59" fmla="*/ 221 h 233"/>
                <a:gd name="T60" fmla="*/ 523 w 666"/>
                <a:gd name="T61" fmla="*/ 211 h 233"/>
                <a:gd name="T62" fmla="*/ 568 w 666"/>
                <a:gd name="T63" fmla="*/ 198 h 233"/>
                <a:gd name="T64" fmla="*/ 605 w 666"/>
                <a:gd name="T65" fmla="*/ 182 h 233"/>
                <a:gd name="T66" fmla="*/ 633 w 666"/>
                <a:gd name="T67" fmla="*/ 165 h 233"/>
                <a:gd name="T68" fmla="*/ 652 w 666"/>
                <a:gd name="T69" fmla="*/ 146 h 233"/>
                <a:gd name="T70" fmla="*/ 663 w 666"/>
                <a:gd name="T71" fmla="*/ 126 h 2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6"/>
                <a:gd name="T109" fmla="*/ 0 h 233"/>
                <a:gd name="T110" fmla="*/ 666 w 666"/>
                <a:gd name="T111" fmla="*/ 233 h 2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6" h="233">
                  <a:moveTo>
                    <a:pt x="665" y="116"/>
                  </a:moveTo>
                  <a:lnTo>
                    <a:pt x="663" y="106"/>
                  </a:lnTo>
                  <a:lnTo>
                    <a:pt x="660" y="95"/>
                  </a:lnTo>
                  <a:lnTo>
                    <a:pt x="652" y="86"/>
                  </a:lnTo>
                  <a:lnTo>
                    <a:pt x="644" y="76"/>
                  </a:lnTo>
                  <a:lnTo>
                    <a:pt x="633" y="66"/>
                  </a:lnTo>
                  <a:lnTo>
                    <a:pt x="620" y="58"/>
                  </a:lnTo>
                  <a:lnTo>
                    <a:pt x="605" y="49"/>
                  </a:lnTo>
                  <a:lnTo>
                    <a:pt x="587" y="41"/>
                  </a:lnTo>
                  <a:lnTo>
                    <a:pt x="568" y="34"/>
                  </a:lnTo>
                  <a:lnTo>
                    <a:pt x="546" y="27"/>
                  </a:lnTo>
                  <a:lnTo>
                    <a:pt x="523" y="21"/>
                  </a:lnTo>
                  <a:lnTo>
                    <a:pt x="499" y="15"/>
                  </a:lnTo>
                  <a:lnTo>
                    <a:pt x="472" y="10"/>
                  </a:lnTo>
                  <a:lnTo>
                    <a:pt x="445" y="7"/>
                  </a:lnTo>
                  <a:lnTo>
                    <a:pt x="419" y="3"/>
                  </a:lnTo>
                  <a:lnTo>
                    <a:pt x="391" y="1"/>
                  </a:lnTo>
                  <a:lnTo>
                    <a:pt x="362" y="0"/>
                  </a:lnTo>
                  <a:lnTo>
                    <a:pt x="331" y="0"/>
                  </a:lnTo>
                  <a:lnTo>
                    <a:pt x="304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7"/>
                  </a:lnTo>
                  <a:lnTo>
                    <a:pt x="192" y="10"/>
                  </a:lnTo>
                  <a:lnTo>
                    <a:pt x="165" y="15"/>
                  </a:lnTo>
                  <a:lnTo>
                    <a:pt x="141" y="21"/>
                  </a:lnTo>
                  <a:lnTo>
                    <a:pt x="119" y="27"/>
                  </a:lnTo>
                  <a:lnTo>
                    <a:pt x="98" y="34"/>
                  </a:lnTo>
                  <a:lnTo>
                    <a:pt x="78" y="41"/>
                  </a:lnTo>
                  <a:lnTo>
                    <a:pt x="60" y="49"/>
                  </a:lnTo>
                  <a:lnTo>
                    <a:pt x="46" y="58"/>
                  </a:lnTo>
                  <a:lnTo>
                    <a:pt x="31" y="66"/>
                  </a:lnTo>
                  <a:lnTo>
                    <a:pt x="20" y="76"/>
                  </a:lnTo>
                  <a:lnTo>
                    <a:pt x="12" y="86"/>
                  </a:lnTo>
                  <a:lnTo>
                    <a:pt x="6" y="95"/>
                  </a:lnTo>
                  <a:lnTo>
                    <a:pt x="1" y="106"/>
                  </a:lnTo>
                  <a:lnTo>
                    <a:pt x="0" y="116"/>
                  </a:lnTo>
                  <a:lnTo>
                    <a:pt x="1" y="126"/>
                  </a:lnTo>
                  <a:lnTo>
                    <a:pt x="6" y="136"/>
                  </a:lnTo>
                  <a:lnTo>
                    <a:pt x="12" y="146"/>
                  </a:lnTo>
                  <a:lnTo>
                    <a:pt x="20" y="155"/>
                  </a:lnTo>
                  <a:lnTo>
                    <a:pt x="31" y="165"/>
                  </a:lnTo>
                  <a:lnTo>
                    <a:pt x="46" y="174"/>
                  </a:lnTo>
                  <a:lnTo>
                    <a:pt x="60" y="182"/>
                  </a:lnTo>
                  <a:lnTo>
                    <a:pt x="78" y="190"/>
                  </a:lnTo>
                  <a:lnTo>
                    <a:pt x="98" y="198"/>
                  </a:lnTo>
                  <a:lnTo>
                    <a:pt x="119" y="205"/>
                  </a:lnTo>
                  <a:lnTo>
                    <a:pt x="141" y="211"/>
                  </a:lnTo>
                  <a:lnTo>
                    <a:pt x="165" y="217"/>
                  </a:lnTo>
                  <a:lnTo>
                    <a:pt x="192" y="221"/>
                  </a:lnTo>
                  <a:lnTo>
                    <a:pt x="219" y="225"/>
                  </a:lnTo>
                  <a:lnTo>
                    <a:pt x="247" y="228"/>
                  </a:lnTo>
                  <a:lnTo>
                    <a:pt x="274" y="230"/>
                  </a:lnTo>
                  <a:lnTo>
                    <a:pt x="304" y="232"/>
                  </a:lnTo>
                  <a:lnTo>
                    <a:pt x="331" y="232"/>
                  </a:lnTo>
                  <a:lnTo>
                    <a:pt x="362" y="232"/>
                  </a:lnTo>
                  <a:lnTo>
                    <a:pt x="391" y="230"/>
                  </a:lnTo>
                  <a:lnTo>
                    <a:pt x="419" y="228"/>
                  </a:lnTo>
                  <a:lnTo>
                    <a:pt x="445" y="225"/>
                  </a:lnTo>
                  <a:lnTo>
                    <a:pt x="472" y="221"/>
                  </a:lnTo>
                  <a:lnTo>
                    <a:pt x="499" y="217"/>
                  </a:lnTo>
                  <a:lnTo>
                    <a:pt x="523" y="211"/>
                  </a:lnTo>
                  <a:lnTo>
                    <a:pt x="546" y="205"/>
                  </a:lnTo>
                  <a:lnTo>
                    <a:pt x="568" y="198"/>
                  </a:lnTo>
                  <a:lnTo>
                    <a:pt x="587" y="190"/>
                  </a:lnTo>
                  <a:lnTo>
                    <a:pt x="605" y="182"/>
                  </a:lnTo>
                  <a:lnTo>
                    <a:pt x="620" y="174"/>
                  </a:lnTo>
                  <a:lnTo>
                    <a:pt x="633" y="165"/>
                  </a:lnTo>
                  <a:lnTo>
                    <a:pt x="644" y="155"/>
                  </a:lnTo>
                  <a:lnTo>
                    <a:pt x="652" y="146"/>
                  </a:lnTo>
                  <a:lnTo>
                    <a:pt x="660" y="136"/>
                  </a:lnTo>
                  <a:lnTo>
                    <a:pt x="663" y="126"/>
                  </a:lnTo>
                  <a:lnTo>
                    <a:pt x="665" y="1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Freeform 1043"/>
            <p:cNvSpPr>
              <a:spLocks/>
            </p:cNvSpPr>
            <p:nvPr/>
          </p:nvSpPr>
          <p:spPr bwMode="auto">
            <a:xfrm>
              <a:off x="2640" y="2160"/>
              <a:ext cx="665" cy="234"/>
            </a:xfrm>
            <a:custGeom>
              <a:avLst/>
              <a:gdLst>
                <a:gd name="T0" fmla="*/ 1 w 665"/>
                <a:gd name="T1" fmla="*/ 127 h 234"/>
                <a:gd name="T2" fmla="*/ 12 w 665"/>
                <a:gd name="T3" fmla="*/ 147 h 234"/>
                <a:gd name="T4" fmla="*/ 31 w 665"/>
                <a:gd name="T5" fmla="*/ 166 h 234"/>
                <a:gd name="T6" fmla="*/ 60 w 665"/>
                <a:gd name="T7" fmla="*/ 183 h 234"/>
                <a:gd name="T8" fmla="*/ 96 w 665"/>
                <a:gd name="T9" fmla="*/ 199 h 234"/>
                <a:gd name="T10" fmla="*/ 141 w 665"/>
                <a:gd name="T11" fmla="*/ 212 h 234"/>
                <a:gd name="T12" fmla="*/ 192 w 665"/>
                <a:gd name="T13" fmla="*/ 222 h 234"/>
                <a:gd name="T14" fmla="*/ 245 w 665"/>
                <a:gd name="T15" fmla="*/ 229 h 234"/>
                <a:gd name="T16" fmla="*/ 302 w 665"/>
                <a:gd name="T17" fmla="*/ 232 h 234"/>
                <a:gd name="T18" fmla="*/ 361 w 665"/>
                <a:gd name="T19" fmla="*/ 232 h 234"/>
                <a:gd name="T20" fmla="*/ 418 w 665"/>
                <a:gd name="T21" fmla="*/ 229 h 234"/>
                <a:gd name="T22" fmla="*/ 472 w 665"/>
                <a:gd name="T23" fmla="*/ 222 h 234"/>
                <a:gd name="T24" fmla="*/ 523 w 665"/>
                <a:gd name="T25" fmla="*/ 212 h 234"/>
                <a:gd name="T26" fmla="*/ 567 w 665"/>
                <a:gd name="T27" fmla="*/ 199 h 234"/>
                <a:gd name="T28" fmla="*/ 604 w 665"/>
                <a:gd name="T29" fmla="*/ 183 h 234"/>
                <a:gd name="T30" fmla="*/ 633 w 665"/>
                <a:gd name="T31" fmla="*/ 166 h 234"/>
                <a:gd name="T32" fmla="*/ 653 w 665"/>
                <a:gd name="T33" fmla="*/ 147 h 234"/>
                <a:gd name="T34" fmla="*/ 664 w 665"/>
                <a:gd name="T35" fmla="*/ 127 h 234"/>
                <a:gd name="T36" fmla="*/ 664 w 665"/>
                <a:gd name="T37" fmla="*/ 106 h 234"/>
                <a:gd name="T38" fmla="*/ 653 w 665"/>
                <a:gd name="T39" fmla="*/ 87 h 234"/>
                <a:gd name="T40" fmla="*/ 633 w 665"/>
                <a:gd name="T41" fmla="*/ 68 h 234"/>
                <a:gd name="T42" fmla="*/ 604 w 665"/>
                <a:gd name="T43" fmla="*/ 50 h 234"/>
                <a:gd name="T44" fmla="*/ 567 w 665"/>
                <a:gd name="T45" fmla="*/ 34 h 234"/>
                <a:gd name="T46" fmla="*/ 523 w 665"/>
                <a:gd name="T47" fmla="*/ 21 h 234"/>
                <a:gd name="T48" fmla="*/ 472 w 665"/>
                <a:gd name="T49" fmla="*/ 12 h 234"/>
                <a:gd name="T50" fmla="*/ 418 w 665"/>
                <a:gd name="T51" fmla="*/ 5 h 234"/>
                <a:gd name="T52" fmla="*/ 361 w 665"/>
                <a:gd name="T53" fmla="*/ 1 h 234"/>
                <a:gd name="T54" fmla="*/ 302 w 665"/>
                <a:gd name="T55" fmla="*/ 1 h 234"/>
                <a:gd name="T56" fmla="*/ 245 w 665"/>
                <a:gd name="T57" fmla="*/ 5 h 234"/>
                <a:gd name="T58" fmla="*/ 192 w 665"/>
                <a:gd name="T59" fmla="*/ 12 h 234"/>
                <a:gd name="T60" fmla="*/ 141 w 665"/>
                <a:gd name="T61" fmla="*/ 22 h 234"/>
                <a:gd name="T62" fmla="*/ 96 w 665"/>
                <a:gd name="T63" fmla="*/ 35 h 234"/>
                <a:gd name="T64" fmla="*/ 60 w 665"/>
                <a:gd name="T65" fmla="*/ 50 h 234"/>
                <a:gd name="T66" fmla="*/ 31 w 665"/>
                <a:gd name="T67" fmla="*/ 68 h 234"/>
                <a:gd name="T68" fmla="*/ 12 w 665"/>
                <a:gd name="T69" fmla="*/ 87 h 234"/>
                <a:gd name="T70" fmla="*/ 1 w 665"/>
                <a:gd name="T71" fmla="*/ 10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2" y="147"/>
                  </a:lnTo>
                  <a:lnTo>
                    <a:pt x="20" y="157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5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3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9" y="217"/>
                  </a:lnTo>
                  <a:lnTo>
                    <a:pt x="523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7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7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4" y="127"/>
                  </a:lnTo>
                  <a:lnTo>
                    <a:pt x="664" y="117"/>
                  </a:lnTo>
                  <a:lnTo>
                    <a:pt x="664" y="106"/>
                  </a:lnTo>
                  <a:lnTo>
                    <a:pt x="659" y="97"/>
                  </a:lnTo>
                  <a:lnTo>
                    <a:pt x="653" y="87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19" y="59"/>
                  </a:lnTo>
                  <a:lnTo>
                    <a:pt x="604" y="50"/>
                  </a:lnTo>
                  <a:lnTo>
                    <a:pt x="587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3" y="21"/>
                  </a:lnTo>
                  <a:lnTo>
                    <a:pt x="498" y="16"/>
                  </a:lnTo>
                  <a:lnTo>
                    <a:pt x="472" y="12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3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3"/>
                  </a:lnTo>
                  <a:lnTo>
                    <a:pt x="245" y="5"/>
                  </a:lnTo>
                  <a:lnTo>
                    <a:pt x="219" y="8"/>
                  </a:lnTo>
                  <a:lnTo>
                    <a:pt x="192" y="12"/>
                  </a:lnTo>
                  <a:lnTo>
                    <a:pt x="166" y="16"/>
                  </a:lnTo>
                  <a:lnTo>
                    <a:pt x="141" y="22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9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2" y="87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Freeform 1044"/>
            <p:cNvSpPr>
              <a:spLocks/>
            </p:cNvSpPr>
            <p:nvPr/>
          </p:nvSpPr>
          <p:spPr bwMode="auto">
            <a:xfrm>
              <a:off x="1935" y="2461"/>
              <a:ext cx="665" cy="234"/>
            </a:xfrm>
            <a:custGeom>
              <a:avLst/>
              <a:gdLst>
                <a:gd name="T0" fmla="*/ 1 w 665"/>
                <a:gd name="T1" fmla="*/ 127 h 234"/>
                <a:gd name="T2" fmla="*/ 10 w 665"/>
                <a:gd name="T3" fmla="*/ 147 h 234"/>
                <a:gd name="T4" fmla="*/ 31 w 665"/>
                <a:gd name="T5" fmla="*/ 166 h 234"/>
                <a:gd name="T6" fmla="*/ 59 w 665"/>
                <a:gd name="T7" fmla="*/ 183 h 234"/>
                <a:gd name="T8" fmla="*/ 96 w 665"/>
                <a:gd name="T9" fmla="*/ 199 h 234"/>
                <a:gd name="T10" fmla="*/ 141 w 665"/>
                <a:gd name="T11" fmla="*/ 212 h 234"/>
                <a:gd name="T12" fmla="*/ 191 w 665"/>
                <a:gd name="T13" fmla="*/ 222 h 234"/>
                <a:gd name="T14" fmla="*/ 245 w 665"/>
                <a:gd name="T15" fmla="*/ 229 h 234"/>
                <a:gd name="T16" fmla="*/ 302 w 665"/>
                <a:gd name="T17" fmla="*/ 232 h 234"/>
                <a:gd name="T18" fmla="*/ 361 w 665"/>
                <a:gd name="T19" fmla="*/ 232 h 234"/>
                <a:gd name="T20" fmla="*/ 418 w 665"/>
                <a:gd name="T21" fmla="*/ 229 h 234"/>
                <a:gd name="T22" fmla="*/ 472 w 665"/>
                <a:gd name="T23" fmla="*/ 222 h 234"/>
                <a:gd name="T24" fmla="*/ 522 w 665"/>
                <a:gd name="T25" fmla="*/ 212 h 234"/>
                <a:gd name="T26" fmla="*/ 565 w 665"/>
                <a:gd name="T27" fmla="*/ 199 h 234"/>
                <a:gd name="T28" fmla="*/ 603 w 665"/>
                <a:gd name="T29" fmla="*/ 183 h 234"/>
                <a:gd name="T30" fmla="*/ 632 w 665"/>
                <a:gd name="T31" fmla="*/ 166 h 234"/>
                <a:gd name="T32" fmla="*/ 653 w 665"/>
                <a:gd name="T33" fmla="*/ 147 h 234"/>
                <a:gd name="T34" fmla="*/ 662 w 665"/>
                <a:gd name="T35" fmla="*/ 127 h 234"/>
                <a:gd name="T36" fmla="*/ 662 w 665"/>
                <a:gd name="T37" fmla="*/ 106 h 234"/>
                <a:gd name="T38" fmla="*/ 653 w 665"/>
                <a:gd name="T39" fmla="*/ 86 h 234"/>
                <a:gd name="T40" fmla="*/ 632 w 665"/>
                <a:gd name="T41" fmla="*/ 68 h 234"/>
                <a:gd name="T42" fmla="*/ 603 w 665"/>
                <a:gd name="T43" fmla="*/ 50 h 234"/>
                <a:gd name="T44" fmla="*/ 565 w 665"/>
                <a:gd name="T45" fmla="*/ 34 h 234"/>
                <a:gd name="T46" fmla="*/ 522 w 665"/>
                <a:gd name="T47" fmla="*/ 21 h 234"/>
                <a:gd name="T48" fmla="*/ 472 w 665"/>
                <a:gd name="T49" fmla="*/ 11 h 234"/>
                <a:gd name="T50" fmla="*/ 416 w 665"/>
                <a:gd name="T51" fmla="*/ 5 h 234"/>
                <a:gd name="T52" fmla="*/ 361 w 665"/>
                <a:gd name="T53" fmla="*/ 1 h 234"/>
                <a:gd name="T54" fmla="*/ 302 w 665"/>
                <a:gd name="T55" fmla="*/ 1 h 234"/>
                <a:gd name="T56" fmla="*/ 245 w 665"/>
                <a:gd name="T57" fmla="*/ 5 h 234"/>
                <a:gd name="T58" fmla="*/ 191 w 665"/>
                <a:gd name="T59" fmla="*/ 12 h 234"/>
                <a:gd name="T60" fmla="*/ 141 w 665"/>
                <a:gd name="T61" fmla="*/ 21 h 234"/>
                <a:gd name="T62" fmla="*/ 96 w 665"/>
                <a:gd name="T63" fmla="*/ 35 h 234"/>
                <a:gd name="T64" fmla="*/ 59 w 665"/>
                <a:gd name="T65" fmla="*/ 50 h 234"/>
                <a:gd name="T66" fmla="*/ 31 w 665"/>
                <a:gd name="T67" fmla="*/ 68 h 234"/>
                <a:gd name="T68" fmla="*/ 10 w 665"/>
                <a:gd name="T69" fmla="*/ 86 h 234"/>
                <a:gd name="T70" fmla="*/ 1 w 665"/>
                <a:gd name="T71" fmla="*/ 10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34"/>
                <a:gd name="T110" fmla="*/ 665 w 665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34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19" y="156"/>
                  </a:lnTo>
                  <a:lnTo>
                    <a:pt x="31" y="166"/>
                  </a:lnTo>
                  <a:lnTo>
                    <a:pt x="43" y="175"/>
                  </a:lnTo>
                  <a:lnTo>
                    <a:pt x="59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5" y="229"/>
                  </a:lnTo>
                  <a:lnTo>
                    <a:pt x="273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88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5" y="205"/>
                  </a:lnTo>
                  <a:lnTo>
                    <a:pt x="565" y="199"/>
                  </a:lnTo>
                  <a:lnTo>
                    <a:pt x="586" y="191"/>
                  </a:lnTo>
                  <a:lnTo>
                    <a:pt x="603" y="183"/>
                  </a:lnTo>
                  <a:lnTo>
                    <a:pt x="619" y="175"/>
                  </a:lnTo>
                  <a:lnTo>
                    <a:pt x="632" y="166"/>
                  </a:lnTo>
                  <a:lnTo>
                    <a:pt x="643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  <a:lnTo>
                    <a:pt x="662" y="106"/>
                  </a:lnTo>
                  <a:lnTo>
                    <a:pt x="659" y="96"/>
                  </a:lnTo>
                  <a:lnTo>
                    <a:pt x="653" y="86"/>
                  </a:lnTo>
                  <a:lnTo>
                    <a:pt x="643" y="77"/>
                  </a:lnTo>
                  <a:lnTo>
                    <a:pt x="632" y="68"/>
                  </a:lnTo>
                  <a:lnTo>
                    <a:pt x="619" y="58"/>
                  </a:lnTo>
                  <a:lnTo>
                    <a:pt x="603" y="50"/>
                  </a:lnTo>
                  <a:lnTo>
                    <a:pt x="586" y="42"/>
                  </a:lnTo>
                  <a:lnTo>
                    <a:pt x="565" y="34"/>
                  </a:lnTo>
                  <a:lnTo>
                    <a:pt x="545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6" y="5"/>
                  </a:lnTo>
                  <a:lnTo>
                    <a:pt x="388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5"/>
                  </a:lnTo>
                  <a:lnTo>
                    <a:pt x="218" y="7"/>
                  </a:lnTo>
                  <a:lnTo>
                    <a:pt x="191" y="12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7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59" y="50"/>
                  </a:lnTo>
                  <a:lnTo>
                    <a:pt x="43" y="58"/>
                  </a:lnTo>
                  <a:lnTo>
                    <a:pt x="31" y="68"/>
                  </a:lnTo>
                  <a:lnTo>
                    <a:pt x="19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Freeform 1045"/>
            <p:cNvSpPr>
              <a:spLocks/>
            </p:cNvSpPr>
            <p:nvPr/>
          </p:nvSpPr>
          <p:spPr bwMode="auto">
            <a:xfrm>
              <a:off x="2607" y="2749"/>
              <a:ext cx="741" cy="384"/>
            </a:xfrm>
            <a:custGeom>
              <a:avLst/>
              <a:gdLst>
                <a:gd name="T0" fmla="*/ 0 w 741"/>
                <a:gd name="T1" fmla="*/ 191 h 384"/>
                <a:gd name="T2" fmla="*/ 365 w 741"/>
                <a:gd name="T3" fmla="*/ 0 h 384"/>
                <a:gd name="T4" fmla="*/ 740 w 741"/>
                <a:gd name="T5" fmla="*/ 198 h 384"/>
                <a:gd name="T6" fmla="*/ 365 w 741"/>
                <a:gd name="T7" fmla="*/ 383 h 384"/>
                <a:gd name="T8" fmla="*/ 0 w 741"/>
                <a:gd name="T9" fmla="*/ 19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1"/>
                <a:gd name="T16" fmla="*/ 0 h 384"/>
                <a:gd name="T17" fmla="*/ 741 w 741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1" h="384">
                  <a:moveTo>
                    <a:pt x="0" y="191"/>
                  </a:moveTo>
                  <a:lnTo>
                    <a:pt x="365" y="0"/>
                  </a:lnTo>
                  <a:lnTo>
                    <a:pt x="740" y="198"/>
                  </a:lnTo>
                  <a:lnTo>
                    <a:pt x="365" y="383"/>
                  </a:lnTo>
                  <a:lnTo>
                    <a:pt x="0" y="191"/>
                  </a:lnTo>
                </a:path>
              </a:pathLst>
            </a:custGeom>
            <a:solidFill>
              <a:srgbClr val="FF7C8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Freeform 1046"/>
            <p:cNvSpPr>
              <a:spLocks/>
            </p:cNvSpPr>
            <p:nvPr/>
          </p:nvSpPr>
          <p:spPr bwMode="auto">
            <a:xfrm>
              <a:off x="1311" y="2838"/>
              <a:ext cx="787" cy="209"/>
            </a:xfrm>
            <a:custGeom>
              <a:avLst/>
              <a:gdLst>
                <a:gd name="T0" fmla="*/ 786 w 787"/>
                <a:gd name="T1" fmla="*/ 208 h 209"/>
                <a:gd name="T2" fmla="*/ 786 w 787"/>
                <a:gd name="T3" fmla="*/ 0 h 209"/>
                <a:gd name="T4" fmla="*/ 0 w 787"/>
                <a:gd name="T5" fmla="*/ 0 h 209"/>
                <a:gd name="T6" fmla="*/ 0 w 787"/>
                <a:gd name="T7" fmla="*/ 208 h 209"/>
                <a:gd name="T8" fmla="*/ 786 w 787"/>
                <a:gd name="T9" fmla="*/ 208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09"/>
                <a:gd name="T17" fmla="*/ 787 w 787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09">
                  <a:moveTo>
                    <a:pt x="786" y="208"/>
                  </a:moveTo>
                  <a:lnTo>
                    <a:pt x="786" y="0"/>
                  </a:lnTo>
                  <a:lnTo>
                    <a:pt x="0" y="0"/>
                  </a:lnTo>
                  <a:lnTo>
                    <a:pt x="0" y="208"/>
                  </a:lnTo>
                  <a:lnTo>
                    <a:pt x="786" y="20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Freeform 1047"/>
            <p:cNvSpPr>
              <a:spLocks/>
            </p:cNvSpPr>
            <p:nvPr/>
          </p:nvSpPr>
          <p:spPr bwMode="auto">
            <a:xfrm>
              <a:off x="3968" y="2297"/>
              <a:ext cx="667" cy="234"/>
            </a:xfrm>
            <a:custGeom>
              <a:avLst/>
              <a:gdLst>
                <a:gd name="T0" fmla="*/ 664 w 667"/>
                <a:gd name="T1" fmla="*/ 107 h 234"/>
                <a:gd name="T2" fmla="*/ 655 w 667"/>
                <a:gd name="T3" fmla="*/ 86 h 234"/>
                <a:gd name="T4" fmla="*/ 634 w 667"/>
                <a:gd name="T5" fmla="*/ 67 h 234"/>
                <a:gd name="T6" fmla="*/ 606 w 667"/>
                <a:gd name="T7" fmla="*/ 50 h 234"/>
                <a:gd name="T8" fmla="*/ 568 w 667"/>
                <a:gd name="T9" fmla="*/ 35 h 234"/>
                <a:gd name="T10" fmla="*/ 524 w 667"/>
                <a:gd name="T11" fmla="*/ 21 h 234"/>
                <a:gd name="T12" fmla="*/ 474 w 667"/>
                <a:gd name="T13" fmla="*/ 11 h 234"/>
                <a:gd name="T14" fmla="*/ 419 w 667"/>
                <a:gd name="T15" fmla="*/ 4 h 234"/>
                <a:gd name="T16" fmla="*/ 362 w 667"/>
                <a:gd name="T17" fmla="*/ 1 h 234"/>
                <a:gd name="T18" fmla="*/ 304 w 667"/>
                <a:gd name="T19" fmla="*/ 1 h 234"/>
                <a:gd name="T20" fmla="*/ 247 w 667"/>
                <a:gd name="T21" fmla="*/ 4 h 234"/>
                <a:gd name="T22" fmla="*/ 192 w 667"/>
                <a:gd name="T23" fmla="*/ 11 h 234"/>
                <a:gd name="T24" fmla="*/ 143 w 667"/>
                <a:gd name="T25" fmla="*/ 21 h 234"/>
                <a:gd name="T26" fmla="*/ 98 w 667"/>
                <a:gd name="T27" fmla="*/ 35 h 234"/>
                <a:gd name="T28" fmla="*/ 60 w 667"/>
                <a:gd name="T29" fmla="*/ 50 h 234"/>
                <a:gd name="T30" fmla="*/ 31 w 667"/>
                <a:gd name="T31" fmla="*/ 67 h 234"/>
                <a:gd name="T32" fmla="*/ 12 w 667"/>
                <a:gd name="T33" fmla="*/ 86 h 234"/>
                <a:gd name="T34" fmla="*/ 2 w 667"/>
                <a:gd name="T35" fmla="*/ 107 h 234"/>
                <a:gd name="T36" fmla="*/ 2 w 667"/>
                <a:gd name="T37" fmla="*/ 127 h 234"/>
                <a:gd name="T38" fmla="*/ 12 w 667"/>
                <a:gd name="T39" fmla="*/ 147 h 234"/>
                <a:gd name="T40" fmla="*/ 31 w 667"/>
                <a:gd name="T41" fmla="*/ 166 h 234"/>
                <a:gd name="T42" fmla="*/ 60 w 667"/>
                <a:gd name="T43" fmla="*/ 183 h 234"/>
                <a:gd name="T44" fmla="*/ 98 w 667"/>
                <a:gd name="T45" fmla="*/ 199 h 234"/>
                <a:gd name="T46" fmla="*/ 143 w 667"/>
                <a:gd name="T47" fmla="*/ 212 h 234"/>
                <a:gd name="T48" fmla="*/ 192 w 667"/>
                <a:gd name="T49" fmla="*/ 222 h 234"/>
                <a:gd name="T50" fmla="*/ 247 w 667"/>
                <a:gd name="T51" fmla="*/ 229 h 234"/>
                <a:gd name="T52" fmla="*/ 304 w 667"/>
                <a:gd name="T53" fmla="*/ 232 h 234"/>
                <a:gd name="T54" fmla="*/ 362 w 667"/>
                <a:gd name="T55" fmla="*/ 232 h 234"/>
                <a:gd name="T56" fmla="*/ 419 w 667"/>
                <a:gd name="T57" fmla="*/ 229 h 234"/>
                <a:gd name="T58" fmla="*/ 474 w 667"/>
                <a:gd name="T59" fmla="*/ 222 h 234"/>
                <a:gd name="T60" fmla="*/ 524 w 667"/>
                <a:gd name="T61" fmla="*/ 212 h 234"/>
                <a:gd name="T62" fmla="*/ 568 w 667"/>
                <a:gd name="T63" fmla="*/ 199 h 234"/>
                <a:gd name="T64" fmla="*/ 606 w 667"/>
                <a:gd name="T65" fmla="*/ 183 h 234"/>
                <a:gd name="T66" fmla="*/ 634 w 667"/>
                <a:gd name="T67" fmla="*/ 166 h 234"/>
                <a:gd name="T68" fmla="*/ 655 w 667"/>
                <a:gd name="T69" fmla="*/ 147 h 234"/>
                <a:gd name="T70" fmla="*/ 664 w 667"/>
                <a:gd name="T71" fmla="*/ 127 h 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7"/>
                <a:gd name="T109" fmla="*/ 0 h 234"/>
                <a:gd name="T110" fmla="*/ 667 w 667"/>
                <a:gd name="T111" fmla="*/ 234 h 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7" h="234">
                  <a:moveTo>
                    <a:pt x="666" y="116"/>
                  </a:moveTo>
                  <a:lnTo>
                    <a:pt x="664" y="107"/>
                  </a:lnTo>
                  <a:lnTo>
                    <a:pt x="661" y="96"/>
                  </a:lnTo>
                  <a:lnTo>
                    <a:pt x="655" y="86"/>
                  </a:lnTo>
                  <a:lnTo>
                    <a:pt x="646" y="77"/>
                  </a:lnTo>
                  <a:lnTo>
                    <a:pt x="634" y="67"/>
                  </a:lnTo>
                  <a:lnTo>
                    <a:pt x="621" y="58"/>
                  </a:lnTo>
                  <a:lnTo>
                    <a:pt x="606" y="50"/>
                  </a:lnTo>
                  <a:lnTo>
                    <a:pt x="588" y="42"/>
                  </a:lnTo>
                  <a:lnTo>
                    <a:pt x="568" y="35"/>
                  </a:lnTo>
                  <a:lnTo>
                    <a:pt x="547" y="28"/>
                  </a:lnTo>
                  <a:lnTo>
                    <a:pt x="524" y="21"/>
                  </a:lnTo>
                  <a:lnTo>
                    <a:pt x="499" y="16"/>
                  </a:lnTo>
                  <a:lnTo>
                    <a:pt x="474" y="11"/>
                  </a:lnTo>
                  <a:lnTo>
                    <a:pt x="447" y="7"/>
                  </a:lnTo>
                  <a:lnTo>
                    <a:pt x="419" y="4"/>
                  </a:lnTo>
                  <a:lnTo>
                    <a:pt x="391" y="2"/>
                  </a:lnTo>
                  <a:lnTo>
                    <a:pt x="362" y="1"/>
                  </a:lnTo>
                  <a:lnTo>
                    <a:pt x="333" y="0"/>
                  </a:lnTo>
                  <a:lnTo>
                    <a:pt x="304" y="1"/>
                  </a:lnTo>
                  <a:lnTo>
                    <a:pt x="275" y="2"/>
                  </a:lnTo>
                  <a:lnTo>
                    <a:pt x="247" y="4"/>
                  </a:lnTo>
                  <a:lnTo>
                    <a:pt x="219" y="7"/>
                  </a:lnTo>
                  <a:lnTo>
                    <a:pt x="192" y="11"/>
                  </a:lnTo>
                  <a:lnTo>
                    <a:pt x="167" y="16"/>
                  </a:lnTo>
                  <a:lnTo>
                    <a:pt x="143" y="21"/>
                  </a:lnTo>
                  <a:lnTo>
                    <a:pt x="120" y="28"/>
                  </a:lnTo>
                  <a:lnTo>
                    <a:pt x="98" y="35"/>
                  </a:lnTo>
                  <a:lnTo>
                    <a:pt x="78" y="42"/>
                  </a:lnTo>
                  <a:lnTo>
                    <a:pt x="60" y="50"/>
                  </a:lnTo>
                  <a:lnTo>
                    <a:pt x="46" y="58"/>
                  </a:lnTo>
                  <a:lnTo>
                    <a:pt x="31" y="67"/>
                  </a:lnTo>
                  <a:lnTo>
                    <a:pt x="20" y="77"/>
                  </a:lnTo>
                  <a:lnTo>
                    <a:pt x="12" y="86"/>
                  </a:lnTo>
                  <a:lnTo>
                    <a:pt x="6" y="96"/>
                  </a:lnTo>
                  <a:lnTo>
                    <a:pt x="2" y="107"/>
                  </a:lnTo>
                  <a:lnTo>
                    <a:pt x="0" y="116"/>
                  </a:lnTo>
                  <a:lnTo>
                    <a:pt x="2" y="127"/>
                  </a:lnTo>
                  <a:lnTo>
                    <a:pt x="6" y="137"/>
                  </a:lnTo>
                  <a:lnTo>
                    <a:pt x="12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6" y="175"/>
                  </a:lnTo>
                  <a:lnTo>
                    <a:pt x="60" y="183"/>
                  </a:lnTo>
                  <a:lnTo>
                    <a:pt x="78" y="191"/>
                  </a:lnTo>
                  <a:lnTo>
                    <a:pt x="98" y="199"/>
                  </a:lnTo>
                  <a:lnTo>
                    <a:pt x="120" y="206"/>
                  </a:lnTo>
                  <a:lnTo>
                    <a:pt x="143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4" y="232"/>
                  </a:lnTo>
                  <a:lnTo>
                    <a:pt x="333" y="233"/>
                  </a:lnTo>
                  <a:lnTo>
                    <a:pt x="362" y="232"/>
                  </a:lnTo>
                  <a:lnTo>
                    <a:pt x="391" y="231"/>
                  </a:lnTo>
                  <a:lnTo>
                    <a:pt x="419" y="229"/>
                  </a:lnTo>
                  <a:lnTo>
                    <a:pt x="447" y="226"/>
                  </a:lnTo>
                  <a:lnTo>
                    <a:pt x="474" y="222"/>
                  </a:lnTo>
                  <a:lnTo>
                    <a:pt x="499" y="217"/>
                  </a:lnTo>
                  <a:lnTo>
                    <a:pt x="524" y="212"/>
                  </a:lnTo>
                  <a:lnTo>
                    <a:pt x="547" y="206"/>
                  </a:lnTo>
                  <a:lnTo>
                    <a:pt x="568" y="199"/>
                  </a:lnTo>
                  <a:lnTo>
                    <a:pt x="588" y="191"/>
                  </a:lnTo>
                  <a:lnTo>
                    <a:pt x="606" y="183"/>
                  </a:lnTo>
                  <a:lnTo>
                    <a:pt x="621" y="175"/>
                  </a:lnTo>
                  <a:lnTo>
                    <a:pt x="634" y="166"/>
                  </a:lnTo>
                  <a:lnTo>
                    <a:pt x="646" y="156"/>
                  </a:lnTo>
                  <a:lnTo>
                    <a:pt x="655" y="147"/>
                  </a:lnTo>
                  <a:lnTo>
                    <a:pt x="661" y="137"/>
                  </a:lnTo>
                  <a:lnTo>
                    <a:pt x="664" y="127"/>
                  </a:lnTo>
                  <a:lnTo>
                    <a:pt x="666" y="1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Rectangle 1048"/>
            <p:cNvSpPr>
              <a:spLocks noChangeArrowheads="1"/>
            </p:cNvSpPr>
            <p:nvPr/>
          </p:nvSpPr>
          <p:spPr bwMode="auto">
            <a:xfrm>
              <a:off x="2132" y="2458"/>
              <a:ext cx="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lot</a:t>
              </a:r>
            </a:p>
          </p:txBody>
        </p:sp>
        <p:sp>
          <p:nvSpPr>
            <p:cNvPr id="35858" name="Freeform 1049"/>
            <p:cNvSpPr>
              <a:spLocks/>
            </p:cNvSpPr>
            <p:nvPr/>
          </p:nvSpPr>
          <p:spPr bwMode="auto">
            <a:xfrm>
              <a:off x="3968" y="2844"/>
              <a:ext cx="929" cy="228"/>
            </a:xfrm>
            <a:custGeom>
              <a:avLst/>
              <a:gdLst>
                <a:gd name="T0" fmla="*/ 928 w 929"/>
                <a:gd name="T1" fmla="*/ 227 h 228"/>
                <a:gd name="T2" fmla="*/ 928 w 929"/>
                <a:gd name="T3" fmla="*/ 0 h 228"/>
                <a:gd name="T4" fmla="*/ 0 w 929"/>
                <a:gd name="T5" fmla="*/ 0 h 228"/>
                <a:gd name="T6" fmla="*/ 0 w 929"/>
                <a:gd name="T7" fmla="*/ 227 h 228"/>
                <a:gd name="T8" fmla="*/ 928 w 929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9"/>
                <a:gd name="T16" fmla="*/ 0 h 228"/>
                <a:gd name="T17" fmla="*/ 929 w 9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9" h="228">
                  <a:moveTo>
                    <a:pt x="928" y="227"/>
                  </a:moveTo>
                  <a:lnTo>
                    <a:pt x="928" y="0"/>
                  </a:lnTo>
                  <a:lnTo>
                    <a:pt x="0" y="0"/>
                  </a:lnTo>
                  <a:lnTo>
                    <a:pt x="0" y="227"/>
                  </a:lnTo>
                  <a:lnTo>
                    <a:pt x="928" y="2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Rectangle 1050"/>
            <p:cNvSpPr>
              <a:spLocks noChangeArrowheads="1"/>
            </p:cNvSpPr>
            <p:nvPr/>
          </p:nvSpPr>
          <p:spPr bwMode="auto">
            <a:xfrm>
              <a:off x="1458" y="2273"/>
              <a:ext cx="3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35860" name="Rectangle 1051"/>
            <p:cNvSpPr>
              <a:spLocks noChangeArrowheads="1"/>
            </p:cNvSpPr>
            <p:nvPr/>
          </p:nvSpPr>
          <p:spPr bwMode="auto">
            <a:xfrm>
              <a:off x="4092" y="2279"/>
              <a:ext cx="45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dname</a:t>
              </a:r>
            </a:p>
          </p:txBody>
        </p:sp>
        <p:sp>
          <p:nvSpPr>
            <p:cNvPr id="35861" name="Rectangle 1052"/>
            <p:cNvSpPr>
              <a:spLocks noChangeArrowheads="1"/>
            </p:cNvSpPr>
            <p:nvPr/>
          </p:nvSpPr>
          <p:spPr bwMode="auto">
            <a:xfrm>
              <a:off x="4732" y="2457"/>
              <a:ext cx="4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budget</a:t>
              </a:r>
            </a:p>
          </p:txBody>
        </p:sp>
        <p:sp>
          <p:nvSpPr>
            <p:cNvPr id="35862" name="Rectangle 1053"/>
            <p:cNvSpPr>
              <a:spLocks noChangeArrowheads="1"/>
            </p:cNvSpPr>
            <p:nvPr/>
          </p:nvSpPr>
          <p:spPr bwMode="auto">
            <a:xfrm>
              <a:off x="3551" y="2457"/>
              <a:ext cx="2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did</a:t>
              </a:r>
            </a:p>
          </p:txBody>
        </p:sp>
        <p:sp>
          <p:nvSpPr>
            <p:cNvPr id="35863" name="Rectangle 1054"/>
            <p:cNvSpPr>
              <a:spLocks noChangeArrowheads="1"/>
            </p:cNvSpPr>
            <p:nvPr/>
          </p:nvSpPr>
          <p:spPr bwMode="auto">
            <a:xfrm>
              <a:off x="2795" y="2156"/>
              <a:ext cx="3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since</a:t>
              </a:r>
            </a:p>
          </p:txBody>
        </p:sp>
        <p:sp>
          <p:nvSpPr>
            <p:cNvPr id="35864" name="Rectangle 1055"/>
            <p:cNvSpPr>
              <a:spLocks noChangeArrowheads="1"/>
            </p:cNvSpPr>
            <p:nvPr/>
          </p:nvSpPr>
          <p:spPr bwMode="auto">
            <a:xfrm>
              <a:off x="1458" y="2273"/>
              <a:ext cx="3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35865" name="Rectangle 1056"/>
            <p:cNvSpPr>
              <a:spLocks noChangeArrowheads="1"/>
            </p:cNvSpPr>
            <p:nvPr/>
          </p:nvSpPr>
          <p:spPr bwMode="auto">
            <a:xfrm>
              <a:off x="4092" y="2279"/>
              <a:ext cx="45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dname</a:t>
              </a:r>
            </a:p>
          </p:txBody>
        </p:sp>
        <p:sp>
          <p:nvSpPr>
            <p:cNvPr id="35866" name="Rectangle 1057"/>
            <p:cNvSpPr>
              <a:spLocks noChangeArrowheads="1"/>
            </p:cNvSpPr>
            <p:nvPr/>
          </p:nvSpPr>
          <p:spPr bwMode="auto">
            <a:xfrm>
              <a:off x="4732" y="2457"/>
              <a:ext cx="4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budget</a:t>
              </a:r>
            </a:p>
          </p:txBody>
        </p:sp>
        <p:sp>
          <p:nvSpPr>
            <p:cNvPr id="35867" name="Rectangle 1058"/>
            <p:cNvSpPr>
              <a:spLocks noChangeArrowheads="1"/>
            </p:cNvSpPr>
            <p:nvPr/>
          </p:nvSpPr>
          <p:spPr bwMode="auto">
            <a:xfrm>
              <a:off x="3551" y="2457"/>
              <a:ext cx="2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did</a:t>
              </a:r>
            </a:p>
          </p:txBody>
        </p:sp>
        <p:sp>
          <p:nvSpPr>
            <p:cNvPr id="35868" name="Rectangle 1059"/>
            <p:cNvSpPr>
              <a:spLocks noChangeArrowheads="1"/>
            </p:cNvSpPr>
            <p:nvPr/>
          </p:nvSpPr>
          <p:spPr bwMode="auto">
            <a:xfrm>
              <a:off x="2795" y="2156"/>
              <a:ext cx="3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since</a:t>
              </a:r>
            </a:p>
          </p:txBody>
        </p:sp>
        <p:sp>
          <p:nvSpPr>
            <p:cNvPr id="35869" name="Rectangle 1060"/>
            <p:cNvSpPr>
              <a:spLocks noChangeArrowheads="1"/>
            </p:cNvSpPr>
            <p:nvPr/>
          </p:nvSpPr>
          <p:spPr bwMode="auto">
            <a:xfrm>
              <a:off x="2631" y="2844"/>
              <a:ext cx="55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Manages</a:t>
              </a:r>
            </a:p>
          </p:txBody>
        </p:sp>
        <p:sp>
          <p:nvSpPr>
            <p:cNvPr id="35870" name="Rectangle 1061"/>
            <p:cNvSpPr>
              <a:spLocks noChangeArrowheads="1"/>
            </p:cNvSpPr>
            <p:nvPr/>
          </p:nvSpPr>
          <p:spPr bwMode="auto">
            <a:xfrm>
              <a:off x="4001" y="2833"/>
              <a:ext cx="800" cy="21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Departments</a:t>
              </a:r>
            </a:p>
          </p:txBody>
        </p:sp>
        <p:sp>
          <p:nvSpPr>
            <p:cNvPr id="35871" name="Rectangle 1062"/>
            <p:cNvSpPr>
              <a:spLocks noChangeArrowheads="1"/>
            </p:cNvSpPr>
            <p:nvPr/>
          </p:nvSpPr>
          <p:spPr bwMode="auto">
            <a:xfrm>
              <a:off x="1359" y="2834"/>
              <a:ext cx="667" cy="21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Employees</a:t>
              </a:r>
            </a:p>
          </p:txBody>
        </p:sp>
        <p:sp>
          <p:nvSpPr>
            <p:cNvPr id="35872" name="Rectangle 1063"/>
            <p:cNvSpPr>
              <a:spLocks noChangeArrowheads="1"/>
            </p:cNvSpPr>
            <p:nvPr/>
          </p:nvSpPr>
          <p:spPr bwMode="auto">
            <a:xfrm>
              <a:off x="877" y="2451"/>
              <a:ext cx="2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ssn</a:t>
              </a:r>
            </a:p>
          </p:txBody>
        </p:sp>
        <p:sp>
          <p:nvSpPr>
            <p:cNvPr id="35873" name="Line 1064"/>
            <p:cNvSpPr>
              <a:spLocks noChangeShapeType="1"/>
            </p:cNvSpPr>
            <p:nvPr/>
          </p:nvSpPr>
          <p:spPr bwMode="auto">
            <a:xfrm>
              <a:off x="1044" y="2709"/>
              <a:ext cx="407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1065"/>
            <p:cNvSpPr>
              <a:spLocks noChangeShapeType="1"/>
            </p:cNvSpPr>
            <p:nvPr/>
          </p:nvSpPr>
          <p:spPr bwMode="auto">
            <a:xfrm>
              <a:off x="1638" y="2532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1066"/>
            <p:cNvSpPr>
              <a:spLocks noChangeShapeType="1"/>
            </p:cNvSpPr>
            <p:nvPr/>
          </p:nvSpPr>
          <p:spPr bwMode="auto">
            <a:xfrm flipH="1">
              <a:off x="1834" y="2709"/>
              <a:ext cx="421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1067"/>
            <p:cNvSpPr>
              <a:spLocks noChangeShapeType="1"/>
            </p:cNvSpPr>
            <p:nvPr/>
          </p:nvSpPr>
          <p:spPr bwMode="auto">
            <a:xfrm flipV="1">
              <a:off x="2971" y="2367"/>
              <a:ext cx="0" cy="3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1068"/>
            <p:cNvSpPr>
              <a:spLocks noChangeShapeType="1"/>
            </p:cNvSpPr>
            <p:nvPr/>
          </p:nvSpPr>
          <p:spPr bwMode="auto">
            <a:xfrm>
              <a:off x="3695" y="2709"/>
              <a:ext cx="528" cy="1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1069"/>
            <p:cNvSpPr>
              <a:spLocks noChangeShapeType="1"/>
            </p:cNvSpPr>
            <p:nvPr/>
          </p:nvSpPr>
          <p:spPr bwMode="auto">
            <a:xfrm>
              <a:off x="4303" y="2532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1070"/>
            <p:cNvSpPr>
              <a:spLocks noChangeShapeType="1"/>
            </p:cNvSpPr>
            <p:nvPr/>
          </p:nvSpPr>
          <p:spPr bwMode="auto">
            <a:xfrm flipH="1">
              <a:off x="4590" y="2709"/>
              <a:ext cx="345" cy="14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1071"/>
            <p:cNvSpPr>
              <a:spLocks noChangeShapeType="1"/>
            </p:cNvSpPr>
            <p:nvPr/>
          </p:nvSpPr>
          <p:spPr bwMode="auto">
            <a:xfrm>
              <a:off x="3354" y="2945"/>
              <a:ext cx="58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1072"/>
            <p:cNvSpPr>
              <a:spLocks noChangeShapeType="1"/>
            </p:cNvSpPr>
            <p:nvPr/>
          </p:nvSpPr>
          <p:spPr bwMode="auto">
            <a:xfrm flipH="1">
              <a:off x="2109" y="2945"/>
              <a:ext cx="48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955" name="Rectangle 1075"/>
          <p:cNvSpPr>
            <a:spLocks noChangeArrowheads="1"/>
          </p:cNvSpPr>
          <p:nvPr/>
        </p:nvSpPr>
        <p:spPr bwMode="auto">
          <a:xfrm>
            <a:off x="2428875" y="3143250"/>
            <a:ext cx="3214688" cy="357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945AC15-AC0E-344A-A84D-475FD730B03B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14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Translate ER Model to Relational Model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An entity set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without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 only key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 participation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weak entity set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ISA hierarchies to table(s)</a:t>
            </a:r>
          </a:p>
          <a:p>
            <a:pPr eaLnBrk="1" hangingPunct="1"/>
            <a:endParaRPr lang="en-US" altLang="zh-TW" sz="2400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2C3D832-8552-EA43-936D-38E5F4BAAD69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15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Review: Weak Entities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05800" cy="2209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</a:pP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</a:t>
            </a:r>
            <a:r>
              <a:rPr lang="en-US" altLang="zh-TW" sz="2400">
                <a:solidFill>
                  <a:srgbClr val="008000"/>
                </a:solidFill>
                <a:latin typeface="Calibri" charset="0"/>
                <a:ea typeface="新細明體" charset="0"/>
                <a:cs typeface="新細明體" charset="0"/>
              </a:rPr>
              <a:t>weak entity</a:t>
            </a:r>
            <a:r>
              <a:rPr lang="en-US" altLang="zh-TW" sz="2400" i="1">
                <a:solidFill>
                  <a:schemeClr val="accent2"/>
                </a:solidFill>
                <a:latin typeface="Calibri" charset="0"/>
                <a:ea typeface="新細明體" charset="0"/>
                <a:cs typeface="新細明體" charset="0"/>
              </a:rPr>
              <a:t> </a:t>
            </a: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can be identified uniquely only by considering the key of another </a:t>
            </a:r>
            <a:r>
              <a:rPr lang="en-US" altLang="zh-TW" sz="2400">
                <a:solidFill>
                  <a:srgbClr val="008000"/>
                </a:solidFill>
                <a:latin typeface="Calibri" charset="0"/>
                <a:ea typeface="新細明體" charset="0"/>
                <a:cs typeface="新細明體" charset="0"/>
              </a:rPr>
              <a:t>(owner) entity.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Pname = partial key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Owner entity set and weak entity set must participate in a </a:t>
            </a:r>
            <a:r>
              <a:rPr lang="en-US" altLang="zh-TW" sz="2000">
                <a:solidFill>
                  <a:srgbClr val="008000"/>
                </a:solidFill>
                <a:latin typeface="Calibri" charset="0"/>
                <a:ea typeface="新細明體" charset="0"/>
                <a:cs typeface="新細明體" charset="0"/>
              </a:rPr>
              <a:t>one-to-many relationship set</a:t>
            </a: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(one owner, many weak entities).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Weak entity set must have </a:t>
            </a:r>
            <a:r>
              <a:rPr lang="en-US" altLang="zh-TW" sz="2000">
                <a:solidFill>
                  <a:srgbClr val="008000"/>
                </a:solidFill>
                <a:latin typeface="Calibri" charset="0"/>
                <a:ea typeface="新細明體" charset="0"/>
                <a:cs typeface="新細明體" charset="0"/>
              </a:rPr>
              <a:t>total participation</a:t>
            </a: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in this identifying relationship set.  </a:t>
            </a:r>
          </a:p>
        </p:txBody>
      </p:sp>
      <p:grpSp>
        <p:nvGrpSpPr>
          <p:cNvPr id="38917" name="Group 32"/>
          <p:cNvGrpSpPr>
            <a:grpSpLocks/>
          </p:cNvGrpSpPr>
          <p:nvPr/>
        </p:nvGrpSpPr>
        <p:grpSpPr bwMode="auto">
          <a:xfrm>
            <a:off x="496888" y="4151313"/>
            <a:ext cx="8135937" cy="2017712"/>
            <a:chOff x="313" y="2615"/>
            <a:chExt cx="5125" cy="1271"/>
          </a:xfrm>
        </p:grpSpPr>
        <p:sp>
          <p:nvSpPr>
            <p:cNvPr id="38918" name="Freeform 5"/>
            <p:cNvSpPr>
              <a:spLocks/>
            </p:cNvSpPr>
            <p:nvPr/>
          </p:nvSpPr>
          <p:spPr bwMode="auto">
            <a:xfrm>
              <a:off x="3682" y="2975"/>
              <a:ext cx="790" cy="334"/>
            </a:xfrm>
            <a:custGeom>
              <a:avLst/>
              <a:gdLst>
                <a:gd name="T0" fmla="*/ 788 w 790"/>
                <a:gd name="T1" fmla="*/ 153 h 334"/>
                <a:gd name="T2" fmla="*/ 775 w 790"/>
                <a:gd name="T3" fmla="*/ 124 h 334"/>
                <a:gd name="T4" fmla="*/ 752 w 790"/>
                <a:gd name="T5" fmla="*/ 97 h 334"/>
                <a:gd name="T6" fmla="*/ 718 w 790"/>
                <a:gd name="T7" fmla="*/ 71 h 334"/>
                <a:gd name="T8" fmla="*/ 674 w 790"/>
                <a:gd name="T9" fmla="*/ 50 h 334"/>
                <a:gd name="T10" fmla="*/ 621 w 790"/>
                <a:gd name="T11" fmla="*/ 30 h 334"/>
                <a:gd name="T12" fmla="*/ 561 w 790"/>
                <a:gd name="T13" fmla="*/ 17 h 334"/>
                <a:gd name="T14" fmla="*/ 497 w 790"/>
                <a:gd name="T15" fmla="*/ 6 h 334"/>
                <a:gd name="T16" fmla="*/ 429 w 790"/>
                <a:gd name="T17" fmla="*/ 1 h 334"/>
                <a:gd name="T18" fmla="*/ 360 w 790"/>
                <a:gd name="T19" fmla="*/ 1 h 334"/>
                <a:gd name="T20" fmla="*/ 293 w 790"/>
                <a:gd name="T21" fmla="*/ 6 h 334"/>
                <a:gd name="T22" fmla="*/ 228 w 790"/>
                <a:gd name="T23" fmla="*/ 17 h 334"/>
                <a:gd name="T24" fmla="*/ 169 w 790"/>
                <a:gd name="T25" fmla="*/ 30 h 334"/>
                <a:gd name="T26" fmla="*/ 116 w 790"/>
                <a:gd name="T27" fmla="*/ 50 h 334"/>
                <a:gd name="T28" fmla="*/ 72 w 790"/>
                <a:gd name="T29" fmla="*/ 71 h 334"/>
                <a:gd name="T30" fmla="*/ 38 w 790"/>
                <a:gd name="T31" fmla="*/ 97 h 334"/>
                <a:gd name="T32" fmla="*/ 14 w 790"/>
                <a:gd name="T33" fmla="*/ 124 h 334"/>
                <a:gd name="T34" fmla="*/ 2 w 790"/>
                <a:gd name="T35" fmla="*/ 153 h 334"/>
                <a:gd name="T36" fmla="*/ 2 w 790"/>
                <a:gd name="T37" fmla="*/ 181 h 334"/>
                <a:gd name="T38" fmla="*/ 14 w 790"/>
                <a:gd name="T39" fmla="*/ 210 h 334"/>
                <a:gd name="T40" fmla="*/ 38 w 790"/>
                <a:gd name="T41" fmla="*/ 237 h 334"/>
                <a:gd name="T42" fmla="*/ 72 w 790"/>
                <a:gd name="T43" fmla="*/ 262 h 334"/>
                <a:gd name="T44" fmla="*/ 116 w 790"/>
                <a:gd name="T45" fmla="*/ 284 h 334"/>
                <a:gd name="T46" fmla="*/ 169 w 790"/>
                <a:gd name="T47" fmla="*/ 303 h 334"/>
                <a:gd name="T48" fmla="*/ 228 w 790"/>
                <a:gd name="T49" fmla="*/ 317 h 334"/>
                <a:gd name="T50" fmla="*/ 293 w 790"/>
                <a:gd name="T51" fmla="*/ 327 h 334"/>
                <a:gd name="T52" fmla="*/ 360 w 790"/>
                <a:gd name="T53" fmla="*/ 332 h 334"/>
                <a:gd name="T54" fmla="*/ 429 w 790"/>
                <a:gd name="T55" fmla="*/ 332 h 334"/>
                <a:gd name="T56" fmla="*/ 497 w 790"/>
                <a:gd name="T57" fmla="*/ 327 h 334"/>
                <a:gd name="T58" fmla="*/ 561 w 790"/>
                <a:gd name="T59" fmla="*/ 317 h 334"/>
                <a:gd name="T60" fmla="*/ 621 w 790"/>
                <a:gd name="T61" fmla="*/ 303 h 334"/>
                <a:gd name="T62" fmla="*/ 674 w 790"/>
                <a:gd name="T63" fmla="*/ 284 h 334"/>
                <a:gd name="T64" fmla="*/ 718 w 790"/>
                <a:gd name="T65" fmla="*/ 262 h 334"/>
                <a:gd name="T66" fmla="*/ 752 w 790"/>
                <a:gd name="T67" fmla="*/ 237 h 334"/>
                <a:gd name="T68" fmla="*/ 775 w 790"/>
                <a:gd name="T69" fmla="*/ 210 h 334"/>
                <a:gd name="T70" fmla="*/ 788 w 790"/>
                <a:gd name="T71" fmla="*/ 181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0"/>
                <a:gd name="T109" fmla="*/ 0 h 334"/>
                <a:gd name="T110" fmla="*/ 790 w 790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0" h="334">
                  <a:moveTo>
                    <a:pt x="789" y="167"/>
                  </a:moveTo>
                  <a:lnTo>
                    <a:pt x="788" y="153"/>
                  </a:lnTo>
                  <a:lnTo>
                    <a:pt x="783" y="138"/>
                  </a:lnTo>
                  <a:lnTo>
                    <a:pt x="775" y="124"/>
                  </a:lnTo>
                  <a:lnTo>
                    <a:pt x="765" y="110"/>
                  </a:lnTo>
                  <a:lnTo>
                    <a:pt x="752" y="97"/>
                  </a:lnTo>
                  <a:lnTo>
                    <a:pt x="736" y="83"/>
                  </a:lnTo>
                  <a:lnTo>
                    <a:pt x="718" y="71"/>
                  </a:lnTo>
                  <a:lnTo>
                    <a:pt x="697" y="60"/>
                  </a:lnTo>
                  <a:lnTo>
                    <a:pt x="674" y="50"/>
                  </a:lnTo>
                  <a:lnTo>
                    <a:pt x="648" y="40"/>
                  </a:lnTo>
                  <a:lnTo>
                    <a:pt x="621" y="30"/>
                  </a:lnTo>
                  <a:lnTo>
                    <a:pt x="592" y="23"/>
                  </a:lnTo>
                  <a:lnTo>
                    <a:pt x="561" y="17"/>
                  </a:lnTo>
                  <a:lnTo>
                    <a:pt x="529" y="10"/>
                  </a:lnTo>
                  <a:lnTo>
                    <a:pt x="497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6"/>
                  </a:lnTo>
                  <a:lnTo>
                    <a:pt x="260" y="10"/>
                  </a:lnTo>
                  <a:lnTo>
                    <a:pt x="228" y="17"/>
                  </a:lnTo>
                  <a:lnTo>
                    <a:pt x="197" y="23"/>
                  </a:lnTo>
                  <a:lnTo>
                    <a:pt x="169" y="30"/>
                  </a:lnTo>
                  <a:lnTo>
                    <a:pt x="142" y="40"/>
                  </a:lnTo>
                  <a:lnTo>
                    <a:pt x="116" y="50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4" y="83"/>
                  </a:lnTo>
                  <a:lnTo>
                    <a:pt x="38" y="97"/>
                  </a:lnTo>
                  <a:lnTo>
                    <a:pt x="24" y="110"/>
                  </a:lnTo>
                  <a:lnTo>
                    <a:pt x="14" y="124"/>
                  </a:lnTo>
                  <a:lnTo>
                    <a:pt x="7" y="138"/>
                  </a:lnTo>
                  <a:lnTo>
                    <a:pt x="2" y="153"/>
                  </a:lnTo>
                  <a:lnTo>
                    <a:pt x="0" y="167"/>
                  </a:lnTo>
                  <a:lnTo>
                    <a:pt x="2" y="181"/>
                  </a:lnTo>
                  <a:lnTo>
                    <a:pt x="7" y="196"/>
                  </a:lnTo>
                  <a:lnTo>
                    <a:pt x="14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4" y="250"/>
                  </a:lnTo>
                  <a:lnTo>
                    <a:pt x="72" y="262"/>
                  </a:lnTo>
                  <a:lnTo>
                    <a:pt x="93" y="274"/>
                  </a:lnTo>
                  <a:lnTo>
                    <a:pt x="116" y="284"/>
                  </a:lnTo>
                  <a:lnTo>
                    <a:pt x="142" y="294"/>
                  </a:lnTo>
                  <a:lnTo>
                    <a:pt x="169" y="303"/>
                  </a:lnTo>
                  <a:lnTo>
                    <a:pt x="197" y="311"/>
                  </a:lnTo>
                  <a:lnTo>
                    <a:pt x="228" y="317"/>
                  </a:lnTo>
                  <a:lnTo>
                    <a:pt x="260" y="323"/>
                  </a:lnTo>
                  <a:lnTo>
                    <a:pt x="293" y="327"/>
                  </a:lnTo>
                  <a:lnTo>
                    <a:pt x="326" y="331"/>
                  </a:lnTo>
                  <a:lnTo>
                    <a:pt x="360" y="332"/>
                  </a:lnTo>
                  <a:lnTo>
                    <a:pt x="394" y="333"/>
                  </a:lnTo>
                  <a:lnTo>
                    <a:pt x="429" y="332"/>
                  </a:lnTo>
                  <a:lnTo>
                    <a:pt x="463" y="331"/>
                  </a:lnTo>
                  <a:lnTo>
                    <a:pt x="497" y="327"/>
                  </a:lnTo>
                  <a:lnTo>
                    <a:pt x="529" y="323"/>
                  </a:lnTo>
                  <a:lnTo>
                    <a:pt x="561" y="317"/>
                  </a:lnTo>
                  <a:lnTo>
                    <a:pt x="592" y="311"/>
                  </a:lnTo>
                  <a:lnTo>
                    <a:pt x="621" y="303"/>
                  </a:lnTo>
                  <a:lnTo>
                    <a:pt x="648" y="294"/>
                  </a:lnTo>
                  <a:lnTo>
                    <a:pt x="674" y="284"/>
                  </a:lnTo>
                  <a:lnTo>
                    <a:pt x="697" y="274"/>
                  </a:lnTo>
                  <a:lnTo>
                    <a:pt x="718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5" y="210"/>
                  </a:lnTo>
                  <a:lnTo>
                    <a:pt x="783" y="196"/>
                  </a:lnTo>
                  <a:lnTo>
                    <a:pt x="788" y="181"/>
                  </a:lnTo>
                  <a:lnTo>
                    <a:pt x="789" y="1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9" name="Freeform 6"/>
            <p:cNvSpPr>
              <a:spLocks/>
            </p:cNvSpPr>
            <p:nvPr/>
          </p:nvSpPr>
          <p:spPr bwMode="auto">
            <a:xfrm>
              <a:off x="4648" y="2985"/>
              <a:ext cx="790" cy="334"/>
            </a:xfrm>
            <a:custGeom>
              <a:avLst/>
              <a:gdLst>
                <a:gd name="T0" fmla="*/ 2 w 790"/>
                <a:gd name="T1" fmla="*/ 181 h 334"/>
                <a:gd name="T2" fmla="*/ 13 w 790"/>
                <a:gd name="T3" fmla="*/ 210 h 334"/>
                <a:gd name="T4" fmla="*/ 38 w 790"/>
                <a:gd name="T5" fmla="*/ 237 h 334"/>
                <a:gd name="T6" fmla="*/ 72 w 790"/>
                <a:gd name="T7" fmla="*/ 262 h 334"/>
                <a:gd name="T8" fmla="*/ 116 w 790"/>
                <a:gd name="T9" fmla="*/ 284 h 334"/>
                <a:gd name="T10" fmla="*/ 169 w 790"/>
                <a:gd name="T11" fmla="*/ 303 h 334"/>
                <a:gd name="T12" fmla="*/ 228 w 790"/>
                <a:gd name="T13" fmla="*/ 317 h 334"/>
                <a:gd name="T14" fmla="*/ 293 w 790"/>
                <a:gd name="T15" fmla="*/ 327 h 334"/>
                <a:gd name="T16" fmla="*/ 360 w 790"/>
                <a:gd name="T17" fmla="*/ 332 h 334"/>
                <a:gd name="T18" fmla="*/ 429 w 790"/>
                <a:gd name="T19" fmla="*/ 332 h 334"/>
                <a:gd name="T20" fmla="*/ 497 w 790"/>
                <a:gd name="T21" fmla="*/ 327 h 334"/>
                <a:gd name="T22" fmla="*/ 561 w 790"/>
                <a:gd name="T23" fmla="*/ 317 h 334"/>
                <a:gd name="T24" fmla="*/ 621 w 790"/>
                <a:gd name="T25" fmla="*/ 303 h 334"/>
                <a:gd name="T26" fmla="*/ 673 w 790"/>
                <a:gd name="T27" fmla="*/ 284 h 334"/>
                <a:gd name="T28" fmla="*/ 717 w 790"/>
                <a:gd name="T29" fmla="*/ 262 h 334"/>
                <a:gd name="T30" fmla="*/ 752 w 790"/>
                <a:gd name="T31" fmla="*/ 237 h 334"/>
                <a:gd name="T32" fmla="*/ 775 w 790"/>
                <a:gd name="T33" fmla="*/ 210 h 334"/>
                <a:gd name="T34" fmla="*/ 787 w 790"/>
                <a:gd name="T35" fmla="*/ 181 h 334"/>
                <a:gd name="T36" fmla="*/ 787 w 790"/>
                <a:gd name="T37" fmla="*/ 152 h 334"/>
                <a:gd name="T38" fmla="*/ 775 w 790"/>
                <a:gd name="T39" fmla="*/ 124 h 334"/>
                <a:gd name="T40" fmla="*/ 751 w 790"/>
                <a:gd name="T41" fmla="*/ 97 h 334"/>
                <a:gd name="T42" fmla="*/ 717 w 790"/>
                <a:gd name="T43" fmla="*/ 71 h 334"/>
                <a:gd name="T44" fmla="*/ 673 w 790"/>
                <a:gd name="T45" fmla="*/ 49 h 334"/>
                <a:gd name="T46" fmla="*/ 620 w 790"/>
                <a:gd name="T47" fmla="*/ 30 h 334"/>
                <a:gd name="T48" fmla="*/ 561 w 790"/>
                <a:gd name="T49" fmla="*/ 16 h 334"/>
                <a:gd name="T50" fmla="*/ 496 w 790"/>
                <a:gd name="T51" fmla="*/ 6 h 334"/>
                <a:gd name="T52" fmla="*/ 429 w 790"/>
                <a:gd name="T53" fmla="*/ 1 h 334"/>
                <a:gd name="T54" fmla="*/ 360 w 790"/>
                <a:gd name="T55" fmla="*/ 1 h 334"/>
                <a:gd name="T56" fmla="*/ 293 w 790"/>
                <a:gd name="T57" fmla="*/ 7 h 334"/>
                <a:gd name="T58" fmla="*/ 228 w 790"/>
                <a:gd name="T59" fmla="*/ 16 h 334"/>
                <a:gd name="T60" fmla="*/ 169 w 790"/>
                <a:gd name="T61" fmla="*/ 30 h 334"/>
                <a:gd name="T62" fmla="*/ 116 w 790"/>
                <a:gd name="T63" fmla="*/ 50 h 334"/>
                <a:gd name="T64" fmla="*/ 72 w 790"/>
                <a:gd name="T65" fmla="*/ 71 h 334"/>
                <a:gd name="T66" fmla="*/ 38 w 790"/>
                <a:gd name="T67" fmla="*/ 97 h 334"/>
                <a:gd name="T68" fmla="*/ 13 w 790"/>
                <a:gd name="T69" fmla="*/ 124 h 334"/>
                <a:gd name="T70" fmla="*/ 2 w 790"/>
                <a:gd name="T71" fmla="*/ 152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0"/>
                <a:gd name="T109" fmla="*/ 0 h 334"/>
                <a:gd name="T110" fmla="*/ 790 w 790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0" h="334">
                  <a:moveTo>
                    <a:pt x="0" y="167"/>
                  </a:moveTo>
                  <a:lnTo>
                    <a:pt x="2" y="181"/>
                  </a:lnTo>
                  <a:lnTo>
                    <a:pt x="6" y="196"/>
                  </a:lnTo>
                  <a:lnTo>
                    <a:pt x="13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3" y="250"/>
                  </a:lnTo>
                  <a:lnTo>
                    <a:pt x="72" y="262"/>
                  </a:lnTo>
                  <a:lnTo>
                    <a:pt x="93" y="274"/>
                  </a:lnTo>
                  <a:lnTo>
                    <a:pt x="116" y="284"/>
                  </a:lnTo>
                  <a:lnTo>
                    <a:pt x="141" y="294"/>
                  </a:lnTo>
                  <a:lnTo>
                    <a:pt x="169" y="303"/>
                  </a:lnTo>
                  <a:lnTo>
                    <a:pt x="197" y="311"/>
                  </a:lnTo>
                  <a:lnTo>
                    <a:pt x="228" y="317"/>
                  </a:lnTo>
                  <a:lnTo>
                    <a:pt x="259" y="323"/>
                  </a:lnTo>
                  <a:lnTo>
                    <a:pt x="293" y="327"/>
                  </a:lnTo>
                  <a:lnTo>
                    <a:pt x="326" y="331"/>
                  </a:lnTo>
                  <a:lnTo>
                    <a:pt x="360" y="332"/>
                  </a:lnTo>
                  <a:lnTo>
                    <a:pt x="394" y="333"/>
                  </a:lnTo>
                  <a:lnTo>
                    <a:pt x="429" y="332"/>
                  </a:lnTo>
                  <a:lnTo>
                    <a:pt x="463" y="331"/>
                  </a:lnTo>
                  <a:lnTo>
                    <a:pt x="497" y="327"/>
                  </a:lnTo>
                  <a:lnTo>
                    <a:pt x="529" y="323"/>
                  </a:lnTo>
                  <a:lnTo>
                    <a:pt x="561" y="317"/>
                  </a:lnTo>
                  <a:lnTo>
                    <a:pt x="591" y="311"/>
                  </a:lnTo>
                  <a:lnTo>
                    <a:pt x="621" y="303"/>
                  </a:lnTo>
                  <a:lnTo>
                    <a:pt x="648" y="294"/>
                  </a:lnTo>
                  <a:lnTo>
                    <a:pt x="673" y="284"/>
                  </a:lnTo>
                  <a:lnTo>
                    <a:pt x="696" y="274"/>
                  </a:lnTo>
                  <a:lnTo>
                    <a:pt x="717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5" y="210"/>
                  </a:lnTo>
                  <a:lnTo>
                    <a:pt x="782" y="195"/>
                  </a:lnTo>
                  <a:lnTo>
                    <a:pt x="787" y="181"/>
                  </a:lnTo>
                  <a:lnTo>
                    <a:pt x="789" y="167"/>
                  </a:lnTo>
                  <a:lnTo>
                    <a:pt x="787" y="152"/>
                  </a:lnTo>
                  <a:lnTo>
                    <a:pt x="782" y="137"/>
                  </a:lnTo>
                  <a:lnTo>
                    <a:pt x="775" y="124"/>
                  </a:lnTo>
                  <a:lnTo>
                    <a:pt x="765" y="110"/>
                  </a:lnTo>
                  <a:lnTo>
                    <a:pt x="751" y="97"/>
                  </a:lnTo>
                  <a:lnTo>
                    <a:pt x="736" y="83"/>
                  </a:lnTo>
                  <a:lnTo>
                    <a:pt x="717" y="71"/>
                  </a:lnTo>
                  <a:lnTo>
                    <a:pt x="696" y="60"/>
                  </a:lnTo>
                  <a:lnTo>
                    <a:pt x="673" y="49"/>
                  </a:lnTo>
                  <a:lnTo>
                    <a:pt x="648" y="40"/>
                  </a:lnTo>
                  <a:lnTo>
                    <a:pt x="620" y="30"/>
                  </a:lnTo>
                  <a:lnTo>
                    <a:pt x="591" y="23"/>
                  </a:lnTo>
                  <a:lnTo>
                    <a:pt x="561" y="16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7"/>
                  </a:lnTo>
                  <a:lnTo>
                    <a:pt x="259" y="10"/>
                  </a:lnTo>
                  <a:lnTo>
                    <a:pt x="228" y="16"/>
                  </a:lnTo>
                  <a:lnTo>
                    <a:pt x="197" y="23"/>
                  </a:lnTo>
                  <a:lnTo>
                    <a:pt x="169" y="30"/>
                  </a:lnTo>
                  <a:lnTo>
                    <a:pt x="141" y="40"/>
                  </a:lnTo>
                  <a:lnTo>
                    <a:pt x="116" y="50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7"/>
                  </a:lnTo>
                  <a:lnTo>
                    <a:pt x="24" y="110"/>
                  </a:lnTo>
                  <a:lnTo>
                    <a:pt x="13" y="124"/>
                  </a:lnTo>
                  <a:lnTo>
                    <a:pt x="6" y="138"/>
                  </a:lnTo>
                  <a:lnTo>
                    <a:pt x="2" y="152"/>
                  </a:lnTo>
                  <a:lnTo>
                    <a:pt x="0" y="1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Freeform 7"/>
            <p:cNvSpPr>
              <a:spLocks/>
            </p:cNvSpPr>
            <p:nvPr/>
          </p:nvSpPr>
          <p:spPr bwMode="auto">
            <a:xfrm>
              <a:off x="313" y="2995"/>
              <a:ext cx="790" cy="334"/>
            </a:xfrm>
            <a:custGeom>
              <a:avLst/>
              <a:gdLst>
                <a:gd name="T0" fmla="*/ 787 w 790"/>
                <a:gd name="T1" fmla="*/ 152 h 334"/>
                <a:gd name="T2" fmla="*/ 776 w 790"/>
                <a:gd name="T3" fmla="*/ 124 h 334"/>
                <a:gd name="T4" fmla="*/ 752 w 790"/>
                <a:gd name="T5" fmla="*/ 96 h 334"/>
                <a:gd name="T6" fmla="*/ 717 w 790"/>
                <a:gd name="T7" fmla="*/ 71 h 334"/>
                <a:gd name="T8" fmla="*/ 673 w 790"/>
                <a:gd name="T9" fmla="*/ 49 h 334"/>
                <a:gd name="T10" fmla="*/ 620 w 790"/>
                <a:gd name="T11" fmla="*/ 30 h 334"/>
                <a:gd name="T12" fmla="*/ 561 w 790"/>
                <a:gd name="T13" fmla="*/ 16 h 334"/>
                <a:gd name="T14" fmla="*/ 497 w 790"/>
                <a:gd name="T15" fmla="*/ 6 h 334"/>
                <a:gd name="T16" fmla="*/ 429 w 790"/>
                <a:gd name="T17" fmla="*/ 1 h 334"/>
                <a:gd name="T18" fmla="*/ 360 w 790"/>
                <a:gd name="T19" fmla="*/ 1 h 334"/>
                <a:gd name="T20" fmla="*/ 293 w 790"/>
                <a:gd name="T21" fmla="*/ 6 h 334"/>
                <a:gd name="T22" fmla="*/ 228 w 790"/>
                <a:gd name="T23" fmla="*/ 16 h 334"/>
                <a:gd name="T24" fmla="*/ 169 w 790"/>
                <a:gd name="T25" fmla="*/ 30 h 334"/>
                <a:gd name="T26" fmla="*/ 116 w 790"/>
                <a:gd name="T27" fmla="*/ 49 h 334"/>
                <a:gd name="T28" fmla="*/ 72 w 790"/>
                <a:gd name="T29" fmla="*/ 71 h 334"/>
                <a:gd name="T30" fmla="*/ 38 w 790"/>
                <a:gd name="T31" fmla="*/ 96 h 334"/>
                <a:gd name="T32" fmla="*/ 14 w 790"/>
                <a:gd name="T33" fmla="*/ 124 h 334"/>
                <a:gd name="T34" fmla="*/ 2 w 790"/>
                <a:gd name="T35" fmla="*/ 152 h 334"/>
                <a:gd name="T36" fmla="*/ 2 w 790"/>
                <a:gd name="T37" fmla="*/ 181 h 334"/>
                <a:gd name="T38" fmla="*/ 14 w 790"/>
                <a:gd name="T39" fmla="*/ 210 h 334"/>
                <a:gd name="T40" fmla="*/ 38 w 790"/>
                <a:gd name="T41" fmla="*/ 237 h 334"/>
                <a:gd name="T42" fmla="*/ 72 w 790"/>
                <a:gd name="T43" fmla="*/ 262 h 334"/>
                <a:gd name="T44" fmla="*/ 116 w 790"/>
                <a:gd name="T45" fmla="*/ 284 h 334"/>
                <a:gd name="T46" fmla="*/ 169 w 790"/>
                <a:gd name="T47" fmla="*/ 303 h 334"/>
                <a:gd name="T48" fmla="*/ 228 w 790"/>
                <a:gd name="T49" fmla="*/ 317 h 334"/>
                <a:gd name="T50" fmla="*/ 293 w 790"/>
                <a:gd name="T51" fmla="*/ 327 h 334"/>
                <a:gd name="T52" fmla="*/ 360 w 790"/>
                <a:gd name="T53" fmla="*/ 332 h 334"/>
                <a:gd name="T54" fmla="*/ 429 w 790"/>
                <a:gd name="T55" fmla="*/ 332 h 334"/>
                <a:gd name="T56" fmla="*/ 497 w 790"/>
                <a:gd name="T57" fmla="*/ 327 h 334"/>
                <a:gd name="T58" fmla="*/ 561 w 790"/>
                <a:gd name="T59" fmla="*/ 317 h 334"/>
                <a:gd name="T60" fmla="*/ 620 w 790"/>
                <a:gd name="T61" fmla="*/ 303 h 334"/>
                <a:gd name="T62" fmla="*/ 673 w 790"/>
                <a:gd name="T63" fmla="*/ 284 h 334"/>
                <a:gd name="T64" fmla="*/ 717 w 790"/>
                <a:gd name="T65" fmla="*/ 262 h 334"/>
                <a:gd name="T66" fmla="*/ 752 w 790"/>
                <a:gd name="T67" fmla="*/ 237 h 334"/>
                <a:gd name="T68" fmla="*/ 776 w 790"/>
                <a:gd name="T69" fmla="*/ 210 h 334"/>
                <a:gd name="T70" fmla="*/ 787 w 790"/>
                <a:gd name="T71" fmla="*/ 181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0"/>
                <a:gd name="T109" fmla="*/ 0 h 334"/>
                <a:gd name="T110" fmla="*/ 790 w 790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0" h="334">
                  <a:moveTo>
                    <a:pt x="789" y="167"/>
                  </a:moveTo>
                  <a:lnTo>
                    <a:pt x="787" y="152"/>
                  </a:lnTo>
                  <a:lnTo>
                    <a:pt x="783" y="137"/>
                  </a:lnTo>
                  <a:lnTo>
                    <a:pt x="776" y="124"/>
                  </a:lnTo>
                  <a:lnTo>
                    <a:pt x="765" y="110"/>
                  </a:lnTo>
                  <a:lnTo>
                    <a:pt x="752" y="96"/>
                  </a:lnTo>
                  <a:lnTo>
                    <a:pt x="736" y="83"/>
                  </a:lnTo>
                  <a:lnTo>
                    <a:pt x="717" y="71"/>
                  </a:lnTo>
                  <a:lnTo>
                    <a:pt x="696" y="60"/>
                  </a:lnTo>
                  <a:lnTo>
                    <a:pt x="673" y="49"/>
                  </a:lnTo>
                  <a:lnTo>
                    <a:pt x="648" y="39"/>
                  </a:lnTo>
                  <a:lnTo>
                    <a:pt x="620" y="30"/>
                  </a:lnTo>
                  <a:lnTo>
                    <a:pt x="592" y="23"/>
                  </a:lnTo>
                  <a:lnTo>
                    <a:pt x="561" y="16"/>
                  </a:lnTo>
                  <a:lnTo>
                    <a:pt x="530" y="10"/>
                  </a:lnTo>
                  <a:lnTo>
                    <a:pt x="497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5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6"/>
                  </a:lnTo>
                  <a:lnTo>
                    <a:pt x="260" y="10"/>
                  </a:lnTo>
                  <a:lnTo>
                    <a:pt x="228" y="16"/>
                  </a:lnTo>
                  <a:lnTo>
                    <a:pt x="198" y="23"/>
                  </a:lnTo>
                  <a:lnTo>
                    <a:pt x="169" y="30"/>
                  </a:lnTo>
                  <a:lnTo>
                    <a:pt x="142" y="39"/>
                  </a:lnTo>
                  <a:lnTo>
                    <a:pt x="116" y="49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6"/>
                  </a:lnTo>
                  <a:lnTo>
                    <a:pt x="24" y="110"/>
                  </a:lnTo>
                  <a:lnTo>
                    <a:pt x="14" y="124"/>
                  </a:lnTo>
                  <a:lnTo>
                    <a:pt x="7" y="137"/>
                  </a:lnTo>
                  <a:lnTo>
                    <a:pt x="2" y="152"/>
                  </a:lnTo>
                  <a:lnTo>
                    <a:pt x="0" y="167"/>
                  </a:lnTo>
                  <a:lnTo>
                    <a:pt x="2" y="181"/>
                  </a:lnTo>
                  <a:lnTo>
                    <a:pt x="7" y="195"/>
                  </a:lnTo>
                  <a:lnTo>
                    <a:pt x="14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3" y="250"/>
                  </a:lnTo>
                  <a:lnTo>
                    <a:pt x="72" y="262"/>
                  </a:lnTo>
                  <a:lnTo>
                    <a:pt x="93" y="273"/>
                  </a:lnTo>
                  <a:lnTo>
                    <a:pt x="116" y="284"/>
                  </a:lnTo>
                  <a:lnTo>
                    <a:pt x="142" y="294"/>
                  </a:lnTo>
                  <a:lnTo>
                    <a:pt x="169" y="303"/>
                  </a:lnTo>
                  <a:lnTo>
                    <a:pt x="198" y="311"/>
                  </a:lnTo>
                  <a:lnTo>
                    <a:pt x="228" y="317"/>
                  </a:lnTo>
                  <a:lnTo>
                    <a:pt x="260" y="323"/>
                  </a:lnTo>
                  <a:lnTo>
                    <a:pt x="293" y="327"/>
                  </a:lnTo>
                  <a:lnTo>
                    <a:pt x="326" y="330"/>
                  </a:lnTo>
                  <a:lnTo>
                    <a:pt x="360" y="332"/>
                  </a:lnTo>
                  <a:lnTo>
                    <a:pt x="395" y="333"/>
                  </a:lnTo>
                  <a:lnTo>
                    <a:pt x="429" y="332"/>
                  </a:lnTo>
                  <a:lnTo>
                    <a:pt x="463" y="330"/>
                  </a:lnTo>
                  <a:lnTo>
                    <a:pt x="497" y="327"/>
                  </a:lnTo>
                  <a:lnTo>
                    <a:pt x="530" y="323"/>
                  </a:lnTo>
                  <a:lnTo>
                    <a:pt x="561" y="317"/>
                  </a:lnTo>
                  <a:lnTo>
                    <a:pt x="592" y="311"/>
                  </a:lnTo>
                  <a:lnTo>
                    <a:pt x="620" y="303"/>
                  </a:lnTo>
                  <a:lnTo>
                    <a:pt x="648" y="294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7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6" y="210"/>
                  </a:lnTo>
                  <a:lnTo>
                    <a:pt x="783" y="195"/>
                  </a:lnTo>
                  <a:lnTo>
                    <a:pt x="787" y="181"/>
                  </a:lnTo>
                  <a:lnTo>
                    <a:pt x="789" y="1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Freeform 8"/>
            <p:cNvSpPr>
              <a:spLocks/>
            </p:cNvSpPr>
            <p:nvPr/>
          </p:nvSpPr>
          <p:spPr bwMode="auto">
            <a:xfrm>
              <a:off x="2737" y="2917"/>
              <a:ext cx="789" cy="333"/>
            </a:xfrm>
            <a:custGeom>
              <a:avLst/>
              <a:gdLst>
                <a:gd name="T0" fmla="*/ 2 w 789"/>
                <a:gd name="T1" fmla="*/ 181 h 333"/>
                <a:gd name="T2" fmla="*/ 14 w 789"/>
                <a:gd name="T3" fmla="*/ 209 h 333"/>
                <a:gd name="T4" fmla="*/ 38 w 789"/>
                <a:gd name="T5" fmla="*/ 237 h 333"/>
                <a:gd name="T6" fmla="*/ 72 w 789"/>
                <a:gd name="T7" fmla="*/ 262 h 333"/>
                <a:gd name="T8" fmla="*/ 116 w 789"/>
                <a:gd name="T9" fmla="*/ 284 h 333"/>
                <a:gd name="T10" fmla="*/ 169 w 789"/>
                <a:gd name="T11" fmla="*/ 302 h 333"/>
                <a:gd name="T12" fmla="*/ 228 w 789"/>
                <a:gd name="T13" fmla="*/ 317 h 333"/>
                <a:gd name="T14" fmla="*/ 292 w 789"/>
                <a:gd name="T15" fmla="*/ 327 h 333"/>
                <a:gd name="T16" fmla="*/ 360 w 789"/>
                <a:gd name="T17" fmla="*/ 332 h 333"/>
                <a:gd name="T18" fmla="*/ 429 w 789"/>
                <a:gd name="T19" fmla="*/ 332 h 333"/>
                <a:gd name="T20" fmla="*/ 496 w 789"/>
                <a:gd name="T21" fmla="*/ 327 h 333"/>
                <a:gd name="T22" fmla="*/ 560 w 789"/>
                <a:gd name="T23" fmla="*/ 317 h 333"/>
                <a:gd name="T24" fmla="*/ 620 w 789"/>
                <a:gd name="T25" fmla="*/ 302 h 333"/>
                <a:gd name="T26" fmla="*/ 673 w 789"/>
                <a:gd name="T27" fmla="*/ 284 h 333"/>
                <a:gd name="T28" fmla="*/ 716 w 789"/>
                <a:gd name="T29" fmla="*/ 262 h 333"/>
                <a:gd name="T30" fmla="*/ 751 w 789"/>
                <a:gd name="T31" fmla="*/ 236 h 333"/>
                <a:gd name="T32" fmla="*/ 775 w 789"/>
                <a:gd name="T33" fmla="*/ 209 h 333"/>
                <a:gd name="T34" fmla="*/ 786 w 789"/>
                <a:gd name="T35" fmla="*/ 181 h 333"/>
                <a:gd name="T36" fmla="*/ 786 w 789"/>
                <a:gd name="T37" fmla="*/ 151 h 333"/>
                <a:gd name="T38" fmla="*/ 775 w 789"/>
                <a:gd name="T39" fmla="*/ 123 h 333"/>
                <a:gd name="T40" fmla="*/ 751 w 789"/>
                <a:gd name="T41" fmla="*/ 96 h 333"/>
                <a:gd name="T42" fmla="*/ 716 w 789"/>
                <a:gd name="T43" fmla="*/ 71 h 333"/>
                <a:gd name="T44" fmla="*/ 672 w 789"/>
                <a:gd name="T45" fmla="*/ 48 h 333"/>
                <a:gd name="T46" fmla="*/ 620 w 789"/>
                <a:gd name="T47" fmla="*/ 30 h 333"/>
                <a:gd name="T48" fmla="*/ 560 w 789"/>
                <a:gd name="T49" fmla="*/ 15 h 333"/>
                <a:gd name="T50" fmla="*/ 496 w 789"/>
                <a:gd name="T51" fmla="*/ 6 h 333"/>
                <a:gd name="T52" fmla="*/ 428 w 789"/>
                <a:gd name="T53" fmla="*/ 1 h 333"/>
                <a:gd name="T54" fmla="*/ 360 w 789"/>
                <a:gd name="T55" fmla="*/ 1 h 333"/>
                <a:gd name="T56" fmla="*/ 292 w 789"/>
                <a:gd name="T57" fmla="*/ 6 h 333"/>
                <a:gd name="T58" fmla="*/ 228 w 789"/>
                <a:gd name="T59" fmla="*/ 16 h 333"/>
                <a:gd name="T60" fmla="*/ 169 w 789"/>
                <a:gd name="T61" fmla="*/ 30 h 333"/>
                <a:gd name="T62" fmla="*/ 116 w 789"/>
                <a:gd name="T63" fmla="*/ 49 h 333"/>
                <a:gd name="T64" fmla="*/ 72 w 789"/>
                <a:gd name="T65" fmla="*/ 71 h 333"/>
                <a:gd name="T66" fmla="*/ 38 w 789"/>
                <a:gd name="T67" fmla="*/ 96 h 333"/>
                <a:gd name="T68" fmla="*/ 14 w 789"/>
                <a:gd name="T69" fmla="*/ 123 h 333"/>
                <a:gd name="T70" fmla="*/ 2 w 789"/>
                <a:gd name="T71" fmla="*/ 152 h 3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89"/>
                <a:gd name="T109" fmla="*/ 0 h 333"/>
                <a:gd name="T110" fmla="*/ 789 w 789"/>
                <a:gd name="T111" fmla="*/ 333 h 3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89" h="333">
                  <a:moveTo>
                    <a:pt x="0" y="166"/>
                  </a:moveTo>
                  <a:lnTo>
                    <a:pt x="2" y="181"/>
                  </a:lnTo>
                  <a:lnTo>
                    <a:pt x="6" y="195"/>
                  </a:lnTo>
                  <a:lnTo>
                    <a:pt x="14" y="209"/>
                  </a:lnTo>
                  <a:lnTo>
                    <a:pt x="24" y="223"/>
                  </a:lnTo>
                  <a:lnTo>
                    <a:pt x="38" y="237"/>
                  </a:lnTo>
                  <a:lnTo>
                    <a:pt x="53" y="249"/>
                  </a:lnTo>
                  <a:lnTo>
                    <a:pt x="72" y="262"/>
                  </a:lnTo>
                  <a:lnTo>
                    <a:pt x="93" y="273"/>
                  </a:lnTo>
                  <a:lnTo>
                    <a:pt x="116" y="284"/>
                  </a:lnTo>
                  <a:lnTo>
                    <a:pt x="141" y="294"/>
                  </a:lnTo>
                  <a:lnTo>
                    <a:pt x="169" y="302"/>
                  </a:lnTo>
                  <a:lnTo>
                    <a:pt x="197" y="310"/>
                  </a:lnTo>
                  <a:lnTo>
                    <a:pt x="228" y="317"/>
                  </a:lnTo>
                  <a:lnTo>
                    <a:pt x="259" y="322"/>
                  </a:lnTo>
                  <a:lnTo>
                    <a:pt x="292" y="327"/>
                  </a:lnTo>
                  <a:lnTo>
                    <a:pt x="325" y="330"/>
                  </a:lnTo>
                  <a:lnTo>
                    <a:pt x="360" y="332"/>
                  </a:lnTo>
                  <a:lnTo>
                    <a:pt x="394" y="332"/>
                  </a:lnTo>
                  <a:lnTo>
                    <a:pt x="429" y="332"/>
                  </a:lnTo>
                  <a:lnTo>
                    <a:pt x="463" y="330"/>
                  </a:lnTo>
                  <a:lnTo>
                    <a:pt x="496" y="327"/>
                  </a:lnTo>
                  <a:lnTo>
                    <a:pt x="529" y="322"/>
                  </a:lnTo>
                  <a:lnTo>
                    <a:pt x="560" y="317"/>
                  </a:lnTo>
                  <a:lnTo>
                    <a:pt x="591" y="310"/>
                  </a:lnTo>
                  <a:lnTo>
                    <a:pt x="620" y="302"/>
                  </a:lnTo>
                  <a:lnTo>
                    <a:pt x="647" y="293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6" y="262"/>
                  </a:lnTo>
                  <a:lnTo>
                    <a:pt x="735" y="249"/>
                  </a:lnTo>
                  <a:lnTo>
                    <a:pt x="751" y="236"/>
                  </a:lnTo>
                  <a:lnTo>
                    <a:pt x="765" y="223"/>
                  </a:lnTo>
                  <a:lnTo>
                    <a:pt x="775" y="209"/>
                  </a:lnTo>
                  <a:lnTo>
                    <a:pt x="782" y="195"/>
                  </a:lnTo>
                  <a:lnTo>
                    <a:pt x="786" y="181"/>
                  </a:lnTo>
                  <a:lnTo>
                    <a:pt x="788" y="166"/>
                  </a:lnTo>
                  <a:lnTo>
                    <a:pt x="786" y="151"/>
                  </a:lnTo>
                  <a:lnTo>
                    <a:pt x="782" y="137"/>
                  </a:lnTo>
                  <a:lnTo>
                    <a:pt x="775" y="123"/>
                  </a:lnTo>
                  <a:lnTo>
                    <a:pt x="765" y="109"/>
                  </a:lnTo>
                  <a:lnTo>
                    <a:pt x="751" y="96"/>
                  </a:lnTo>
                  <a:lnTo>
                    <a:pt x="735" y="83"/>
                  </a:lnTo>
                  <a:lnTo>
                    <a:pt x="716" y="71"/>
                  </a:lnTo>
                  <a:lnTo>
                    <a:pt x="695" y="59"/>
                  </a:lnTo>
                  <a:lnTo>
                    <a:pt x="672" y="48"/>
                  </a:lnTo>
                  <a:lnTo>
                    <a:pt x="647" y="39"/>
                  </a:lnTo>
                  <a:lnTo>
                    <a:pt x="620" y="30"/>
                  </a:lnTo>
                  <a:lnTo>
                    <a:pt x="591" y="22"/>
                  </a:lnTo>
                  <a:lnTo>
                    <a:pt x="560" y="15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2" y="2"/>
                  </a:lnTo>
                  <a:lnTo>
                    <a:pt x="428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5" y="3"/>
                  </a:lnTo>
                  <a:lnTo>
                    <a:pt x="292" y="6"/>
                  </a:lnTo>
                  <a:lnTo>
                    <a:pt x="259" y="10"/>
                  </a:lnTo>
                  <a:lnTo>
                    <a:pt x="228" y="16"/>
                  </a:lnTo>
                  <a:lnTo>
                    <a:pt x="197" y="22"/>
                  </a:lnTo>
                  <a:lnTo>
                    <a:pt x="169" y="30"/>
                  </a:lnTo>
                  <a:lnTo>
                    <a:pt x="141" y="39"/>
                  </a:lnTo>
                  <a:lnTo>
                    <a:pt x="116" y="49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6"/>
                  </a:lnTo>
                  <a:lnTo>
                    <a:pt x="24" y="109"/>
                  </a:lnTo>
                  <a:lnTo>
                    <a:pt x="14" y="123"/>
                  </a:lnTo>
                  <a:lnTo>
                    <a:pt x="6" y="138"/>
                  </a:lnTo>
                  <a:lnTo>
                    <a:pt x="2" y="152"/>
                  </a:lnTo>
                  <a:lnTo>
                    <a:pt x="0" y="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Freeform 9"/>
            <p:cNvSpPr>
              <a:spLocks/>
            </p:cNvSpPr>
            <p:nvPr/>
          </p:nvSpPr>
          <p:spPr bwMode="auto">
            <a:xfrm>
              <a:off x="4175" y="3543"/>
              <a:ext cx="913" cy="343"/>
            </a:xfrm>
            <a:custGeom>
              <a:avLst/>
              <a:gdLst>
                <a:gd name="T0" fmla="*/ 912 w 913"/>
                <a:gd name="T1" fmla="*/ 342 h 343"/>
                <a:gd name="T2" fmla="*/ 912 w 913"/>
                <a:gd name="T3" fmla="*/ 0 h 343"/>
                <a:gd name="T4" fmla="*/ 0 w 913"/>
                <a:gd name="T5" fmla="*/ 0 h 343"/>
                <a:gd name="T6" fmla="*/ 0 w 913"/>
                <a:gd name="T7" fmla="*/ 342 h 343"/>
                <a:gd name="T8" fmla="*/ 912 w 913"/>
                <a:gd name="T9" fmla="*/ 342 h 3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3"/>
                <a:gd name="T16" fmla="*/ 0 h 343"/>
                <a:gd name="T17" fmla="*/ 913 w 913"/>
                <a:gd name="T18" fmla="*/ 343 h 3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3" h="343">
                  <a:moveTo>
                    <a:pt x="912" y="342"/>
                  </a:moveTo>
                  <a:lnTo>
                    <a:pt x="912" y="0"/>
                  </a:lnTo>
                  <a:lnTo>
                    <a:pt x="0" y="0"/>
                  </a:lnTo>
                  <a:lnTo>
                    <a:pt x="0" y="342"/>
                  </a:lnTo>
                  <a:lnTo>
                    <a:pt x="912" y="342"/>
                  </a:lnTo>
                </a:path>
              </a:pathLst>
            </a:custGeom>
            <a:solidFill>
              <a:srgbClr val="FF66FF"/>
            </a:solidFill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3" name="Freeform 10"/>
            <p:cNvSpPr>
              <a:spLocks/>
            </p:cNvSpPr>
            <p:nvPr/>
          </p:nvSpPr>
          <p:spPr bwMode="auto">
            <a:xfrm>
              <a:off x="1023" y="3533"/>
              <a:ext cx="789" cy="343"/>
            </a:xfrm>
            <a:custGeom>
              <a:avLst/>
              <a:gdLst>
                <a:gd name="T0" fmla="*/ 788 w 789"/>
                <a:gd name="T1" fmla="*/ 342 h 343"/>
                <a:gd name="T2" fmla="*/ 788 w 789"/>
                <a:gd name="T3" fmla="*/ 0 h 343"/>
                <a:gd name="T4" fmla="*/ 0 w 789"/>
                <a:gd name="T5" fmla="*/ 0 h 343"/>
                <a:gd name="T6" fmla="*/ 0 w 789"/>
                <a:gd name="T7" fmla="*/ 342 h 343"/>
                <a:gd name="T8" fmla="*/ 788 w 789"/>
                <a:gd name="T9" fmla="*/ 342 h 3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343"/>
                <a:gd name="T17" fmla="*/ 789 w 789"/>
                <a:gd name="T18" fmla="*/ 343 h 3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343">
                  <a:moveTo>
                    <a:pt x="788" y="342"/>
                  </a:moveTo>
                  <a:lnTo>
                    <a:pt x="788" y="0"/>
                  </a:lnTo>
                  <a:lnTo>
                    <a:pt x="0" y="0"/>
                  </a:lnTo>
                  <a:lnTo>
                    <a:pt x="0" y="342"/>
                  </a:lnTo>
                  <a:lnTo>
                    <a:pt x="788" y="342"/>
                  </a:lnTo>
                </a:path>
              </a:pathLst>
            </a:custGeom>
            <a:solidFill>
              <a:srgbClr val="99FF9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Freeform 11"/>
            <p:cNvSpPr>
              <a:spLocks/>
            </p:cNvSpPr>
            <p:nvPr/>
          </p:nvSpPr>
          <p:spPr bwMode="auto">
            <a:xfrm>
              <a:off x="1023" y="2751"/>
              <a:ext cx="789" cy="333"/>
            </a:xfrm>
            <a:custGeom>
              <a:avLst/>
              <a:gdLst>
                <a:gd name="T0" fmla="*/ 787 w 789"/>
                <a:gd name="T1" fmla="*/ 151 h 333"/>
                <a:gd name="T2" fmla="*/ 775 w 789"/>
                <a:gd name="T3" fmla="*/ 123 h 333"/>
                <a:gd name="T4" fmla="*/ 751 w 789"/>
                <a:gd name="T5" fmla="*/ 96 h 333"/>
                <a:gd name="T6" fmla="*/ 717 w 789"/>
                <a:gd name="T7" fmla="*/ 70 h 333"/>
                <a:gd name="T8" fmla="*/ 673 w 789"/>
                <a:gd name="T9" fmla="*/ 49 h 333"/>
                <a:gd name="T10" fmla="*/ 620 w 789"/>
                <a:gd name="T11" fmla="*/ 30 h 333"/>
                <a:gd name="T12" fmla="*/ 561 w 789"/>
                <a:gd name="T13" fmla="*/ 16 h 333"/>
                <a:gd name="T14" fmla="*/ 496 w 789"/>
                <a:gd name="T15" fmla="*/ 6 h 333"/>
                <a:gd name="T16" fmla="*/ 429 w 789"/>
                <a:gd name="T17" fmla="*/ 0 h 333"/>
                <a:gd name="T18" fmla="*/ 360 w 789"/>
                <a:gd name="T19" fmla="*/ 0 h 333"/>
                <a:gd name="T20" fmla="*/ 292 w 789"/>
                <a:gd name="T21" fmla="*/ 6 h 333"/>
                <a:gd name="T22" fmla="*/ 228 w 789"/>
                <a:gd name="T23" fmla="*/ 16 h 333"/>
                <a:gd name="T24" fmla="*/ 168 w 789"/>
                <a:gd name="T25" fmla="*/ 30 h 333"/>
                <a:gd name="T26" fmla="*/ 115 w 789"/>
                <a:gd name="T27" fmla="*/ 49 h 333"/>
                <a:gd name="T28" fmla="*/ 71 w 789"/>
                <a:gd name="T29" fmla="*/ 70 h 333"/>
                <a:gd name="T30" fmla="*/ 37 w 789"/>
                <a:gd name="T31" fmla="*/ 96 h 333"/>
                <a:gd name="T32" fmla="*/ 14 w 789"/>
                <a:gd name="T33" fmla="*/ 123 h 333"/>
                <a:gd name="T34" fmla="*/ 1 w 789"/>
                <a:gd name="T35" fmla="*/ 151 h 333"/>
                <a:gd name="T36" fmla="*/ 1 w 789"/>
                <a:gd name="T37" fmla="*/ 180 h 333"/>
                <a:gd name="T38" fmla="*/ 14 w 789"/>
                <a:gd name="T39" fmla="*/ 209 h 333"/>
                <a:gd name="T40" fmla="*/ 37 w 789"/>
                <a:gd name="T41" fmla="*/ 236 h 333"/>
                <a:gd name="T42" fmla="*/ 71 w 789"/>
                <a:gd name="T43" fmla="*/ 261 h 333"/>
                <a:gd name="T44" fmla="*/ 115 w 789"/>
                <a:gd name="T45" fmla="*/ 284 h 333"/>
                <a:gd name="T46" fmla="*/ 168 w 789"/>
                <a:gd name="T47" fmla="*/ 302 h 333"/>
                <a:gd name="T48" fmla="*/ 228 w 789"/>
                <a:gd name="T49" fmla="*/ 317 h 333"/>
                <a:gd name="T50" fmla="*/ 292 w 789"/>
                <a:gd name="T51" fmla="*/ 327 h 333"/>
                <a:gd name="T52" fmla="*/ 360 w 789"/>
                <a:gd name="T53" fmla="*/ 331 h 333"/>
                <a:gd name="T54" fmla="*/ 429 w 789"/>
                <a:gd name="T55" fmla="*/ 331 h 333"/>
                <a:gd name="T56" fmla="*/ 496 w 789"/>
                <a:gd name="T57" fmla="*/ 327 h 333"/>
                <a:gd name="T58" fmla="*/ 561 w 789"/>
                <a:gd name="T59" fmla="*/ 317 h 333"/>
                <a:gd name="T60" fmla="*/ 620 w 789"/>
                <a:gd name="T61" fmla="*/ 302 h 333"/>
                <a:gd name="T62" fmla="*/ 673 w 789"/>
                <a:gd name="T63" fmla="*/ 284 h 333"/>
                <a:gd name="T64" fmla="*/ 717 w 789"/>
                <a:gd name="T65" fmla="*/ 261 h 333"/>
                <a:gd name="T66" fmla="*/ 751 w 789"/>
                <a:gd name="T67" fmla="*/ 236 h 333"/>
                <a:gd name="T68" fmla="*/ 775 w 789"/>
                <a:gd name="T69" fmla="*/ 209 h 333"/>
                <a:gd name="T70" fmla="*/ 787 w 789"/>
                <a:gd name="T71" fmla="*/ 180 h 3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89"/>
                <a:gd name="T109" fmla="*/ 0 h 333"/>
                <a:gd name="T110" fmla="*/ 789 w 789"/>
                <a:gd name="T111" fmla="*/ 333 h 3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89" h="333">
                  <a:moveTo>
                    <a:pt x="788" y="166"/>
                  </a:moveTo>
                  <a:lnTo>
                    <a:pt x="787" y="151"/>
                  </a:lnTo>
                  <a:lnTo>
                    <a:pt x="782" y="137"/>
                  </a:lnTo>
                  <a:lnTo>
                    <a:pt x="775" y="123"/>
                  </a:lnTo>
                  <a:lnTo>
                    <a:pt x="765" y="109"/>
                  </a:lnTo>
                  <a:lnTo>
                    <a:pt x="751" y="96"/>
                  </a:lnTo>
                  <a:lnTo>
                    <a:pt x="735" y="83"/>
                  </a:lnTo>
                  <a:lnTo>
                    <a:pt x="717" y="70"/>
                  </a:lnTo>
                  <a:lnTo>
                    <a:pt x="696" y="59"/>
                  </a:lnTo>
                  <a:lnTo>
                    <a:pt x="673" y="49"/>
                  </a:lnTo>
                  <a:lnTo>
                    <a:pt x="647" y="39"/>
                  </a:lnTo>
                  <a:lnTo>
                    <a:pt x="620" y="30"/>
                  </a:lnTo>
                  <a:lnTo>
                    <a:pt x="591" y="22"/>
                  </a:lnTo>
                  <a:lnTo>
                    <a:pt x="561" y="16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3" y="3"/>
                  </a:lnTo>
                  <a:lnTo>
                    <a:pt x="429" y="0"/>
                  </a:lnTo>
                  <a:lnTo>
                    <a:pt x="394" y="0"/>
                  </a:lnTo>
                  <a:lnTo>
                    <a:pt x="360" y="0"/>
                  </a:lnTo>
                  <a:lnTo>
                    <a:pt x="325" y="3"/>
                  </a:lnTo>
                  <a:lnTo>
                    <a:pt x="292" y="6"/>
                  </a:lnTo>
                  <a:lnTo>
                    <a:pt x="260" y="10"/>
                  </a:lnTo>
                  <a:lnTo>
                    <a:pt x="228" y="16"/>
                  </a:lnTo>
                  <a:lnTo>
                    <a:pt x="197" y="22"/>
                  </a:lnTo>
                  <a:lnTo>
                    <a:pt x="168" y="30"/>
                  </a:lnTo>
                  <a:lnTo>
                    <a:pt x="141" y="39"/>
                  </a:lnTo>
                  <a:lnTo>
                    <a:pt x="115" y="49"/>
                  </a:lnTo>
                  <a:lnTo>
                    <a:pt x="92" y="59"/>
                  </a:lnTo>
                  <a:lnTo>
                    <a:pt x="71" y="70"/>
                  </a:lnTo>
                  <a:lnTo>
                    <a:pt x="53" y="83"/>
                  </a:lnTo>
                  <a:lnTo>
                    <a:pt x="37" y="96"/>
                  </a:lnTo>
                  <a:lnTo>
                    <a:pt x="24" y="109"/>
                  </a:lnTo>
                  <a:lnTo>
                    <a:pt x="14" y="123"/>
                  </a:lnTo>
                  <a:lnTo>
                    <a:pt x="6" y="137"/>
                  </a:lnTo>
                  <a:lnTo>
                    <a:pt x="1" y="151"/>
                  </a:lnTo>
                  <a:lnTo>
                    <a:pt x="0" y="166"/>
                  </a:lnTo>
                  <a:lnTo>
                    <a:pt x="1" y="180"/>
                  </a:lnTo>
                  <a:lnTo>
                    <a:pt x="6" y="195"/>
                  </a:lnTo>
                  <a:lnTo>
                    <a:pt x="14" y="209"/>
                  </a:lnTo>
                  <a:lnTo>
                    <a:pt x="24" y="223"/>
                  </a:lnTo>
                  <a:lnTo>
                    <a:pt x="37" y="236"/>
                  </a:lnTo>
                  <a:lnTo>
                    <a:pt x="53" y="249"/>
                  </a:lnTo>
                  <a:lnTo>
                    <a:pt x="71" y="261"/>
                  </a:lnTo>
                  <a:lnTo>
                    <a:pt x="92" y="273"/>
                  </a:lnTo>
                  <a:lnTo>
                    <a:pt x="115" y="284"/>
                  </a:lnTo>
                  <a:lnTo>
                    <a:pt x="141" y="294"/>
                  </a:lnTo>
                  <a:lnTo>
                    <a:pt x="168" y="302"/>
                  </a:lnTo>
                  <a:lnTo>
                    <a:pt x="197" y="310"/>
                  </a:lnTo>
                  <a:lnTo>
                    <a:pt x="228" y="317"/>
                  </a:lnTo>
                  <a:lnTo>
                    <a:pt x="260" y="322"/>
                  </a:lnTo>
                  <a:lnTo>
                    <a:pt x="292" y="327"/>
                  </a:lnTo>
                  <a:lnTo>
                    <a:pt x="325" y="330"/>
                  </a:lnTo>
                  <a:lnTo>
                    <a:pt x="360" y="331"/>
                  </a:lnTo>
                  <a:lnTo>
                    <a:pt x="394" y="332"/>
                  </a:lnTo>
                  <a:lnTo>
                    <a:pt x="429" y="331"/>
                  </a:lnTo>
                  <a:lnTo>
                    <a:pt x="463" y="330"/>
                  </a:lnTo>
                  <a:lnTo>
                    <a:pt x="496" y="327"/>
                  </a:lnTo>
                  <a:lnTo>
                    <a:pt x="529" y="322"/>
                  </a:lnTo>
                  <a:lnTo>
                    <a:pt x="561" y="317"/>
                  </a:lnTo>
                  <a:lnTo>
                    <a:pt x="591" y="310"/>
                  </a:lnTo>
                  <a:lnTo>
                    <a:pt x="620" y="302"/>
                  </a:lnTo>
                  <a:lnTo>
                    <a:pt x="647" y="294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7" y="261"/>
                  </a:lnTo>
                  <a:lnTo>
                    <a:pt x="735" y="249"/>
                  </a:lnTo>
                  <a:lnTo>
                    <a:pt x="751" y="236"/>
                  </a:lnTo>
                  <a:lnTo>
                    <a:pt x="765" y="223"/>
                  </a:lnTo>
                  <a:lnTo>
                    <a:pt x="775" y="209"/>
                  </a:lnTo>
                  <a:lnTo>
                    <a:pt x="782" y="195"/>
                  </a:lnTo>
                  <a:lnTo>
                    <a:pt x="787" y="180"/>
                  </a:lnTo>
                  <a:lnTo>
                    <a:pt x="788" y="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Freeform 12"/>
            <p:cNvSpPr>
              <a:spLocks/>
            </p:cNvSpPr>
            <p:nvPr/>
          </p:nvSpPr>
          <p:spPr bwMode="auto">
            <a:xfrm>
              <a:off x="2747" y="3494"/>
              <a:ext cx="789" cy="392"/>
            </a:xfrm>
            <a:custGeom>
              <a:avLst/>
              <a:gdLst>
                <a:gd name="T0" fmla="*/ 0 w 789"/>
                <a:gd name="T1" fmla="*/ 196 h 392"/>
                <a:gd name="T2" fmla="*/ 394 w 789"/>
                <a:gd name="T3" fmla="*/ 0 h 392"/>
                <a:gd name="T4" fmla="*/ 788 w 789"/>
                <a:gd name="T5" fmla="*/ 196 h 392"/>
                <a:gd name="T6" fmla="*/ 394 w 789"/>
                <a:gd name="T7" fmla="*/ 391 h 392"/>
                <a:gd name="T8" fmla="*/ 0 w 789"/>
                <a:gd name="T9" fmla="*/ 196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392"/>
                <a:gd name="T17" fmla="*/ 789 w 789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392">
                  <a:moveTo>
                    <a:pt x="0" y="196"/>
                  </a:moveTo>
                  <a:lnTo>
                    <a:pt x="394" y="0"/>
                  </a:lnTo>
                  <a:lnTo>
                    <a:pt x="788" y="196"/>
                  </a:lnTo>
                  <a:lnTo>
                    <a:pt x="394" y="391"/>
                  </a:lnTo>
                  <a:lnTo>
                    <a:pt x="0" y="196"/>
                  </a:lnTo>
                </a:path>
              </a:pathLst>
            </a:custGeom>
            <a:solidFill>
              <a:srgbClr val="FF7C80"/>
            </a:solidFill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Rectangle 13"/>
            <p:cNvSpPr>
              <a:spLocks noChangeArrowheads="1"/>
            </p:cNvSpPr>
            <p:nvPr/>
          </p:nvSpPr>
          <p:spPr bwMode="auto">
            <a:xfrm>
              <a:off x="1239" y="2798"/>
              <a:ext cx="3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38927" name="Rectangle 14"/>
            <p:cNvSpPr>
              <a:spLocks noChangeArrowheads="1"/>
            </p:cNvSpPr>
            <p:nvPr/>
          </p:nvSpPr>
          <p:spPr bwMode="auto">
            <a:xfrm>
              <a:off x="4912" y="3033"/>
              <a:ext cx="2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age</a:t>
              </a:r>
            </a:p>
          </p:txBody>
        </p:sp>
        <p:sp>
          <p:nvSpPr>
            <p:cNvPr id="38928" name="Rectangle 15"/>
            <p:cNvSpPr>
              <a:spLocks noChangeArrowheads="1"/>
            </p:cNvSpPr>
            <p:nvPr/>
          </p:nvSpPr>
          <p:spPr bwMode="auto">
            <a:xfrm>
              <a:off x="3868" y="3023"/>
              <a:ext cx="45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pname</a:t>
              </a:r>
            </a:p>
          </p:txBody>
        </p:sp>
        <p:sp>
          <p:nvSpPr>
            <p:cNvPr id="38929" name="Rectangle 16"/>
            <p:cNvSpPr>
              <a:spLocks noChangeArrowheads="1"/>
            </p:cNvSpPr>
            <p:nvPr/>
          </p:nvSpPr>
          <p:spPr bwMode="auto">
            <a:xfrm>
              <a:off x="4243" y="3590"/>
              <a:ext cx="7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Dependents</a:t>
              </a:r>
            </a:p>
          </p:txBody>
        </p:sp>
        <p:sp>
          <p:nvSpPr>
            <p:cNvPr id="38930" name="Rectangle 17"/>
            <p:cNvSpPr>
              <a:spLocks noChangeArrowheads="1"/>
            </p:cNvSpPr>
            <p:nvPr/>
          </p:nvSpPr>
          <p:spPr bwMode="auto">
            <a:xfrm>
              <a:off x="1016" y="3601"/>
              <a:ext cx="66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Employees</a:t>
              </a:r>
            </a:p>
          </p:txBody>
        </p:sp>
        <p:sp>
          <p:nvSpPr>
            <p:cNvPr id="38931" name="Rectangle 18"/>
            <p:cNvSpPr>
              <a:spLocks noChangeArrowheads="1"/>
            </p:cNvSpPr>
            <p:nvPr/>
          </p:nvSpPr>
          <p:spPr bwMode="auto">
            <a:xfrm>
              <a:off x="549" y="3053"/>
              <a:ext cx="2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ssn</a:t>
              </a:r>
            </a:p>
          </p:txBody>
        </p:sp>
        <p:sp>
          <p:nvSpPr>
            <p:cNvPr id="38932" name="Rectangle 19"/>
            <p:cNvSpPr>
              <a:spLocks noChangeArrowheads="1"/>
            </p:cNvSpPr>
            <p:nvPr/>
          </p:nvSpPr>
          <p:spPr bwMode="auto">
            <a:xfrm>
              <a:off x="2890" y="3590"/>
              <a:ext cx="41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Policy</a:t>
              </a:r>
            </a:p>
          </p:txBody>
        </p:sp>
        <p:sp>
          <p:nvSpPr>
            <p:cNvPr id="38933" name="Rectangle 20"/>
            <p:cNvSpPr>
              <a:spLocks noChangeArrowheads="1"/>
            </p:cNvSpPr>
            <p:nvPr/>
          </p:nvSpPr>
          <p:spPr bwMode="auto">
            <a:xfrm>
              <a:off x="2962" y="2984"/>
              <a:ext cx="33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cost</a:t>
              </a:r>
            </a:p>
          </p:txBody>
        </p:sp>
        <p:sp>
          <p:nvSpPr>
            <p:cNvPr id="38934" name="Line 21"/>
            <p:cNvSpPr>
              <a:spLocks noChangeShapeType="1"/>
            </p:cNvSpPr>
            <p:nvPr/>
          </p:nvSpPr>
          <p:spPr bwMode="auto">
            <a:xfrm flipH="1">
              <a:off x="3929" y="3218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22"/>
            <p:cNvSpPr>
              <a:spLocks noChangeShapeType="1"/>
            </p:cNvSpPr>
            <p:nvPr/>
          </p:nvSpPr>
          <p:spPr bwMode="auto">
            <a:xfrm>
              <a:off x="1427" y="3099"/>
              <a:ext cx="0" cy="4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23"/>
            <p:cNvSpPr>
              <a:spLocks noChangeShapeType="1"/>
            </p:cNvSpPr>
            <p:nvPr/>
          </p:nvSpPr>
          <p:spPr bwMode="auto">
            <a:xfrm>
              <a:off x="698" y="3338"/>
              <a:ext cx="510" cy="19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24"/>
            <p:cNvSpPr>
              <a:spLocks noChangeShapeType="1"/>
            </p:cNvSpPr>
            <p:nvPr/>
          </p:nvSpPr>
          <p:spPr bwMode="auto">
            <a:xfrm flipV="1">
              <a:off x="3133" y="3237"/>
              <a:ext cx="0" cy="26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25"/>
            <p:cNvSpPr>
              <a:spLocks noChangeShapeType="1"/>
            </p:cNvSpPr>
            <p:nvPr/>
          </p:nvSpPr>
          <p:spPr bwMode="auto">
            <a:xfrm>
              <a:off x="4084" y="3326"/>
              <a:ext cx="233" cy="21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26"/>
            <p:cNvSpPr>
              <a:spLocks noChangeShapeType="1"/>
            </p:cNvSpPr>
            <p:nvPr/>
          </p:nvSpPr>
          <p:spPr bwMode="auto">
            <a:xfrm flipH="1">
              <a:off x="4708" y="3326"/>
              <a:ext cx="324" cy="21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Line 27"/>
            <p:cNvSpPr>
              <a:spLocks noChangeShapeType="1"/>
            </p:cNvSpPr>
            <p:nvPr/>
          </p:nvSpPr>
          <p:spPr bwMode="auto">
            <a:xfrm flipH="1">
              <a:off x="1815" y="3688"/>
              <a:ext cx="89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28"/>
            <p:cNvSpPr>
              <a:spLocks noChangeShapeType="1"/>
            </p:cNvSpPr>
            <p:nvPr/>
          </p:nvSpPr>
          <p:spPr bwMode="auto">
            <a:xfrm>
              <a:off x="3553" y="3688"/>
              <a:ext cx="587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Rectangle 29"/>
            <p:cNvSpPr>
              <a:spLocks noChangeArrowheads="1"/>
            </p:cNvSpPr>
            <p:nvPr/>
          </p:nvSpPr>
          <p:spPr bwMode="auto">
            <a:xfrm>
              <a:off x="3787" y="2615"/>
              <a:ext cx="6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 MT" charset="0"/>
                  <a:ea typeface="新細明體" charset="0"/>
                  <a:cs typeface="新細明體" charset="0"/>
                </a:rPr>
                <a:t>(Alicia)</a:t>
              </a:r>
            </a:p>
          </p:txBody>
        </p:sp>
        <p:sp>
          <p:nvSpPr>
            <p:cNvPr id="38943" name="Rectangle 30"/>
            <p:cNvSpPr>
              <a:spLocks noChangeArrowheads="1"/>
            </p:cNvSpPr>
            <p:nvPr/>
          </p:nvSpPr>
          <p:spPr bwMode="auto">
            <a:xfrm>
              <a:off x="4785" y="261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 MT" charset="0"/>
                  <a:ea typeface="新細明體" charset="0"/>
                  <a:cs typeface="新細明體" charset="0"/>
                </a:rPr>
                <a:t>(2)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809EEE6-1FEC-EA4F-9B56-BA7DFDF14E8F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16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Weak Entity Sets to Table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latin typeface="Calibri" charset="0"/>
                <a:ea typeface="新細明體" charset="0"/>
                <a:cs typeface="新細明體" charset="0"/>
              </a:rPr>
              <a:t>Weak entity set and identifying relationship set are translated into a single table.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zh-TW" sz="2000" dirty="0">
                <a:solidFill>
                  <a:schemeClr val="accent2"/>
                </a:solidFill>
                <a:latin typeface="Calibri" charset="0"/>
                <a:ea typeface="新細明體" charset="0"/>
                <a:cs typeface="新細明體" charset="0"/>
              </a:rPr>
              <a:t>When the owner entity is deleted, all owned weak entities must also be deleted.</a:t>
            </a:r>
          </a:p>
          <a:p>
            <a:pPr eaLnBrk="1" hangingPunct="1">
              <a:lnSpc>
                <a:spcPct val="80000"/>
              </a:lnSpc>
              <a:buSzPct val="75000"/>
              <a:buFontTx/>
              <a:buNone/>
            </a:pPr>
            <a:endParaRPr lang="en-US" altLang="zh-TW" sz="2000" dirty="0">
              <a:solidFill>
                <a:schemeClr val="accent2"/>
              </a:solidFill>
              <a:latin typeface="Calibri" charset="0"/>
              <a:ea typeface="新細明體" charset="0"/>
              <a:cs typeface="新細明體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CREATE TABLE  </a:t>
            </a:r>
            <a:r>
              <a:rPr lang="en-US" altLang="zh-TW" sz="1800" dirty="0" err="1">
                <a:latin typeface="Calibri" charset="0"/>
                <a:ea typeface="新細明體" charset="0"/>
                <a:cs typeface="新細明體" charset="0"/>
              </a:rPr>
              <a:t>Dependent_Policy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(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 dirty="0" err="1">
                <a:latin typeface="Calibri" charset="0"/>
                <a:ea typeface="新細明體" charset="0"/>
                <a:cs typeface="新細明體" charset="0"/>
              </a:rPr>
              <a:t>pname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CHAR(20),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 age  INTEGER,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 cost  REAL,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 dirty="0" err="1">
                <a:latin typeface="Calibri" charset="0"/>
                <a:ea typeface="新細明體" charset="0"/>
                <a:cs typeface="新細明體" charset="0"/>
              </a:rPr>
              <a:t>ssn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CHAR(11) NOT NULL,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Calibri" charset="0"/>
                <a:ea typeface="新細明體" charset="0"/>
                <a:cs typeface="新細明體" charset="0"/>
              </a:rPr>
              <a:t>PRIMARY KEY  (</a:t>
            </a:r>
            <a:r>
              <a:rPr lang="en-US" altLang="zh-TW" sz="1800" dirty="0" err="1">
                <a:solidFill>
                  <a:srgbClr val="0000FF"/>
                </a:solidFill>
                <a:latin typeface="Calibri" charset="0"/>
                <a:ea typeface="新細明體" charset="0"/>
                <a:cs typeface="新細明體" charset="0"/>
              </a:rPr>
              <a:t>pname</a:t>
            </a:r>
            <a:r>
              <a:rPr lang="en-US" altLang="zh-TW" sz="1800" dirty="0">
                <a:solidFill>
                  <a:srgbClr val="0000FF"/>
                </a:solidFill>
                <a:latin typeface="Calibri" charset="0"/>
                <a:ea typeface="新細明體" charset="0"/>
                <a:cs typeface="新細明體" charset="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latin typeface="Calibri" charset="0"/>
                <a:ea typeface="新細明體" charset="0"/>
                <a:cs typeface="新細明體" charset="0"/>
              </a:rPr>
              <a:t>ssn</a:t>
            </a:r>
            <a:r>
              <a:rPr lang="en-US" altLang="zh-TW" sz="1800" dirty="0">
                <a:solidFill>
                  <a:srgbClr val="0000FF"/>
                </a:solidFill>
                <a:latin typeface="Calibri" charset="0"/>
                <a:ea typeface="新細明體" charset="0"/>
                <a:cs typeface="新細明體" charset="0"/>
              </a:rPr>
              <a:t>),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   FOREIGN KEY  (</a:t>
            </a:r>
            <a:r>
              <a:rPr lang="en-US" altLang="zh-TW" sz="1800" dirty="0" err="1">
                <a:latin typeface="Calibri" charset="0"/>
                <a:ea typeface="新細明體" charset="0"/>
                <a:cs typeface="新細明體" charset="0"/>
              </a:rPr>
              <a:t>ssn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) REFERENCES Employees,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chemeClr val="folHlink"/>
                </a:solidFill>
                <a:latin typeface="Calibri" charset="0"/>
                <a:ea typeface="新細明體" charset="0"/>
                <a:cs typeface="新細明體" charset="0"/>
              </a:rPr>
              <a:t>      </a:t>
            </a:r>
            <a:r>
              <a:rPr lang="en-US" altLang="zh-TW" sz="1800" dirty="0">
                <a:solidFill>
                  <a:schemeClr val="accent2"/>
                </a:solidFill>
                <a:latin typeface="Calibri" charset="0"/>
                <a:ea typeface="新細明體" charset="0"/>
                <a:cs typeface="新細明體" charset="0"/>
              </a:rPr>
              <a:t>ON DELETE CASCADE</a:t>
            </a:r>
            <a:r>
              <a:rPr lang="en-US" altLang="zh-TW" sz="1800" dirty="0">
                <a:latin typeface="Calibri" charset="0"/>
                <a:ea typeface="新細明體" charset="0"/>
                <a:cs typeface="新細明體" charset="0"/>
              </a:rPr>
              <a:t>)</a:t>
            </a:r>
          </a:p>
          <a:p>
            <a:pPr eaLnBrk="1" hangingPunct="1">
              <a:lnSpc>
                <a:spcPct val="80000"/>
              </a:lnSpc>
              <a:buSzPct val="75000"/>
              <a:buFontTx/>
              <a:buNone/>
            </a:pPr>
            <a:endParaRPr lang="en-US" altLang="zh-TW" sz="1800" dirty="0">
              <a:solidFill>
                <a:schemeClr val="accent2"/>
              </a:solidFill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40966" name="Freeform 10"/>
          <p:cNvSpPr>
            <a:spLocks/>
          </p:cNvSpPr>
          <p:nvPr/>
        </p:nvSpPr>
        <p:spPr bwMode="auto">
          <a:xfrm>
            <a:off x="7007225" y="3937000"/>
            <a:ext cx="962025" cy="341313"/>
          </a:xfrm>
          <a:custGeom>
            <a:avLst/>
            <a:gdLst>
              <a:gd name="T0" fmla="*/ 2147483647 w 790"/>
              <a:gd name="T1" fmla="*/ 2147483647 h 334"/>
              <a:gd name="T2" fmla="*/ 2147483647 w 790"/>
              <a:gd name="T3" fmla="*/ 2147483647 h 334"/>
              <a:gd name="T4" fmla="*/ 2147483647 w 790"/>
              <a:gd name="T5" fmla="*/ 2147483647 h 334"/>
              <a:gd name="T6" fmla="*/ 2147483647 w 790"/>
              <a:gd name="T7" fmla="*/ 2147483647 h 334"/>
              <a:gd name="T8" fmla="*/ 2147483647 w 790"/>
              <a:gd name="T9" fmla="*/ 2147483647 h 334"/>
              <a:gd name="T10" fmla="*/ 2147483647 w 790"/>
              <a:gd name="T11" fmla="*/ 2147483647 h 334"/>
              <a:gd name="T12" fmla="*/ 2147483647 w 790"/>
              <a:gd name="T13" fmla="*/ 2147483647 h 334"/>
              <a:gd name="T14" fmla="*/ 2147483647 w 790"/>
              <a:gd name="T15" fmla="*/ 2147483647 h 334"/>
              <a:gd name="T16" fmla="*/ 2147483647 w 790"/>
              <a:gd name="T17" fmla="*/ 2147483647 h 334"/>
              <a:gd name="T18" fmla="*/ 2147483647 w 790"/>
              <a:gd name="T19" fmla="*/ 2147483647 h 334"/>
              <a:gd name="T20" fmla="*/ 2147483647 w 790"/>
              <a:gd name="T21" fmla="*/ 2147483647 h 334"/>
              <a:gd name="T22" fmla="*/ 2147483647 w 790"/>
              <a:gd name="T23" fmla="*/ 2147483647 h 334"/>
              <a:gd name="T24" fmla="*/ 2147483647 w 790"/>
              <a:gd name="T25" fmla="*/ 2147483647 h 334"/>
              <a:gd name="T26" fmla="*/ 2147483647 w 790"/>
              <a:gd name="T27" fmla="*/ 2147483647 h 334"/>
              <a:gd name="T28" fmla="*/ 2147483647 w 790"/>
              <a:gd name="T29" fmla="*/ 2147483647 h 334"/>
              <a:gd name="T30" fmla="*/ 2147483647 w 790"/>
              <a:gd name="T31" fmla="*/ 2147483647 h 334"/>
              <a:gd name="T32" fmla="*/ 2147483647 w 790"/>
              <a:gd name="T33" fmla="*/ 2147483647 h 334"/>
              <a:gd name="T34" fmla="*/ 2147483647 w 790"/>
              <a:gd name="T35" fmla="*/ 2147483647 h 334"/>
              <a:gd name="T36" fmla="*/ 2147483647 w 790"/>
              <a:gd name="T37" fmla="*/ 2147483647 h 334"/>
              <a:gd name="T38" fmla="*/ 2147483647 w 790"/>
              <a:gd name="T39" fmla="*/ 2147483647 h 334"/>
              <a:gd name="T40" fmla="*/ 2147483647 w 790"/>
              <a:gd name="T41" fmla="*/ 2147483647 h 334"/>
              <a:gd name="T42" fmla="*/ 2147483647 w 790"/>
              <a:gd name="T43" fmla="*/ 2147483647 h 334"/>
              <a:gd name="T44" fmla="*/ 2147483647 w 790"/>
              <a:gd name="T45" fmla="*/ 2147483647 h 334"/>
              <a:gd name="T46" fmla="*/ 2147483647 w 790"/>
              <a:gd name="T47" fmla="*/ 2147483647 h 334"/>
              <a:gd name="T48" fmla="*/ 2147483647 w 790"/>
              <a:gd name="T49" fmla="*/ 2147483647 h 334"/>
              <a:gd name="T50" fmla="*/ 2147483647 w 790"/>
              <a:gd name="T51" fmla="*/ 2147483647 h 334"/>
              <a:gd name="T52" fmla="*/ 2147483647 w 790"/>
              <a:gd name="T53" fmla="*/ 2147483647 h 334"/>
              <a:gd name="T54" fmla="*/ 2147483647 w 790"/>
              <a:gd name="T55" fmla="*/ 2147483647 h 334"/>
              <a:gd name="T56" fmla="*/ 2147483647 w 790"/>
              <a:gd name="T57" fmla="*/ 2147483647 h 334"/>
              <a:gd name="T58" fmla="*/ 2147483647 w 790"/>
              <a:gd name="T59" fmla="*/ 2147483647 h 334"/>
              <a:gd name="T60" fmla="*/ 2147483647 w 790"/>
              <a:gd name="T61" fmla="*/ 2147483647 h 334"/>
              <a:gd name="T62" fmla="*/ 2147483647 w 790"/>
              <a:gd name="T63" fmla="*/ 2147483647 h 334"/>
              <a:gd name="T64" fmla="*/ 2147483647 w 790"/>
              <a:gd name="T65" fmla="*/ 2147483647 h 334"/>
              <a:gd name="T66" fmla="*/ 2147483647 w 790"/>
              <a:gd name="T67" fmla="*/ 2147483647 h 334"/>
              <a:gd name="T68" fmla="*/ 2147483647 w 790"/>
              <a:gd name="T69" fmla="*/ 2147483647 h 334"/>
              <a:gd name="T70" fmla="*/ 2147483647 w 790"/>
              <a:gd name="T71" fmla="*/ 2147483647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Freeform 11"/>
          <p:cNvSpPr>
            <a:spLocks/>
          </p:cNvSpPr>
          <p:nvPr/>
        </p:nvSpPr>
        <p:spPr bwMode="auto">
          <a:xfrm>
            <a:off x="8183563" y="3948113"/>
            <a:ext cx="960437" cy="339725"/>
          </a:xfrm>
          <a:custGeom>
            <a:avLst/>
            <a:gdLst>
              <a:gd name="T0" fmla="*/ 2147483647 w 790"/>
              <a:gd name="T1" fmla="*/ 2147483647 h 334"/>
              <a:gd name="T2" fmla="*/ 2147483647 w 790"/>
              <a:gd name="T3" fmla="*/ 2147483647 h 334"/>
              <a:gd name="T4" fmla="*/ 2147483647 w 790"/>
              <a:gd name="T5" fmla="*/ 2147483647 h 334"/>
              <a:gd name="T6" fmla="*/ 2147483647 w 790"/>
              <a:gd name="T7" fmla="*/ 2147483647 h 334"/>
              <a:gd name="T8" fmla="*/ 2147483647 w 790"/>
              <a:gd name="T9" fmla="*/ 2147483647 h 334"/>
              <a:gd name="T10" fmla="*/ 2147483647 w 790"/>
              <a:gd name="T11" fmla="*/ 2147483647 h 334"/>
              <a:gd name="T12" fmla="*/ 2147483647 w 790"/>
              <a:gd name="T13" fmla="*/ 2147483647 h 334"/>
              <a:gd name="T14" fmla="*/ 2147483647 w 790"/>
              <a:gd name="T15" fmla="*/ 2147483647 h 334"/>
              <a:gd name="T16" fmla="*/ 2147483647 w 790"/>
              <a:gd name="T17" fmla="*/ 2147483647 h 334"/>
              <a:gd name="T18" fmla="*/ 2147483647 w 790"/>
              <a:gd name="T19" fmla="*/ 2147483647 h 334"/>
              <a:gd name="T20" fmla="*/ 2147483647 w 790"/>
              <a:gd name="T21" fmla="*/ 2147483647 h 334"/>
              <a:gd name="T22" fmla="*/ 2147483647 w 790"/>
              <a:gd name="T23" fmla="*/ 2147483647 h 334"/>
              <a:gd name="T24" fmla="*/ 2147483647 w 790"/>
              <a:gd name="T25" fmla="*/ 2147483647 h 334"/>
              <a:gd name="T26" fmla="*/ 2147483647 w 790"/>
              <a:gd name="T27" fmla="*/ 2147483647 h 334"/>
              <a:gd name="T28" fmla="*/ 2147483647 w 790"/>
              <a:gd name="T29" fmla="*/ 2147483647 h 334"/>
              <a:gd name="T30" fmla="*/ 2147483647 w 790"/>
              <a:gd name="T31" fmla="*/ 2147483647 h 334"/>
              <a:gd name="T32" fmla="*/ 2147483647 w 790"/>
              <a:gd name="T33" fmla="*/ 2147483647 h 334"/>
              <a:gd name="T34" fmla="*/ 2147483647 w 790"/>
              <a:gd name="T35" fmla="*/ 2147483647 h 334"/>
              <a:gd name="T36" fmla="*/ 2147483647 w 790"/>
              <a:gd name="T37" fmla="*/ 2147483647 h 334"/>
              <a:gd name="T38" fmla="*/ 2147483647 w 790"/>
              <a:gd name="T39" fmla="*/ 2147483647 h 334"/>
              <a:gd name="T40" fmla="*/ 2147483647 w 790"/>
              <a:gd name="T41" fmla="*/ 2147483647 h 334"/>
              <a:gd name="T42" fmla="*/ 2147483647 w 790"/>
              <a:gd name="T43" fmla="*/ 2147483647 h 334"/>
              <a:gd name="T44" fmla="*/ 2147483647 w 790"/>
              <a:gd name="T45" fmla="*/ 2147483647 h 334"/>
              <a:gd name="T46" fmla="*/ 2147483647 w 790"/>
              <a:gd name="T47" fmla="*/ 2147483647 h 334"/>
              <a:gd name="T48" fmla="*/ 2147483647 w 790"/>
              <a:gd name="T49" fmla="*/ 2147483647 h 334"/>
              <a:gd name="T50" fmla="*/ 2147483647 w 790"/>
              <a:gd name="T51" fmla="*/ 2147483647 h 334"/>
              <a:gd name="T52" fmla="*/ 2147483647 w 790"/>
              <a:gd name="T53" fmla="*/ 2147483647 h 334"/>
              <a:gd name="T54" fmla="*/ 2147483647 w 790"/>
              <a:gd name="T55" fmla="*/ 2147483647 h 334"/>
              <a:gd name="T56" fmla="*/ 2147483647 w 790"/>
              <a:gd name="T57" fmla="*/ 2147483647 h 334"/>
              <a:gd name="T58" fmla="*/ 2147483647 w 790"/>
              <a:gd name="T59" fmla="*/ 2147483647 h 334"/>
              <a:gd name="T60" fmla="*/ 2147483647 w 790"/>
              <a:gd name="T61" fmla="*/ 2147483647 h 334"/>
              <a:gd name="T62" fmla="*/ 2147483647 w 790"/>
              <a:gd name="T63" fmla="*/ 2147483647 h 334"/>
              <a:gd name="T64" fmla="*/ 2147483647 w 790"/>
              <a:gd name="T65" fmla="*/ 2147483647 h 334"/>
              <a:gd name="T66" fmla="*/ 2147483647 w 790"/>
              <a:gd name="T67" fmla="*/ 2147483647 h 334"/>
              <a:gd name="T68" fmla="*/ 2147483647 w 790"/>
              <a:gd name="T69" fmla="*/ 2147483647 h 334"/>
              <a:gd name="T70" fmla="*/ 2147483647 w 790"/>
              <a:gd name="T71" fmla="*/ 2147483647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Freeform 12"/>
          <p:cNvSpPr>
            <a:spLocks/>
          </p:cNvSpPr>
          <p:nvPr/>
        </p:nvSpPr>
        <p:spPr bwMode="auto">
          <a:xfrm>
            <a:off x="3516313" y="3916363"/>
            <a:ext cx="960437" cy="341312"/>
          </a:xfrm>
          <a:custGeom>
            <a:avLst/>
            <a:gdLst>
              <a:gd name="T0" fmla="*/ 2147483647 w 790"/>
              <a:gd name="T1" fmla="*/ 2147483647 h 334"/>
              <a:gd name="T2" fmla="*/ 2147483647 w 790"/>
              <a:gd name="T3" fmla="*/ 2147483647 h 334"/>
              <a:gd name="T4" fmla="*/ 2147483647 w 790"/>
              <a:gd name="T5" fmla="*/ 2147483647 h 334"/>
              <a:gd name="T6" fmla="*/ 2147483647 w 790"/>
              <a:gd name="T7" fmla="*/ 2147483647 h 334"/>
              <a:gd name="T8" fmla="*/ 2147483647 w 790"/>
              <a:gd name="T9" fmla="*/ 2147483647 h 334"/>
              <a:gd name="T10" fmla="*/ 2147483647 w 790"/>
              <a:gd name="T11" fmla="*/ 2147483647 h 334"/>
              <a:gd name="T12" fmla="*/ 2147483647 w 790"/>
              <a:gd name="T13" fmla="*/ 2147483647 h 334"/>
              <a:gd name="T14" fmla="*/ 2147483647 w 790"/>
              <a:gd name="T15" fmla="*/ 2147483647 h 334"/>
              <a:gd name="T16" fmla="*/ 2147483647 w 790"/>
              <a:gd name="T17" fmla="*/ 2147483647 h 334"/>
              <a:gd name="T18" fmla="*/ 2147483647 w 790"/>
              <a:gd name="T19" fmla="*/ 2147483647 h 334"/>
              <a:gd name="T20" fmla="*/ 2147483647 w 790"/>
              <a:gd name="T21" fmla="*/ 2147483647 h 334"/>
              <a:gd name="T22" fmla="*/ 2147483647 w 790"/>
              <a:gd name="T23" fmla="*/ 2147483647 h 334"/>
              <a:gd name="T24" fmla="*/ 2147483647 w 790"/>
              <a:gd name="T25" fmla="*/ 2147483647 h 334"/>
              <a:gd name="T26" fmla="*/ 2147483647 w 790"/>
              <a:gd name="T27" fmla="*/ 2147483647 h 334"/>
              <a:gd name="T28" fmla="*/ 2147483647 w 790"/>
              <a:gd name="T29" fmla="*/ 2147483647 h 334"/>
              <a:gd name="T30" fmla="*/ 2147483647 w 790"/>
              <a:gd name="T31" fmla="*/ 2147483647 h 334"/>
              <a:gd name="T32" fmla="*/ 2147483647 w 790"/>
              <a:gd name="T33" fmla="*/ 2147483647 h 334"/>
              <a:gd name="T34" fmla="*/ 2147483647 w 790"/>
              <a:gd name="T35" fmla="*/ 2147483647 h 334"/>
              <a:gd name="T36" fmla="*/ 2147483647 w 790"/>
              <a:gd name="T37" fmla="*/ 2147483647 h 334"/>
              <a:gd name="T38" fmla="*/ 2147483647 w 790"/>
              <a:gd name="T39" fmla="*/ 2147483647 h 334"/>
              <a:gd name="T40" fmla="*/ 2147483647 w 790"/>
              <a:gd name="T41" fmla="*/ 2147483647 h 334"/>
              <a:gd name="T42" fmla="*/ 2147483647 w 790"/>
              <a:gd name="T43" fmla="*/ 2147483647 h 334"/>
              <a:gd name="T44" fmla="*/ 2147483647 w 790"/>
              <a:gd name="T45" fmla="*/ 2147483647 h 334"/>
              <a:gd name="T46" fmla="*/ 2147483647 w 790"/>
              <a:gd name="T47" fmla="*/ 2147483647 h 334"/>
              <a:gd name="T48" fmla="*/ 2147483647 w 790"/>
              <a:gd name="T49" fmla="*/ 2147483647 h 334"/>
              <a:gd name="T50" fmla="*/ 2147483647 w 790"/>
              <a:gd name="T51" fmla="*/ 2147483647 h 334"/>
              <a:gd name="T52" fmla="*/ 2147483647 w 790"/>
              <a:gd name="T53" fmla="*/ 2147483647 h 334"/>
              <a:gd name="T54" fmla="*/ 2147483647 w 790"/>
              <a:gd name="T55" fmla="*/ 2147483647 h 334"/>
              <a:gd name="T56" fmla="*/ 2147483647 w 790"/>
              <a:gd name="T57" fmla="*/ 2147483647 h 334"/>
              <a:gd name="T58" fmla="*/ 2147483647 w 790"/>
              <a:gd name="T59" fmla="*/ 2147483647 h 334"/>
              <a:gd name="T60" fmla="*/ 2147483647 w 790"/>
              <a:gd name="T61" fmla="*/ 2147483647 h 334"/>
              <a:gd name="T62" fmla="*/ 2147483647 w 790"/>
              <a:gd name="T63" fmla="*/ 2147483647 h 334"/>
              <a:gd name="T64" fmla="*/ 2147483647 w 790"/>
              <a:gd name="T65" fmla="*/ 2147483647 h 334"/>
              <a:gd name="T66" fmla="*/ 2147483647 w 790"/>
              <a:gd name="T67" fmla="*/ 2147483647 h 334"/>
              <a:gd name="T68" fmla="*/ 2147483647 w 790"/>
              <a:gd name="T69" fmla="*/ 2147483647 h 334"/>
              <a:gd name="T70" fmla="*/ 2147483647 w 790"/>
              <a:gd name="T71" fmla="*/ 2147483647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Freeform 13"/>
          <p:cNvSpPr>
            <a:spLocks/>
          </p:cNvSpPr>
          <p:nvPr/>
        </p:nvSpPr>
        <p:spPr bwMode="auto">
          <a:xfrm>
            <a:off x="5857875" y="3878263"/>
            <a:ext cx="960438" cy="339725"/>
          </a:xfrm>
          <a:custGeom>
            <a:avLst/>
            <a:gdLst>
              <a:gd name="T0" fmla="*/ 2147483647 w 789"/>
              <a:gd name="T1" fmla="*/ 2147483647 h 333"/>
              <a:gd name="T2" fmla="*/ 2147483647 w 789"/>
              <a:gd name="T3" fmla="*/ 2147483647 h 333"/>
              <a:gd name="T4" fmla="*/ 2147483647 w 789"/>
              <a:gd name="T5" fmla="*/ 2147483647 h 333"/>
              <a:gd name="T6" fmla="*/ 2147483647 w 789"/>
              <a:gd name="T7" fmla="*/ 2147483647 h 333"/>
              <a:gd name="T8" fmla="*/ 2147483647 w 789"/>
              <a:gd name="T9" fmla="*/ 2147483647 h 333"/>
              <a:gd name="T10" fmla="*/ 2147483647 w 789"/>
              <a:gd name="T11" fmla="*/ 2147483647 h 333"/>
              <a:gd name="T12" fmla="*/ 2147483647 w 789"/>
              <a:gd name="T13" fmla="*/ 2147483647 h 333"/>
              <a:gd name="T14" fmla="*/ 2147483647 w 789"/>
              <a:gd name="T15" fmla="*/ 2147483647 h 333"/>
              <a:gd name="T16" fmla="*/ 2147483647 w 789"/>
              <a:gd name="T17" fmla="*/ 2147483647 h 333"/>
              <a:gd name="T18" fmla="*/ 2147483647 w 789"/>
              <a:gd name="T19" fmla="*/ 2147483647 h 333"/>
              <a:gd name="T20" fmla="*/ 2147483647 w 789"/>
              <a:gd name="T21" fmla="*/ 2147483647 h 333"/>
              <a:gd name="T22" fmla="*/ 2147483647 w 789"/>
              <a:gd name="T23" fmla="*/ 2147483647 h 333"/>
              <a:gd name="T24" fmla="*/ 2147483647 w 789"/>
              <a:gd name="T25" fmla="*/ 2147483647 h 333"/>
              <a:gd name="T26" fmla="*/ 2147483647 w 789"/>
              <a:gd name="T27" fmla="*/ 2147483647 h 333"/>
              <a:gd name="T28" fmla="*/ 2147483647 w 789"/>
              <a:gd name="T29" fmla="*/ 2147483647 h 333"/>
              <a:gd name="T30" fmla="*/ 2147483647 w 789"/>
              <a:gd name="T31" fmla="*/ 2147483647 h 333"/>
              <a:gd name="T32" fmla="*/ 2147483647 w 789"/>
              <a:gd name="T33" fmla="*/ 2147483647 h 333"/>
              <a:gd name="T34" fmla="*/ 2147483647 w 789"/>
              <a:gd name="T35" fmla="*/ 2147483647 h 333"/>
              <a:gd name="T36" fmla="*/ 2147483647 w 789"/>
              <a:gd name="T37" fmla="*/ 2147483647 h 333"/>
              <a:gd name="T38" fmla="*/ 2147483647 w 789"/>
              <a:gd name="T39" fmla="*/ 2147483647 h 333"/>
              <a:gd name="T40" fmla="*/ 2147483647 w 789"/>
              <a:gd name="T41" fmla="*/ 2147483647 h 333"/>
              <a:gd name="T42" fmla="*/ 2147483647 w 789"/>
              <a:gd name="T43" fmla="*/ 2147483647 h 333"/>
              <a:gd name="T44" fmla="*/ 2147483647 w 789"/>
              <a:gd name="T45" fmla="*/ 2147483647 h 333"/>
              <a:gd name="T46" fmla="*/ 2147483647 w 789"/>
              <a:gd name="T47" fmla="*/ 2147483647 h 333"/>
              <a:gd name="T48" fmla="*/ 2147483647 w 789"/>
              <a:gd name="T49" fmla="*/ 2147483647 h 333"/>
              <a:gd name="T50" fmla="*/ 2147483647 w 789"/>
              <a:gd name="T51" fmla="*/ 2147483647 h 333"/>
              <a:gd name="T52" fmla="*/ 2147483647 w 789"/>
              <a:gd name="T53" fmla="*/ 2147483647 h 333"/>
              <a:gd name="T54" fmla="*/ 2147483647 w 789"/>
              <a:gd name="T55" fmla="*/ 2147483647 h 333"/>
              <a:gd name="T56" fmla="*/ 2147483647 w 789"/>
              <a:gd name="T57" fmla="*/ 2147483647 h 333"/>
              <a:gd name="T58" fmla="*/ 2147483647 w 789"/>
              <a:gd name="T59" fmla="*/ 2147483647 h 333"/>
              <a:gd name="T60" fmla="*/ 2147483647 w 789"/>
              <a:gd name="T61" fmla="*/ 2147483647 h 333"/>
              <a:gd name="T62" fmla="*/ 2147483647 w 789"/>
              <a:gd name="T63" fmla="*/ 2147483647 h 333"/>
              <a:gd name="T64" fmla="*/ 2147483647 w 789"/>
              <a:gd name="T65" fmla="*/ 2147483647 h 333"/>
              <a:gd name="T66" fmla="*/ 2147483647 w 789"/>
              <a:gd name="T67" fmla="*/ 2147483647 h 333"/>
              <a:gd name="T68" fmla="*/ 2147483647 w 789"/>
              <a:gd name="T69" fmla="*/ 2147483647 h 333"/>
              <a:gd name="T70" fmla="*/ 2147483647 w 789"/>
              <a:gd name="T71" fmla="*/ 2147483647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Freeform 14"/>
          <p:cNvSpPr>
            <a:spLocks/>
          </p:cNvSpPr>
          <p:nvPr/>
        </p:nvSpPr>
        <p:spPr bwMode="auto">
          <a:xfrm>
            <a:off x="7607300" y="4516438"/>
            <a:ext cx="1111250" cy="350837"/>
          </a:xfrm>
          <a:custGeom>
            <a:avLst/>
            <a:gdLst>
              <a:gd name="T0" fmla="*/ 2147483647 w 913"/>
              <a:gd name="T1" fmla="*/ 2147483647 h 343"/>
              <a:gd name="T2" fmla="*/ 2147483647 w 913"/>
              <a:gd name="T3" fmla="*/ 0 h 343"/>
              <a:gd name="T4" fmla="*/ 0 w 913"/>
              <a:gd name="T5" fmla="*/ 0 h 343"/>
              <a:gd name="T6" fmla="*/ 0 w 913"/>
              <a:gd name="T7" fmla="*/ 2147483647 h 343"/>
              <a:gd name="T8" fmla="*/ 2147483647 w 913"/>
              <a:gd name="T9" fmla="*/ 2147483647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3"/>
              <a:gd name="T16" fmla="*/ 0 h 343"/>
              <a:gd name="T17" fmla="*/ 913 w 913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3" h="343">
                <a:moveTo>
                  <a:pt x="912" y="342"/>
                </a:moveTo>
                <a:lnTo>
                  <a:pt x="912" y="0"/>
                </a:lnTo>
                <a:lnTo>
                  <a:pt x="0" y="0"/>
                </a:lnTo>
                <a:lnTo>
                  <a:pt x="0" y="342"/>
                </a:lnTo>
                <a:lnTo>
                  <a:pt x="912" y="342"/>
                </a:lnTo>
              </a:path>
            </a:pathLst>
          </a:custGeom>
          <a:solidFill>
            <a:srgbClr val="FF66FF"/>
          </a:solidFill>
          <a:ln w="508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Freeform 15"/>
          <p:cNvSpPr>
            <a:spLocks/>
          </p:cNvSpPr>
          <p:nvPr/>
        </p:nvSpPr>
        <p:spPr bwMode="auto">
          <a:xfrm>
            <a:off x="4379913" y="4465638"/>
            <a:ext cx="960437" cy="349250"/>
          </a:xfrm>
          <a:custGeom>
            <a:avLst/>
            <a:gdLst>
              <a:gd name="T0" fmla="*/ 2147483647 w 789"/>
              <a:gd name="T1" fmla="*/ 2147483647 h 343"/>
              <a:gd name="T2" fmla="*/ 2147483647 w 789"/>
              <a:gd name="T3" fmla="*/ 0 h 343"/>
              <a:gd name="T4" fmla="*/ 0 w 789"/>
              <a:gd name="T5" fmla="*/ 0 h 343"/>
              <a:gd name="T6" fmla="*/ 0 w 789"/>
              <a:gd name="T7" fmla="*/ 2147483647 h 343"/>
              <a:gd name="T8" fmla="*/ 2147483647 w 789"/>
              <a:gd name="T9" fmla="*/ 2147483647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43"/>
              <a:gd name="T17" fmla="*/ 789 w 789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solidFill>
            <a:srgbClr val="99FF9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2" name="Freeform 16"/>
          <p:cNvSpPr>
            <a:spLocks/>
          </p:cNvSpPr>
          <p:nvPr/>
        </p:nvSpPr>
        <p:spPr bwMode="auto">
          <a:xfrm>
            <a:off x="4379913" y="3667125"/>
            <a:ext cx="960437" cy="339725"/>
          </a:xfrm>
          <a:custGeom>
            <a:avLst/>
            <a:gdLst>
              <a:gd name="T0" fmla="*/ 2147483647 w 789"/>
              <a:gd name="T1" fmla="*/ 2147483647 h 333"/>
              <a:gd name="T2" fmla="*/ 2147483647 w 789"/>
              <a:gd name="T3" fmla="*/ 2147483647 h 333"/>
              <a:gd name="T4" fmla="*/ 2147483647 w 789"/>
              <a:gd name="T5" fmla="*/ 2147483647 h 333"/>
              <a:gd name="T6" fmla="*/ 2147483647 w 789"/>
              <a:gd name="T7" fmla="*/ 2147483647 h 333"/>
              <a:gd name="T8" fmla="*/ 2147483647 w 789"/>
              <a:gd name="T9" fmla="*/ 2147483647 h 333"/>
              <a:gd name="T10" fmla="*/ 2147483647 w 789"/>
              <a:gd name="T11" fmla="*/ 2147483647 h 333"/>
              <a:gd name="T12" fmla="*/ 2147483647 w 789"/>
              <a:gd name="T13" fmla="*/ 2147483647 h 333"/>
              <a:gd name="T14" fmla="*/ 2147483647 w 789"/>
              <a:gd name="T15" fmla="*/ 2147483647 h 333"/>
              <a:gd name="T16" fmla="*/ 2147483647 w 789"/>
              <a:gd name="T17" fmla="*/ 0 h 333"/>
              <a:gd name="T18" fmla="*/ 2147483647 w 789"/>
              <a:gd name="T19" fmla="*/ 0 h 333"/>
              <a:gd name="T20" fmla="*/ 2147483647 w 789"/>
              <a:gd name="T21" fmla="*/ 2147483647 h 333"/>
              <a:gd name="T22" fmla="*/ 2147483647 w 789"/>
              <a:gd name="T23" fmla="*/ 2147483647 h 333"/>
              <a:gd name="T24" fmla="*/ 2147483647 w 789"/>
              <a:gd name="T25" fmla="*/ 2147483647 h 333"/>
              <a:gd name="T26" fmla="*/ 2147483647 w 789"/>
              <a:gd name="T27" fmla="*/ 2147483647 h 333"/>
              <a:gd name="T28" fmla="*/ 2147483647 w 789"/>
              <a:gd name="T29" fmla="*/ 2147483647 h 333"/>
              <a:gd name="T30" fmla="*/ 2147483647 w 789"/>
              <a:gd name="T31" fmla="*/ 2147483647 h 333"/>
              <a:gd name="T32" fmla="*/ 2147483647 w 789"/>
              <a:gd name="T33" fmla="*/ 2147483647 h 333"/>
              <a:gd name="T34" fmla="*/ 2147483647 w 789"/>
              <a:gd name="T35" fmla="*/ 2147483647 h 333"/>
              <a:gd name="T36" fmla="*/ 2147483647 w 789"/>
              <a:gd name="T37" fmla="*/ 2147483647 h 333"/>
              <a:gd name="T38" fmla="*/ 2147483647 w 789"/>
              <a:gd name="T39" fmla="*/ 2147483647 h 333"/>
              <a:gd name="T40" fmla="*/ 2147483647 w 789"/>
              <a:gd name="T41" fmla="*/ 2147483647 h 333"/>
              <a:gd name="T42" fmla="*/ 2147483647 w 789"/>
              <a:gd name="T43" fmla="*/ 2147483647 h 333"/>
              <a:gd name="T44" fmla="*/ 2147483647 w 789"/>
              <a:gd name="T45" fmla="*/ 2147483647 h 333"/>
              <a:gd name="T46" fmla="*/ 2147483647 w 789"/>
              <a:gd name="T47" fmla="*/ 2147483647 h 333"/>
              <a:gd name="T48" fmla="*/ 2147483647 w 789"/>
              <a:gd name="T49" fmla="*/ 2147483647 h 333"/>
              <a:gd name="T50" fmla="*/ 2147483647 w 789"/>
              <a:gd name="T51" fmla="*/ 2147483647 h 333"/>
              <a:gd name="T52" fmla="*/ 2147483647 w 789"/>
              <a:gd name="T53" fmla="*/ 2147483647 h 333"/>
              <a:gd name="T54" fmla="*/ 2147483647 w 789"/>
              <a:gd name="T55" fmla="*/ 2147483647 h 333"/>
              <a:gd name="T56" fmla="*/ 2147483647 w 789"/>
              <a:gd name="T57" fmla="*/ 2147483647 h 333"/>
              <a:gd name="T58" fmla="*/ 2147483647 w 789"/>
              <a:gd name="T59" fmla="*/ 2147483647 h 333"/>
              <a:gd name="T60" fmla="*/ 2147483647 w 789"/>
              <a:gd name="T61" fmla="*/ 2147483647 h 333"/>
              <a:gd name="T62" fmla="*/ 2147483647 w 789"/>
              <a:gd name="T63" fmla="*/ 2147483647 h 333"/>
              <a:gd name="T64" fmla="*/ 2147483647 w 789"/>
              <a:gd name="T65" fmla="*/ 2147483647 h 333"/>
              <a:gd name="T66" fmla="*/ 2147483647 w 789"/>
              <a:gd name="T67" fmla="*/ 2147483647 h 333"/>
              <a:gd name="T68" fmla="*/ 2147483647 w 789"/>
              <a:gd name="T69" fmla="*/ 2147483647 h 333"/>
              <a:gd name="T70" fmla="*/ 2147483647 w 789"/>
              <a:gd name="T71" fmla="*/ 2147483647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Freeform 17"/>
          <p:cNvSpPr>
            <a:spLocks/>
          </p:cNvSpPr>
          <p:nvPr/>
        </p:nvSpPr>
        <p:spPr bwMode="auto">
          <a:xfrm>
            <a:off x="5870575" y="4467225"/>
            <a:ext cx="958850" cy="400050"/>
          </a:xfrm>
          <a:custGeom>
            <a:avLst/>
            <a:gdLst>
              <a:gd name="T0" fmla="*/ 0 w 789"/>
              <a:gd name="T1" fmla="*/ 2147483647 h 392"/>
              <a:gd name="T2" fmla="*/ 2147483647 w 789"/>
              <a:gd name="T3" fmla="*/ 0 h 392"/>
              <a:gd name="T4" fmla="*/ 2147483647 w 789"/>
              <a:gd name="T5" fmla="*/ 2147483647 h 392"/>
              <a:gd name="T6" fmla="*/ 2147483647 w 789"/>
              <a:gd name="T7" fmla="*/ 2147483647 h 392"/>
              <a:gd name="T8" fmla="*/ 0 w 789"/>
              <a:gd name="T9" fmla="*/ 2147483647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92"/>
              <a:gd name="T17" fmla="*/ 789 w 789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92">
                <a:moveTo>
                  <a:pt x="0" y="196"/>
                </a:moveTo>
                <a:lnTo>
                  <a:pt x="394" y="0"/>
                </a:lnTo>
                <a:lnTo>
                  <a:pt x="788" y="196"/>
                </a:lnTo>
                <a:lnTo>
                  <a:pt x="394" y="391"/>
                </a:lnTo>
                <a:lnTo>
                  <a:pt x="0" y="196"/>
                </a:lnTo>
              </a:path>
            </a:pathLst>
          </a:custGeom>
          <a:solidFill>
            <a:srgbClr val="FF7C80"/>
          </a:solidFill>
          <a:ln w="508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Rectangle 18"/>
          <p:cNvSpPr>
            <a:spLocks noChangeArrowheads="1"/>
          </p:cNvSpPr>
          <p:nvPr/>
        </p:nvSpPr>
        <p:spPr bwMode="auto">
          <a:xfrm>
            <a:off x="4643438" y="3716338"/>
            <a:ext cx="6238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name</a:t>
            </a:r>
          </a:p>
        </p:txBody>
      </p:sp>
      <p:sp>
        <p:nvSpPr>
          <p:cNvPr id="40975" name="Rectangle 19"/>
          <p:cNvSpPr>
            <a:spLocks noChangeArrowheads="1"/>
          </p:cNvSpPr>
          <p:nvPr/>
        </p:nvSpPr>
        <p:spPr bwMode="auto">
          <a:xfrm>
            <a:off x="8504238" y="3997325"/>
            <a:ext cx="452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age</a:t>
            </a:r>
          </a:p>
        </p:txBody>
      </p:sp>
      <p:sp>
        <p:nvSpPr>
          <p:cNvPr id="40976" name="Rectangle 20"/>
          <p:cNvSpPr>
            <a:spLocks noChangeArrowheads="1"/>
          </p:cNvSpPr>
          <p:nvPr/>
        </p:nvSpPr>
        <p:spPr bwMode="auto">
          <a:xfrm>
            <a:off x="7235825" y="3860800"/>
            <a:ext cx="7254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pname</a:t>
            </a:r>
          </a:p>
        </p:txBody>
      </p:sp>
      <p:sp>
        <p:nvSpPr>
          <p:cNvPr id="40977" name="Rectangle 21"/>
          <p:cNvSpPr>
            <a:spLocks noChangeArrowheads="1"/>
          </p:cNvSpPr>
          <p:nvPr/>
        </p:nvSpPr>
        <p:spPr bwMode="auto">
          <a:xfrm>
            <a:off x="7689850" y="4565650"/>
            <a:ext cx="1177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Dependents</a:t>
            </a:r>
          </a:p>
        </p:txBody>
      </p:sp>
      <p:sp>
        <p:nvSpPr>
          <p:cNvPr id="40978" name="Rectangle 22"/>
          <p:cNvSpPr>
            <a:spLocks noChangeArrowheads="1"/>
          </p:cNvSpPr>
          <p:nvPr/>
        </p:nvSpPr>
        <p:spPr bwMode="auto">
          <a:xfrm>
            <a:off x="4371975" y="4535488"/>
            <a:ext cx="10588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Employees</a:t>
            </a:r>
          </a:p>
        </p:txBody>
      </p:sp>
      <p:sp>
        <p:nvSpPr>
          <p:cNvPr id="40979" name="Rectangle 23"/>
          <p:cNvSpPr>
            <a:spLocks noChangeArrowheads="1"/>
          </p:cNvSpPr>
          <p:nvPr/>
        </p:nvSpPr>
        <p:spPr bwMode="auto">
          <a:xfrm>
            <a:off x="3803650" y="3976688"/>
            <a:ext cx="438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u="sng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ssn</a:t>
            </a:r>
          </a:p>
        </p:txBody>
      </p:sp>
      <p:sp>
        <p:nvSpPr>
          <p:cNvPr id="40980" name="Rectangle 24"/>
          <p:cNvSpPr>
            <a:spLocks noChangeArrowheads="1"/>
          </p:cNvSpPr>
          <p:nvPr/>
        </p:nvSpPr>
        <p:spPr bwMode="auto">
          <a:xfrm>
            <a:off x="6043613" y="4565650"/>
            <a:ext cx="663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dirty="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Policy</a:t>
            </a:r>
          </a:p>
        </p:txBody>
      </p:sp>
      <p:sp>
        <p:nvSpPr>
          <p:cNvPr id="40981" name="Rectangle 25"/>
          <p:cNvSpPr>
            <a:spLocks noChangeArrowheads="1"/>
          </p:cNvSpPr>
          <p:nvPr/>
        </p:nvSpPr>
        <p:spPr bwMode="auto">
          <a:xfrm>
            <a:off x="6130925" y="3946525"/>
            <a:ext cx="5286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dirty="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cost</a:t>
            </a:r>
          </a:p>
        </p:txBody>
      </p:sp>
      <p:sp>
        <p:nvSpPr>
          <p:cNvPr id="40982" name="Line 26"/>
          <p:cNvSpPr>
            <a:spLocks noChangeShapeType="1"/>
          </p:cNvSpPr>
          <p:nvPr/>
        </p:nvSpPr>
        <p:spPr bwMode="auto">
          <a:xfrm flipH="1">
            <a:off x="7307263" y="4184650"/>
            <a:ext cx="468312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Line 27"/>
          <p:cNvSpPr>
            <a:spLocks noChangeShapeType="1"/>
          </p:cNvSpPr>
          <p:nvPr/>
        </p:nvSpPr>
        <p:spPr bwMode="auto">
          <a:xfrm>
            <a:off x="4872038" y="4022725"/>
            <a:ext cx="0" cy="4286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4" name="Line 28"/>
          <p:cNvSpPr>
            <a:spLocks noChangeShapeType="1"/>
          </p:cNvSpPr>
          <p:nvPr/>
        </p:nvSpPr>
        <p:spPr bwMode="auto">
          <a:xfrm>
            <a:off x="3984625" y="4267200"/>
            <a:ext cx="620713" cy="1984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5" name="Line 29"/>
          <p:cNvSpPr>
            <a:spLocks noChangeShapeType="1"/>
          </p:cNvSpPr>
          <p:nvPr/>
        </p:nvSpPr>
        <p:spPr bwMode="auto">
          <a:xfrm flipV="1">
            <a:off x="6338888" y="4205288"/>
            <a:ext cx="0" cy="2651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6" name="Line 30"/>
          <p:cNvSpPr>
            <a:spLocks noChangeShapeType="1"/>
          </p:cNvSpPr>
          <p:nvPr/>
        </p:nvSpPr>
        <p:spPr bwMode="auto">
          <a:xfrm>
            <a:off x="7496175" y="4295775"/>
            <a:ext cx="284163" cy="2238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7" name="Line 31"/>
          <p:cNvSpPr>
            <a:spLocks noChangeShapeType="1"/>
          </p:cNvSpPr>
          <p:nvPr/>
        </p:nvSpPr>
        <p:spPr bwMode="auto">
          <a:xfrm flipH="1">
            <a:off x="8255000" y="4295775"/>
            <a:ext cx="395288" cy="2238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8" name="Line 32"/>
          <p:cNvSpPr>
            <a:spLocks noChangeShapeType="1"/>
          </p:cNvSpPr>
          <p:nvPr/>
        </p:nvSpPr>
        <p:spPr bwMode="auto">
          <a:xfrm flipH="1" flipV="1">
            <a:off x="5364163" y="4652963"/>
            <a:ext cx="457200" cy="111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9" name="Line 33"/>
          <p:cNvSpPr>
            <a:spLocks noChangeShapeType="1"/>
          </p:cNvSpPr>
          <p:nvPr/>
        </p:nvSpPr>
        <p:spPr bwMode="auto">
          <a:xfrm>
            <a:off x="6850063" y="4664075"/>
            <a:ext cx="71437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0" name="Rectangle 34"/>
          <p:cNvSpPr>
            <a:spLocks noChangeArrowheads="1"/>
          </p:cNvSpPr>
          <p:nvPr/>
        </p:nvSpPr>
        <p:spPr bwMode="auto">
          <a:xfrm>
            <a:off x="7135813" y="35734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zh-TW">
              <a:latin typeface="Gill Sans MT" charset="0"/>
              <a:ea typeface="新細明體" charset="0"/>
              <a:cs typeface="新細明體" charset="0"/>
            </a:endParaRPr>
          </a:p>
        </p:txBody>
      </p:sp>
      <p:sp>
        <p:nvSpPr>
          <p:cNvPr id="40991" name="Rectangle 35"/>
          <p:cNvSpPr>
            <a:spLocks noChangeArrowheads="1"/>
          </p:cNvSpPr>
          <p:nvPr/>
        </p:nvSpPr>
        <p:spPr bwMode="auto">
          <a:xfrm>
            <a:off x="8350250" y="35734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zh-TW">
              <a:latin typeface="Gill Sans MT" charset="0"/>
              <a:ea typeface="新細明體" charset="0"/>
              <a:cs typeface="新細明體" charset="0"/>
            </a:endParaRPr>
          </a:p>
        </p:txBody>
      </p:sp>
      <p:sp>
        <p:nvSpPr>
          <p:cNvPr id="40992" name="Rectangle 36"/>
          <p:cNvSpPr>
            <a:spLocks noChangeArrowheads="1"/>
          </p:cNvSpPr>
          <p:nvPr/>
        </p:nvSpPr>
        <p:spPr bwMode="auto">
          <a:xfrm>
            <a:off x="3825875" y="4506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zh-TW">
              <a:latin typeface="Gill Sans MT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B23E5D9-9E17-CB4F-87E8-01480BF1DA60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17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Translate ER Model to Relational Model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An entity set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without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 only key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 participation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weak entity set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ISA hierarchies to table(s)</a:t>
            </a:r>
          </a:p>
          <a:p>
            <a:pPr eaLnBrk="1" hangingPunct="1"/>
            <a:endParaRPr lang="en-US" altLang="zh-TW" sz="2400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D7D18CB-34D9-F441-998B-43EAD9D056C2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18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411538" y="52403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>
                <a:latin typeface="Gill Sans MT" charset="0"/>
                <a:ea typeface="新細明體" charset="0"/>
                <a:cs typeface="新細明體" charset="0"/>
              </a:rPr>
              <a:t>Review: ISA Hierarchies</a:t>
            </a:r>
          </a:p>
        </p:txBody>
      </p:sp>
      <p:sp>
        <p:nvSpPr>
          <p:cNvPr id="44037" name="Rectangle 3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As in C++, or other PLs, attributes are inherited.</a:t>
            </a:r>
          </a:p>
          <a:p>
            <a:pPr eaLnBrk="1" hangingPunct="1"/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If we declare A </a:t>
            </a:r>
            <a:r>
              <a:rPr lang="en-US" altLang="zh-TW" sz="2400">
                <a:solidFill>
                  <a:schemeClr val="accent2"/>
                </a:solidFill>
                <a:latin typeface="Gill Sans MT" charset="0"/>
                <a:ea typeface="新細明體" charset="0"/>
                <a:cs typeface="新細明體" charset="0"/>
              </a:rPr>
              <a:t>ISA</a:t>
            </a:r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 B, every A entity is also considered to be a B entity. </a:t>
            </a:r>
          </a:p>
          <a:p>
            <a:pPr eaLnBrk="1" hangingPunct="1"/>
            <a:endParaRPr lang="zh-TW" altLang="en-US" sz="2400">
              <a:latin typeface="Gill Sans MT" charset="0"/>
              <a:ea typeface="新細明體" charset="0"/>
              <a:cs typeface="新細明體" charset="0"/>
            </a:endParaRP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6775450" y="5313363"/>
            <a:ext cx="1492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Contract_Emps</a:t>
            </a:r>
          </a:p>
        </p:txBody>
      </p:sp>
      <p:sp>
        <p:nvSpPr>
          <p:cNvPr id="44039" name="Freeform 6"/>
          <p:cNvSpPr>
            <a:spLocks/>
          </p:cNvSpPr>
          <p:nvPr/>
        </p:nvSpPr>
        <p:spPr bwMode="auto">
          <a:xfrm>
            <a:off x="5057775" y="2932113"/>
            <a:ext cx="1055688" cy="390525"/>
          </a:xfrm>
          <a:custGeom>
            <a:avLst/>
            <a:gdLst>
              <a:gd name="T0" fmla="*/ 2147483647 w 665"/>
              <a:gd name="T1" fmla="*/ 2147483647 h 246"/>
              <a:gd name="T2" fmla="*/ 2147483647 w 665"/>
              <a:gd name="T3" fmla="*/ 2147483647 h 246"/>
              <a:gd name="T4" fmla="*/ 2147483647 w 665"/>
              <a:gd name="T5" fmla="*/ 2147483647 h 246"/>
              <a:gd name="T6" fmla="*/ 2147483647 w 665"/>
              <a:gd name="T7" fmla="*/ 2147483647 h 246"/>
              <a:gd name="T8" fmla="*/ 2147483647 w 665"/>
              <a:gd name="T9" fmla="*/ 2147483647 h 246"/>
              <a:gd name="T10" fmla="*/ 2147483647 w 665"/>
              <a:gd name="T11" fmla="*/ 2147483647 h 246"/>
              <a:gd name="T12" fmla="*/ 2147483647 w 665"/>
              <a:gd name="T13" fmla="*/ 2147483647 h 246"/>
              <a:gd name="T14" fmla="*/ 2147483647 w 665"/>
              <a:gd name="T15" fmla="*/ 2147483647 h 246"/>
              <a:gd name="T16" fmla="*/ 2147483647 w 665"/>
              <a:gd name="T17" fmla="*/ 2147483647 h 246"/>
              <a:gd name="T18" fmla="*/ 2147483647 w 665"/>
              <a:gd name="T19" fmla="*/ 2147483647 h 246"/>
              <a:gd name="T20" fmla="*/ 2147483647 w 665"/>
              <a:gd name="T21" fmla="*/ 2147483647 h 246"/>
              <a:gd name="T22" fmla="*/ 2147483647 w 665"/>
              <a:gd name="T23" fmla="*/ 2147483647 h 246"/>
              <a:gd name="T24" fmla="*/ 2147483647 w 665"/>
              <a:gd name="T25" fmla="*/ 2147483647 h 246"/>
              <a:gd name="T26" fmla="*/ 2147483647 w 665"/>
              <a:gd name="T27" fmla="*/ 2147483647 h 246"/>
              <a:gd name="T28" fmla="*/ 2147483647 w 665"/>
              <a:gd name="T29" fmla="*/ 2147483647 h 246"/>
              <a:gd name="T30" fmla="*/ 2147483647 w 665"/>
              <a:gd name="T31" fmla="*/ 2147483647 h 246"/>
              <a:gd name="T32" fmla="*/ 2147483647 w 665"/>
              <a:gd name="T33" fmla="*/ 2147483647 h 246"/>
              <a:gd name="T34" fmla="*/ 2147483647 w 665"/>
              <a:gd name="T35" fmla="*/ 2147483647 h 246"/>
              <a:gd name="T36" fmla="*/ 2147483647 w 665"/>
              <a:gd name="T37" fmla="*/ 2147483647 h 246"/>
              <a:gd name="T38" fmla="*/ 2147483647 w 665"/>
              <a:gd name="T39" fmla="*/ 2147483647 h 246"/>
              <a:gd name="T40" fmla="*/ 2147483647 w 665"/>
              <a:gd name="T41" fmla="*/ 2147483647 h 246"/>
              <a:gd name="T42" fmla="*/ 2147483647 w 665"/>
              <a:gd name="T43" fmla="*/ 2147483647 h 246"/>
              <a:gd name="T44" fmla="*/ 2147483647 w 665"/>
              <a:gd name="T45" fmla="*/ 2147483647 h 246"/>
              <a:gd name="T46" fmla="*/ 2147483647 w 665"/>
              <a:gd name="T47" fmla="*/ 2147483647 h 246"/>
              <a:gd name="T48" fmla="*/ 2147483647 w 665"/>
              <a:gd name="T49" fmla="*/ 2147483647 h 246"/>
              <a:gd name="T50" fmla="*/ 2147483647 w 665"/>
              <a:gd name="T51" fmla="*/ 2147483647 h 246"/>
              <a:gd name="T52" fmla="*/ 2147483647 w 665"/>
              <a:gd name="T53" fmla="*/ 2147483647 h 246"/>
              <a:gd name="T54" fmla="*/ 2147483647 w 665"/>
              <a:gd name="T55" fmla="*/ 2147483647 h 246"/>
              <a:gd name="T56" fmla="*/ 2147483647 w 665"/>
              <a:gd name="T57" fmla="*/ 2147483647 h 246"/>
              <a:gd name="T58" fmla="*/ 2147483647 w 665"/>
              <a:gd name="T59" fmla="*/ 2147483647 h 246"/>
              <a:gd name="T60" fmla="*/ 2147483647 w 665"/>
              <a:gd name="T61" fmla="*/ 2147483647 h 246"/>
              <a:gd name="T62" fmla="*/ 2147483647 w 665"/>
              <a:gd name="T63" fmla="*/ 2147483647 h 246"/>
              <a:gd name="T64" fmla="*/ 2147483647 w 665"/>
              <a:gd name="T65" fmla="*/ 2147483647 h 246"/>
              <a:gd name="T66" fmla="*/ 2147483647 w 665"/>
              <a:gd name="T67" fmla="*/ 2147483647 h 246"/>
              <a:gd name="T68" fmla="*/ 2147483647 w 665"/>
              <a:gd name="T69" fmla="*/ 2147483647 h 246"/>
              <a:gd name="T70" fmla="*/ 2147483647 w 665"/>
              <a:gd name="T71" fmla="*/ 2147483647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46"/>
              <a:gd name="T110" fmla="*/ 665 w 665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46">
                <a:moveTo>
                  <a:pt x="664" y="123"/>
                </a:moveTo>
                <a:lnTo>
                  <a:pt x="662" y="111"/>
                </a:lnTo>
                <a:lnTo>
                  <a:pt x="658" y="101"/>
                </a:lnTo>
                <a:lnTo>
                  <a:pt x="653" y="90"/>
                </a:lnTo>
                <a:lnTo>
                  <a:pt x="644" y="80"/>
                </a:lnTo>
                <a:lnTo>
                  <a:pt x="633" y="70"/>
                </a:lnTo>
                <a:lnTo>
                  <a:pt x="620" y="62"/>
                </a:lnTo>
                <a:lnTo>
                  <a:pt x="604" y="52"/>
                </a:lnTo>
                <a:lnTo>
                  <a:pt x="587" y="43"/>
                </a:lnTo>
                <a:lnTo>
                  <a:pt x="567" y="35"/>
                </a:lnTo>
                <a:lnTo>
                  <a:pt x="546" y="28"/>
                </a:lnTo>
                <a:lnTo>
                  <a:pt x="522" y="23"/>
                </a:lnTo>
                <a:lnTo>
                  <a:pt x="498" y="17"/>
                </a:lnTo>
                <a:lnTo>
                  <a:pt x="473" y="11"/>
                </a:lnTo>
                <a:lnTo>
                  <a:pt x="446" y="8"/>
                </a:lnTo>
                <a:lnTo>
                  <a:pt x="418" y="4"/>
                </a:lnTo>
                <a:lnTo>
                  <a:pt x="389" y="2"/>
                </a:lnTo>
                <a:lnTo>
                  <a:pt x="361" y="1"/>
                </a:lnTo>
                <a:lnTo>
                  <a:pt x="332" y="0"/>
                </a:lnTo>
                <a:lnTo>
                  <a:pt x="303" y="1"/>
                </a:lnTo>
                <a:lnTo>
                  <a:pt x="275" y="2"/>
                </a:lnTo>
                <a:lnTo>
                  <a:pt x="246" y="4"/>
                </a:lnTo>
                <a:lnTo>
                  <a:pt x="218" y="8"/>
                </a:lnTo>
                <a:lnTo>
                  <a:pt x="192" y="11"/>
                </a:lnTo>
                <a:lnTo>
                  <a:pt x="166" y="17"/>
                </a:lnTo>
                <a:lnTo>
                  <a:pt x="141" y="23"/>
                </a:lnTo>
                <a:lnTo>
                  <a:pt x="119" y="28"/>
                </a:lnTo>
                <a:lnTo>
                  <a:pt x="98" y="35"/>
                </a:lnTo>
                <a:lnTo>
                  <a:pt x="78" y="43"/>
                </a:lnTo>
                <a:lnTo>
                  <a:pt x="60" y="52"/>
                </a:lnTo>
                <a:lnTo>
                  <a:pt x="45" y="62"/>
                </a:lnTo>
                <a:lnTo>
                  <a:pt x="31" y="70"/>
                </a:lnTo>
                <a:lnTo>
                  <a:pt x="21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21" y="164"/>
                </a:lnTo>
                <a:lnTo>
                  <a:pt x="31" y="174"/>
                </a:lnTo>
                <a:lnTo>
                  <a:pt x="45" y="184"/>
                </a:lnTo>
                <a:lnTo>
                  <a:pt x="60" y="193"/>
                </a:lnTo>
                <a:lnTo>
                  <a:pt x="78" y="201"/>
                </a:lnTo>
                <a:lnTo>
                  <a:pt x="98" y="209"/>
                </a:lnTo>
                <a:lnTo>
                  <a:pt x="119" y="216"/>
                </a:lnTo>
                <a:lnTo>
                  <a:pt x="141" y="223"/>
                </a:lnTo>
                <a:lnTo>
                  <a:pt x="166" y="228"/>
                </a:lnTo>
                <a:lnTo>
                  <a:pt x="192" y="233"/>
                </a:lnTo>
                <a:lnTo>
                  <a:pt x="218" y="238"/>
                </a:lnTo>
                <a:lnTo>
                  <a:pt x="246" y="240"/>
                </a:lnTo>
                <a:lnTo>
                  <a:pt x="275" y="242"/>
                </a:lnTo>
                <a:lnTo>
                  <a:pt x="303" y="245"/>
                </a:lnTo>
                <a:lnTo>
                  <a:pt x="332" y="245"/>
                </a:lnTo>
                <a:lnTo>
                  <a:pt x="361" y="245"/>
                </a:lnTo>
                <a:lnTo>
                  <a:pt x="389" y="242"/>
                </a:lnTo>
                <a:lnTo>
                  <a:pt x="418" y="240"/>
                </a:lnTo>
                <a:lnTo>
                  <a:pt x="446" y="238"/>
                </a:lnTo>
                <a:lnTo>
                  <a:pt x="473" y="233"/>
                </a:lnTo>
                <a:lnTo>
                  <a:pt x="498" y="228"/>
                </a:lnTo>
                <a:lnTo>
                  <a:pt x="522" y="223"/>
                </a:lnTo>
                <a:lnTo>
                  <a:pt x="546" y="216"/>
                </a:lnTo>
                <a:lnTo>
                  <a:pt x="567" y="209"/>
                </a:lnTo>
                <a:lnTo>
                  <a:pt x="587" y="201"/>
                </a:lnTo>
                <a:lnTo>
                  <a:pt x="604" y="193"/>
                </a:lnTo>
                <a:lnTo>
                  <a:pt x="620" y="184"/>
                </a:lnTo>
                <a:lnTo>
                  <a:pt x="633" y="174"/>
                </a:lnTo>
                <a:lnTo>
                  <a:pt x="644" y="164"/>
                </a:lnTo>
                <a:lnTo>
                  <a:pt x="653" y="154"/>
                </a:lnTo>
                <a:lnTo>
                  <a:pt x="658" y="143"/>
                </a:lnTo>
                <a:lnTo>
                  <a:pt x="662" y="133"/>
                </a:lnTo>
                <a:lnTo>
                  <a:pt x="664" y="12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Freeform 7"/>
          <p:cNvSpPr>
            <a:spLocks/>
          </p:cNvSpPr>
          <p:nvPr/>
        </p:nvSpPr>
        <p:spPr bwMode="auto">
          <a:xfrm>
            <a:off x="6994525" y="2932113"/>
            <a:ext cx="1054100" cy="390525"/>
          </a:xfrm>
          <a:custGeom>
            <a:avLst/>
            <a:gdLst>
              <a:gd name="T0" fmla="*/ 2147483647 w 664"/>
              <a:gd name="T1" fmla="*/ 2147483647 h 246"/>
              <a:gd name="T2" fmla="*/ 2147483647 w 664"/>
              <a:gd name="T3" fmla="*/ 2147483647 h 246"/>
              <a:gd name="T4" fmla="*/ 2147483647 w 664"/>
              <a:gd name="T5" fmla="*/ 2147483647 h 246"/>
              <a:gd name="T6" fmla="*/ 2147483647 w 664"/>
              <a:gd name="T7" fmla="*/ 2147483647 h 246"/>
              <a:gd name="T8" fmla="*/ 2147483647 w 664"/>
              <a:gd name="T9" fmla="*/ 2147483647 h 246"/>
              <a:gd name="T10" fmla="*/ 2147483647 w 664"/>
              <a:gd name="T11" fmla="*/ 2147483647 h 246"/>
              <a:gd name="T12" fmla="*/ 2147483647 w 664"/>
              <a:gd name="T13" fmla="*/ 2147483647 h 246"/>
              <a:gd name="T14" fmla="*/ 2147483647 w 664"/>
              <a:gd name="T15" fmla="*/ 2147483647 h 246"/>
              <a:gd name="T16" fmla="*/ 2147483647 w 664"/>
              <a:gd name="T17" fmla="*/ 2147483647 h 246"/>
              <a:gd name="T18" fmla="*/ 2147483647 w 664"/>
              <a:gd name="T19" fmla="*/ 2147483647 h 246"/>
              <a:gd name="T20" fmla="*/ 2147483647 w 664"/>
              <a:gd name="T21" fmla="*/ 2147483647 h 246"/>
              <a:gd name="T22" fmla="*/ 2147483647 w 664"/>
              <a:gd name="T23" fmla="*/ 2147483647 h 246"/>
              <a:gd name="T24" fmla="*/ 2147483647 w 664"/>
              <a:gd name="T25" fmla="*/ 2147483647 h 246"/>
              <a:gd name="T26" fmla="*/ 2147483647 w 664"/>
              <a:gd name="T27" fmla="*/ 2147483647 h 246"/>
              <a:gd name="T28" fmla="*/ 2147483647 w 664"/>
              <a:gd name="T29" fmla="*/ 2147483647 h 246"/>
              <a:gd name="T30" fmla="*/ 2147483647 w 664"/>
              <a:gd name="T31" fmla="*/ 2147483647 h 246"/>
              <a:gd name="T32" fmla="*/ 2147483647 w 664"/>
              <a:gd name="T33" fmla="*/ 2147483647 h 246"/>
              <a:gd name="T34" fmla="*/ 2147483647 w 664"/>
              <a:gd name="T35" fmla="*/ 2147483647 h 246"/>
              <a:gd name="T36" fmla="*/ 2147483647 w 664"/>
              <a:gd name="T37" fmla="*/ 2147483647 h 246"/>
              <a:gd name="T38" fmla="*/ 2147483647 w 664"/>
              <a:gd name="T39" fmla="*/ 2147483647 h 246"/>
              <a:gd name="T40" fmla="*/ 2147483647 w 664"/>
              <a:gd name="T41" fmla="*/ 2147483647 h 246"/>
              <a:gd name="T42" fmla="*/ 2147483647 w 664"/>
              <a:gd name="T43" fmla="*/ 2147483647 h 246"/>
              <a:gd name="T44" fmla="*/ 2147483647 w 664"/>
              <a:gd name="T45" fmla="*/ 2147483647 h 246"/>
              <a:gd name="T46" fmla="*/ 2147483647 w 664"/>
              <a:gd name="T47" fmla="*/ 2147483647 h 246"/>
              <a:gd name="T48" fmla="*/ 2147483647 w 664"/>
              <a:gd name="T49" fmla="*/ 2147483647 h 246"/>
              <a:gd name="T50" fmla="*/ 2147483647 w 664"/>
              <a:gd name="T51" fmla="*/ 2147483647 h 246"/>
              <a:gd name="T52" fmla="*/ 2147483647 w 664"/>
              <a:gd name="T53" fmla="*/ 2147483647 h 246"/>
              <a:gd name="T54" fmla="*/ 2147483647 w 664"/>
              <a:gd name="T55" fmla="*/ 2147483647 h 246"/>
              <a:gd name="T56" fmla="*/ 2147483647 w 664"/>
              <a:gd name="T57" fmla="*/ 2147483647 h 246"/>
              <a:gd name="T58" fmla="*/ 2147483647 w 664"/>
              <a:gd name="T59" fmla="*/ 2147483647 h 246"/>
              <a:gd name="T60" fmla="*/ 2147483647 w 664"/>
              <a:gd name="T61" fmla="*/ 2147483647 h 246"/>
              <a:gd name="T62" fmla="*/ 2147483647 w 664"/>
              <a:gd name="T63" fmla="*/ 2147483647 h 246"/>
              <a:gd name="T64" fmla="*/ 2147483647 w 664"/>
              <a:gd name="T65" fmla="*/ 2147483647 h 246"/>
              <a:gd name="T66" fmla="*/ 2147483647 w 664"/>
              <a:gd name="T67" fmla="*/ 2147483647 h 246"/>
              <a:gd name="T68" fmla="*/ 2147483647 w 664"/>
              <a:gd name="T69" fmla="*/ 2147483647 h 246"/>
              <a:gd name="T70" fmla="*/ 2147483647 w 664"/>
              <a:gd name="T71" fmla="*/ 2147483647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4"/>
              <a:gd name="T109" fmla="*/ 0 h 246"/>
              <a:gd name="T110" fmla="*/ 664 w 664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4" h="246">
                <a:moveTo>
                  <a:pt x="0" y="123"/>
                </a:moveTo>
                <a:lnTo>
                  <a:pt x="1" y="133"/>
                </a:lnTo>
                <a:lnTo>
                  <a:pt x="5" y="143"/>
                </a:lnTo>
                <a:lnTo>
                  <a:pt x="10" y="154"/>
                </a:lnTo>
                <a:lnTo>
                  <a:pt x="19" y="164"/>
                </a:lnTo>
                <a:lnTo>
                  <a:pt x="30" y="174"/>
                </a:lnTo>
                <a:lnTo>
                  <a:pt x="43" y="184"/>
                </a:lnTo>
                <a:lnTo>
                  <a:pt x="59" y="193"/>
                </a:lnTo>
                <a:lnTo>
                  <a:pt x="76" y="201"/>
                </a:lnTo>
                <a:lnTo>
                  <a:pt x="96" y="209"/>
                </a:lnTo>
                <a:lnTo>
                  <a:pt x="118" y="216"/>
                </a:lnTo>
                <a:lnTo>
                  <a:pt x="141" y="223"/>
                </a:lnTo>
                <a:lnTo>
                  <a:pt x="165" y="228"/>
                </a:lnTo>
                <a:lnTo>
                  <a:pt x="190" y="233"/>
                </a:lnTo>
                <a:lnTo>
                  <a:pt x="217" y="238"/>
                </a:lnTo>
                <a:lnTo>
                  <a:pt x="245" y="240"/>
                </a:lnTo>
                <a:lnTo>
                  <a:pt x="273" y="242"/>
                </a:lnTo>
                <a:lnTo>
                  <a:pt x="302" y="245"/>
                </a:lnTo>
                <a:lnTo>
                  <a:pt x="331" y="245"/>
                </a:lnTo>
                <a:lnTo>
                  <a:pt x="359" y="245"/>
                </a:lnTo>
                <a:lnTo>
                  <a:pt x="388" y="242"/>
                </a:lnTo>
                <a:lnTo>
                  <a:pt x="417" y="240"/>
                </a:lnTo>
                <a:lnTo>
                  <a:pt x="444" y="238"/>
                </a:lnTo>
                <a:lnTo>
                  <a:pt x="472" y="233"/>
                </a:lnTo>
                <a:lnTo>
                  <a:pt x="497" y="228"/>
                </a:lnTo>
                <a:lnTo>
                  <a:pt x="521" y="221"/>
                </a:lnTo>
                <a:lnTo>
                  <a:pt x="544" y="216"/>
                </a:lnTo>
                <a:lnTo>
                  <a:pt x="566" y="209"/>
                </a:lnTo>
                <a:lnTo>
                  <a:pt x="584" y="201"/>
                </a:lnTo>
                <a:lnTo>
                  <a:pt x="603" y="192"/>
                </a:lnTo>
                <a:lnTo>
                  <a:pt x="617" y="184"/>
                </a:lnTo>
                <a:lnTo>
                  <a:pt x="631" y="174"/>
                </a:lnTo>
                <a:lnTo>
                  <a:pt x="643" y="164"/>
                </a:lnTo>
                <a:lnTo>
                  <a:pt x="652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3"/>
                </a:lnTo>
                <a:lnTo>
                  <a:pt x="661" y="111"/>
                </a:lnTo>
                <a:lnTo>
                  <a:pt x="657" y="101"/>
                </a:lnTo>
                <a:lnTo>
                  <a:pt x="652" y="90"/>
                </a:lnTo>
                <a:lnTo>
                  <a:pt x="643" y="80"/>
                </a:lnTo>
                <a:lnTo>
                  <a:pt x="631" y="70"/>
                </a:lnTo>
                <a:lnTo>
                  <a:pt x="617" y="62"/>
                </a:lnTo>
                <a:lnTo>
                  <a:pt x="603" y="52"/>
                </a:lnTo>
                <a:lnTo>
                  <a:pt x="584" y="43"/>
                </a:lnTo>
                <a:lnTo>
                  <a:pt x="566" y="35"/>
                </a:lnTo>
                <a:lnTo>
                  <a:pt x="543" y="28"/>
                </a:lnTo>
                <a:lnTo>
                  <a:pt x="521" y="23"/>
                </a:lnTo>
                <a:lnTo>
                  <a:pt x="497" y="17"/>
                </a:lnTo>
                <a:lnTo>
                  <a:pt x="472" y="11"/>
                </a:lnTo>
                <a:lnTo>
                  <a:pt x="444" y="8"/>
                </a:lnTo>
                <a:lnTo>
                  <a:pt x="416" y="4"/>
                </a:lnTo>
                <a:lnTo>
                  <a:pt x="388" y="2"/>
                </a:lnTo>
                <a:lnTo>
                  <a:pt x="359" y="1"/>
                </a:lnTo>
                <a:lnTo>
                  <a:pt x="331" y="0"/>
                </a:lnTo>
                <a:lnTo>
                  <a:pt x="302" y="1"/>
                </a:lnTo>
                <a:lnTo>
                  <a:pt x="273" y="2"/>
                </a:lnTo>
                <a:lnTo>
                  <a:pt x="245" y="4"/>
                </a:lnTo>
                <a:lnTo>
                  <a:pt x="217" y="8"/>
                </a:lnTo>
                <a:lnTo>
                  <a:pt x="190" y="11"/>
                </a:lnTo>
                <a:lnTo>
                  <a:pt x="165" y="17"/>
                </a:lnTo>
                <a:lnTo>
                  <a:pt x="141" y="23"/>
                </a:lnTo>
                <a:lnTo>
                  <a:pt x="118" y="28"/>
                </a:lnTo>
                <a:lnTo>
                  <a:pt x="96" y="35"/>
                </a:lnTo>
                <a:lnTo>
                  <a:pt x="76" y="43"/>
                </a:lnTo>
                <a:lnTo>
                  <a:pt x="59" y="52"/>
                </a:lnTo>
                <a:lnTo>
                  <a:pt x="43" y="62"/>
                </a:lnTo>
                <a:lnTo>
                  <a:pt x="30" y="71"/>
                </a:lnTo>
                <a:lnTo>
                  <a:pt x="19" y="80"/>
                </a:lnTo>
                <a:lnTo>
                  <a:pt x="10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Freeform 8"/>
          <p:cNvSpPr>
            <a:spLocks/>
          </p:cNvSpPr>
          <p:nvPr/>
        </p:nvSpPr>
        <p:spPr bwMode="auto">
          <a:xfrm>
            <a:off x="6008688" y="2647950"/>
            <a:ext cx="1054100" cy="390525"/>
          </a:xfrm>
          <a:custGeom>
            <a:avLst/>
            <a:gdLst>
              <a:gd name="T0" fmla="*/ 2147483647 w 664"/>
              <a:gd name="T1" fmla="*/ 2147483647 h 246"/>
              <a:gd name="T2" fmla="*/ 2147483647 w 664"/>
              <a:gd name="T3" fmla="*/ 2147483647 h 246"/>
              <a:gd name="T4" fmla="*/ 2147483647 w 664"/>
              <a:gd name="T5" fmla="*/ 2147483647 h 246"/>
              <a:gd name="T6" fmla="*/ 2147483647 w 664"/>
              <a:gd name="T7" fmla="*/ 2147483647 h 246"/>
              <a:gd name="T8" fmla="*/ 2147483647 w 664"/>
              <a:gd name="T9" fmla="*/ 2147483647 h 246"/>
              <a:gd name="T10" fmla="*/ 2147483647 w 664"/>
              <a:gd name="T11" fmla="*/ 2147483647 h 246"/>
              <a:gd name="T12" fmla="*/ 2147483647 w 664"/>
              <a:gd name="T13" fmla="*/ 2147483647 h 246"/>
              <a:gd name="T14" fmla="*/ 2147483647 w 664"/>
              <a:gd name="T15" fmla="*/ 2147483647 h 246"/>
              <a:gd name="T16" fmla="*/ 2147483647 w 664"/>
              <a:gd name="T17" fmla="*/ 0 h 246"/>
              <a:gd name="T18" fmla="*/ 2147483647 w 664"/>
              <a:gd name="T19" fmla="*/ 0 h 246"/>
              <a:gd name="T20" fmla="*/ 2147483647 w 664"/>
              <a:gd name="T21" fmla="*/ 2147483647 h 246"/>
              <a:gd name="T22" fmla="*/ 2147483647 w 664"/>
              <a:gd name="T23" fmla="*/ 2147483647 h 246"/>
              <a:gd name="T24" fmla="*/ 2147483647 w 664"/>
              <a:gd name="T25" fmla="*/ 2147483647 h 246"/>
              <a:gd name="T26" fmla="*/ 2147483647 w 664"/>
              <a:gd name="T27" fmla="*/ 2147483647 h 246"/>
              <a:gd name="T28" fmla="*/ 2147483647 w 664"/>
              <a:gd name="T29" fmla="*/ 2147483647 h 246"/>
              <a:gd name="T30" fmla="*/ 2147483647 w 664"/>
              <a:gd name="T31" fmla="*/ 2147483647 h 246"/>
              <a:gd name="T32" fmla="*/ 2147483647 w 664"/>
              <a:gd name="T33" fmla="*/ 2147483647 h 246"/>
              <a:gd name="T34" fmla="*/ 2147483647 w 664"/>
              <a:gd name="T35" fmla="*/ 2147483647 h 246"/>
              <a:gd name="T36" fmla="*/ 2147483647 w 664"/>
              <a:gd name="T37" fmla="*/ 2147483647 h 246"/>
              <a:gd name="T38" fmla="*/ 2147483647 w 664"/>
              <a:gd name="T39" fmla="*/ 2147483647 h 246"/>
              <a:gd name="T40" fmla="*/ 2147483647 w 664"/>
              <a:gd name="T41" fmla="*/ 2147483647 h 246"/>
              <a:gd name="T42" fmla="*/ 2147483647 w 664"/>
              <a:gd name="T43" fmla="*/ 2147483647 h 246"/>
              <a:gd name="T44" fmla="*/ 2147483647 w 664"/>
              <a:gd name="T45" fmla="*/ 2147483647 h 246"/>
              <a:gd name="T46" fmla="*/ 2147483647 w 664"/>
              <a:gd name="T47" fmla="*/ 2147483647 h 246"/>
              <a:gd name="T48" fmla="*/ 2147483647 w 664"/>
              <a:gd name="T49" fmla="*/ 2147483647 h 246"/>
              <a:gd name="T50" fmla="*/ 2147483647 w 664"/>
              <a:gd name="T51" fmla="*/ 2147483647 h 246"/>
              <a:gd name="T52" fmla="*/ 2147483647 w 664"/>
              <a:gd name="T53" fmla="*/ 2147483647 h 246"/>
              <a:gd name="T54" fmla="*/ 2147483647 w 664"/>
              <a:gd name="T55" fmla="*/ 2147483647 h 246"/>
              <a:gd name="T56" fmla="*/ 2147483647 w 664"/>
              <a:gd name="T57" fmla="*/ 2147483647 h 246"/>
              <a:gd name="T58" fmla="*/ 2147483647 w 664"/>
              <a:gd name="T59" fmla="*/ 2147483647 h 246"/>
              <a:gd name="T60" fmla="*/ 2147483647 w 664"/>
              <a:gd name="T61" fmla="*/ 2147483647 h 246"/>
              <a:gd name="T62" fmla="*/ 2147483647 w 664"/>
              <a:gd name="T63" fmla="*/ 2147483647 h 246"/>
              <a:gd name="T64" fmla="*/ 2147483647 w 664"/>
              <a:gd name="T65" fmla="*/ 2147483647 h 246"/>
              <a:gd name="T66" fmla="*/ 2147483647 w 664"/>
              <a:gd name="T67" fmla="*/ 2147483647 h 246"/>
              <a:gd name="T68" fmla="*/ 2147483647 w 664"/>
              <a:gd name="T69" fmla="*/ 2147483647 h 246"/>
              <a:gd name="T70" fmla="*/ 2147483647 w 664"/>
              <a:gd name="T71" fmla="*/ 2147483647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4"/>
              <a:gd name="T109" fmla="*/ 0 h 246"/>
              <a:gd name="T110" fmla="*/ 664 w 664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4" h="246">
                <a:moveTo>
                  <a:pt x="663" y="121"/>
                </a:moveTo>
                <a:lnTo>
                  <a:pt x="661" y="111"/>
                </a:lnTo>
                <a:lnTo>
                  <a:pt x="657" y="101"/>
                </a:lnTo>
                <a:lnTo>
                  <a:pt x="651" y="90"/>
                </a:lnTo>
                <a:lnTo>
                  <a:pt x="643" y="80"/>
                </a:lnTo>
                <a:lnTo>
                  <a:pt x="632" y="70"/>
                </a:lnTo>
                <a:lnTo>
                  <a:pt x="618" y="60"/>
                </a:lnTo>
                <a:lnTo>
                  <a:pt x="603" y="51"/>
                </a:lnTo>
                <a:lnTo>
                  <a:pt x="586" y="43"/>
                </a:lnTo>
                <a:lnTo>
                  <a:pt x="566" y="35"/>
                </a:lnTo>
                <a:lnTo>
                  <a:pt x="545" y="28"/>
                </a:lnTo>
                <a:lnTo>
                  <a:pt x="521" y="21"/>
                </a:lnTo>
                <a:lnTo>
                  <a:pt x="497" y="16"/>
                </a:lnTo>
                <a:lnTo>
                  <a:pt x="471" y="11"/>
                </a:lnTo>
                <a:lnTo>
                  <a:pt x="444" y="6"/>
                </a:lnTo>
                <a:lnTo>
                  <a:pt x="416" y="4"/>
                </a:lnTo>
                <a:lnTo>
                  <a:pt x="389" y="2"/>
                </a:lnTo>
                <a:lnTo>
                  <a:pt x="361" y="0"/>
                </a:lnTo>
                <a:lnTo>
                  <a:pt x="330" y="0"/>
                </a:lnTo>
                <a:lnTo>
                  <a:pt x="303" y="0"/>
                </a:lnTo>
                <a:lnTo>
                  <a:pt x="273" y="2"/>
                </a:lnTo>
                <a:lnTo>
                  <a:pt x="246" y="4"/>
                </a:lnTo>
                <a:lnTo>
                  <a:pt x="218" y="6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9" y="28"/>
                </a:lnTo>
                <a:lnTo>
                  <a:pt x="96" y="35"/>
                </a:lnTo>
                <a:lnTo>
                  <a:pt x="78" y="43"/>
                </a:lnTo>
                <a:lnTo>
                  <a:pt x="59" y="51"/>
                </a:lnTo>
                <a:lnTo>
                  <a:pt x="44" y="60"/>
                </a:lnTo>
                <a:lnTo>
                  <a:pt x="31" y="70"/>
                </a:lnTo>
                <a:lnTo>
                  <a:pt x="19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1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19" y="164"/>
                </a:lnTo>
                <a:lnTo>
                  <a:pt x="31" y="173"/>
                </a:lnTo>
                <a:lnTo>
                  <a:pt x="44" y="182"/>
                </a:lnTo>
                <a:lnTo>
                  <a:pt x="59" y="192"/>
                </a:lnTo>
                <a:lnTo>
                  <a:pt x="78" y="201"/>
                </a:lnTo>
                <a:lnTo>
                  <a:pt x="96" y="209"/>
                </a:lnTo>
                <a:lnTo>
                  <a:pt x="119" y="216"/>
                </a:lnTo>
                <a:lnTo>
                  <a:pt x="141" y="221"/>
                </a:lnTo>
                <a:lnTo>
                  <a:pt x="165" y="227"/>
                </a:lnTo>
                <a:lnTo>
                  <a:pt x="191" y="233"/>
                </a:lnTo>
                <a:lnTo>
                  <a:pt x="218" y="236"/>
                </a:lnTo>
                <a:lnTo>
                  <a:pt x="246" y="240"/>
                </a:lnTo>
                <a:lnTo>
                  <a:pt x="273" y="242"/>
                </a:lnTo>
                <a:lnTo>
                  <a:pt x="303" y="243"/>
                </a:lnTo>
                <a:lnTo>
                  <a:pt x="330" y="245"/>
                </a:lnTo>
                <a:lnTo>
                  <a:pt x="361" y="243"/>
                </a:lnTo>
                <a:lnTo>
                  <a:pt x="389" y="242"/>
                </a:lnTo>
                <a:lnTo>
                  <a:pt x="416" y="240"/>
                </a:lnTo>
                <a:lnTo>
                  <a:pt x="444" y="236"/>
                </a:lnTo>
                <a:lnTo>
                  <a:pt x="471" y="233"/>
                </a:lnTo>
                <a:lnTo>
                  <a:pt x="497" y="227"/>
                </a:lnTo>
                <a:lnTo>
                  <a:pt x="521" y="221"/>
                </a:lnTo>
                <a:lnTo>
                  <a:pt x="545" y="216"/>
                </a:lnTo>
                <a:lnTo>
                  <a:pt x="566" y="209"/>
                </a:lnTo>
                <a:lnTo>
                  <a:pt x="586" y="201"/>
                </a:lnTo>
                <a:lnTo>
                  <a:pt x="603" y="192"/>
                </a:lnTo>
                <a:lnTo>
                  <a:pt x="618" y="182"/>
                </a:lnTo>
                <a:lnTo>
                  <a:pt x="632" y="173"/>
                </a:lnTo>
                <a:lnTo>
                  <a:pt x="643" y="164"/>
                </a:lnTo>
                <a:lnTo>
                  <a:pt x="651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Freeform 9"/>
          <p:cNvSpPr>
            <a:spLocks/>
          </p:cNvSpPr>
          <p:nvPr/>
        </p:nvSpPr>
        <p:spPr bwMode="auto">
          <a:xfrm>
            <a:off x="6011863" y="3573463"/>
            <a:ext cx="1196975" cy="425450"/>
          </a:xfrm>
          <a:custGeom>
            <a:avLst/>
            <a:gdLst>
              <a:gd name="T0" fmla="*/ 2147483647 w 754"/>
              <a:gd name="T1" fmla="*/ 2147483647 h 268"/>
              <a:gd name="T2" fmla="*/ 2147483647 w 754"/>
              <a:gd name="T3" fmla="*/ 0 h 268"/>
              <a:gd name="T4" fmla="*/ 0 w 754"/>
              <a:gd name="T5" fmla="*/ 0 h 268"/>
              <a:gd name="T6" fmla="*/ 0 w 754"/>
              <a:gd name="T7" fmla="*/ 2147483647 h 268"/>
              <a:gd name="T8" fmla="*/ 2147483647 w 754"/>
              <a:gd name="T9" fmla="*/ 2147483647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4"/>
              <a:gd name="T16" fmla="*/ 0 h 268"/>
              <a:gd name="T17" fmla="*/ 754 w 754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4" h="268">
                <a:moveTo>
                  <a:pt x="753" y="267"/>
                </a:moveTo>
                <a:lnTo>
                  <a:pt x="753" y="0"/>
                </a:lnTo>
                <a:lnTo>
                  <a:pt x="0" y="0"/>
                </a:lnTo>
                <a:lnTo>
                  <a:pt x="0" y="267"/>
                </a:lnTo>
                <a:lnTo>
                  <a:pt x="753" y="2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Rectangle 10"/>
          <p:cNvSpPr>
            <a:spLocks noChangeArrowheads="1"/>
          </p:cNvSpPr>
          <p:nvPr/>
        </p:nvSpPr>
        <p:spPr bwMode="auto">
          <a:xfrm>
            <a:off x="6227763" y="2708275"/>
            <a:ext cx="646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name</a:t>
            </a:r>
          </a:p>
        </p:txBody>
      </p:sp>
      <p:sp>
        <p:nvSpPr>
          <p:cNvPr id="44044" name="Rectangle 11"/>
          <p:cNvSpPr>
            <a:spLocks noChangeArrowheads="1"/>
          </p:cNvSpPr>
          <p:nvPr/>
        </p:nvSpPr>
        <p:spPr bwMode="auto">
          <a:xfrm>
            <a:off x="5307013" y="2928938"/>
            <a:ext cx="4873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 u="sng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ssn</a:t>
            </a:r>
          </a:p>
        </p:txBody>
      </p:sp>
      <p:sp>
        <p:nvSpPr>
          <p:cNvPr id="44045" name="Rectangle 12"/>
          <p:cNvSpPr>
            <a:spLocks noChangeArrowheads="1"/>
          </p:cNvSpPr>
          <p:nvPr/>
        </p:nvSpPr>
        <p:spPr bwMode="auto">
          <a:xfrm>
            <a:off x="6072188" y="3619500"/>
            <a:ext cx="11191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Employees</a:t>
            </a:r>
          </a:p>
        </p:txBody>
      </p:sp>
      <p:sp>
        <p:nvSpPr>
          <p:cNvPr id="44046" name="Rectangle 13"/>
          <p:cNvSpPr>
            <a:spLocks noChangeArrowheads="1"/>
          </p:cNvSpPr>
          <p:nvPr/>
        </p:nvSpPr>
        <p:spPr bwMode="auto">
          <a:xfrm>
            <a:off x="7292975" y="2940050"/>
            <a:ext cx="3984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lot</a:t>
            </a:r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5576888" y="3313113"/>
            <a:ext cx="644525" cy="244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6623050" y="3055938"/>
            <a:ext cx="0" cy="501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16"/>
          <p:cNvSpPr>
            <a:spLocks noChangeShapeType="1"/>
          </p:cNvSpPr>
          <p:nvPr/>
        </p:nvSpPr>
        <p:spPr bwMode="auto">
          <a:xfrm flipH="1">
            <a:off x="6843713" y="3346450"/>
            <a:ext cx="703262" cy="2111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Freeform 17"/>
          <p:cNvSpPr>
            <a:spLocks/>
          </p:cNvSpPr>
          <p:nvPr/>
        </p:nvSpPr>
        <p:spPr bwMode="auto">
          <a:xfrm>
            <a:off x="3162300" y="4132263"/>
            <a:ext cx="1417638" cy="468312"/>
          </a:xfrm>
          <a:custGeom>
            <a:avLst/>
            <a:gdLst>
              <a:gd name="T0" fmla="*/ 0 w 893"/>
              <a:gd name="T1" fmla="*/ 2147483647 h 295"/>
              <a:gd name="T2" fmla="*/ 2147483647 w 893"/>
              <a:gd name="T3" fmla="*/ 2147483647 h 295"/>
              <a:gd name="T4" fmla="*/ 2147483647 w 893"/>
              <a:gd name="T5" fmla="*/ 2147483647 h 295"/>
              <a:gd name="T6" fmla="*/ 2147483647 w 893"/>
              <a:gd name="T7" fmla="*/ 2147483647 h 295"/>
              <a:gd name="T8" fmla="*/ 2147483647 w 893"/>
              <a:gd name="T9" fmla="*/ 2147483647 h 295"/>
              <a:gd name="T10" fmla="*/ 2147483647 w 893"/>
              <a:gd name="T11" fmla="*/ 2147483647 h 295"/>
              <a:gd name="T12" fmla="*/ 2147483647 w 893"/>
              <a:gd name="T13" fmla="*/ 2147483647 h 295"/>
              <a:gd name="T14" fmla="*/ 2147483647 w 893"/>
              <a:gd name="T15" fmla="*/ 2147483647 h 295"/>
              <a:gd name="T16" fmla="*/ 2147483647 w 893"/>
              <a:gd name="T17" fmla="*/ 2147483647 h 295"/>
              <a:gd name="T18" fmla="*/ 2147483647 w 893"/>
              <a:gd name="T19" fmla="*/ 2147483647 h 295"/>
              <a:gd name="T20" fmla="*/ 2147483647 w 893"/>
              <a:gd name="T21" fmla="*/ 2147483647 h 295"/>
              <a:gd name="T22" fmla="*/ 2147483647 w 893"/>
              <a:gd name="T23" fmla="*/ 2147483647 h 295"/>
              <a:gd name="T24" fmla="*/ 2147483647 w 893"/>
              <a:gd name="T25" fmla="*/ 2147483647 h 295"/>
              <a:gd name="T26" fmla="*/ 2147483647 w 893"/>
              <a:gd name="T27" fmla="*/ 2147483647 h 295"/>
              <a:gd name="T28" fmla="*/ 2147483647 w 893"/>
              <a:gd name="T29" fmla="*/ 2147483647 h 295"/>
              <a:gd name="T30" fmla="*/ 2147483647 w 893"/>
              <a:gd name="T31" fmla="*/ 2147483647 h 295"/>
              <a:gd name="T32" fmla="*/ 2147483647 w 893"/>
              <a:gd name="T33" fmla="*/ 2147483647 h 295"/>
              <a:gd name="T34" fmla="*/ 2147483647 w 893"/>
              <a:gd name="T35" fmla="*/ 2147483647 h 295"/>
              <a:gd name="T36" fmla="*/ 2147483647 w 893"/>
              <a:gd name="T37" fmla="*/ 2147483647 h 295"/>
              <a:gd name="T38" fmla="*/ 2147483647 w 893"/>
              <a:gd name="T39" fmla="*/ 2147483647 h 295"/>
              <a:gd name="T40" fmla="*/ 2147483647 w 893"/>
              <a:gd name="T41" fmla="*/ 2147483647 h 295"/>
              <a:gd name="T42" fmla="*/ 2147483647 w 893"/>
              <a:gd name="T43" fmla="*/ 2147483647 h 295"/>
              <a:gd name="T44" fmla="*/ 2147483647 w 893"/>
              <a:gd name="T45" fmla="*/ 2147483647 h 295"/>
              <a:gd name="T46" fmla="*/ 2147483647 w 893"/>
              <a:gd name="T47" fmla="*/ 2147483647 h 295"/>
              <a:gd name="T48" fmla="*/ 2147483647 w 893"/>
              <a:gd name="T49" fmla="*/ 2147483647 h 295"/>
              <a:gd name="T50" fmla="*/ 2147483647 w 893"/>
              <a:gd name="T51" fmla="*/ 2147483647 h 295"/>
              <a:gd name="T52" fmla="*/ 2147483647 w 893"/>
              <a:gd name="T53" fmla="*/ 0 h 295"/>
              <a:gd name="T54" fmla="*/ 2147483647 w 893"/>
              <a:gd name="T55" fmla="*/ 0 h 295"/>
              <a:gd name="T56" fmla="*/ 2147483647 w 893"/>
              <a:gd name="T57" fmla="*/ 2147483647 h 295"/>
              <a:gd name="T58" fmla="*/ 2147483647 w 893"/>
              <a:gd name="T59" fmla="*/ 2147483647 h 295"/>
              <a:gd name="T60" fmla="*/ 2147483647 w 893"/>
              <a:gd name="T61" fmla="*/ 2147483647 h 295"/>
              <a:gd name="T62" fmla="*/ 2147483647 w 893"/>
              <a:gd name="T63" fmla="*/ 2147483647 h 295"/>
              <a:gd name="T64" fmla="*/ 2147483647 w 893"/>
              <a:gd name="T65" fmla="*/ 2147483647 h 295"/>
              <a:gd name="T66" fmla="*/ 2147483647 w 893"/>
              <a:gd name="T67" fmla="*/ 2147483647 h 295"/>
              <a:gd name="T68" fmla="*/ 2147483647 w 893"/>
              <a:gd name="T69" fmla="*/ 2147483647 h 295"/>
              <a:gd name="T70" fmla="*/ 0 w 893"/>
              <a:gd name="T71" fmla="*/ 2147483647 h 29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93"/>
              <a:gd name="T109" fmla="*/ 0 h 295"/>
              <a:gd name="T110" fmla="*/ 893 w 893"/>
              <a:gd name="T111" fmla="*/ 295 h 29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93" h="295">
                <a:moveTo>
                  <a:pt x="0" y="146"/>
                </a:moveTo>
                <a:lnTo>
                  <a:pt x="0" y="159"/>
                </a:lnTo>
                <a:lnTo>
                  <a:pt x="4" y="172"/>
                </a:lnTo>
                <a:lnTo>
                  <a:pt x="14" y="184"/>
                </a:lnTo>
                <a:lnTo>
                  <a:pt x="26" y="197"/>
                </a:lnTo>
                <a:lnTo>
                  <a:pt x="41" y="208"/>
                </a:lnTo>
                <a:lnTo>
                  <a:pt x="58" y="219"/>
                </a:lnTo>
                <a:lnTo>
                  <a:pt x="80" y="229"/>
                </a:lnTo>
                <a:lnTo>
                  <a:pt x="102" y="241"/>
                </a:lnTo>
                <a:lnTo>
                  <a:pt x="129" y="251"/>
                </a:lnTo>
                <a:lnTo>
                  <a:pt x="159" y="259"/>
                </a:lnTo>
                <a:lnTo>
                  <a:pt x="189" y="265"/>
                </a:lnTo>
                <a:lnTo>
                  <a:pt x="222" y="272"/>
                </a:lnTo>
                <a:lnTo>
                  <a:pt x="257" y="280"/>
                </a:lnTo>
                <a:lnTo>
                  <a:pt x="292" y="283"/>
                </a:lnTo>
                <a:lnTo>
                  <a:pt x="329" y="288"/>
                </a:lnTo>
                <a:lnTo>
                  <a:pt x="369" y="290"/>
                </a:lnTo>
                <a:lnTo>
                  <a:pt x="407" y="292"/>
                </a:lnTo>
                <a:lnTo>
                  <a:pt x="445" y="294"/>
                </a:lnTo>
                <a:lnTo>
                  <a:pt x="484" y="292"/>
                </a:lnTo>
                <a:lnTo>
                  <a:pt x="522" y="290"/>
                </a:lnTo>
                <a:lnTo>
                  <a:pt x="562" y="288"/>
                </a:lnTo>
                <a:lnTo>
                  <a:pt x="599" y="283"/>
                </a:lnTo>
                <a:lnTo>
                  <a:pt x="634" y="278"/>
                </a:lnTo>
                <a:lnTo>
                  <a:pt x="669" y="272"/>
                </a:lnTo>
                <a:lnTo>
                  <a:pt x="702" y="265"/>
                </a:lnTo>
                <a:lnTo>
                  <a:pt x="732" y="259"/>
                </a:lnTo>
                <a:lnTo>
                  <a:pt x="761" y="250"/>
                </a:lnTo>
                <a:lnTo>
                  <a:pt x="788" y="241"/>
                </a:lnTo>
                <a:lnTo>
                  <a:pt x="811" y="229"/>
                </a:lnTo>
                <a:lnTo>
                  <a:pt x="833" y="219"/>
                </a:lnTo>
                <a:lnTo>
                  <a:pt x="850" y="208"/>
                </a:lnTo>
                <a:lnTo>
                  <a:pt x="866" y="197"/>
                </a:lnTo>
                <a:lnTo>
                  <a:pt x="877" y="184"/>
                </a:lnTo>
                <a:lnTo>
                  <a:pt x="884" y="171"/>
                </a:lnTo>
                <a:lnTo>
                  <a:pt x="890" y="159"/>
                </a:lnTo>
                <a:lnTo>
                  <a:pt x="892" y="146"/>
                </a:lnTo>
                <a:lnTo>
                  <a:pt x="890" y="134"/>
                </a:lnTo>
                <a:lnTo>
                  <a:pt x="884" y="121"/>
                </a:lnTo>
                <a:lnTo>
                  <a:pt x="877" y="109"/>
                </a:lnTo>
                <a:lnTo>
                  <a:pt x="865" y="96"/>
                </a:lnTo>
                <a:lnTo>
                  <a:pt x="850" y="84"/>
                </a:lnTo>
                <a:lnTo>
                  <a:pt x="833" y="73"/>
                </a:lnTo>
                <a:lnTo>
                  <a:pt x="811" y="61"/>
                </a:lnTo>
                <a:lnTo>
                  <a:pt x="788" y="51"/>
                </a:lnTo>
                <a:lnTo>
                  <a:pt x="761" y="42"/>
                </a:lnTo>
                <a:lnTo>
                  <a:pt x="732" y="32"/>
                </a:lnTo>
                <a:lnTo>
                  <a:pt x="701" y="25"/>
                </a:lnTo>
                <a:lnTo>
                  <a:pt x="669" y="19"/>
                </a:lnTo>
                <a:lnTo>
                  <a:pt x="634" y="13"/>
                </a:lnTo>
                <a:lnTo>
                  <a:pt x="599" y="7"/>
                </a:lnTo>
                <a:lnTo>
                  <a:pt x="560" y="4"/>
                </a:lnTo>
                <a:lnTo>
                  <a:pt x="522" y="1"/>
                </a:lnTo>
                <a:lnTo>
                  <a:pt x="484" y="0"/>
                </a:lnTo>
                <a:lnTo>
                  <a:pt x="445" y="0"/>
                </a:lnTo>
                <a:lnTo>
                  <a:pt x="407" y="0"/>
                </a:lnTo>
                <a:lnTo>
                  <a:pt x="369" y="1"/>
                </a:lnTo>
                <a:lnTo>
                  <a:pt x="329" y="4"/>
                </a:lnTo>
                <a:lnTo>
                  <a:pt x="292" y="7"/>
                </a:lnTo>
                <a:lnTo>
                  <a:pt x="257" y="13"/>
                </a:lnTo>
                <a:lnTo>
                  <a:pt x="222" y="19"/>
                </a:lnTo>
                <a:lnTo>
                  <a:pt x="189" y="25"/>
                </a:lnTo>
                <a:lnTo>
                  <a:pt x="159" y="33"/>
                </a:lnTo>
                <a:lnTo>
                  <a:pt x="129" y="42"/>
                </a:lnTo>
                <a:lnTo>
                  <a:pt x="102" y="51"/>
                </a:lnTo>
                <a:lnTo>
                  <a:pt x="80" y="61"/>
                </a:lnTo>
                <a:lnTo>
                  <a:pt x="58" y="73"/>
                </a:lnTo>
                <a:lnTo>
                  <a:pt x="41" y="84"/>
                </a:lnTo>
                <a:lnTo>
                  <a:pt x="26" y="96"/>
                </a:lnTo>
                <a:lnTo>
                  <a:pt x="14" y="109"/>
                </a:lnTo>
                <a:lnTo>
                  <a:pt x="4" y="121"/>
                </a:lnTo>
                <a:lnTo>
                  <a:pt x="0" y="134"/>
                </a:lnTo>
                <a:lnTo>
                  <a:pt x="0" y="14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Rectangle 18"/>
          <p:cNvSpPr>
            <a:spLocks noChangeArrowheads="1"/>
          </p:cNvSpPr>
          <p:nvPr/>
        </p:nvSpPr>
        <p:spPr bwMode="auto">
          <a:xfrm>
            <a:off x="3160713" y="4214813"/>
            <a:ext cx="13620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hourly_wages</a:t>
            </a:r>
          </a:p>
        </p:txBody>
      </p:sp>
      <p:sp>
        <p:nvSpPr>
          <p:cNvPr id="44052" name="Line 19"/>
          <p:cNvSpPr>
            <a:spLocks noChangeShapeType="1"/>
          </p:cNvSpPr>
          <p:nvPr/>
        </p:nvSpPr>
        <p:spPr bwMode="auto">
          <a:xfrm>
            <a:off x="3989388" y="4610100"/>
            <a:ext cx="1143000" cy="63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Freeform 20"/>
          <p:cNvSpPr>
            <a:spLocks/>
          </p:cNvSpPr>
          <p:nvPr/>
        </p:nvSpPr>
        <p:spPr bwMode="auto">
          <a:xfrm>
            <a:off x="7124700" y="4589463"/>
            <a:ext cx="1085850" cy="431800"/>
          </a:xfrm>
          <a:custGeom>
            <a:avLst/>
            <a:gdLst>
              <a:gd name="T0" fmla="*/ 2147483647 w 684"/>
              <a:gd name="T1" fmla="*/ 2147483647 h 272"/>
              <a:gd name="T2" fmla="*/ 2147483647 w 684"/>
              <a:gd name="T3" fmla="*/ 2147483647 h 272"/>
              <a:gd name="T4" fmla="*/ 2147483647 w 684"/>
              <a:gd name="T5" fmla="*/ 2147483647 h 272"/>
              <a:gd name="T6" fmla="*/ 2147483647 w 684"/>
              <a:gd name="T7" fmla="*/ 2147483647 h 272"/>
              <a:gd name="T8" fmla="*/ 2147483647 w 684"/>
              <a:gd name="T9" fmla="*/ 2147483647 h 272"/>
              <a:gd name="T10" fmla="*/ 2147483647 w 684"/>
              <a:gd name="T11" fmla="*/ 2147483647 h 272"/>
              <a:gd name="T12" fmla="*/ 2147483647 w 684"/>
              <a:gd name="T13" fmla="*/ 2147483647 h 272"/>
              <a:gd name="T14" fmla="*/ 2147483647 w 684"/>
              <a:gd name="T15" fmla="*/ 2147483647 h 272"/>
              <a:gd name="T16" fmla="*/ 2147483647 w 684"/>
              <a:gd name="T17" fmla="*/ 2147483647 h 272"/>
              <a:gd name="T18" fmla="*/ 2147483647 w 684"/>
              <a:gd name="T19" fmla="*/ 2147483647 h 272"/>
              <a:gd name="T20" fmla="*/ 2147483647 w 684"/>
              <a:gd name="T21" fmla="*/ 2147483647 h 272"/>
              <a:gd name="T22" fmla="*/ 2147483647 w 684"/>
              <a:gd name="T23" fmla="*/ 2147483647 h 272"/>
              <a:gd name="T24" fmla="*/ 2147483647 w 684"/>
              <a:gd name="T25" fmla="*/ 2147483647 h 272"/>
              <a:gd name="T26" fmla="*/ 2147483647 w 684"/>
              <a:gd name="T27" fmla="*/ 2147483647 h 272"/>
              <a:gd name="T28" fmla="*/ 2147483647 w 684"/>
              <a:gd name="T29" fmla="*/ 2147483647 h 272"/>
              <a:gd name="T30" fmla="*/ 2147483647 w 684"/>
              <a:gd name="T31" fmla="*/ 2147483647 h 272"/>
              <a:gd name="T32" fmla="*/ 2147483647 w 684"/>
              <a:gd name="T33" fmla="*/ 2147483647 h 272"/>
              <a:gd name="T34" fmla="*/ 2147483647 w 684"/>
              <a:gd name="T35" fmla="*/ 2147483647 h 272"/>
              <a:gd name="T36" fmla="*/ 2147483647 w 684"/>
              <a:gd name="T37" fmla="*/ 2147483647 h 272"/>
              <a:gd name="T38" fmla="*/ 2147483647 w 684"/>
              <a:gd name="T39" fmla="*/ 2147483647 h 272"/>
              <a:gd name="T40" fmla="*/ 2147483647 w 684"/>
              <a:gd name="T41" fmla="*/ 2147483647 h 272"/>
              <a:gd name="T42" fmla="*/ 2147483647 w 684"/>
              <a:gd name="T43" fmla="*/ 2147483647 h 272"/>
              <a:gd name="T44" fmla="*/ 2147483647 w 684"/>
              <a:gd name="T45" fmla="*/ 2147483647 h 272"/>
              <a:gd name="T46" fmla="*/ 2147483647 w 684"/>
              <a:gd name="T47" fmla="*/ 2147483647 h 272"/>
              <a:gd name="T48" fmla="*/ 2147483647 w 684"/>
              <a:gd name="T49" fmla="*/ 2147483647 h 272"/>
              <a:gd name="T50" fmla="*/ 2147483647 w 684"/>
              <a:gd name="T51" fmla="*/ 2147483647 h 272"/>
              <a:gd name="T52" fmla="*/ 2147483647 w 684"/>
              <a:gd name="T53" fmla="*/ 2147483647 h 272"/>
              <a:gd name="T54" fmla="*/ 2147483647 w 684"/>
              <a:gd name="T55" fmla="*/ 2147483647 h 272"/>
              <a:gd name="T56" fmla="*/ 2147483647 w 684"/>
              <a:gd name="T57" fmla="*/ 2147483647 h 272"/>
              <a:gd name="T58" fmla="*/ 2147483647 w 684"/>
              <a:gd name="T59" fmla="*/ 2147483647 h 272"/>
              <a:gd name="T60" fmla="*/ 2147483647 w 684"/>
              <a:gd name="T61" fmla="*/ 2147483647 h 272"/>
              <a:gd name="T62" fmla="*/ 2147483647 w 684"/>
              <a:gd name="T63" fmla="*/ 2147483647 h 272"/>
              <a:gd name="T64" fmla="*/ 2147483647 w 684"/>
              <a:gd name="T65" fmla="*/ 2147483647 h 272"/>
              <a:gd name="T66" fmla="*/ 2147483647 w 684"/>
              <a:gd name="T67" fmla="*/ 2147483647 h 272"/>
              <a:gd name="T68" fmla="*/ 2147483647 w 684"/>
              <a:gd name="T69" fmla="*/ 2147483647 h 272"/>
              <a:gd name="T70" fmla="*/ 2147483647 w 684"/>
              <a:gd name="T71" fmla="*/ 2147483647 h 27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84"/>
              <a:gd name="T109" fmla="*/ 0 h 272"/>
              <a:gd name="T110" fmla="*/ 684 w 684"/>
              <a:gd name="T111" fmla="*/ 272 h 27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84" h="272">
                <a:moveTo>
                  <a:pt x="0" y="136"/>
                </a:moveTo>
                <a:lnTo>
                  <a:pt x="1" y="147"/>
                </a:lnTo>
                <a:lnTo>
                  <a:pt x="3" y="158"/>
                </a:lnTo>
                <a:lnTo>
                  <a:pt x="10" y="170"/>
                </a:lnTo>
                <a:lnTo>
                  <a:pt x="19" y="181"/>
                </a:lnTo>
                <a:lnTo>
                  <a:pt x="31" y="192"/>
                </a:lnTo>
                <a:lnTo>
                  <a:pt x="44" y="204"/>
                </a:lnTo>
                <a:lnTo>
                  <a:pt x="61" y="213"/>
                </a:lnTo>
                <a:lnTo>
                  <a:pt x="77" y="222"/>
                </a:lnTo>
                <a:lnTo>
                  <a:pt x="98" y="231"/>
                </a:lnTo>
                <a:lnTo>
                  <a:pt x="120" y="239"/>
                </a:lnTo>
                <a:lnTo>
                  <a:pt x="144" y="247"/>
                </a:lnTo>
                <a:lnTo>
                  <a:pt x="169" y="252"/>
                </a:lnTo>
                <a:lnTo>
                  <a:pt x="196" y="258"/>
                </a:lnTo>
                <a:lnTo>
                  <a:pt x="224" y="263"/>
                </a:lnTo>
                <a:lnTo>
                  <a:pt x="251" y="267"/>
                </a:lnTo>
                <a:lnTo>
                  <a:pt x="281" y="269"/>
                </a:lnTo>
                <a:lnTo>
                  <a:pt x="310" y="271"/>
                </a:lnTo>
                <a:lnTo>
                  <a:pt x="339" y="271"/>
                </a:lnTo>
                <a:lnTo>
                  <a:pt x="369" y="271"/>
                </a:lnTo>
                <a:lnTo>
                  <a:pt x="399" y="269"/>
                </a:lnTo>
                <a:lnTo>
                  <a:pt x="428" y="265"/>
                </a:lnTo>
                <a:lnTo>
                  <a:pt x="457" y="263"/>
                </a:lnTo>
                <a:lnTo>
                  <a:pt x="485" y="258"/>
                </a:lnTo>
                <a:lnTo>
                  <a:pt x="512" y="252"/>
                </a:lnTo>
                <a:lnTo>
                  <a:pt x="536" y="247"/>
                </a:lnTo>
                <a:lnTo>
                  <a:pt x="559" y="239"/>
                </a:lnTo>
                <a:lnTo>
                  <a:pt x="582" y="231"/>
                </a:lnTo>
                <a:lnTo>
                  <a:pt x="601" y="222"/>
                </a:lnTo>
                <a:lnTo>
                  <a:pt x="621" y="213"/>
                </a:lnTo>
                <a:lnTo>
                  <a:pt x="636" y="204"/>
                </a:lnTo>
                <a:lnTo>
                  <a:pt x="650" y="192"/>
                </a:lnTo>
                <a:lnTo>
                  <a:pt x="662" y="181"/>
                </a:lnTo>
                <a:lnTo>
                  <a:pt x="671" y="170"/>
                </a:lnTo>
                <a:lnTo>
                  <a:pt x="677" y="158"/>
                </a:lnTo>
                <a:lnTo>
                  <a:pt x="681" y="147"/>
                </a:lnTo>
                <a:lnTo>
                  <a:pt x="683" y="136"/>
                </a:lnTo>
                <a:lnTo>
                  <a:pt x="681" y="123"/>
                </a:lnTo>
                <a:lnTo>
                  <a:pt x="677" y="112"/>
                </a:lnTo>
                <a:lnTo>
                  <a:pt x="671" y="100"/>
                </a:lnTo>
                <a:lnTo>
                  <a:pt x="662" y="88"/>
                </a:lnTo>
                <a:lnTo>
                  <a:pt x="650" y="79"/>
                </a:lnTo>
                <a:lnTo>
                  <a:pt x="636" y="69"/>
                </a:lnTo>
                <a:lnTo>
                  <a:pt x="621" y="58"/>
                </a:lnTo>
                <a:lnTo>
                  <a:pt x="601" y="48"/>
                </a:lnTo>
                <a:lnTo>
                  <a:pt x="582" y="39"/>
                </a:lnTo>
                <a:lnTo>
                  <a:pt x="559" y="31"/>
                </a:lnTo>
                <a:lnTo>
                  <a:pt x="536" y="25"/>
                </a:lnTo>
                <a:lnTo>
                  <a:pt x="511" y="19"/>
                </a:lnTo>
                <a:lnTo>
                  <a:pt x="485" y="12"/>
                </a:lnTo>
                <a:lnTo>
                  <a:pt x="457" y="9"/>
                </a:lnTo>
                <a:lnTo>
                  <a:pt x="428" y="4"/>
                </a:lnTo>
                <a:lnTo>
                  <a:pt x="399" y="2"/>
                </a:lnTo>
                <a:lnTo>
                  <a:pt x="369" y="1"/>
                </a:lnTo>
                <a:lnTo>
                  <a:pt x="339" y="0"/>
                </a:lnTo>
                <a:lnTo>
                  <a:pt x="310" y="1"/>
                </a:lnTo>
                <a:lnTo>
                  <a:pt x="281" y="2"/>
                </a:lnTo>
                <a:lnTo>
                  <a:pt x="251" y="4"/>
                </a:lnTo>
                <a:lnTo>
                  <a:pt x="224" y="9"/>
                </a:lnTo>
                <a:lnTo>
                  <a:pt x="196" y="12"/>
                </a:lnTo>
                <a:lnTo>
                  <a:pt x="169" y="19"/>
                </a:lnTo>
                <a:lnTo>
                  <a:pt x="144" y="25"/>
                </a:lnTo>
                <a:lnTo>
                  <a:pt x="120" y="31"/>
                </a:lnTo>
                <a:lnTo>
                  <a:pt x="98" y="40"/>
                </a:lnTo>
                <a:lnTo>
                  <a:pt x="77" y="48"/>
                </a:lnTo>
                <a:lnTo>
                  <a:pt x="60" y="58"/>
                </a:lnTo>
                <a:lnTo>
                  <a:pt x="44" y="69"/>
                </a:lnTo>
                <a:lnTo>
                  <a:pt x="31" y="79"/>
                </a:lnTo>
                <a:lnTo>
                  <a:pt x="19" y="88"/>
                </a:lnTo>
                <a:lnTo>
                  <a:pt x="10" y="100"/>
                </a:lnTo>
                <a:lnTo>
                  <a:pt x="3" y="113"/>
                </a:lnTo>
                <a:lnTo>
                  <a:pt x="1" y="123"/>
                </a:lnTo>
                <a:lnTo>
                  <a:pt x="0" y="13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Freeform 21"/>
          <p:cNvSpPr>
            <a:spLocks/>
          </p:cNvSpPr>
          <p:nvPr/>
        </p:nvSpPr>
        <p:spPr bwMode="auto">
          <a:xfrm>
            <a:off x="4610100" y="4132263"/>
            <a:ext cx="1525588" cy="481012"/>
          </a:xfrm>
          <a:custGeom>
            <a:avLst/>
            <a:gdLst>
              <a:gd name="T0" fmla="*/ 2147483647 w 961"/>
              <a:gd name="T1" fmla="*/ 2147483647 h 303"/>
              <a:gd name="T2" fmla="*/ 2147483647 w 961"/>
              <a:gd name="T3" fmla="*/ 2147483647 h 303"/>
              <a:gd name="T4" fmla="*/ 2147483647 w 961"/>
              <a:gd name="T5" fmla="*/ 2147483647 h 303"/>
              <a:gd name="T6" fmla="*/ 2147483647 w 961"/>
              <a:gd name="T7" fmla="*/ 2147483647 h 303"/>
              <a:gd name="T8" fmla="*/ 2147483647 w 961"/>
              <a:gd name="T9" fmla="*/ 2147483647 h 303"/>
              <a:gd name="T10" fmla="*/ 2147483647 w 961"/>
              <a:gd name="T11" fmla="*/ 2147483647 h 303"/>
              <a:gd name="T12" fmla="*/ 2147483647 w 961"/>
              <a:gd name="T13" fmla="*/ 2147483647 h 303"/>
              <a:gd name="T14" fmla="*/ 2147483647 w 961"/>
              <a:gd name="T15" fmla="*/ 2147483647 h 303"/>
              <a:gd name="T16" fmla="*/ 2147483647 w 961"/>
              <a:gd name="T17" fmla="*/ 2147483647 h 303"/>
              <a:gd name="T18" fmla="*/ 2147483647 w 961"/>
              <a:gd name="T19" fmla="*/ 2147483647 h 303"/>
              <a:gd name="T20" fmla="*/ 2147483647 w 961"/>
              <a:gd name="T21" fmla="*/ 2147483647 h 303"/>
              <a:gd name="T22" fmla="*/ 2147483647 w 961"/>
              <a:gd name="T23" fmla="*/ 2147483647 h 303"/>
              <a:gd name="T24" fmla="*/ 2147483647 w 961"/>
              <a:gd name="T25" fmla="*/ 2147483647 h 303"/>
              <a:gd name="T26" fmla="*/ 2147483647 w 961"/>
              <a:gd name="T27" fmla="*/ 2147483647 h 303"/>
              <a:gd name="T28" fmla="*/ 2147483647 w 961"/>
              <a:gd name="T29" fmla="*/ 2147483647 h 303"/>
              <a:gd name="T30" fmla="*/ 2147483647 w 961"/>
              <a:gd name="T31" fmla="*/ 2147483647 h 303"/>
              <a:gd name="T32" fmla="*/ 2147483647 w 961"/>
              <a:gd name="T33" fmla="*/ 2147483647 h 303"/>
              <a:gd name="T34" fmla="*/ 2147483647 w 961"/>
              <a:gd name="T35" fmla="*/ 2147483647 h 303"/>
              <a:gd name="T36" fmla="*/ 2147483647 w 961"/>
              <a:gd name="T37" fmla="*/ 2147483647 h 303"/>
              <a:gd name="T38" fmla="*/ 2147483647 w 961"/>
              <a:gd name="T39" fmla="*/ 2147483647 h 303"/>
              <a:gd name="T40" fmla="*/ 2147483647 w 961"/>
              <a:gd name="T41" fmla="*/ 2147483647 h 303"/>
              <a:gd name="T42" fmla="*/ 2147483647 w 961"/>
              <a:gd name="T43" fmla="*/ 2147483647 h 303"/>
              <a:gd name="T44" fmla="*/ 2147483647 w 961"/>
              <a:gd name="T45" fmla="*/ 2147483647 h 303"/>
              <a:gd name="T46" fmla="*/ 2147483647 w 961"/>
              <a:gd name="T47" fmla="*/ 2147483647 h 303"/>
              <a:gd name="T48" fmla="*/ 2147483647 w 961"/>
              <a:gd name="T49" fmla="*/ 2147483647 h 303"/>
              <a:gd name="T50" fmla="*/ 2147483647 w 961"/>
              <a:gd name="T51" fmla="*/ 2147483647 h 303"/>
              <a:gd name="T52" fmla="*/ 2147483647 w 961"/>
              <a:gd name="T53" fmla="*/ 2147483647 h 303"/>
              <a:gd name="T54" fmla="*/ 2147483647 w 961"/>
              <a:gd name="T55" fmla="*/ 2147483647 h 303"/>
              <a:gd name="T56" fmla="*/ 2147483647 w 961"/>
              <a:gd name="T57" fmla="*/ 2147483647 h 303"/>
              <a:gd name="T58" fmla="*/ 2147483647 w 961"/>
              <a:gd name="T59" fmla="*/ 2147483647 h 303"/>
              <a:gd name="T60" fmla="*/ 2147483647 w 961"/>
              <a:gd name="T61" fmla="*/ 2147483647 h 303"/>
              <a:gd name="T62" fmla="*/ 2147483647 w 961"/>
              <a:gd name="T63" fmla="*/ 2147483647 h 303"/>
              <a:gd name="T64" fmla="*/ 2147483647 w 961"/>
              <a:gd name="T65" fmla="*/ 2147483647 h 303"/>
              <a:gd name="T66" fmla="*/ 2147483647 w 961"/>
              <a:gd name="T67" fmla="*/ 2147483647 h 303"/>
              <a:gd name="T68" fmla="*/ 2147483647 w 961"/>
              <a:gd name="T69" fmla="*/ 2147483647 h 303"/>
              <a:gd name="T70" fmla="*/ 2147483647 w 961"/>
              <a:gd name="T71" fmla="*/ 2147483647 h 30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961"/>
              <a:gd name="T109" fmla="*/ 0 h 303"/>
              <a:gd name="T110" fmla="*/ 961 w 961"/>
              <a:gd name="T111" fmla="*/ 303 h 30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961" h="303">
                <a:moveTo>
                  <a:pt x="0" y="152"/>
                </a:moveTo>
                <a:lnTo>
                  <a:pt x="1" y="164"/>
                </a:lnTo>
                <a:lnTo>
                  <a:pt x="7" y="177"/>
                </a:lnTo>
                <a:lnTo>
                  <a:pt x="17" y="189"/>
                </a:lnTo>
                <a:lnTo>
                  <a:pt x="28" y="203"/>
                </a:lnTo>
                <a:lnTo>
                  <a:pt x="46" y="215"/>
                </a:lnTo>
                <a:lnTo>
                  <a:pt x="63" y="226"/>
                </a:lnTo>
                <a:lnTo>
                  <a:pt x="85" y="237"/>
                </a:lnTo>
                <a:lnTo>
                  <a:pt x="113" y="247"/>
                </a:lnTo>
                <a:lnTo>
                  <a:pt x="139" y="258"/>
                </a:lnTo>
                <a:lnTo>
                  <a:pt x="172" y="266"/>
                </a:lnTo>
                <a:lnTo>
                  <a:pt x="205" y="274"/>
                </a:lnTo>
                <a:lnTo>
                  <a:pt x="241" y="281"/>
                </a:lnTo>
                <a:lnTo>
                  <a:pt x="277" y="287"/>
                </a:lnTo>
                <a:lnTo>
                  <a:pt x="315" y="292"/>
                </a:lnTo>
                <a:lnTo>
                  <a:pt x="355" y="296"/>
                </a:lnTo>
                <a:lnTo>
                  <a:pt x="396" y="299"/>
                </a:lnTo>
                <a:lnTo>
                  <a:pt x="438" y="302"/>
                </a:lnTo>
                <a:lnTo>
                  <a:pt x="481" y="302"/>
                </a:lnTo>
                <a:lnTo>
                  <a:pt x="520" y="302"/>
                </a:lnTo>
                <a:lnTo>
                  <a:pt x="563" y="299"/>
                </a:lnTo>
                <a:lnTo>
                  <a:pt x="604" y="295"/>
                </a:lnTo>
                <a:lnTo>
                  <a:pt x="643" y="292"/>
                </a:lnTo>
                <a:lnTo>
                  <a:pt x="682" y="287"/>
                </a:lnTo>
                <a:lnTo>
                  <a:pt x="720" y="281"/>
                </a:lnTo>
                <a:lnTo>
                  <a:pt x="754" y="274"/>
                </a:lnTo>
                <a:lnTo>
                  <a:pt x="787" y="266"/>
                </a:lnTo>
                <a:lnTo>
                  <a:pt x="820" y="258"/>
                </a:lnTo>
                <a:lnTo>
                  <a:pt x="848" y="247"/>
                </a:lnTo>
                <a:lnTo>
                  <a:pt x="873" y="237"/>
                </a:lnTo>
                <a:lnTo>
                  <a:pt x="894" y="226"/>
                </a:lnTo>
                <a:lnTo>
                  <a:pt x="916" y="215"/>
                </a:lnTo>
                <a:lnTo>
                  <a:pt x="930" y="203"/>
                </a:lnTo>
                <a:lnTo>
                  <a:pt x="942" y="189"/>
                </a:lnTo>
                <a:lnTo>
                  <a:pt x="952" y="177"/>
                </a:lnTo>
                <a:lnTo>
                  <a:pt x="958" y="164"/>
                </a:lnTo>
                <a:lnTo>
                  <a:pt x="960" y="152"/>
                </a:lnTo>
                <a:lnTo>
                  <a:pt x="958" y="137"/>
                </a:lnTo>
                <a:lnTo>
                  <a:pt x="952" y="124"/>
                </a:lnTo>
                <a:lnTo>
                  <a:pt x="942" y="112"/>
                </a:lnTo>
                <a:lnTo>
                  <a:pt x="930" y="98"/>
                </a:lnTo>
                <a:lnTo>
                  <a:pt x="916" y="87"/>
                </a:lnTo>
                <a:lnTo>
                  <a:pt x="894" y="76"/>
                </a:lnTo>
                <a:lnTo>
                  <a:pt x="871" y="65"/>
                </a:lnTo>
                <a:lnTo>
                  <a:pt x="848" y="54"/>
                </a:lnTo>
                <a:lnTo>
                  <a:pt x="820" y="43"/>
                </a:lnTo>
                <a:lnTo>
                  <a:pt x="787" y="34"/>
                </a:lnTo>
                <a:lnTo>
                  <a:pt x="754" y="28"/>
                </a:lnTo>
                <a:lnTo>
                  <a:pt x="717" y="21"/>
                </a:lnTo>
                <a:lnTo>
                  <a:pt x="682" y="14"/>
                </a:lnTo>
                <a:lnTo>
                  <a:pt x="643" y="10"/>
                </a:lnTo>
                <a:lnTo>
                  <a:pt x="604" y="6"/>
                </a:lnTo>
                <a:lnTo>
                  <a:pt x="563" y="3"/>
                </a:lnTo>
                <a:lnTo>
                  <a:pt x="520" y="1"/>
                </a:lnTo>
                <a:lnTo>
                  <a:pt x="478" y="0"/>
                </a:lnTo>
                <a:lnTo>
                  <a:pt x="438" y="1"/>
                </a:lnTo>
                <a:lnTo>
                  <a:pt x="396" y="3"/>
                </a:lnTo>
                <a:lnTo>
                  <a:pt x="355" y="6"/>
                </a:lnTo>
                <a:lnTo>
                  <a:pt x="315" y="10"/>
                </a:lnTo>
                <a:lnTo>
                  <a:pt x="277" y="14"/>
                </a:lnTo>
                <a:lnTo>
                  <a:pt x="239" y="21"/>
                </a:lnTo>
                <a:lnTo>
                  <a:pt x="205" y="28"/>
                </a:lnTo>
                <a:lnTo>
                  <a:pt x="172" y="34"/>
                </a:lnTo>
                <a:lnTo>
                  <a:pt x="139" y="44"/>
                </a:lnTo>
                <a:lnTo>
                  <a:pt x="113" y="54"/>
                </a:lnTo>
                <a:lnTo>
                  <a:pt x="85" y="65"/>
                </a:lnTo>
                <a:lnTo>
                  <a:pt x="63" y="76"/>
                </a:lnTo>
                <a:lnTo>
                  <a:pt x="46" y="87"/>
                </a:lnTo>
                <a:lnTo>
                  <a:pt x="28" y="98"/>
                </a:lnTo>
                <a:lnTo>
                  <a:pt x="17" y="112"/>
                </a:lnTo>
                <a:lnTo>
                  <a:pt x="7" y="125"/>
                </a:lnTo>
                <a:lnTo>
                  <a:pt x="1" y="137"/>
                </a:lnTo>
                <a:lnTo>
                  <a:pt x="0" y="15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Freeform 22"/>
          <p:cNvSpPr>
            <a:spLocks/>
          </p:cNvSpPr>
          <p:nvPr/>
        </p:nvSpPr>
        <p:spPr bwMode="auto">
          <a:xfrm>
            <a:off x="5010150" y="5272088"/>
            <a:ext cx="1284288" cy="431800"/>
          </a:xfrm>
          <a:custGeom>
            <a:avLst/>
            <a:gdLst>
              <a:gd name="T0" fmla="*/ 2147483647 w 809"/>
              <a:gd name="T1" fmla="*/ 2147483647 h 272"/>
              <a:gd name="T2" fmla="*/ 2147483647 w 809"/>
              <a:gd name="T3" fmla="*/ 0 h 272"/>
              <a:gd name="T4" fmla="*/ 0 w 809"/>
              <a:gd name="T5" fmla="*/ 0 h 272"/>
              <a:gd name="T6" fmla="*/ 0 w 809"/>
              <a:gd name="T7" fmla="*/ 2147483647 h 272"/>
              <a:gd name="T8" fmla="*/ 2147483647 w 809"/>
              <a:gd name="T9" fmla="*/ 2147483647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272"/>
              <a:gd name="T17" fmla="*/ 809 w 809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272">
                <a:moveTo>
                  <a:pt x="808" y="271"/>
                </a:moveTo>
                <a:lnTo>
                  <a:pt x="808" y="0"/>
                </a:lnTo>
                <a:lnTo>
                  <a:pt x="0" y="0"/>
                </a:lnTo>
                <a:lnTo>
                  <a:pt x="0" y="271"/>
                </a:lnTo>
                <a:lnTo>
                  <a:pt x="808" y="27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Freeform 23"/>
          <p:cNvSpPr>
            <a:spLocks/>
          </p:cNvSpPr>
          <p:nvPr/>
        </p:nvSpPr>
        <p:spPr bwMode="auto">
          <a:xfrm>
            <a:off x="6853238" y="5272088"/>
            <a:ext cx="1446212" cy="414337"/>
          </a:xfrm>
          <a:custGeom>
            <a:avLst/>
            <a:gdLst>
              <a:gd name="T0" fmla="*/ 2147483647 w 911"/>
              <a:gd name="T1" fmla="*/ 2147483647 h 261"/>
              <a:gd name="T2" fmla="*/ 2147483647 w 911"/>
              <a:gd name="T3" fmla="*/ 0 h 261"/>
              <a:gd name="T4" fmla="*/ 0 w 911"/>
              <a:gd name="T5" fmla="*/ 0 h 261"/>
              <a:gd name="T6" fmla="*/ 0 w 911"/>
              <a:gd name="T7" fmla="*/ 2147483647 h 261"/>
              <a:gd name="T8" fmla="*/ 2147483647 w 911"/>
              <a:gd name="T9" fmla="*/ 2147483647 h 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"/>
              <a:gd name="T16" fmla="*/ 0 h 261"/>
              <a:gd name="T17" fmla="*/ 911 w 911"/>
              <a:gd name="T18" fmla="*/ 261 h 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" h="261">
                <a:moveTo>
                  <a:pt x="910" y="260"/>
                </a:moveTo>
                <a:lnTo>
                  <a:pt x="910" y="0"/>
                </a:lnTo>
                <a:lnTo>
                  <a:pt x="0" y="0"/>
                </a:lnTo>
                <a:lnTo>
                  <a:pt x="0" y="260"/>
                </a:lnTo>
                <a:lnTo>
                  <a:pt x="910" y="26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Freeform 24"/>
          <p:cNvSpPr>
            <a:spLocks/>
          </p:cNvSpPr>
          <p:nvPr/>
        </p:nvSpPr>
        <p:spPr bwMode="auto">
          <a:xfrm>
            <a:off x="6251575" y="4259263"/>
            <a:ext cx="722313" cy="484187"/>
          </a:xfrm>
          <a:custGeom>
            <a:avLst/>
            <a:gdLst>
              <a:gd name="T0" fmla="*/ 2147483647 w 455"/>
              <a:gd name="T1" fmla="*/ 0 h 305"/>
              <a:gd name="T2" fmla="*/ 2147483647 w 455"/>
              <a:gd name="T3" fmla="*/ 2147483647 h 305"/>
              <a:gd name="T4" fmla="*/ 0 w 455"/>
              <a:gd name="T5" fmla="*/ 2147483647 h 305"/>
              <a:gd name="T6" fmla="*/ 2147483647 w 455"/>
              <a:gd name="T7" fmla="*/ 0 h 305"/>
              <a:gd name="T8" fmla="*/ 0 60000 65536"/>
              <a:gd name="T9" fmla="*/ 0 60000 65536"/>
              <a:gd name="T10" fmla="*/ 0 60000 65536"/>
              <a:gd name="T11" fmla="*/ 0 60000 65536"/>
              <a:gd name="T12" fmla="*/ 0 w 455"/>
              <a:gd name="T13" fmla="*/ 0 h 305"/>
              <a:gd name="T14" fmla="*/ 455 w 455"/>
              <a:gd name="T15" fmla="*/ 305 h 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5" h="305">
                <a:moveTo>
                  <a:pt x="226" y="0"/>
                </a:moveTo>
                <a:lnTo>
                  <a:pt x="454" y="304"/>
                </a:lnTo>
                <a:lnTo>
                  <a:pt x="0" y="304"/>
                </a:lnTo>
                <a:lnTo>
                  <a:pt x="226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Rectangle 25"/>
          <p:cNvSpPr>
            <a:spLocks noChangeArrowheads="1"/>
          </p:cNvSpPr>
          <p:nvPr/>
        </p:nvSpPr>
        <p:spPr bwMode="auto">
          <a:xfrm>
            <a:off x="6370638" y="4465638"/>
            <a:ext cx="4778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ISA</a:t>
            </a:r>
          </a:p>
        </p:txBody>
      </p:sp>
      <p:sp>
        <p:nvSpPr>
          <p:cNvPr id="44059" name="Rectangle 26"/>
          <p:cNvSpPr>
            <a:spLocks noChangeArrowheads="1"/>
          </p:cNvSpPr>
          <p:nvPr/>
        </p:nvSpPr>
        <p:spPr bwMode="auto">
          <a:xfrm>
            <a:off x="4992688" y="5354638"/>
            <a:ext cx="13271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Hourly_Emps</a:t>
            </a:r>
          </a:p>
        </p:txBody>
      </p:sp>
      <p:sp>
        <p:nvSpPr>
          <p:cNvPr id="44060" name="Rectangle 27"/>
          <p:cNvSpPr>
            <a:spLocks noChangeArrowheads="1"/>
          </p:cNvSpPr>
          <p:nvPr/>
        </p:nvSpPr>
        <p:spPr bwMode="auto">
          <a:xfrm>
            <a:off x="7100888" y="4660900"/>
            <a:ext cx="10366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contractid</a:t>
            </a:r>
          </a:p>
        </p:txBody>
      </p:sp>
      <p:sp>
        <p:nvSpPr>
          <p:cNvPr id="44061" name="Rectangle 28"/>
          <p:cNvSpPr>
            <a:spLocks noChangeArrowheads="1"/>
          </p:cNvSpPr>
          <p:nvPr/>
        </p:nvSpPr>
        <p:spPr bwMode="auto">
          <a:xfrm>
            <a:off x="4683125" y="4205288"/>
            <a:ext cx="13922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hours_worked</a:t>
            </a:r>
          </a:p>
        </p:txBody>
      </p:sp>
      <p:sp>
        <p:nvSpPr>
          <p:cNvPr id="44062" name="Line 29"/>
          <p:cNvSpPr>
            <a:spLocks noChangeShapeType="1"/>
          </p:cNvSpPr>
          <p:nvPr/>
        </p:nvSpPr>
        <p:spPr bwMode="auto">
          <a:xfrm flipH="1">
            <a:off x="5665788" y="4727575"/>
            <a:ext cx="774700" cy="5349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Line 30"/>
          <p:cNvSpPr>
            <a:spLocks noChangeShapeType="1"/>
          </p:cNvSpPr>
          <p:nvPr/>
        </p:nvSpPr>
        <p:spPr bwMode="auto">
          <a:xfrm>
            <a:off x="6691313" y="4727575"/>
            <a:ext cx="785812" cy="5349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Line 31"/>
          <p:cNvSpPr>
            <a:spLocks noChangeShapeType="1"/>
          </p:cNvSpPr>
          <p:nvPr/>
        </p:nvSpPr>
        <p:spPr bwMode="auto">
          <a:xfrm>
            <a:off x="7659688" y="504825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Line 32"/>
          <p:cNvSpPr>
            <a:spLocks noChangeShapeType="1"/>
          </p:cNvSpPr>
          <p:nvPr/>
        </p:nvSpPr>
        <p:spPr bwMode="auto">
          <a:xfrm>
            <a:off x="5353050" y="4610100"/>
            <a:ext cx="0" cy="6524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Line 35"/>
          <p:cNvSpPr>
            <a:spLocks noChangeShapeType="1"/>
          </p:cNvSpPr>
          <p:nvPr/>
        </p:nvSpPr>
        <p:spPr bwMode="auto">
          <a:xfrm flipV="1">
            <a:off x="6591300" y="3973513"/>
            <a:ext cx="0" cy="317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EEDC820-ADC7-6B4E-818C-E77B21358C7D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19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608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4000">
                <a:latin typeface="Calibri" charset="0"/>
                <a:ea typeface="新細明體" charset="0"/>
                <a:cs typeface="新細明體" charset="0"/>
              </a:rPr>
              <a:t>ISA Hierarchies to Tables</a:t>
            </a:r>
          </a:p>
        </p:txBody>
      </p:sp>
      <p:sp>
        <p:nvSpPr>
          <p:cNvPr id="4608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524000"/>
            <a:ext cx="8064500" cy="183356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General approach:</a:t>
            </a:r>
            <a:endParaRPr lang="en-US" altLang="zh-TW" sz="1800">
              <a:latin typeface="Calibri" charset="0"/>
              <a:ea typeface="新細明體" charset="0"/>
              <a:cs typeface="新細明體" charset="0"/>
            </a:endParaRPr>
          </a:p>
          <a:p>
            <a:pPr lvl="1" eaLnBrk="1" hangingPunct="1">
              <a:buSzPct val="75000"/>
            </a:pPr>
            <a:r>
              <a:rPr lang="en-US" altLang="zh-TW" sz="1800">
                <a:latin typeface="Calibri" charset="0"/>
                <a:ea typeface="新細明體" charset="0"/>
                <a:cs typeface="新細明體" charset="0"/>
              </a:rPr>
              <a:t>3 tables: Employees, Hourly_Emps and Contract_Emps.</a:t>
            </a:r>
          </a:p>
          <a:p>
            <a:pPr lvl="1" eaLnBrk="1" hangingPunct="1"/>
            <a:r>
              <a:rPr lang="en-US" altLang="zh-TW" sz="1800">
                <a:latin typeface="Calibri" charset="0"/>
                <a:ea typeface="新細明體" charset="0"/>
                <a:cs typeface="新細明體" charset="0"/>
              </a:rPr>
              <a:t>Hourly_Emps:  Every employee is recorded in Employees.  For hourly emps, extra info recorded in Hourly_Emps (hourly_wages, hours_worked, ssn).</a:t>
            </a:r>
          </a:p>
          <a:p>
            <a:pPr lvl="1" eaLnBrk="1" hangingPunct="1"/>
            <a:r>
              <a:rPr lang="en-US" altLang="zh-TW" sz="1800">
                <a:latin typeface="Calibri" charset="0"/>
                <a:ea typeface="新細明體" charset="0"/>
                <a:cs typeface="新細明體" charset="0"/>
              </a:rPr>
              <a:t>Must delete Hourly_Emps tuple if referenced Employees tuple is deleted).</a:t>
            </a:r>
          </a:p>
        </p:txBody>
      </p:sp>
      <p:grpSp>
        <p:nvGrpSpPr>
          <p:cNvPr id="46085" name="Group 37"/>
          <p:cNvGrpSpPr>
            <a:grpSpLocks/>
          </p:cNvGrpSpPr>
          <p:nvPr/>
        </p:nvGrpSpPr>
        <p:grpSpPr bwMode="auto">
          <a:xfrm>
            <a:off x="3059113" y="3141663"/>
            <a:ext cx="5475287" cy="3095625"/>
            <a:chOff x="1968" y="2274"/>
            <a:chExt cx="3449" cy="1950"/>
          </a:xfrm>
        </p:grpSpPr>
        <p:sp>
          <p:nvSpPr>
            <p:cNvPr id="46088" name="Rectangle 3"/>
            <p:cNvSpPr>
              <a:spLocks noChangeArrowheads="1"/>
            </p:cNvSpPr>
            <p:nvPr/>
          </p:nvSpPr>
          <p:spPr bwMode="auto">
            <a:xfrm>
              <a:off x="1968" y="3936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46089" name="Rectangle 6"/>
            <p:cNvSpPr>
              <a:spLocks noChangeArrowheads="1"/>
            </p:cNvSpPr>
            <p:nvPr/>
          </p:nvSpPr>
          <p:spPr bwMode="auto">
            <a:xfrm>
              <a:off x="4457" y="3953"/>
              <a:ext cx="94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Contract_Emps</a:t>
              </a:r>
            </a:p>
          </p:txBody>
        </p:sp>
        <p:sp>
          <p:nvSpPr>
            <p:cNvPr id="46090" name="Freeform 7"/>
            <p:cNvSpPr>
              <a:spLocks/>
            </p:cNvSpPr>
            <p:nvPr/>
          </p:nvSpPr>
          <p:spPr bwMode="auto">
            <a:xfrm>
              <a:off x="3375" y="2453"/>
              <a:ext cx="665" cy="246"/>
            </a:xfrm>
            <a:custGeom>
              <a:avLst/>
              <a:gdLst>
                <a:gd name="T0" fmla="*/ 662 w 665"/>
                <a:gd name="T1" fmla="*/ 111 h 246"/>
                <a:gd name="T2" fmla="*/ 653 w 665"/>
                <a:gd name="T3" fmla="*/ 90 h 246"/>
                <a:gd name="T4" fmla="*/ 633 w 665"/>
                <a:gd name="T5" fmla="*/ 70 h 246"/>
                <a:gd name="T6" fmla="*/ 604 w 665"/>
                <a:gd name="T7" fmla="*/ 52 h 246"/>
                <a:gd name="T8" fmla="*/ 567 w 665"/>
                <a:gd name="T9" fmla="*/ 35 h 246"/>
                <a:gd name="T10" fmla="*/ 522 w 665"/>
                <a:gd name="T11" fmla="*/ 23 h 246"/>
                <a:gd name="T12" fmla="*/ 473 w 665"/>
                <a:gd name="T13" fmla="*/ 11 h 246"/>
                <a:gd name="T14" fmla="*/ 418 w 665"/>
                <a:gd name="T15" fmla="*/ 4 h 246"/>
                <a:gd name="T16" fmla="*/ 361 w 665"/>
                <a:gd name="T17" fmla="*/ 1 h 246"/>
                <a:gd name="T18" fmla="*/ 303 w 665"/>
                <a:gd name="T19" fmla="*/ 1 h 246"/>
                <a:gd name="T20" fmla="*/ 246 w 665"/>
                <a:gd name="T21" fmla="*/ 4 h 246"/>
                <a:gd name="T22" fmla="*/ 192 w 665"/>
                <a:gd name="T23" fmla="*/ 11 h 246"/>
                <a:gd name="T24" fmla="*/ 141 w 665"/>
                <a:gd name="T25" fmla="*/ 23 h 246"/>
                <a:gd name="T26" fmla="*/ 98 w 665"/>
                <a:gd name="T27" fmla="*/ 35 h 246"/>
                <a:gd name="T28" fmla="*/ 60 w 665"/>
                <a:gd name="T29" fmla="*/ 52 h 246"/>
                <a:gd name="T30" fmla="*/ 31 w 665"/>
                <a:gd name="T31" fmla="*/ 70 h 246"/>
                <a:gd name="T32" fmla="*/ 11 w 665"/>
                <a:gd name="T33" fmla="*/ 90 h 246"/>
                <a:gd name="T34" fmla="*/ 1 w 665"/>
                <a:gd name="T35" fmla="*/ 111 h 246"/>
                <a:gd name="T36" fmla="*/ 1 w 665"/>
                <a:gd name="T37" fmla="*/ 133 h 246"/>
                <a:gd name="T38" fmla="*/ 11 w 665"/>
                <a:gd name="T39" fmla="*/ 154 h 246"/>
                <a:gd name="T40" fmla="*/ 31 w 665"/>
                <a:gd name="T41" fmla="*/ 174 h 246"/>
                <a:gd name="T42" fmla="*/ 60 w 665"/>
                <a:gd name="T43" fmla="*/ 193 h 246"/>
                <a:gd name="T44" fmla="*/ 98 w 665"/>
                <a:gd name="T45" fmla="*/ 209 h 246"/>
                <a:gd name="T46" fmla="*/ 141 w 665"/>
                <a:gd name="T47" fmla="*/ 223 h 246"/>
                <a:gd name="T48" fmla="*/ 192 w 665"/>
                <a:gd name="T49" fmla="*/ 233 h 246"/>
                <a:gd name="T50" fmla="*/ 246 w 665"/>
                <a:gd name="T51" fmla="*/ 240 h 246"/>
                <a:gd name="T52" fmla="*/ 303 w 665"/>
                <a:gd name="T53" fmla="*/ 245 h 246"/>
                <a:gd name="T54" fmla="*/ 361 w 665"/>
                <a:gd name="T55" fmla="*/ 245 h 246"/>
                <a:gd name="T56" fmla="*/ 418 w 665"/>
                <a:gd name="T57" fmla="*/ 240 h 246"/>
                <a:gd name="T58" fmla="*/ 473 w 665"/>
                <a:gd name="T59" fmla="*/ 233 h 246"/>
                <a:gd name="T60" fmla="*/ 522 w 665"/>
                <a:gd name="T61" fmla="*/ 223 h 246"/>
                <a:gd name="T62" fmla="*/ 567 w 665"/>
                <a:gd name="T63" fmla="*/ 209 h 246"/>
                <a:gd name="T64" fmla="*/ 604 w 665"/>
                <a:gd name="T65" fmla="*/ 193 h 246"/>
                <a:gd name="T66" fmla="*/ 633 w 665"/>
                <a:gd name="T67" fmla="*/ 174 h 246"/>
                <a:gd name="T68" fmla="*/ 653 w 665"/>
                <a:gd name="T69" fmla="*/ 154 h 246"/>
                <a:gd name="T70" fmla="*/ 662 w 665"/>
                <a:gd name="T71" fmla="*/ 133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46"/>
                <a:gd name="T110" fmla="*/ 665 w 665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46">
                  <a:moveTo>
                    <a:pt x="664" y="123"/>
                  </a:moveTo>
                  <a:lnTo>
                    <a:pt x="662" y="111"/>
                  </a:lnTo>
                  <a:lnTo>
                    <a:pt x="658" y="101"/>
                  </a:lnTo>
                  <a:lnTo>
                    <a:pt x="653" y="90"/>
                  </a:lnTo>
                  <a:lnTo>
                    <a:pt x="644" y="80"/>
                  </a:lnTo>
                  <a:lnTo>
                    <a:pt x="633" y="70"/>
                  </a:lnTo>
                  <a:lnTo>
                    <a:pt x="620" y="62"/>
                  </a:lnTo>
                  <a:lnTo>
                    <a:pt x="604" y="52"/>
                  </a:lnTo>
                  <a:lnTo>
                    <a:pt x="587" y="43"/>
                  </a:lnTo>
                  <a:lnTo>
                    <a:pt x="567" y="35"/>
                  </a:lnTo>
                  <a:lnTo>
                    <a:pt x="546" y="28"/>
                  </a:lnTo>
                  <a:lnTo>
                    <a:pt x="522" y="23"/>
                  </a:lnTo>
                  <a:lnTo>
                    <a:pt x="498" y="17"/>
                  </a:lnTo>
                  <a:lnTo>
                    <a:pt x="473" y="11"/>
                  </a:lnTo>
                  <a:lnTo>
                    <a:pt x="446" y="8"/>
                  </a:lnTo>
                  <a:lnTo>
                    <a:pt x="418" y="4"/>
                  </a:lnTo>
                  <a:lnTo>
                    <a:pt x="389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3" y="1"/>
                  </a:lnTo>
                  <a:lnTo>
                    <a:pt x="275" y="2"/>
                  </a:lnTo>
                  <a:lnTo>
                    <a:pt x="246" y="4"/>
                  </a:lnTo>
                  <a:lnTo>
                    <a:pt x="218" y="8"/>
                  </a:lnTo>
                  <a:lnTo>
                    <a:pt x="192" y="11"/>
                  </a:lnTo>
                  <a:lnTo>
                    <a:pt x="166" y="17"/>
                  </a:lnTo>
                  <a:lnTo>
                    <a:pt x="141" y="23"/>
                  </a:lnTo>
                  <a:lnTo>
                    <a:pt x="119" y="28"/>
                  </a:lnTo>
                  <a:lnTo>
                    <a:pt x="98" y="35"/>
                  </a:lnTo>
                  <a:lnTo>
                    <a:pt x="78" y="43"/>
                  </a:lnTo>
                  <a:lnTo>
                    <a:pt x="60" y="52"/>
                  </a:lnTo>
                  <a:lnTo>
                    <a:pt x="45" y="62"/>
                  </a:lnTo>
                  <a:lnTo>
                    <a:pt x="31" y="70"/>
                  </a:lnTo>
                  <a:lnTo>
                    <a:pt x="21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21" y="164"/>
                  </a:lnTo>
                  <a:lnTo>
                    <a:pt x="31" y="174"/>
                  </a:lnTo>
                  <a:lnTo>
                    <a:pt x="45" y="184"/>
                  </a:lnTo>
                  <a:lnTo>
                    <a:pt x="60" y="193"/>
                  </a:lnTo>
                  <a:lnTo>
                    <a:pt x="78" y="201"/>
                  </a:lnTo>
                  <a:lnTo>
                    <a:pt x="98" y="209"/>
                  </a:lnTo>
                  <a:lnTo>
                    <a:pt x="119" y="216"/>
                  </a:lnTo>
                  <a:lnTo>
                    <a:pt x="141" y="223"/>
                  </a:lnTo>
                  <a:lnTo>
                    <a:pt x="166" y="228"/>
                  </a:lnTo>
                  <a:lnTo>
                    <a:pt x="192" y="233"/>
                  </a:lnTo>
                  <a:lnTo>
                    <a:pt x="218" y="238"/>
                  </a:lnTo>
                  <a:lnTo>
                    <a:pt x="246" y="240"/>
                  </a:lnTo>
                  <a:lnTo>
                    <a:pt x="275" y="242"/>
                  </a:lnTo>
                  <a:lnTo>
                    <a:pt x="303" y="245"/>
                  </a:lnTo>
                  <a:lnTo>
                    <a:pt x="332" y="245"/>
                  </a:lnTo>
                  <a:lnTo>
                    <a:pt x="361" y="245"/>
                  </a:lnTo>
                  <a:lnTo>
                    <a:pt x="389" y="242"/>
                  </a:lnTo>
                  <a:lnTo>
                    <a:pt x="418" y="240"/>
                  </a:lnTo>
                  <a:lnTo>
                    <a:pt x="446" y="238"/>
                  </a:lnTo>
                  <a:lnTo>
                    <a:pt x="473" y="233"/>
                  </a:lnTo>
                  <a:lnTo>
                    <a:pt x="498" y="228"/>
                  </a:lnTo>
                  <a:lnTo>
                    <a:pt x="522" y="223"/>
                  </a:lnTo>
                  <a:lnTo>
                    <a:pt x="546" y="216"/>
                  </a:lnTo>
                  <a:lnTo>
                    <a:pt x="567" y="209"/>
                  </a:lnTo>
                  <a:lnTo>
                    <a:pt x="587" y="201"/>
                  </a:lnTo>
                  <a:lnTo>
                    <a:pt x="604" y="193"/>
                  </a:lnTo>
                  <a:lnTo>
                    <a:pt x="620" y="184"/>
                  </a:lnTo>
                  <a:lnTo>
                    <a:pt x="633" y="174"/>
                  </a:lnTo>
                  <a:lnTo>
                    <a:pt x="644" y="164"/>
                  </a:lnTo>
                  <a:lnTo>
                    <a:pt x="653" y="154"/>
                  </a:lnTo>
                  <a:lnTo>
                    <a:pt x="658" y="143"/>
                  </a:lnTo>
                  <a:lnTo>
                    <a:pt x="662" y="133"/>
                  </a:lnTo>
                  <a:lnTo>
                    <a:pt x="664" y="1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Freeform 8"/>
            <p:cNvSpPr>
              <a:spLocks/>
            </p:cNvSpPr>
            <p:nvPr/>
          </p:nvSpPr>
          <p:spPr bwMode="auto">
            <a:xfrm>
              <a:off x="4595" y="2453"/>
              <a:ext cx="664" cy="246"/>
            </a:xfrm>
            <a:custGeom>
              <a:avLst/>
              <a:gdLst>
                <a:gd name="T0" fmla="*/ 1 w 664"/>
                <a:gd name="T1" fmla="*/ 133 h 246"/>
                <a:gd name="T2" fmla="*/ 10 w 664"/>
                <a:gd name="T3" fmla="*/ 154 h 246"/>
                <a:gd name="T4" fmla="*/ 30 w 664"/>
                <a:gd name="T5" fmla="*/ 174 h 246"/>
                <a:gd name="T6" fmla="*/ 59 w 664"/>
                <a:gd name="T7" fmla="*/ 193 h 246"/>
                <a:gd name="T8" fmla="*/ 96 w 664"/>
                <a:gd name="T9" fmla="*/ 209 h 246"/>
                <a:gd name="T10" fmla="*/ 141 w 664"/>
                <a:gd name="T11" fmla="*/ 223 h 246"/>
                <a:gd name="T12" fmla="*/ 190 w 664"/>
                <a:gd name="T13" fmla="*/ 233 h 246"/>
                <a:gd name="T14" fmla="*/ 245 w 664"/>
                <a:gd name="T15" fmla="*/ 240 h 246"/>
                <a:gd name="T16" fmla="*/ 302 w 664"/>
                <a:gd name="T17" fmla="*/ 245 h 246"/>
                <a:gd name="T18" fmla="*/ 359 w 664"/>
                <a:gd name="T19" fmla="*/ 245 h 246"/>
                <a:gd name="T20" fmla="*/ 417 w 664"/>
                <a:gd name="T21" fmla="*/ 240 h 246"/>
                <a:gd name="T22" fmla="*/ 472 w 664"/>
                <a:gd name="T23" fmla="*/ 233 h 246"/>
                <a:gd name="T24" fmla="*/ 521 w 664"/>
                <a:gd name="T25" fmla="*/ 221 h 246"/>
                <a:gd name="T26" fmla="*/ 566 w 664"/>
                <a:gd name="T27" fmla="*/ 209 h 246"/>
                <a:gd name="T28" fmla="*/ 603 w 664"/>
                <a:gd name="T29" fmla="*/ 192 h 246"/>
                <a:gd name="T30" fmla="*/ 631 w 664"/>
                <a:gd name="T31" fmla="*/ 174 h 246"/>
                <a:gd name="T32" fmla="*/ 652 w 664"/>
                <a:gd name="T33" fmla="*/ 154 h 246"/>
                <a:gd name="T34" fmla="*/ 661 w 664"/>
                <a:gd name="T35" fmla="*/ 133 h 246"/>
                <a:gd name="T36" fmla="*/ 661 w 664"/>
                <a:gd name="T37" fmla="*/ 111 h 246"/>
                <a:gd name="T38" fmla="*/ 652 w 664"/>
                <a:gd name="T39" fmla="*/ 90 h 246"/>
                <a:gd name="T40" fmla="*/ 631 w 664"/>
                <a:gd name="T41" fmla="*/ 70 h 246"/>
                <a:gd name="T42" fmla="*/ 603 w 664"/>
                <a:gd name="T43" fmla="*/ 52 h 246"/>
                <a:gd name="T44" fmla="*/ 566 w 664"/>
                <a:gd name="T45" fmla="*/ 35 h 246"/>
                <a:gd name="T46" fmla="*/ 521 w 664"/>
                <a:gd name="T47" fmla="*/ 23 h 246"/>
                <a:gd name="T48" fmla="*/ 472 w 664"/>
                <a:gd name="T49" fmla="*/ 11 h 246"/>
                <a:gd name="T50" fmla="*/ 416 w 664"/>
                <a:gd name="T51" fmla="*/ 4 h 246"/>
                <a:gd name="T52" fmla="*/ 359 w 664"/>
                <a:gd name="T53" fmla="*/ 1 h 246"/>
                <a:gd name="T54" fmla="*/ 302 w 664"/>
                <a:gd name="T55" fmla="*/ 1 h 246"/>
                <a:gd name="T56" fmla="*/ 245 w 664"/>
                <a:gd name="T57" fmla="*/ 4 h 246"/>
                <a:gd name="T58" fmla="*/ 190 w 664"/>
                <a:gd name="T59" fmla="*/ 11 h 246"/>
                <a:gd name="T60" fmla="*/ 141 w 664"/>
                <a:gd name="T61" fmla="*/ 23 h 246"/>
                <a:gd name="T62" fmla="*/ 96 w 664"/>
                <a:gd name="T63" fmla="*/ 35 h 246"/>
                <a:gd name="T64" fmla="*/ 59 w 664"/>
                <a:gd name="T65" fmla="*/ 52 h 246"/>
                <a:gd name="T66" fmla="*/ 30 w 664"/>
                <a:gd name="T67" fmla="*/ 71 h 246"/>
                <a:gd name="T68" fmla="*/ 10 w 664"/>
                <a:gd name="T69" fmla="*/ 90 h 246"/>
                <a:gd name="T70" fmla="*/ 1 w 664"/>
                <a:gd name="T71" fmla="*/ 111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4"/>
                <a:gd name="T109" fmla="*/ 0 h 246"/>
                <a:gd name="T110" fmla="*/ 664 w 664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4" h="246">
                  <a:moveTo>
                    <a:pt x="0" y="123"/>
                  </a:moveTo>
                  <a:lnTo>
                    <a:pt x="1" y="133"/>
                  </a:lnTo>
                  <a:lnTo>
                    <a:pt x="5" y="143"/>
                  </a:lnTo>
                  <a:lnTo>
                    <a:pt x="10" y="154"/>
                  </a:lnTo>
                  <a:lnTo>
                    <a:pt x="19" y="164"/>
                  </a:lnTo>
                  <a:lnTo>
                    <a:pt x="30" y="174"/>
                  </a:lnTo>
                  <a:lnTo>
                    <a:pt x="43" y="184"/>
                  </a:lnTo>
                  <a:lnTo>
                    <a:pt x="59" y="193"/>
                  </a:lnTo>
                  <a:lnTo>
                    <a:pt x="76" y="201"/>
                  </a:lnTo>
                  <a:lnTo>
                    <a:pt x="96" y="209"/>
                  </a:lnTo>
                  <a:lnTo>
                    <a:pt x="118" y="216"/>
                  </a:lnTo>
                  <a:lnTo>
                    <a:pt x="141" y="223"/>
                  </a:lnTo>
                  <a:lnTo>
                    <a:pt x="165" y="228"/>
                  </a:lnTo>
                  <a:lnTo>
                    <a:pt x="190" y="233"/>
                  </a:lnTo>
                  <a:lnTo>
                    <a:pt x="217" y="238"/>
                  </a:lnTo>
                  <a:lnTo>
                    <a:pt x="245" y="240"/>
                  </a:lnTo>
                  <a:lnTo>
                    <a:pt x="273" y="242"/>
                  </a:lnTo>
                  <a:lnTo>
                    <a:pt x="302" y="245"/>
                  </a:lnTo>
                  <a:lnTo>
                    <a:pt x="331" y="245"/>
                  </a:lnTo>
                  <a:lnTo>
                    <a:pt x="359" y="245"/>
                  </a:lnTo>
                  <a:lnTo>
                    <a:pt x="388" y="242"/>
                  </a:lnTo>
                  <a:lnTo>
                    <a:pt x="417" y="240"/>
                  </a:lnTo>
                  <a:lnTo>
                    <a:pt x="444" y="238"/>
                  </a:lnTo>
                  <a:lnTo>
                    <a:pt x="472" y="233"/>
                  </a:lnTo>
                  <a:lnTo>
                    <a:pt x="497" y="228"/>
                  </a:lnTo>
                  <a:lnTo>
                    <a:pt x="521" y="221"/>
                  </a:lnTo>
                  <a:lnTo>
                    <a:pt x="544" y="216"/>
                  </a:lnTo>
                  <a:lnTo>
                    <a:pt x="566" y="209"/>
                  </a:lnTo>
                  <a:lnTo>
                    <a:pt x="584" y="201"/>
                  </a:lnTo>
                  <a:lnTo>
                    <a:pt x="603" y="192"/>
                  </a:lnTo>
                  <a:lnTo>
                    <a:pt x="617" y="184"/>
                  </a:lnTo>
                  <a:lnTo>
                    <a:pt x="631" y="174"/>
                  </a:lnTo>
                  <a:lnTo>
                    <a:pt x="643" y="164"/>
                  </a:lnTo>
                  <a:lnTo>
                    <a:pt x="652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3"/>
                  </a:lnTo>
                  <a:lnTo>
                    <a:pt x="661" y="111"/>
                  </a:lnTo>
                  <a:lnTo>
                    <a:pt x="657" y="101"/>
                  </a:lnTo>
                  <a:lnTo>
                    <a:pt x="652" y="90"/>
                  </a:lnTo>
                  <a:lnTo>
                    <a:pt x="643" y="80"/>
                  </a:lnTo>
                  <a:lnTo>
                    <a:pt x="631" y="70"/>
                  </a:lnTo>
                  <a:lnTo>
                    <a:pt x="617" y="62"/>
                  </a:lnTo>
                  <a:lnTo>
                    <a:pt x="603" y="52"/>
                  </a:lnTo>
                  <a:lnTo>
                    <a:pt x="584" y="43"/>
                  </a:lnTo>
                  <a:lnTo>
                    <a:pt x="566" y="35"/>
                  </a:lnTo>
                  <a:lnTo>
                    <a:pt x="543" y="28"/>
                  </a:lnTo>
                  <a:lnTo>
                    <a:pt x="521" y="23"/>
                  </a:lnTo>
                  <a:lnTo>
                    <a:pt x="497" y="17"/>
                  </a:lnTo>
                  <a:lnTo>
                    <a:pt x="472" y="11"/>
                  </a:lnTo>
                  <a:lnTo>
                    <a:pt x="444" y="8"/>
                  </a:lnTo>
                  <a:lnTo>
                    <a:pt x="416" y="4"/>
                  </a:lnTo>
                  <a:lnTo>
                    <a:pt x="388" y="2"/>
                  </a:lnTo>
                  <a:lnTo>
                    <a:pt x="359" y="1"/>
                  </a:lnTo>
                  <a:lnTo>
                    <a:pt x="331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4"/>
                  </a:lnTo>
                  <a:lnTo>
                    <a:pt x="217" y="8"/>
                  </a:lnTo>
                  <a:lnTo>
                    <a:pt x="190" y="11"/>
                  </a:lnTo>
                  <a:lnTo>
                    <a:pt x="165" y="17"/>
                  </a:lnTo>
                  <a:lnTo>
                    <a:pt x="141" y="23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6" y="43"/>
                  </a:lnTo>
                  <a:lnTo>
                    <a:pt x="59" y="52"/>
                  </a:lnTo>
                  <a:lnTo>
                    <a:pt x="43" y="62"/>
                  </a:lnTo>
                  <a:lnTo>
                    <a:pt x="30" y="71"/>
                  </a:lnTo>
                  <a:lnTo>
                    <a:pt x="19" y="80"/>
                  </a:lnTo>
                  <a:lnTo>
                    <a:pt x="10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Freeform 9"/>
            <p:cNvSpPr>
              <a:spLocks/>
            </p:cNvSpPr>
            <p:nvPr/>
          </p:nvSpPr>
          <p:spPr bwMode="auto">
            <a:xfrm>
              <a:off x="3974" y="2274"/>
              <a:ext cx="664" cy="246"/>
            </a:xfrm>
            <a:custGeom>
              <a:avLst/>
              <a:gdLst>
                <a:gd name="T0" fmla="*/ 661 w 664"/>
                <a:gd name="T1" fmla="*/ 111 h 246"/>
                <a:gd name="T2" fmla="*/ 651 w 664"/>
                <a:gd name="T3" fmla="*/ 90 h 246"/>
                <a:gd name="T4" fmla="*/ 632 w 664"/>
                <a:gd name="T5" fmla="*/ 70 h 246"/>
                <a:gd name="T6" fmla="*/ 603 w 664"/>
                <a:gd name="T7" fmla="*/ 51 h 246"/>
                <a:gd name="T8" fmla="*/ 566 w 664"/>
                <a:gd name="T9" fmla="*/ 35 h 246"/>
                <a:gd name="T10" fmla="*/ 521 w 664"/>
                <a:gd name="T11" fmla="*/ 21 h 246"/>
                <a:gd name="T12" fmla="*/ 471 w 664"/>
                <a:gd name="T13" fmla="*/ 11 h 246"/>
                <a:gd name="T14" fmla="*/ 416 w 664"/>
                <a:gd name="T15" fmla="*/ 4 h 246"/>
                <a:gd name="T16" fmla="*/ 361 w 664"/>
                <a:gd name="T17" fmla="*/ 0 h 246"/>
                <a:gd name="T18" fmla="*/ 303 w 664"/>
                <a:gd name="T19" fmla="*/ 0 h 246"/>
                <a:gd name="T20" fmla="*/ 246 w 664"/>
                <a:gd name="T21" fmla="*/ 4 h 246"/>
                <a:gd name="T22" fmla="*/ 191 w 664"/>
                <a:gd name="T23" fmla="*/ 11 h 246"/>
                <a:gd name="T24" fmla="*/ 141 w 664"/>
                <a:gd name="T25" fmla="*/ 21 h 246"/>
                <a:gd name="T26" fmla="*/ 96 w 664"/>
                <a:gd name="T27" fmla="*/ 35 h 246"/>
                <a:gd name="T28" fmla="*/ 59 w 664"/>
                <a:gd name="T29" fmla="*/ 51 h 246"/>
                <a:gd name="T30" fmla="*/ 31 w 664"/>
                <a:gd name="T31" fmla="*/ 70 h 246"/>
                <a:gd name="T32" fmla="*/ 11 w 664"/>
                <a:gd name="T33" fmla="*/ 90 h 246"/>
                <a:gd name="T34" fmla="*/ 1 w 664"/>
                <a:gd name="T35" fmla="*/ 111 h 246"/>
                <a:gd name="T36" fmla="*/ 1 w 664"/>
                <a:gd name="T37" fmla="*/ 133 h 246"/>
                <a:gd name="T38" fmla="*/ 11 w 664"/>
                <a:gd name="T39" fmla="*/ 154 h 246"/>
                <a:gd name="T40" fmla="*/ 31 w 664"/>
                <a:gd name="T41" fmla="*/ 173 h 246"/>
                <a:gd name="T42" fmla="*/ 59 w 664"/>
                <a:gd name="T43" fmla="*/ 192 h 246"/>
                <a:gd name="T44" fmla="*/ 96 w 664"/>
                <a:gd name="T45" fmla="*/ 209 h 246"/>
                <a:gd name="T46" fmla="*/ 141 w 664"/>
                <a:gd name="T47" fmla="*/ 221 h 246"/>
                <a:gd name="T48" fmla="*/ 191 w 664"/>
                <a:gd name="T49" fmla="*/ 233 h 246"/>
                <a:gd name="T50" fmla="*/ 246 w 664"/>
                <a:gd name="T51" fmla="*/ 240 h 246"/>
                <a:gd name="T52" fmla="*/ 303 w 664"/>
                <a:gd name="T53" fmla="*/ 243 h 246"/>
                <a:gd name="T54" fmla="*/ 361 w 664"/>
                <a:gd name="T55" fmla="*/ 243 h 246"/>
                <a:gd name="T56" fmla="*/ 416 w 664"/>
                <a:gd name="T57" fmla="*/ 240 h 246"/>
                <a:gd name="T58" fmla="*/ 471 w 664"/>
                <a:gd name="T59" fmla="*/ 233 h 246"/>
                <a:gd name="T60" fmla="*/ 521 w 664"/>
                <a:gd name="T61" fmla="*/ 221 h 246"/>
                <a:gd name="T62" fmla="*/ 566 w 664"/>
                <a:gd name="T63" fmla="*/ 209 h 246"/>
                <a:gd name="T64" fmla="*/ 603 w 664"/>
                <a:gd name="T65" fmla="*/ 192 h 246"/>
                <a:gd name="T66" fmla="*/ 632 w 664"/>
                <a:gd name="T67" fmla="*/ 173 h 246"/>
                <a:gd name="T68" fmla="*/ 651 w 664"/>
                <a:gd name="T69" fmla="*/ 154 h 246"/>
                <a:gd name="T70" fmla="*/ 661 w 664"/>
                <a:gd name="T71" fmla="*/ 133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4"/>
                <a:gd name="T109" fmla="*/ 0 h 246"/>
                <a:gd name="T110" fmla="*/ 664 w 664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4" h="246">
                  <a:moveTo>
                    <a:pt x="663" y="121"/>
                  </a:moveTo>
                  <a:lnTo>
                    <a:pt x="661" y="111"/>
                  </a:lnTo>
                  <a:lnTo>
                    <a:pt x="657" y="101"/>
                  </a:lnTo>
                  <a:lnTo>
                    <a:pt x="651" y="90"/>
                  </a:lnTo>
                  <a:lnTo>
                    <a:pt x="643" y="80"/>
                  </a:lnTo>
                  <a:lnTo>
                    <a:pt x="632" y="70"/>
                  </a:lnTo>
                  <a:lnTo>
                    <a:pt x="618" y="60"/>
                  </a:lnTo>
                  <a:lnTo>
                    <a:pt x="603" y="51"/>
                  </a:lnTo>
                  <a:lnTo>
                    <a:pt x="586" y="43"/>
                  </a:lnTo>
                  <a:lnTo>
                    <a:pt x="566" y="35"/>
                  </a:lnTo>
                  <a:lnTo>
                    <a:pt x="545" y="28"/>
                  </a:lnTo>
                  <a:lnTo>
                    <a:pt x="521" y="21"/>
                  </a:lnTo>
                  <a:lnTo>
                    <a:pt x="497" y="16"/>
                  </a:lnTo>
                  <a:lnTo>
                    <a:pt x="471" y="11"/>
                  </a:lnTo>
                  <a:lnTo>
                    <a:pt x="444" y="6"/>
                  </a:lnTo>
                  <a:lnTo>
                    <a:pt x="416" y="4"/>
                  </a:lnTo>
                  <a:lnTo>
                    <a:pt x="389" y="2"/>
                  </a:lnTo>
                  <a:lnTo>
                    <a:pt x="361" y="0"/>
                  </a:lnTo>
                  <a:lnTo>
                    <a:pt x="330" y="0"/>
                  </a:lnTo>
                  <a:lnTo>
                    <a:pt x="303" y="0"/>
                  </a:lnTo>
                  <a:lnTo>
                    <a:pt x="273" y="2"/>
                  </a:lnTo>
                  <a:lnTo>
                    <a:pt x="246" y="4"/>
                  </a:lnTo>
                  <a:lnTo>
                    <a:pt x="218" y="6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9" y="28"/>
                  </a:lnTo>
                  <a:lnTo>
                    <a:pt x="96" y="35"/>
                  </a:lnTo>
                  <a:lnTo>
                    <a:pt x="78" y="43"/>
                  </a:lnTo>
                  <a:lnTo>
                    <a:pt x="59" y="51"/>
                  </a:lnTo>
                  <a:lnTo>
                    <a:pt x="44" y="60"/>
                  </a:lnTo>
                  <a:lnTo>
                    <a:pt x="31" y="70"/>
                  </a:lnTo>
                  <a:lnTo>
                    <a:pt x="19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1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19" y="164"/>
                  </a:lnTo>
                  <a:lnTo>
                    <a:pt x="31" y="173"/>
                  </a:lnTo>
                  <a:lnTo>
                    <a:pt x="44" y="182"/>
                  </a:lnTo>
                  <a:lnTo>
                    <a:pt x="59" y="192"/>
                  </a:lnTo>
                  <a:lnTo>
                    <a:pt x="78" y="201"/>
                  </a:lnTo>
                  <a:lnTo>
                    <a:pt x="96" y="209"/>
                  </a:lnTo>
                  <a:lnTo>
                    <a:pt x="119" y="216"/>
                  </a:lnTo>
                  <a:lnTo>
                    <a:pt x="141" y="221"/>
                  </a:lnTo>
                  <a:lnTo>
                    <a:pt x="165" y="227"/>
                  </a:lnTo>
                  <a:lnTo>
                    <a:pt x="191" y="233"/>
                  </a:lnTo>
                  <a:lnTo>
                    <a:pt x="218" y="236"/>
                  </a:lnTo>
                  <a:lnTo>
                    <a:pt x="246" y="240"/>
                  </a:lnTo>
                  <a:lnTo>
                    <a:pt x="273" y="242"/>
                  </a:lnTo>
                  <a:lnTo>
                    <a:pt x="303" y="243"/>
                  </a:lnTo>
                  <a:lnTo>
                    <a:pt x="330" y="245"/>
                  </a:lnTo>
                  <a:lnTo>
                    <a:pt x="361" y="243"/>
                  </a:lnTo>
                  <a:lnTo>
                    <a:pt x="389" y="242"/>
                  </a:lnTo>
                  <a:lnTo>
                    <a:pt x="416" y="240"/>
                  </a:lnTo>
                  <a:lnTo>
                    <a:pt x="444" y="236"/>
                  </a:lnTo>
                  <a:lnTo>
                    <a:pt x="471" y="233"/>
                  </a:lnTo>
                  <a:lnTo>
                    <a:pt x="497" y="227"/>
                  </a:lnTo>
                  <a:lnTo>
                    <a:pt x="521" y="221"/>
                  </a:lnTo>
                  <a:lnTo>
                    <a:pt x="545" y="216"/>
                  </a:lnTo>
                  <a:lnTo>
                    <a:pt x="566" y="209"/>
                  </a:lnTo>
                  <a:lnTo>
                    <a:pt x="586" y="201"/>
                  </a:lnTo>
                  <a:lnTo>
                    <a:pt x="603" y="192"/>
                  </a:lnTo>
                  <a:lnTo>
                    <a:pt x="618" y="182"/>
                  </a:lnTo>
                  <a:lnTo>
                    <a:pt x="632" y="173"/>
                  </a:lnTo>
                  <a:lnTo>
                    <a:pt x="643" y="164"/>
                  </a:lnTo>
                  <a:lnTo>
                    <a:pt x="651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Freeform 10"/>
            <p:cNvSpPr>
              <a:spLocks/>
            </p:cNvSpPr>
            <p:nvPr/>
          </p:nvSpPr>
          <p:spPr bwMode="auto">
            <a:xfrm>
              <a:off x="3974" y="2848"/>
              <a:ext cx="754" cy="268"/>
            </a:xfrm>
            <a:custGeom>
              <a:avLst/>
              <a:gdLst>
                <a:gd name="T0" fmla="*/ 753 w 754"/>
                <a:gd name="T1" fmla="*/ 267 h 268"/>
                <a:gd name="T2" fmla="*/ 753 w 754"/>
                <a:gd name="T3" fmla="*/ 0 h 268"/>
                <a:gd name="T4" fmla="*/ 0 w 754"/>
                <a:gd name="T5" fmla="*/ 0 h 268"/>
                <a:gd name="T6" fmla="*/ 0 w 754"/>
                <a:gd name="T7" fmla="*/ 267 h 268"/>
                <a:gd name="T8" fmla="*/ 753 w 754"/>
                <a:gd name="T9" fmla="*/ 267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4"/>
                <a:gd name="T16" fmla="*/ 0 h 268"/>
                <a:gd name="T17" fmla="*/ 754 w 754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4" h="268">
                  <a:moveTo>
                    <a:pt x="753" y="267"/>
                  </a:moveTo>
                  <a:lnTo>
                    <a:pt x="753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753" y="2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Rectangle 11"/>
            <p:cNvSpPr>
              <a:spLocks noChangeArrowheads="1"/>
            </p:cNvSpPr>
            <p:nvPr/>
          </p:nvSpPr>
          <p:spPr bwMode="auto">
            <a:xfrm>
              <a:off x="4112" y="2312"/>
              <a:ext cx="40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46095" name="Rectangle 12"/>
            <p:cNvSpPr>
              <a:spLocks noChangeArrowheads="1"/>
            </p:cNvSpPr>
            <p:nvPr/>
          </p:nvSpPr>
          <p:spPr bwMode="auto">
            <a:xfrm>
              <a:off x="3532" y="2451"/>
              <a:ext cx="30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 u="sng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ssn</a:t>
              </a:r>
            </a:p>
          </p:txBody>
        </p:sp>
        <p:sp>
          <p:nvSpPr>
            <p:cNvPr id="46096" name="Rectangle 13"/>
            <p:cNvSpPr>
              <a:spLocks noChangeArrowheads="1"/>
            </p:cNvSpPr>
            <p:nvPr/>
          </p:nvSpPr>
          <p:spPr bwMode="auto">
            <a:xfrm>
              <a:off x="4014" y="2886"/>
              <a:ext cx="70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Employees</a:t>
              </a:r>
            </a:p>
          </p:txBody>
        </p:sp>
        <p:sp>
          <p:nvSpPr>
            <p:cNvPr id="46097" name="Rectangle 14"/>
            <p:cNvSpPr>
              <a:spLocks noChangeArrowheads="1"/>
            </p:cNvSpPr>
            <p:nvPr/>
          </p:nvSpPr>
          <p:spPr bwMode="auto">
            <a:xfrm>
              <a:off x="4783" y="2458"/>
              <a:ext cx="25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lot</a:t>
              </a:r>
            </a:p>
          </p:txBody>
        </p:sp>
        <p:sp>
          <p:nvSpPr>
            <p:cNvPr id="46098" name="Line 15"/>
            <p:cNvSpPr>
              <a:spLocks noChangeShapeType="1"/>
            </p:cNvSpPr>
            <p:nvPr/>
          </p:nvSpPr>
          <p:spPr bwMode="auto">
            <a:xfrm>
              <a:off x="3702" y="2693"/>
              <a:ext cx="406" cy="15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Line 16"/>
            <p:cNvSpPr>
              <a:spLocks noChangeShapeType="1"/>
            </p:cNvSpPr>
            <p:nvPr/>
          </p:nvSpPr>
          <p:spPr bwMode="auto">
            <a:xfrm>
              <a:off x="4361" y="2531"/>
              <a:ext cx="0" cy="31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Line 17"/>
            <p:cNvSpPr>
              <a:spLocks noChangeShapeType="1"/>
            </p:cNvSpPr>
            <p:nvPr/>
          </p:nvSpPr>
          <p:spPr bwMode="auto">
            <a:xfrm flipH="1">
              <a:off x="4500" y="2714"/>
              <a:ext cx="443" cy="13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Freeform 18"/>
            <p:cNvSpPr>
              <a:spLocks/>
            </p:cNvSpPr>
            <p:nvPr/>
          </p:nvSpPr>
          <p:spPr bwMode="auto">
            <a:xfrm>
              <a:off x="2181" y="3209"/>
              <a:ext cx="893" cy="295"/>
            </a:xfrm>
            <a:custGeom>
              <a:avLst/>
              <a:gdLst>
                <a:gd name="T0" fmla="*/ 0 w 893"/>
                <a:gd name="T1" fmla="*/ 159 h 295"/>
                <a:gd name="T2" fmla="*/ 14 w 893"/>
                <a:gd name="T3" fmla="*/ 184 h 295"/>
                <a:gd name="T4" fmla="*/ 41 w 893"/>
                <a:gd name="T5" fmla="*/ 208 h 295"/>
                <a:gd name="T6" fmla="*/ 80 w 893"/>
                <a:gd name="T7" fmla="*/ 229 h 295"/>
                <a:gd name="T8" fmla="*/ 129 w 893"/>
                <a:gd name="T9" fmla="*/ 251 h 295"/>
                <a:gd name="T10" fmla="*/ 189 w 893"/>
                <a:gd name="T11" fmla="*/ 265 h 295"/>
                <a:gd name="T12" fmla="*/ 257 w 893"/>
                <a:gd name="T13" fmla="*/ 280 h 295"/>
                <a:gd name="T14" fmla="*/ 329 w 893"/>
                <a:gd name="T15" fmla="*/ 288 h 295"/>
                <a:gd name="T16" fmla="*/ 407 w 893"/>
                <a:gd name="T17" fmla="*/ 292 h 295"/>
                <a:gd name="T18" fmla="*/ 484 w 893"/>
                <a:gd name="T19" fmla="*/ 292 h 295"/>
                <a:gd name="T20" fmla="*/ 562 w 893"/>
                <a:gd name="T21" fmla="*/ 288 h 295"/>
                <a:gd name="T22" fmla="*/ 634 w 893"/>
                <a:gd name="T23" fmla="*/ 278 h 295"/>
                <a:gd name="T24" fmla="*/ 702 w 893"/>
                <a:gd name="T25" fmla="*/ 265 h 295"/>
                <a:gd name="T26" fmla="*/ 761 w 893"/>
                <a:gd name="T27" fmla="*/ 250 h 295"/>
                <a:gd name="T28" fmla="*/ 811 w 893"/>
                <a:gd name="T29" fmla="*/ 229 h 295"/>
                <a:gd name="T30" fmla="*/ 850 w 893"/>
                <a:gd name="T31" fmla="*/ 208 h 295"/>
                <a:gd name="T32" fmla="*/ 877 w 893"/>
                <a:gd name="T33" fmla="*/ 184 h 295"/>
                <a:gd name="T34" fmla="*/ 890 w 893"/>
                <a:gd name="T35" fmla="*/ 159 h 295"/>
                <a:gd name="T36" fmla="*/ 890 w 893"/>
                <a:gd name="T37" fmla="*/ 134 h 295"/>
                <a:gd name="T38" fmla="*/ 877 w 893"/>
                <a:gd name="T39" fmla="*/ 109 h 295"/>
                <a:gd name="T40" fmla="*/ 850 w 893"/>
                <a:gd name="T41" fmla="*/ 84 h 295"/>
                <a:gd name="T42" fmla="*/ 811 w 893"/>
                <a:gd name="T43" fmla="*/ 61 h 295"/>
                <a:gd name="T44" fmla="*/ 761 w 893"/>
                <a:gd name="T45" fmla="*/ 42 h 295"/>
                <a:gd name="T46" fmla="*/ 701 w 893"/>
                <a:gd name="T47" fmla="*/ 25 h 295"/>
                <a:gd name="T48" fmla="*/ 634 w 893"/>
                <a:gd name="T49" fmla="*/ 13 h 295"/>
                <a:gd name="T50" fmla="*/ 560 w 893"/>
                <a:gd name="T51" fmla="*/ 4 h 295"/>
                <a:gd name="T52" fmla="*/ 484 w 893"/>
                <a:gd name="T53" fmla="*/ 0 h 295"/>
                <a:gd name="T54" fmla="*/ 407 w 893"/>
                <a:gd name="T55" fmla="*/ 0 h 295"/>
                <a:gd name="T56" fmla="*/ 329 w 893"/>
                <a:gd name="T57" fmla="*/ 4 h 295"/>
                <a:gd name="T58" fmla="*/ 257 w 893"/>
                <a:gd name="T59" fmla="*/ 13 h 295"/>
                <a:gd name="T60" fmla="*/ 189 w 893"/>
                <a:gd name="T61" fmla="*/ 25 h 295"/>
                <a:gd name="T62" fmla="*/ 129 w 893"/>
                <a:gd name="T63" fmla="*/ 42 h 295"/>
                <a:gd name="T64" fmla="*/ 80 w 893"/>
                <a:gd name="T65" fmla="*/ 61 h 295"/>
                <a:gd name="T66" fmla="*/ 41 w 893"/>
                <a:gd name="T67" fmla="*/ 84 h 295"/>
                <a:gd name="T68" fmla="*/ 14 w 893"/>
                <a:gd name="T69" fmla="*/ 109 h 295"/>
                <a:gd name="T70" fmla="*/ 0 w 893"/>
                <a:gd name="T71" fmla="*/ 134 h 29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93"/>
                <a:gd name="T109" fmla="*/ 0 h 295"/>
                <a:gd name="T110" fmla="*/ 893 w 893"/>
                <a:gd name="T111" fmla="*/ 295 h 29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93" h="295">
                  <a:moveTo>
                    <a:pt x="0" y="146"/>
                  </a:moveTo>
                  <a:lnTo>
                    <a:pt x="0" y="159"/>
                  </a:lnTo>
                  <a:lnTo>
                    <a:pt x="4" y="172"/>
                  </a:lnTo>
                  <a:lnTo>
                    <a:pt x="14" y="184"/>
                  </a:lnTo>
                  <a:lnTo>
                    <a:pt x="26" y="197"/>
                  </a:lnTo>
                  <a:lnTo>
                    <a:pt x="41" y="208"/>
                  </a:lnTo>
                  <a:lnTo>
                    <a:pt x="58" y="219"/>
                  </a:lnTo>
                  <a:lnTo>
                    <a:pt x="80" y="229"/>
                  </a:lnTo>
                  <a:lnTo>
                    <a:pt x="102" y="241"/>
                  </a:lnTo>
                  <a:lnTo>
                    <a:pt x="129" y="251"/>
                  </a:lnTo>
                  <a:lnTo>
                    <a:pt x="159" y="259"/>
                  </a:lnTo>
                  <a:lnTo>
                    <a:pt x="189" y="265"/>
                  </a:lnTo>
                  <a:lnTo>
                    <a:pt x="222" y="272"/>
                  </a:lnTo>
                  <a:lnTo>
                    <a:pt x="257" y="280"/>
                  </a:lnTo>
                  <a:lnTo>
                    <a:pt x="292" y="283"/>
                  </a:lnTo>
                  <a:lnTo>
                    <a:pt x="329" y="288"/>
                  </a:lnTo>
                  <a:lnTo>
                    <a:pt x="369" y="290"/>
                  </a:lnTo>
                  <a:lnTo>
                    <a:pt x="407" y="292"/>
                  </a:lnTo>
                  <a:lnTo>
                    <a:pt x="445" y="294"/>
                  </a:lnTo>
                  <a:lnTo>
                    <a:pt x="484" y="292"/>
                  </a:lnTo>
                  <a:lnTo>
                    <a:pt x="522" y="290"/>
                  </a:lnTo>
                  <a:lnTo>
                    <a:pt x="562" y="288"/>
                  </a:lnTo>
                  <a:lnTo>
                    <a:pt x="599" y="283"/>
                  </a:lnTo>
                  <a:lnTo>
                    <a:pt x="634" y="278"/>
                  </a:lnTo>
                  <a:lnTo>
                    <a:pt x="669" y="272"/>
                  </a:lnTo>
                  <a:lnTo>
                    <a:pt x="702" y="265"/>
                  </a:lnTo>
                  <a:lnTo>
                    <a:pt x="732" y="259"/>
                  </a:lnTo>
                  <a:lnTo>
                    <a:pt x="761" y="250"/>
                  </a:lnTo>
                  <a:lnTo>
                    <a:pt x="788" y="241"/>
                  </a:lnTo>
                  <a:lnTo>
                    <a:pt x="811" y="229"/>
                  </a:lnTo>
                  <a:lnTo>
                    <a:pt x="833" y="219"/>
                  </a:lnTo>
                  <a:lnTo>
                    <a:pt x="850" y="208"/>
                  </a:lnTo>
                  <a:lnTo>
                    <a:pt x="866" y="197"/>
                  </a:lnTo>
                  <a:lnTo>
                    <a:pt x="877" y="184"/>
                  </a:lnTo>
                  <a:lnTo>
                    <a:pt x="884" y="171"/>
                  </a:lnTo>
                  <a:lnTo>
                    <a:pt x="890" y="159"/>
                  </a:lnTo>
                  <a:lnTo>
                    <a:pt x="892" y="146"/>
                  </a:lnTo>
                  <a:lnTo>
                    <a:pt x="890" y="134"/>
                  </a:lnTo>
                  <a:lnTo>
                    <a:pt x="884" y="121"/>
                  </a:lnTo>
                  <a:lnTo>
                    <a:pt x="877" y="109"/>
                  </a:lnTo>
                  <a:lnTo>
                    <a:pt x="865" y="96"/>
                  </a:lnTo>
                  <a:lnTo>
                    <a:pt x="850" y="84"/>
                  </a:lnTo>
                  <a:lnTo>
                    <a:pt x="833" y="73"/>
                  </a:lnTo>
                  <a:lnTo>
                    <a:pt x="811" y="61"/>
                  </a:lnTo>
                  <a:lnTo>
                    <a:pt x="788" y="51"/>
                  </a:lnTo>
                  <a:lnTo>
                    <a:pt x="761" y="42"/>
                  </a:lnTo>
                  <a:lnTo>
                    <a:pt x="732" y="32"/>
                  </a:lnTo>
                  <a:lnTo>
                    <a:pt x="701" y="25"/>
                  </a:lnTo>
                  <a:lnTo>
                    <a:pt x="669" y="19"/>
                  </a:lnTo>
                  <a:lnTo>
                    <a:pt x="634" y="13"/>
                  </a:lnTo>
                  <a:lnTo>
                    <a:pt x="599" y="7"/>
                  </a:lnTo>
                  <a:lnTo>
                    <a:pt x="560" y="4"/>
                  </a:lnTo>
                  <a:lnTo>
                    <a:pt x="522" y="1"/>
                  </a:lnTo>
                  <a:lnTo>
                    <a:pt x="484" y="0"/>
                  </a:lnTo>
                  <a:lnTo>
                    <a:pt x="445" y="0"/>
                  </a:lnTo>
                  <a:lnTo>
                    <a:pt x="407" y="0"/>
                  </a:lnTo>
                  <a:lnTo>
                    <a:pt x="369" y="1"/>
                  </a:lnTo>
                  <a:lnTo>
                    <a:pt x="329" y="4"/>
                  </a:lnTo>
                  <a:lnTo>
                    <a:pt x="292" y="7"/>
                  </a:lnTo>
                  <a:lnTo>
                    <a:pt x="257" y="13"/>
                  </a:lnTo>
                  <a:lnTo>
                    <a:pt x="222" y="19"/>
                  </a:lnTo>
                  <a:lnTo>
                    <a:pt x="189" y="25"/>
                  </a:lnTo>
                  <a:lnTo>
                    <a:pt x="159" y="33"/>
                  </a:lnTo>
                  <a:lnTo>
                    <a:pt x="129" y="42"/>
                  </a:lnTo>
                  <a:lnTo>
                    <a:pt x="102" y="51"/>
                  </a:lnTo>
                  <a:lnTo>
                    <a:pt x="80" y="61"/>
                  </a:lnTo>
                  <a:lnTo>
                    <a:pt x="58" y="73"/>
                  </a:lnTo>
                  <a:lnTo>
                    <a:pt x="41" y="84"/>
                  </a:lnTo>
                  <a:lnTo>
                    <a:pt x="26" y="96"/>
                  </a:lnTo>
                  <a:lnTo>
                    <a:pt x="14" y="109"/>
                  </a:lnTo>
                  <a:lnTo>
                    <a:pt x="4" y="121"/>
                  </a:lnTo>
                  <a:lnTo>
                    <a:pt x="0" y="134"/>
                  </a:lnTo>
                  <a:lnTo>
                    <a:pt x="0" y="14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Rectangle 19"/>
            <p:cNvSpPr>
              <a:spLocks noChangeArrowheads="1"/>
            </p:cNvSpPr>
            <p:nvPr/>
          </p:nvSpPr>
          <p:spPr bwMode="auto">
            <a:xfrm>
              <a:off x="2180" y="3261"/>
              <a:ext cx="85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hourly_wages</a:t>
              </a:r>
            </a:p>
          </p:txBody>
        </p:sp>
        <p:sp>
          <p:nvSpPr>
            <p:cNvPr id="46103" name="Line 20"/>
            <p:cNvSpPr>
              <a:spLocks noChangeShapeType="1"/>
            </p:cNvSpPr>
            <p:nvPr/>
          </p:nvSpPr>
          <p:spPr bwMode="auto">
            <a:xfrm>
              <a:off x="2702" y="3510"/>
              <a:ext cx="720" cy="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Freeform 21"/>
            <p:cNvSpPr>
              <a:spLocks/>
            </p:cNvSpPr>
            <p:nvPr/>
          </p:nvSpPr>
          <p:spPr bwMode="auto">
            <a:xfrm>
              <a:off x="4677" y="3497"/>
              <a:ext cx="684" cy="272"/>
            </a:xfrm>
            <a:custGeom>
              <a:avLst/>
              <a:gdLst>
                <a:gd name="T0" fmla="*/ 1 w 684"/>
                <a:gd name="T1" fmla="*/ 147 h 272"/>
                <a:gd name="T2" fmla="*/ 10 w 684"/>
                <a:gd name="T3" fmla="*/ 170 h 272"/>
                <a:gd name="T4" fmla="*/ 31 w 684"/>
                <a:gd name="T5" fmla="*/ 192 h 272"/>
                <a:gd name="T6" fmla="*/ 61 w 684"/>
                <a:gd name="T7" fmla="*/ 213 h 272"/>
                <a:gd name="T8" fmla="*/ 98 w 684"/>
                <a:gd name="T9" fmla="*/ 231 h 272"/>
                <a:gd name="T10" fmla="*/ 144 w 684"/>
                <a:gd name="T11" fmla="*/ 247 h 272"/>
                <a:gd name="T12" fmla="*/ 196 w 684"/>
                <a:gd name="T13" fmla="*/ 258 h 272"/>
                <a:gd name="T14" fmla="*/ 251 w 684"/>
                <a:gd name="T15" fmla="*/ 267 h 272"/>
                <a:gd name="T16" fmla="*/ 310 w 684"/>
                <a:gd name="T17" fmla="*/ 271 h 272"/>
                <a:gd name="T18" fmla="*/ 369 w 684"/>
                <a:gd name="T19" fmla="*/ 271 h 272"/>
                <a:gd name="T20" fmla="*/ 428 w 684"/>
                <a:gd name="T21" fmla="*/ 265 h 272"/>
                <a:gd name="T22" fmla="*/ 485 w 684"/>
                <a:gd name="T23" fmla="*/ 258 h 272"/>
                <a:gd name="T24" fmla="*/ 536 w 684"/>
                <a:gd name="T25" fmla="*/ 247 h 272"/>
                <a:gd name="T26" fmla="*/ 582 w 684"/>
                <a:gd name="T27" fmla="*/ 231 h 272"/>
                <a:gd name="T28" fmla="*/ 621 w 684"/>
                <a:gd name="T29" fmla="*/ 213 h 272"/>
                <a:gd name="T30" fmla="*/ 650 w 684"/>
                <a:gd name="T31" fmla="*/ 192 h 272"/>
                <a:gd name="T32" fmla="*/ 671 w 684"/>
                <a:gd name="T33" fmla="*/ 170 h 272"/>
                <a:gd name="T34" fmla="*/ 681 w 684"/>
                <a:gd name="T35" fmla="*/ 147 h 272"/>
                <a:gd name="T36" fmla="*/ 681 w 684"/>
                <a:gd name="T37" fmla="*/ 123 h 272"/>
                <a:gd name="T38" fmla="*/ 671 w 684"/>
                <a:gd name="T39" fmla="*/ 100 h 272"/>
                <a:gd name="T40" fmla="*/ 650 w 684"/>
                <a:gd name="T41" fmla="*/ 79 h 272"/>
                <a:gd name="T42" fmla="*/ 621 w 684"/>
                <a:gd name="T43" fmla="*/ 58 h 272"/>
                <a:gd name="T44" fmla="*/ 582 w 684"/>
                <a:gd name="T45" fmla="*/ 39 h 272"/>
                <a:gd name="T46" fmla="*/ 536 w 684"/>
                <a:gd name="T47" fmla="*/ 25 h 272"/>
                <a:gd name="T48" fmla="*/ 485 w 684"/>
                <a:gd name="T49" fmla="*/ 12 h 272"/>
                <a:gd name="T50" fmla="*/ 428 w 684"/>
                <a:gd name="T51" fmla="*/ 4 h 272"/>
                <a:gd name="T52" fmla="*/ 369 w 684"/>
                <a:gd name="T53" fmla="*/ 1 h 272"/>
                <a:gd name="T54" fmla="*/ 310 w 684"/>
                <a:gd name="T55" fmla="*/ 1 h 272"/>
                <a:gd name="T56" fmla="*/ 251 w 684"/>
                <a:gd name="T57" fmla="*/ 4 h 272"/>
                <a:gd name="T58" fmla="*/ 196 w 684"/>
                <a:gd name="T59" fmla="*/ 12 h 272"/>
                <a:gd name="T60" fmla="*/ 144 w 684"/>
                <a:gd name="T61" fmla="*/ 25 h 272"/>
                <a:gd name="T62" fmla="*/ 98 w 684"/>
                <a:gd name="T63" fmla="*/ 40 h 272"/>
                <a:gd name="T64" fmla="*/ 60 w 684"/>
                <a:gd name="T65" fmla="*/ 58 h 272"/>
                <a:gd name="T66" fmla="*/ 31 w 684"/>
                <a:gd name="T67" fmla="*/ 79 h 272"/>
                <a:gd name="T68" fmla="*/ 10 w 684"/>
                <a:gd name="T69" fmla="*/ 100 h 272"/>
                <a:gd name="T70" fmla="*/ 1 w 684"/>
                <a:gd name="T71" fmla="*/ 123 h 27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84"/>
                <a:gd name="T109" fmla="*/ 0 h 272"/>
                <a:gd name="T110" fmla="*/ 684 w 684"/>
                <a:gd name="T111" fmla="*/ 272 h 27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84" h="272">
                  <a:moveTo>
                    <a:pt x="0" y="136"/>
                  </a:moveTo>
                  <a:lnTo>
                    <a:pt x="1" y="147"/>
                  </a:lnTo>
                  <a:lnTo>
                    <a:pt x="3" y="158"/>
                  </a:lnTo>
                  <a:lnTo>
                    <a:pt x="10" y="170"/>
                  </a:lnTo>
                  <a:lnTo>
                    <a:pt x="19" y="181"/>
                  </a:lnTo>
                  <a:lnTo>
                    <a:pt x="31" y="192"/>
                  </a:lnTo>
                  <a:lnTo>
                    <a:pt x="44" y="204"/>
                  </a:lnTo>
                  <a:lnTo>
                    <a:pt x="61" y="213"/>
                  </a:lnTo>
                  <a:lnTo>
                    <a:pt x="77" y="222"/>
                  </a:lnTo>
                  <a:lnTo>
                    <a:pt x="98" y="231"/>
                  </a:lnTo>
                  <a:lnTo>
                    <a:pt x="120" y="239"/>
                  </a:lnTo>
                  <a:lnTo>
                    <a:pt x="144" y="247"/>
                  </a:lnTo>
                  <a:lnTo>
                    <a:pt x="169" y="252"/>
                  </a:lnTo>
                  <a:lnTo>
                    <a:pt x="196" y="258"/>
                  </a:lnTo>
                  <a:lnTo>
                    <a:pt x="224" y="263"/>
                  </a:lnTo>
                  <a:lnTo>
                    <a:pt x="251" y="267"/>
                  </a:lnTo>
                  <a:lnTo>
                    <a:pt x="281" y="269"/>
                  </a:lnTo>
                  <a:lnTo>
                    <a:pt x="310" y="271"/>
                  </a:lnTo>
                  <a:lnTo>
                    <a:pt x="339" y="271"/>
                  </a:lnTo>
                  <a:lnTo>
                    <a:pt x="369" y="271"/>
                  </a:lnTo>
                  <a:lnTo>
                    <a:pt x="399" y="269"/>
                  </a:lnTo>
                  <a:lnTo>
                    <a:pt x="428" y="265"/>
                  </a:lnTo>
                  <a:lnTo>
                    <a:pt x="457" y="263"/>
                  </a:lnTo>
                  <a:lnTo>
                    <a:pt x="485" y="258"/>
                  </a:lnTo>
                  <a:lnTo>
                    <a:pt x="512" y="252"/>
                  </a:lnTo>
                  <a:lnTo>
                    <a:pt x="536" y="247"/>
                  </a:lnTo>
                  <a:lnTo>
                    <a:pt x="559" y="239"/>
                  </a:lnTo>
                  <a:lnTo>
                    <a:pt x="582" y="231"/>
                  </a:lnTo>
                  <a:lnTo>
                    <a:pt x="601" y="222"/>
                  </a:lnTo>
                  <a:lnTo>
                    <a:pt x="621" y="213"/>
                  </a:lnTo>
                  <a:lnTo>
                    <a:pt x="636" y="204"/>
                  </a:lnTo>
                  <a:lnTo>
                    <a:pt x="650" y="192"/>
                  </a:lnTo>
                  <a:lnTo>
                    <a:pt x="662" y="181"/>
                  </a:lnTo>
                  <a:lnTo>
                    <a:pt x="671" y="170"/>
                  </a:lnTo>
                  <a:lnTo>
                    <a:pt x="677" y="158"/>
                  </a:lnTo>
                  <a:lnTo>
                    <a:pt x="681" y="147"/>
                  </a:lnTo>
                  <a:lnTo>
                    <a:pt x="683" y="136"/>
                  </a:lnTo>
                  <a:lnTo>
                    <a:pt x="681" y="123"/>
                  </a:lnTo>
                  <a:lnTo>
                    <a:pt x="677" y="112"/>
                  </a:lnTo>
                  <a:lnTo>
                    <a:pt x="671" y="100"/>
                  </a:lnTo>
                  <a:lnTo>
                    <a:pt x="662" y="88"/>
                  </a:lnTo>
                  <a:lnTo>
                    <a:pt x="650" y="79"/>
                  </a:lnTo>
                  <a:lnTo>
                    <a:pt x="636" y="69"/>
                  </a:lnTo>
                  <a:lnTo>
                    <a:pt x="621" y="58"/>
                  </a:lnTo>
                  <a:lnTo>
                    <a:pt x="601" y="48"/>
                  </a:lnTo>
                  <a:lnTo>
                    <a:pt x="582" y="39"/>
                  </a:lnTo>
                  <a:lnTo>
                    <a:pt x="559" y="31"/>
                  </a:lnTo>
                  <a:lnTo>
                    <a:pt x="536" y="25"/>
                  </a:lnTo>
                  <a:lnTo>
                    <a:pt x="511" y="19"/>
                  </a:lnTo>
                  <a:lnTo>
                    <a:pt x="485" y="12"/>
                  </a:lnTo>
                  <a:lnTo>
                    <a:pt x="457" y="9"/>
                  </a:lnTo>
                  <a:lnTo>
                    <a:pt x="428" y="4"/>
                  </a:lnTo>
                  <a:lnTo>
                    <a:pt x="399" y="2"/>
                  </a:lnTo>
                  <a:lnTo>
                    <a:pt x="369" y="1"/>
                  </a:lnTo>
                  <a:lnTo>
                    <a:pt x="339" y="0"/>
                  </a:lnTo>
                  <a:lnTo>
                    <a:pt x="310" y="1"/>
                  </a:lnTo>
                  <a:lnTo>
                    <a:pt x="281" y="2"/>
                  </a:lnTo>
                  <a:lnTo>
                    <a:pt x="251" y="4"/>
                  </a:lnTo>
                  <a:lnTo>
                    <a:pt x="224" y="9"/>
                  </a:lnTo>
                  <a:lnTo>
                    <a:pt x="196" y="12"/>
                  </a:lnTo>
                  <a:lnTo>
                    <a:pt x="169" y="19"/>
                  </a:lnTo>
                  <a:lnTo>
                    <a:pt x="144" y="25"/>
                  </a:lnTo>
                  <a:lnTo>
                    <a:pt x="120" y="31"/>
                  </a:lnTo>
                  <a:lnTo>
                    <a:pt x="98" y="40"/>
                  </a:lnTo>
                  <a:lnTo>
                    <a:pt x="77" y="48"/>
                  </a:lnTo>
                  <a:lnTo>
                    <a:pt x="60" y="58"/>
                  </a:lnTo>
                  <a:lnTo>
                    <a:pt x="44" y="69"/>
                  </a:lnTo>
                  <a:lnTo>
                    <a:pt x="31" y="79"/>
                  </a:lnTo>
                  <a:lnTo>
                    <a:pt x="19" y="88"/>
                  </a:lnTo>
                  <a:lnTo>
                    <a:pt x="10" y="100"/>
                  </a:lnTo>
                  <a:lnTo>
                    <a:pt x="3" y="113"/>
                  </a:lnTo>
                  <a:lnTo>
                    <a:pt x="1" y="123"/>
                  </a:lnTo>
                  <a:lnTo>
                    <a:pt x="0" y="1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Freeform 22"/>
            <p:cNvSpPr>
              <a:spLocks/>
            </p:cNvSpPr>
            <p:nvPr/>
          </p:nvSpPr>
          <p:spPr bwMode="auto">
            <a:xfrm>
              <a:off x="3093" y="3209"/>
              <a:ext cx="961" cy="303"/>
            </a:xfrm>
            <a:custGeom>
              <a:avLst/>
              <a:gdLst>
                <a:gd name="T0" fmla="*/ 1 w 961"/>
                <a:gd name="T1" fmla="*/ 164 h 303"/>
                <a:gd name="T2" fmla="*/ 17 w 961"/>
                <a:gd name="T3" fmla="*/ 189 h 303"/>
                <a:gd name="T4" fmla="*/ 46 w 961"/>
                <a:gd name="T5" fmla="*/ 215 h 303"/>
                <a:gd name="T6" fmla="*/ 85 w 961"/>
                <a:gd name="T7" fmla="*/ 237 h 303"/>
                <a:gd name="T8" fmla="*/ 139 w 961"/>
                <a:gd name="T9" fmla="*/ 258 h 303"/>
                <a:gd name="T10" fmla="*/ 205 w 961"/>
                <a:gd name="T11" fmla="*/ 274 h 303"/>
                <a:gd name="T12" fmla="*/ 277 w 961"/>
                <a:gd name="T13" fmla="*/ 287 h 303"/>
                <a:gd name="T14" fmla="*/ 355 w 961"/>
                <a:gd name="T15" fmla="*/ 296 h 303"/>
                <a:gd name="T16" fmla="*/ 438 w 961"/>
                <a:gd name="T17" fmla="*/ 302 h 303"/>
                <a:gd name="T18" fmla="*/ 520 w 961"/>
                <a:gd name="T19" fmla="*/ 302 h 303"/>
                <a:gd name="T20" fmla="*/ 604 w 961"/>
                <a:gd name="T21" fmla="*/ 295 h 303"/>
                <a:gd name="T22" fmla="*/ 682 w 961"/>
                <a:gd name="T23" fmla="*/ 287 h 303"/>
                <a:gd name="T24" fmla="*/ 754 w 961"/>
                <a:gd name="T25" fmla="*/ 274 h 303"/>
                <a:gd name="T26" fmla="*/ 820 w 961"/>
                <a:gd name="T27" fmla="*/ 258 h 303"/>
                <a:gd name="T28" fmla="*/ 873 w 961"/>
                <a:gd name="T29" fmla="*/ 237 h 303"/>
                <a:gd name="T30" fmla="*/ 916 w 961"/>
                <a:gd name="T31" fmla="*/ 215 h 303"/>
                <a:gd name="T32" fmla="*/ 942 w 961"/>
                <a:gd name="T33" fmla="*/ 189 h 303"/>
                <a:gd name="T34" fmla="*/ 958 w 961"/>
                <a:gd name="T35" fmla="*/ 164 h 303"/>
                <a:gd name="T36" fmla="*/ 958 w 961"/>
                <a:gd name="T37" fmla="*/ 137 h 303"/>
                <a:gd name="T38" fmla="*/ 942 w 961"/>
                <a:gd name="T39" fmla="*/ 112 h 303"/>
                <a:gd name="T40" fmla="*/ 916 w 961"/>
                <a:gd name="T41" fmla="*/ 87 h 303"/>
                <a:gd name="T42" fmla="*/ 871 w 961"/>
                <a:gd name="T43" fmla="*/ 65 h 303"/>
                <a:gd name="T44" fmla="*/ 820 w 961"/>
                <a:gd name="T45" fmla="*/ 43 h 303"/>
                <a:gd name="T46" fmla="*/ 754 w 961"/>
                <a:gd name="T47" fmla="*/ 28 h 303"/>
                <a:gd name="T48" fmla="*/ 682 w 961"/>
                <a:gd name="T49" fmla="*/ 14 h 303"/>
                <a:gd name="T50" fmla="*/ 604 w 961"/>
                <a:gd name="T51" fmla="*/ 6 h 303"/>
                <a:gd name="T52" fmla="*/ 520 w 961"/>
                <a:gd name="T53" fmla="*/ 1 h 303"/>
                <a:gd name="T54" fmla="*/ 438 w 961"/>
                <a:gd name="T55" fmla="*/ 1 h 303"/>
                <a:gd name="T56" fmla="*/ 355 w 961"/>
                <a:gd name="T57" fmla="*/ 6 h 303"/>
                <a:gd name="T58" fmla="*/ 277 w 961"/>
                <a:gd name="T59" fmla="*/ 14 h 303"/>
                <a:gd name="T60" fmla="*/ 205 w 961"/>
                <a:gd name="T61" fmla="*/ 28 h 303"/>
                <a:gd name="T62" fmla="*/ 139 w 961"/>
                <a:gd name="T63" fmla="*/ 44 h 303"/>
                <a:gd name="T64" fmla="*/ 85 w 961"/>
                <a:gd name="T65" fmla="*/ 65 h 303"/>
                <a:gd name="T66" fmla="*/ 46 w 961"/>
                <a:gd name="T67" fmla="*/ 87 h 303"/>
                <a:gd name="T68" fmla="*/ 17 w 961"/>
                <a:gd name="T69" fmla="*/ 112 h 303"/>
                <a:gd name="T70" fmla="*/ 1 w 961"/>
                <a:gd name="T71" fmla="*/ 137 h 30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61"/>
                <a:gd name="T109" fmla="*/ 0 h 303"/>
                <a:gd name="T110" fmla="*/ 961 w 961"/>
                <a:gd name="T111" fmla="*/ 303 h 30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61" h="303">
                  <a:moveTo>
                    <a:pt x="0" y="152"/>
                  </a:moveTo>
                  <a:lnTo>
                    <a:pt x="1" y="164"/>
                  </a:lnTo>
                  <a:lnTo>
                    <a:pt x="7" y="177"/>
                  </a:lnTo>
                  <a:lnTo>
                    <a:pt x="17" y="189"/>
                  </a:lnTo>
                  <a:lnTo>
                    <a:pt x="28" y="203"/>
                  </a:lnTo>
                  <a:lnTo>
                    <a:pt x="46" y="215"/>
                  </a:lnTo>
                  <a:lnTo>
                    <a:pt x="63" y="226"/>
                  </a:lnTo>
                  <a:lnTo>
                    <a:pt x="85" y="237"/>
                  </a:lnTo>
                  <a:lnTo>
                    <a:pt x="113" y="247"/>
                  </a:lnTo>
                  <a:lnTo>
                    <a:pt x="139" y="258"/>
                  </a:lnTo>
                  <a:lnTo>
                    <a:pt x="172" y="266"/>
                  </a:lnTo>
                  <a:lnTo>
                    <a:pt x="205" y="274"/>
                  </a:lnTo>
                  <a:lnTo>
                    <a:pt x="241" y="281"/>
                  </a:lnTo>
                  <a:lnTo>
                    <a:pt x="277" y="287"/>
                  </a:lnTo>
                  <a:lnTo>
                    <a:pt x="315" y="292"/>
                  </a:lnTo>
                  <a:lnTo>
                    <a:pt x="355" y="296"/>
                  </a:lnTo>
                  <a:lnTo>
                    <a:pt x="396" y="299"/>
                  </a:lnTo>
                  <a:lnTo>
                    <a:pt x="438" y="302"/>
                  </a:lnTo>
                  <a:lnTo>
                    <a:pt x="481" y="302"/>
                  </a:lnTo>
                  <a:lnTo>
                    <a:pt x="520" y="302"/>
                  </a:lnTo>
                  <a:lnTo>
                    <a:pt x="563" y="299"/>
                  </a:lnTo>
                  <a:lnTo>
                    <a:pt x="604" y="295"/>
                  </a:lnTo>
                  <a:lnTo>
                    <a:pt x="643" y="292"/>
                  </a:lnTo>
                  <a:lnTo>
                    <a:pt x="682" y="287"/>
                  </a:lnTo>
                  <a:lnTo>
                    <a:pt x="720" y="281"/>
                  </a:lnTo>
                  <a:lnTo>
                    <a:pt x="754" y="274"/>
                  </a:lnTo>
                  <a:lnTo>
                    <a:pt x="787" y="266"/>
                  </a:lnTo>
                  <a:lnTo>
                    <a:pt x="820" y="258"/>
                  </a:lnTo>
                  <a:lnTo>
                    <a:pt x="848" y="247"/>
                  </a:lnTo>
                  <a:lnTo>
                    <a:pt x="873" y="237"/>
                  </a:lnTo>
                  <a:lnTo>
                    <a:pt x="894" y="226"/>
                  </a:lnTo>
                  <a:lnTo>
                    <a:pt x="916" y="215"/>
                  </a:lnTo>
                  <a:lnTo>
                    <a:pt x="930" y="203"/>
                  </a:lnTo>
                  <a:lnTo>
                    <a:pt x="942" y="189"/>
                  </a:lnTo>
                  <a:lnTo>
                    <a:pt x="952" y="177"/>
                  </a:lnTo>
                  <a:lnTo>
                    <a:pt x="958" y="164"/>
                  </a:lnTo>
                  <a:lnTo>
                    <a:pt x="960" y="152"/>
                  </a:lnTo>
                  <a:lnTo>
                    <a:pt x="958" y="137"/>
                  </a:lnTo>
                  <a:lnTo>
                    <a:pt x="952" y="124"/>
                  </a:lnTo>
                  <a:lnTo>
                    <a:pt x="942" y="112"/>
                  </a:lnTo>
                  <a:lnTo>
                    <a:pt x="930" y="98"/>
                  </a:lnTo>
                  <a:lnTo>
                    <a:pt x="916" y="87"/>
                  </a:lnTo>
                  <a:lnTo>
                    <a:pt x="894" y="76"/>
                  </a:lnTo>
                  <a:lnTo>
                    <a:pt x="871" y="65"/>
                  </a:lnTo>
                  <a:lnTo>
                    <a:pt x="848" y="54"/>
                  </a:lnTo>
                  <a:lnTo>
                    <a:pt x="820" y="43"/>
                  </a:lnTo>
                  <a:lnTo>
                    <a:pt x="787" y="34"/>
                  </a:lnTo>
                  <a:lnTo>
                    <a:pt x="754" y="28"/>
                  </a:lnTo>
                  <a:lnTo>
                    <a:pt x="717" y="21"/>
                  </a:lnTo>
                  <a:lnTo>
                    <a:pt x="682" y="14"/>
                  </a:lnTo>
                  <a:lnTo>
                    <a:pt x="643" y="10"/>
                  </a:lnTo>
                  <a:lnTo>
                    <a:pt x="604" y="6"/>
                  </a:lnTo>
                  <a:lnTo>
                    <a:pt x="563" y="3"/>
                  </a:lnTo>
                  <a:lnTo>
                    <a:pt x="520" y="1"/>
                  </a:lnTo>
                  <a:lnTo>
                    <a:pt x="478" y="0"/>
                  </a:lnTo>
                  <a:lnTo>
                    <a:pt x="438" y="1"/>
                  </a:lnTo>
                  <a:lnTo>
                    <a:pt x="396" y="3"/>
                  </a:lnTo>
                  <a:lnTo>
                    <a:pt x="355" y="6"/>
                  </a:lnTo>
                  <a:lnTo>
                    <a:pt x="315" y="10"/>
                  </a:lnTo>
                  <a:lnTo>
                    <a:pt x="277" y="14"/>
                  </a:lnTo>
                  <a:lnTo>
                    <a:pt x="239" y="21"/>
                  </a:lnTo>
                  <a:lnTo>
                    <a:pt x="205" y="28"/>
                  </a:lnTo>
                  <a:lnTo>
                    <a:pt x="172" y="34"/>
                  </a:lnTo>
                  <a:lnTo>
                    <a:pt x="139" y="44"/>
                  </a:lnTo>
                  <a:lnTo>
                    <a:pt x="113" y="54"/>
                  </a:lnTo>
                  <a:lnTo>
                    <a:pt x="85" y="65"/>
                  </a:lnTo>
                  <a:lnTo>
                    <a:pt x="63" y="76"/>
                  </a:lnTo>
                  <a:lnTo>
                    <a:pt x="46" y="87"/>
                  </a:lnTo>
                  <a:lnTo>
                    <a:pt x="28" y="98"/>
                  </a:lnTo>
                  <a:lnTo>
                    <a:pt x="17" y="112"/>
                  </a:lnTo>
                  <a:lnTo>
                    <a:pt x="7" y="125"/>
                  </a:lnTo>
                  <a:lnTo>
                    <a:pt x="1" y="137"/>
                  </a:lnTo>
                  <a:lnTo>
                    <a:pt x="0" y="15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Freeform 23"/>
            <p:cNvSpPr>
              <a:spLocks/>
            </p:cNvSpPr>
            <p:nvPr/>
          </p:nvSpPr>
          <p:spPr bwMode="auto">
            <a:xfrm>
              <a:off x="3345" y="3927"/>
              <a:ext cx="809" cy="272"/>
            </a:xfrm>
            <a:custGeom>
              <a:avLst/>
              <a:gdLst>
                <a:gd name="T0" fmla="*/ 808 w 809"/>
                <a:gd name="T1" fmla="*/ 271 h 272"/>
                <a:gd name="T2" fmla="*/ 808 w 809"/>
                <a:gd name="T3" fmla="*/ 0 h 272"/>
                <a:gd name="T4" fmla="*/ 0 w 809"/>
                <a:gd name="T5" fmla="*/ 0 h 272"/>
                <a:gd name="T6" fmla="*/ 0 w 809"/>
                <a:gd name="T7" fmla="*/ 271 h 272"/>
                <a:gd name="T8" fmla="*/ 808 w 809"/>
                <a:gd name="T9" fmla="*/ 271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9"/>
                <a:gd name="T16" fmla="*/ 0 h 272"/>
                <a:gd name="T17" fmla="*/ 809 w 809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9" h="272">
                  <a:moveTo>
                    <a:pt x="808" y="271"/>
                  </a:moveTo>
                  <a:lnTo>
                    <a:pt x="808" y="0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808" y="27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Freeform 24"/>
            <p:cNvSpPr>
              <a:spLocks/>
            </p:cNvSpPr>
            <p:nvPr/>
          </p:nvSpPr>
          <p:spPr bwMode="auto">
            <a:xfrm>
              <a:off x="4506" y="3927"/>
              <a:ext cx="911" cy="261"/>
            </a:xfrm>
            <a:custGeom>
              <a:avLst/>
              <a:gdLst>
                <a:gd name="T0" fmla="*/ 910 w 911"/>
                <a:gd name="T1" fmla="*/ 260 h 261"/>
                <a:gd name="T2" fmla="*/ 910 w 911"/>
                <a:gd name="T3" fmla="*/ 0 h 261"/>
                <a:gd name="T4" fmla="*/ 0 w 911"/>
                <a:gd name="T5" fmla="*/ 0 h 261"/>
                <a:gd name="T6" fmla="*/ 0 w 911"/>
                <a:gd name="T7" fmla="*/ 260 h 261"/>
                <a:gd name="T8" fmla="*/ 910 w 911"/>
                <a:gd name="T9" fmla="*/ 26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1"/>
                <a:gd name="T16" fmla="*/ 0 h 261"/>
                <a:gd name="T17" fmla="*/ 911 w 911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1" h="261">
                  <a:moveTo>
                    <a:pt x="910" y="260"/>
                  </a:moveTo>
                  <a:lnTo>
                    <a:pt x="910" y="0"/>
                  </a:lnTo>
                  <a:lnTo>
                    <a:pt x="0" y="0"/>
                  </a:lnTo>
                  <a:lnTo>
                    <a:pt x="0" y="260"/>
                  </a:lnTo>
                  <a:lnTo>
                    <a:pt x="910" y="2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Freeform 25"/>
            <p:cNvSpPr>
              <a:spLocks/>
            </p:cNvSpPr>
            <p:nvPr/>
          </p:nvSpPr>
          <p:spPr bwMode="auto">
            <a:xfrm>
              <a:off x="4127" y="3289"/>
              <a:ext cx="455" cy="305"/>
            </a:xfrm>
            <a:custGeom>
              <a:avLst/>
              <a:gdLst>
                <a:gd name="T0" fmla="*/ 226 w 455"/>
                <a:gd name="T1" fmla="*/ 0 h 305"/>
                <a:gd name="T2" fmla="*/ 454 w 455"/>
                <a:gd name="T3" fmla="*/ 304 h 305"/>
                <a:gd name="T4" fmla="*/ 0 w 455"/>
                <a:gd name="T5" fmla="*/ 304 h 305"/>
                <a:gd name="T6" fmla="*/ 226 w 455"/>
                <a:gd name="T7" fmla="*/ 0 h 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5"/>
                <a:gd name="T13" fmla="*/ 0 h 305"/>
                <a:gd name="T14" fmla="*/ 455 w 455"/>
                <a:gd name="T15" fmla="*/ 305 h 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5" h="305">
                  <a:moveTo>
                    <a:pt x="226" y="0"/>
                  </a:moveTo>
                  <a:lnTo>
                    <a:pt x="454" y="304"/>
                  </a:lnTo>
                  <a:lnTo>
                    <a:pt x="0" y="304"/>
                  </a:lnTo>
                  <a:lnTo>
                    <a:pt x="226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Rectangle 26"/>
            <p:cNvSpPr>
              <a:spLocks noChangeArrowheads="1"/>
            </p:cNvSpPr>
            <p:nvPr/>
          </p:nvSpPr>
          <p:spPr bwMode="auto">
            <a:xfrm>
              <a:off x="4202" y="3419"/>
              <a:ext cx="30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chemeClr val="accent2"/>
                  </a:solidFill>
                  <a:latin typeface="Arial" charset="0"/>
                  <a:ea typeface="新細明體" charset="0"/>
                  <a:cs typeface="新細明體" charset="0"/>
                </a:rPr>
                <a:t>ISA</a:t>
              </a:r>
            </a:p>
          </p:txBody>
        </p:sp>
        <p:sp>
          <p:nvSpPr>
            <p:cNvPr id="46110" name="Rectangle 27"/>
            <p:cNvSpPr>
              <a:spLocks noChangeArrowheads="1"/>
            </p:cNvSpPr>
            <p:nvPr/>
          </p:nvSpPr>
          <p:spPr bwMode="auto">
            <a:xfrm>
              <a:off x="3334" y="3979"/>
              <a:ext cx="83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Hourly_Emps</a:t>
              </a:r>
            </a:p>
          </p:txBody>
        </p:sp>
        <p:sp>
          <p:nvSpPr>
            <p:cNvPr id="46111" name="Rectangle 28"/>
            <p:cNvSpPr>
              <a:spLocks noChangeArrowheads="1"/>
            </p:cNvSpPr>
            <p:nvPr/>
          </p:nvSpPr>
          <p:spPr bwMode="auto">
            <a:xfrm>
              <a:off x="4662" y="3542"/>
              <a:ext cx="65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contractid</a:t>
              </a:r>
            </a:p>
          </p:txBody>
        </p:sp>
        <p:sp>
          <p:nvSpPr>
            <p:cNvPr id="46112" name="Rectangle 29"/>
            <p:cNvSpPr>
              <a:spLocks noChangeArrowheads="1"/>
            </p:cNvSpPr>
            <p:nvPr/>
          </p:nvSpPr>
          <p:spPr bwMode="auto">
            <a:xfrm>
              <a:off x="3139" y="3255"/>
              <a:ext cx="87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hours_worked</a:t>
              </a:r>
            </a:p>
          </p:txBody>
        </p:sp>
        <p:sp>
          <p:nvSpPr>
            <p:cNvPr id="46113" name="Line 30"/>
            <p:cNvSpPr>
              <a:spLocks noChangeShapeType="1"/>
            </p:cNvSpPr>
            <p:nvPr/>
          </p:nvSpPr>
          <p:spPr bwMode="auto">
            <a:xfrm flipH="1">
              <a:off x="3758" y="3584"/>
              <a:ext cx="488" cy="33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Line 31"/>
            <p:cNvSpPr>
              <a:spLocks noChangeShapeType="1"/>
            </p:cNvSpPr>
            <p:nvPr/>
          </p:nvSpPr>
          <p:spPr bwMode="auto">
            <a:xfrm>
              <a:off x="4404" y="3584"/>
              <a:ext cx="495" cy="33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Line 32"/>
            <p:cNvSpPr>
              <a:spLocks noChangeShapeType="1"/>
            </p:cNvSpPr>
            <p:nvPr/>
          </p:nvSpPr>
          <p:spPr bwMode="auto">
            <a:xfrm>
              <a:off x="5014" y="3786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Line 33"/>
            <p:cNvSpPr>
              <a:spLocks noChangeShapeType="1"/>
            </p:cNvSpPr>
            <p:nvPr/>
          </p:nvSpPr>
          <p:spPr bwMode="auto">
            <a:xfrm>
              <a:off x="3561" y="3510"/>
              <a:ext cx="0" cy="41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7" name="Line 34"/>
            <p:cNvSpPr>
              <a:spLocks noChangeShapeType="1"/>
            </p:cNvSpPr>
            <p:nvPr/>
          </p:nvSpPr>
          <p:spPr bwMode="auto">
            <a:xfrm flipV="1">
              <a:off x="4341" y="3109"/>
              <a:ext cx="0" cy="2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6" name="Rectangle 35"/>
          <p:cNvSpPr>
            <a:spLocks noChangeArrowheads="1"/>
          </p:cNvSpPr>
          <p:nvPr/>
        </p:nvSpPr>
        <p:spPr bwMode="auto">
          <a:xfrm>
            <a:off x="755650" y="3357563"/>
            <a:ext cx="381635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Gill Sans MT" charset="0"/>
                <a:ea typeface="新細明體" charset="0"/>
                <a:cs typeface="新細明體" charset="0"/>
              </a:rPr>
              <a:t>CREATE TABLE employees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(</a:t>
            </a:r>
          </a:p>
          <a:p>
            <a:pPr eaLnBrk="0" hangingPunct="0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ssn  </a:t>
            </a:r>
            <a:r>
              <a:rPr lang="en-US" altLang="zh-TW" sz="16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CHAR(11),</a:t>
            </a:r>
            <a:endParaRPr lang="en-US" altLang="zh-TW" sz="1800">
              <a:solidFill>
                <a:srgbClr val="434FD6"/>
              </a:solidFill>
              <a:latin typeface="Gill Sans MT" charset="0"/>
              <a:ea typeface="新細明體" charset="0"/>
              <a:cs typeface="新細明體" charset="0"/>
            </a:endParaRPr>
          </a:p>
          <a:p>
            <a:pPr eaLnBrk="0" hangingPunct="0"/>
            <a:r>
              <a:rPr lang="en-US" altLang="zh-TW" sz="18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 name  </a:t>
            </a:r>
            <a:r>
              <a:rPr lang="en-US" altLang="zh-TW" sz="16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CHAR(20)</a:t>
            </a:r>
            <a:r>
              <a:rPr lang="en-US" altLang="zh-TW" sz="18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 sz="18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 lot  </a:t>
            </a:r>
            <a:r>
              <a:rPr lang="en-US" altLang="zh-TW" sz="16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INTEGER</a:t>
            </a:r>
            <a:r>
              <a:rPr lang="en-US" altLang="zh-TW" sz="18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 sz="1600">
                <a:latin typeface="Gill Sans MT" charset="0"/>
                <a:ea typeface="新細明體" charset="0"/>
                <a:cs typeface="新細明體" charset="0"/>
              </a:rPr>
              <a:t>  PRIMARY KEY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(ssn))</a:t>
            </a:r>
          </a:p>
        </p:txBody>
      </p:sp>
      <p:sp>
        <p:nvSpPr>
          <p:cNvPr id="46087" name="Rectangle 36"/>
          <p:cNvSpPr>
            <a:spLocks noChangeArrowheads="1"/>
          </p:cNvSpPr>
          <p:nvPr/>
        </p:nvSpPr>
        <p:spPr bwMode="auto">
          <a:xfrm>
            <a:off x="539750" y="4941888"/>
            <a:ext cx="5688013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1600">
                <a:latin typeface="Gill Sans MT" charset="0"/>
                <a:ea typeface="新細明體" charset="0"/>
                <a:cs typeface="新細明體" charset="0"/>
              </a:rPr>
              <a:t>CREATE TABLE hourly_emps (</a:t>
            </a:r>
          </a:p>
          <a:p>
            <a:r>
              <a:rPr lang="en-US" altLang="zh-TW" sz="16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hourly_wages  INTEGER,</a:t>
            </a:r>
          </a:p>
          <a:p>
            <a:r>
              <a:rPr lang="en-US" altLang="zh-TW" sz="16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hours_worked  INTEGER,</a:t>
            </a:r>
          </a:p>
          <a:p>
            <a:r>
              <a:rPr lang="en-US" altLang="zh-TW" sz="16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ssn  CHAR(11),</a:t>
            </a:r>
          </a:p>
          <a:p>
            <a:r>
              <a:rPr lang="en-US" altLang="zh-TW" sz="1600">
                <a:solidFill>
                  <a:srgbClr val="434FD6"/>
                </a:solidFill>
                <a:latin typeface="Gill Sans MT" charset="0"/>
                <a:ea typeface="新細明體" charset="0"/>
                <a:cs typeface="新細明體" charset="0"/>
              </a:rPr>
              <a:t>  PRIMARY KEY (ssn)</a:t>
            </a:r>
          </a:p>
          <a:p>
            <a:r>
              <a:rPr lang="en-US" altLang="zh-TW" sz="1600">
                <a:latin typeface="Gill Sans MT" charset="0"/>
                <a:ea typeface="新細明體" charset="0"/>
                <a:cs typeface="新細明體" charset="0"/>
              </a:rPr>
              <a:t>  FOREIGN KEY  (ssn) REFERNECES employees ON DELETE CASCADE)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FD83293-F441-1040-8D1D-4BC4B44BA278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2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charset="0"/>
                <a:ea typeface="新細明體" charset="0"/>
                <a:cs typeface="新細明體" charset="0"/>
              </a:rPr>
              <a:t>Translate ER Model to Relational Model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An entity set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relationship set without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relationship set with only key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relationship set with participation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weak entity set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ISA hierarchies to table(s)</a:t>
            </a:r>
          </a:p>
          <a:p>
            <a:pPr eaLnBrk="1" hangingPunct="1"/>
            <a:endParaRPr lang="en-US" altLang="zh-TW" sz="2400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A0D1036-128C-EA46-A267-6AC26DEA6351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3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104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Entity Sets to Tables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4643438" y="2971800"/>
            <a:ext cx="442912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zh-TW" altLang="en-US" sz="2000">
                <a:latin typeface="Calibri" charset="0"/>
                <a:ea typeface="新細明體" charset="0"/>
                <a:cs typeface="新細明體" charset="0"/>
              </a:rPr>
              <a:t>            </a:t>
            </a: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CREATE TABLE Employees </a:t>
            </a:r>
          </a:p>
          <a:p>
            <a:pPr eaLnBrk="0" hangingPunct="0"/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               (ssn CHAR(11),</a:t>
            </a:r>
          </a:p>
          <a:p>
            <a:pPr eaLnBrk="0" hangingPunct="0"/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               name CHAR(20),</a:t>
            </a:r>
          </a:p>
          <a:p>
            <a:pPr eaLnBrk="0" hangingPunct="0"/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               lot  INTEGER,</a:t>
            </a:r>
          </a:p>
          <a:p>
            <a:pPr eaLnBrk="0" hangingPunct="0"/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                  </a:t>
            </a:r>
            <a:r>
              <a:rPr lang="en-US" altLang="zh-TW" sz="2000">
                <a:solidFill>
                  <a:schemeClr val="accent2"/>
                </a:solidFill>
                <a:latin typeface="Calibri" charset="0"/>
                <a:ea typeface="新細明體" charset="0"/>
                <a:cs typeface="新細明體" charset="0"/>
              </a:rPr>
              <a:t>PRIMARY KEY  (ssn)</a:t>
            </a:r>
            <a:r>
              <a:rPr lang="en-US" altLang="zh-TW" sz="2000">
                <a:latin typeface="Calibri" charset="0"/>
                <a:ea typeface="新細明體" charset="0"/>
                <a:cs typeface="新細明體" charset="0"/>
              </a:rPr>
              <a:t>)</a:t>
            </a:r>
          </a:p>
        </p:txBody>
      </p:sp>
      <p:grpSp>
        <p:nvGrpSpPr>
          <p:cNvPr id="18438" name="Group 7"/>
          <p:cNvGrpSpPr>
            <a:grpSpLocks/>
          </p:cNvGrpSpPr>
          <p:nvPr/>
        </p:nvGrpSpPr>
        <p:grpSpPr bwMode="auto">
          <a:xfrm>
            <a:off x="381000" y="3352800"/>
            <a:ext cx="4406900" cy="1663700"/>
            <a:chOff x="240" y="2112"/>
            <a:chExt cx="2776" cy="1048"/>
          </a:xfrm>
        </p:grpSpPr>
        <p:grpSp>
          <p:nvGrpSpPr>
            <p:cNvPr id="18444" name="Group 8"/>
            <p:cNvGrpSpPr>
              <a:grpSpLocks/>
            </p:cNvGrpSpPr>
            <p:nvPr/>
          </p:nvGrpSpPr>
          <p:grpSpPr bwMode="auto">
            <a:xfrm>
              <a:off x="1104" y="2832"/>
              <a:ext cx="1144" cy="328"/>
              <a:chOff x="1104" y="2832"/>
              <a:chExt cx="1144" cy="328"/>
            </a:xfrm>
          </p:grpSpPr>
          <p:sp>
            <p:nvSpPr>
              <p:cNvPr id="18454" name="Rectangle 9"/>
              <p:cNvSpPr>
                <a:spLocks noChangeArrowheads="1"/>
              </p:cNvSpPr>
              <p:nvPr/>
            </p:nvSpPr>
            <p:spPr bwMode="auto">
              <a:xfrm>
                <a:off x="1104" y="2832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Calibri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8455" name="Rectangle 10"/>
              <p:cNvSpPr>
                <a:spLocks noChangeArrowheads="1"/>
              </p:cNvSpPr>
              <p:nvPr/>
            </p:nvSpPr>
            <p:spPr bwMode="auto">
              <a:xfrm>
                <a:off x="1187" y="2849"/>
                <a:ext cx="8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2000" b="1">
                    <a:solidFill>
                      <a:schemeClr val="tx2"/>
                    </a:solidFill>
                    <a:latin typeface="Calibri" charset="0"/>
                    <a:ea typeface="新細明體" charset="0"/>
                    <a:cs typeface="新細明體" charset="0"/>
                  </a:rPr>
                  <a:t>Employees</a:t>
                </a:r>
              </a:p>
            </p:txBody>
          </p:sp>
        </p:grpSp>
        <p:sp>
          <p:nvSpPr>
            <p:cNvPr id="18445" name="Oval 11"/>
            <p:cNvSpPr>
              <a:spLocks noChangeArrowheads="1"/>
            </p:cNvSpPr>
            <p:nvPr/>
          </p:nvSpPr>
          <p:spPr bwMode="auto">
            <a:xfrm>
              <a:off x="240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446" name="Rectangle 12"/>
            <p:cNvSpPr>
              <a:spLocks noChangeArrowheads="1"/>
            </p:cNvSpPr>
            <p:nvPr/>
          </p:nvSpPr>
          <p:spPr bwMode="auto">
            <a:xfrm>
              <a:off x="418" y="2320"/>
              <a:ext cx="3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000" b="1" u="sng">
                  <a:solidFill>
                    <a:schemeClr val="tx2"/>
                  </a:solidFill>
                  <a:latin typeface="Calibri" charset="0"/>
                  <a:ea typeface="新細明體" charset="0"/>
                  <a:cs typeface="新細明體" charset="0"/>
                </a:rPr>
                <a:t>ssn</a:t>
              </a:r>
            </a:p>
          </p:txBody>
        </p:sp>
        <p:sp>
          <p:nvSpPr>
            <p:cNvPr id="18447" name="Oval 13"/>
            <p:cNvSpPr>
              <a:spLocks noChangeArrowheads="1"/>
            </p:cNvSpPr>
            <p:nvPr/>
          </p:nvSpPr>
          <p:spPr bwMode="auto">
            <a:xfrm>
              <a:off x="1296" y="2112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448" name="Oval 14"/>
            <p:cNvSpPr>
              <a:spLocks noChangeArrowheads="1"/>
            </p:cNvSpPr>
            <p:nvPr/>
          </p:nvSpPr>
          <p:spPr bwMode="auto">
            <a:xfrm>
              <a:off x="2304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449" name="Rectangle 15"/>
            <p:cNvSpPr>
              <a:spLocks noChangeArrowheads="1"/>
            </p:cNvSpPr>
            <p:nvPr/>
          </p:nvSpPr>
          <p:spPr bwMode="auto">
            <a:xfrm>
              <a:off x="1331" y="2177"/>
              <a:ext cx="4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000" b="1">
                  <a:solidFill>
                    <a:schemeClr val="tx2"/>
                  </a:solidFill>
                  <a:latin typeface="Calibri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18450" name="Rectangle 16"/>
            <p:cNvSpPr>
              <a:spLocks noChangeArrowheads="1"/>
            </p:cNvSpPr>
            <p:nvPr/>
          </p:nvSpPr>
          <p:spPr bwMode="auto">
            <a:xfrm>
              <a:off x="2483" y="2322"/>
              <a:ext cx="2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000" b="1">
                  <a:solidFill>
                    <a:schemeClr val="tx2"/>
                  </a:solidFill>
                  <a:latin typeface="Calibri" charset="0"/>
                  <a:ea typeface="新細明體" charset="0"/>
                  <a:cs typeface="新細明體" charset="0"/>
                </a:rPr>
                <a:t>lot</a:t>
              </a:r>
            </a:p>
          </p:txBody>
        </p:sp>
        <p:sp>
          <p:nvSpPr>
            <p:cNvPr id="18451" name="Line 17"/>
            <p:cNvSpPr>
              <a:spLocks noChangeShapeType="1"/>
            </p:cNvSpPr>
            <p:nvPr/>
          </p:nvSpPr>
          <p:spPr bwMode="auto">
            <a:xfrm>
              <a:off x="624" y="2592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18"/>
            <p:cNvSpPr>
              <a:spLocks noChangeShapeType="1"/>
            </p:cNvSpPr>
            <p:nvPr/>
          </p:nvSpPr>
          <p:spPr bwMode="auto">
            <a:xfrm>
              <a:off x="1676" y="2448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19"/>
            <p:cNvSpPr>
              <a:spLocks noChangeShapeType="1"/>
            </p:cNvSpPr>
            <p:nvPr/>
          </p:nvSpPr>
          <p:spPr bwMode="auto">
            <a:xfrm flipV="1">
              <a:off x="2256" y="2584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9" name="Text Box 21"/>
          <p:cNvSpPr txBox="1">
            <a:spLocks noChangeArrowheads="1"/>
          </p:cNvSpPr>
          <p:nvPr/>
        </p:nvSpPr>
        <p:spPr bwMode="auto">
          <a:xfrm>
            <a:off x="3048000" y="2819400"/>
            <a:ext cx="1404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attributes</a:t>
            </a:r>
          </a:p>
        </p:txBody>
      </p:sp>
      <p:sp>
        <p:nvSpPr>
          <p:cNvPr id="18440" name="Text Box 22"/>
          <p:cNvSpPr txBox="1">
            <a:spLocks noChangeArrowheads="1"/>
          </p:cNvSpPr>
          <p:nvPr/>
        </p:nvSpPr>
        <p:spPr bwMode="auto">
          <a:xfrm>
            <a:off x="304800" y="2819400"/>
            <a:ext cx="1774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key attribute</a:t>
            </a:r>
          </a:p>
        </p:txBody>
      </p:sp>
      <p:sp>
        <p:nvSpPr>
          <p:cNvPr id="18441" name="Freeform 25"/>
          <p:cNvSpPr>
            <a:spLocks/>
          </p:cNvSpPr>
          <p:nvPr/>
        </p:nvSpPr>
        <p:spPr bwMode="auto">
          <a:xfrm>
            <a:off x="1482725" y="4003675"/>
            <a:ext cx="4183063" cy="485775"/>
          </a:xfrm>
          <a:custGeom>
            <a:avLst/>
            <a:gdLst>
              <a:gd name="T0" fmla="*/ 0 w 2635"/>
              <a:gd name="T1" fmla="*/ 0 h 306"/>
              <a:gd name="T2" fmla="*/ 2147483647 w 2635"/>
              <a:gd name="T3" fmla="*/ 2147483647 h 306"/>
              <a:gd name="T4" fmla="*/ 2147483647 w 2635"/>
              <a:gd name="T5" fmla="*/ 2147483647 h 306"/>
              <a:gd name="T6" fmla="*/ 2147483647 w 2635"/>
              <a:gd name="T7" fmla="*/ 2147483647 h 306"/>
              <a:gd name="T8" fmla="*/ 2147483647 w 2635"/>
              <a:gd name="T9" fmla="*/ 2147483647 h 306"/>
              <a:gd name="T10" fmla="*/ 2147483647 w 2635"/>
              <a:gd name="T11" fmla="*/ 2147483647 h 306"/>
              <a:gd name="T12" fmla="*/ 2147483647 w 2635"/>
              <a:gd name="T13" fmla="*/ 2147483647 h 306"/>
              <a:gd name="T14" fmla="*/ 2147483647 w 2635"/>
              <a:gd name="T15" fmla="*/ 2147483647 h 30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35"/>
              <a:gd name="T25" fmla="*/ 0 h 306"/>
              <a:gd name="T26" fmla="*/ 2635 w 2635"/>
              <a:gd name="T27" fmla="*/ 306 h 30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35" h="306">
                <a:moveTo>
                  <a:pt x="0" y="0"/>
                </a:moveTo>
                <a:cubicBezTo>
                  <a:pt x="56" y="14"/>
                  <a:pt x="103" y="59"/>
                  <a:pt x="157" y="70"/>
                </a:cubicBezTo>
                <a:cubicBezTo>
                  <a:pt x="237" y="87"/>
                  <a:pt x="401" y="105"/>
                  <a:pt x="401" y="105"/>
                </a:cubicBezTo>
                <a:cubicBezTo>
                  <a:pt x="807" y="262"/>
                  <a:pt x="1271" y="270"/>
                  <a:pt x="1702" y="279"/>
                </a:cubicBezTo>
                <a:cubicBezTo>
                  <a:pt x="1782" y="286"/>
                  <a:pt x="1858" y="298"/>
                  <a:pt x="1937" y="306"/>
                </a:cubicBezTo>
                <a:cubicBezTo>
                  <a:pt x="2054" y="295"/>
                  <a:pt x="2169" y="275"/>
                  <a:pt x="2286" y="262"/>
                </a:cubicBezTo>
                <a:cubicBezTo>
                  <a:pt x="2367" y="241"/>
                  <a:pt x="2365" y="246"/>
                  <a:pt x="2478" y="253"/>
                </a:cubicBezTo>
                <a:cubicBezTo>
                  <a:pt x="2594" y="243"/>
                  <a:pt x="2542" y="245"/>
                  <a:pt x="2635" y="24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724525" y="3357563"/>
            <a:ext cx="2808288" cy="863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724525" y="4292600"/>
            <a:ext cx="2808288" cy="863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0" grpId="0" animBg="1"/>
      <p:bldP spid="420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4CB6C1F-A6C3-614D-9361-1558C7970DD5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4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Translate ER Model to Relational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An entity set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without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relationship set with only key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relationship set with participation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weak entity set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ISA hierarchies to table(s)</a:t>
            </a:r>
          </a:p>
          <a:p>
            <a:pPr eaLnBrk="1" hangingPunct="1"/>
            <a:endParaRPr lang="en-US" altLang="zh-TW" sz="2400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52DD7D1-0609-D542-B1B5-3954515744C3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5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66700"/>
            <a:ext cx="7772400" cy="1104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3600">
                <a:latin typeface="Gill Sans MT" charset="0"/>
                <a:ea typeface="新細明體" charset="0"/>
                <a:cs typeface="新細明體" charset="0"/>
              </a:rPr>
              <a:t>Relationship Sets (without Constraints) to Tables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4114800" y="2057400"/>
            <a:ext cx="49530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CREATE TABLE Works_In(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ssn  CHAR(11),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did  INTEGER,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since  DATE,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</a:t>
            </a:r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PRIMARY KEY (ssn, did),</a:t>
            </a:r>
          </a:p>
          <a:p>
            <a:pPr eaLnBrk="0" hangingPunct="0"/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FOREIGN KEY (ssn) </a:t>
            </a:r>
          </a:p>
          <a:p>
            <a:pPr eaLnBrk="0" hangingPunct="0"/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      REFERENCES Employees,</a:t>
            </a:r>
          </a:p>
          <a:p>
            <a:pPr eaLnBrk="0" hangingPunct="0"/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FOREIGN KEY (did) </a:t>
            </a:r>
          </a:p>
          <a:p>
            <a:pPr eaLnBrk="0" hangingPunct="0"/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      REFERENCES Departments</a:t>
            </a: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)</a:t>
            </a:r>
          </a:p>
        </p:txBody>
      </p:sp>
      <p:sp>
        <p:nvSpPr>
          <p:cNvPr id="21509" name="Freeform 8"/>
          <p:cNvSpPr>
            <a:spLocks/>
          </p:cNvSpPr>
          <p:nvPr/>
        </p:nvSpPr>
        <p:spPr bwMode="auto">
          <a:xfrm>
            <a:off x="1077913" y="2166938"/>
            <a:ext cx="838200" cy="428625"/>
          </a:xfrm>
          <a:custGeom>
            <a:avLst/>
            <a:gdLst>
              <a:gd name="T0" fmla="*/ 2147483647 w 528"/>
              <a:gd name="T1" fmla="*/ 2147483647 h 270"/>
              <a:gd name="T2" fmla="*/ 2147483647 w 528"/>
              <a:gd name="T3" fmla="*/ 2147483647 h 270"/>
              <a:gd name="T4" fmla="*/ 2147483647 w 528"/>
              <a:gd name="T5" fmla="*/ 2147483647 h 270"/>
              <a:gd name="T6" fmla="*/ 2147483647 w 528"/>
              <a:gd name="T7" fmla="*/ 2147483647 h 270"/>
              <a:gd name="T8" fmla="*/ 2147483647 w 528"/>
              <a:gd name="T9" fmla="*/ 2147483647 h 270"/>
              <a:gd name="T10" fmla="*/ 2147483647 w 528"/>
              <a:gd name="T11" fmla="*/ 2147483647 h 270"/>
              <a:gd name="T12" fmla="*/ 2147483647 w 528"/>
              <a:gd name="T13" fmla="*/ 2147483647 h 270"/>
              <a:gd name="T14" fmla="*/ 2147483647 w 528"/>
              <a:gd name="T15" fmla="*/ 2147483647 h 270"/>
              <a:gd name="T16" fmla="*/ 2147483647 w 528"/>
              <a:gd name="T17" fmla="*/ 2147483647 h 270"/>
              <a:gd name="T18" fmla="*/ 2147483647 w 528"/>
              <a:gd name="T19" fmla="*/ 2147483647 h 270"/>
              <a:gd name="T20" fmla="*/ 2147483647 w 528"/>
              <a:gd name="T21" fmla="*/ 2147483647 h 270"/>
              <a:gd name="T22" fmla="*/ 2147483647 w 528"/>
              <a:gd name="T23" fmla="*/ 2147483647 h 270"/>
              <a:gd name="T24" fmla="*/ 2147483647 w 528"/>
              <a:gd name="T25" fmla="*/ 2147483647 h 270"/>
              <a:gd name="T26" fmla="*/ 2147483647 w 528"/>
              <a:gd name="T27" fmla="*/ 2147483647 h 270"/>
              <a:gd name="T28" fmla="*/ 2147483647 w 528"/>
              <a:gd name="T29" fmla="*/ 2147483647 h 270"/>
              <a:gd name="T30" fmla="*/ 2147483647 w 528"/>
              <a:gd name="T31" fmla="*/ 2147483647 h 270"/>
              <a:gd name="T32" fmla="*/ 2147483647 w 528"/>
              <a:gd name="T33" fmla="*/ 2147483647 h 270"/>
              <a:gd name="T34" fmla="*/ 2147483647 w 528"/>
              <a:gd name="T35" fmla="*/ 2147483647 h 270"/>
              <a:gd name="T36" fmla="*/ 2147483647 w 528"/>
              <a:gd name="T37" fmla="*/ 2147483647 h 270"/>
              <a:gd name="T38" fmla="*/ 2147483647 w 528"/>
              <a:gd name="T39" fmla="*/ 2147483647 h 270"/>
              <a:gd name="T40" fmla="*/ 2147483647 w 528"/>
              <a:gd name="T41" fmla="*/ 2147483647 h 270"/>
              <a:gd name="T42" fmla="*/ 2147483647 w 528"/>
              <a:gd name="T43" fmla="*/ 2147483647 h 270"/>
              <a:gd name="T44" fmla="*/ 2147483647 w 528"/>
              <a:gd name="T45" fmla="*/ 2147483647 h 270"/>
              <a:gd name="T46" fmla="*/ 2147483647 w 528"/>
              <a:gd name="T47" fmla="*/ 2147483647 h 270"/>
              <a:gd name="T48" fmla="*/ 2147483647 w 528"/>
              <a:gd name="T49" fmla="*/ 2147483647 h 270"/>
              <a:gd name="T50" fmla="*/ 2147483647 w 528"/>
              <a:gd name="T51" fmla="*/ 2147483647 h 270"/>
              <a:gd name="T52" fmla="*/ 2147483647 w 528"/>
              <a:gd name="T53" fmla="*/ 2147483647 h 270"/>
              <a:gd name="T54" fmla="*/ 2147483647 w 528"/>
              <a:gd name="T55" fmla="*/ 2147483647 h 270"/>
              <a:gd name="T56" fmla="*/ 2147483647 w 528"/>
              <a:gd name="T57" fmla="*/ 2147483647 h 270"/>
              <a:gd name="T58" fmla="*/ 2147483647 w 528"/>
              <a:gd name="T59" fmla="*/ 2147483647 h 270"/>
              <a:gd name="T60" fmla="*/ 2147483647 w 528"/>
              <a:gd name="T61" fmla="*/ 2147483647 h 270"/>
              <a:gd name="T62" fmla="*/ 2147483647 w 528"/>
              <a:gd name="T63" fmla="*/ 2147483647 h 270"/>
              <a:gd name="T64" fmla="*/ 2147483647 w 528"/>
              <a:gd name="T65" fmla="*/ 2147483647 h 270"/>
              <a:gd name="T66" fmla="*/ 2147483647 w 528"/>
              <a:gd name="T67" fmla="*/ 2147483647 h 270"/>
              <a:gd name="T68" fmla="*/ 2147483647 w 528"/>
              <a:gd name="T69" fmla="*/ 2147483647 h 270"/>
              <a:gd name="T70" fmla="*/ 2147483647 w 528"/>
              <a:gd name="T71" fmla="*/ 2147483647 h 27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8"/>
              <a:gd name="T109" fmla="*/ 0 h 270"/>
              <a:gd name="T110" fmla="*/ 528 w 528"/>
              <a:gd name="T111" fmla="*/ 270 h 27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8" h="270">
                <a:moveTo>
                  <a:pt x="527" y="134"/>
                </a:moveTo>
                <a:lnTo>
                  <a:pt x="525" y="123"/>
                </a:lnTo>
                <a:lnTo>
                  <a:pt x="522" y="111"/>
                </a:lnTo>
                <a:lnTo>
                  <a:pt x="517" y="100"/>
                </a:lnTo>
                <a:lnTo>
                  <a:pt x="510" y="88"/>
                </a:lnTo>
                <a:lnTo>
                  <a:pt x="501" y="78"/>
                </a:lnTo>
                <a:lnTo>
                  <a:pt x="490" y="67"/>
                </a:lnTo>
                <a:lnTo>
                  <a:pt x="478" y="57"/>
                </a:lnTo>
                <a:lnTo>
                  <a:pt x="465" y="48"/>
                </a:lnTo>
                <a:lnTo>
                  <a:pt x="449" y="40"/>
                </a:lnTo>
                <a:lnTo>
                  <a:pt x="433" y="32"/>
                </a:lnTo>
                <a:lnTo>
                  <a:pt x="414" y="24"/>
                </a:lnTo>
                <a:lnTo>
                  <a:pt x="394" y="18"/>
                </a:lnTo>
                <a:lnTo>
                  <a:pt x="374" y="14"/>
                </a:lnTo>
                <a:lnTo>
                  <a:pt x="353" y="8"/>
                </a:lnTo>
                <a:lnTo>
                  <a:pt x="331" y="5"/>
                </a:lnTo>
                <a:lnTo>
                  <a:pt x="309" y="2"/>
                </a:lnTo>
                <a:lnTo>
                  <a:pt x="286" y="1"/>
                </a:lnTo>
                <a:lnTo>
                  <a:pt x="262" y="0"/>
                </a:lnTo>
                <a:lnTo>
                  <a:pt x="240" y="1"/>
                </a:lnTo>
                <a:lnTo>
                  <a:pt x="218" y="2"/>
                </a:lnTo>
                <a:lnTo>
                  <a:pt x="195" y="5"/>
                </a:lnTo>
                <a:lnTo>
                  <a:pt x="173" y="8"/>
                </a:lnTo>
                <a:lnTo>
                  <a:pt x="152" y="14"/>
                </a:lnTo>
                <a:lnTo>
                  <a:pt x="132" y="18"/>
                </a:lnTo>
                <a:lnTo>
                  <a:pt x="112" y="24"/>
                </a:lnTo>
                <a:lnTo>
                  <a:pt x="94" y="32"/>
                </a:lnTo>
                <a:lnTo>
                  <a:pt x="77" y="40"/>
                </a:lnTo>
                <a:lnTo>
                  <a:pt x="62" y="48"/>
                </a:lnTo>
                <a:lnTo>
                  <a:pt x="48" y="57"/>
                </a:lnTo>
                <a:lnTo>
                  <a:pt x="36" y="67"/>
                </a:lnTo>
                <a:lnTo>
                  <a:pt x="25" y="78"/>
                </a:lnTo>
                <a:lnTo>
                  <a:pt x="16" y="88"/>
                </a:lnTo>
                <a:lnTo>
                  <a:pt x="9" y="100"/>
                </a:lnTo>
                <a:lnTo>
                  <a:pt x="4" y="111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8"/>
                </a:lnTo>
                <a:lnTo>
                  <a:pt x="9" y="168"/>
                </a:lnTo>
                <a:lnTo>
                  <a:pt x="16" y="180"/>
                </a:lnTo>
                <a:lnTo>
                  <a:pt x="25" y="190"/>
                </a:lnTo>
                <a:lnTo>
                  <a:pt x="36" y="201"/>
                </a:lnTo>
                <a:lnTo>
                  <a:pt x="48" y="211"/>
                </a:lnTo>
                <a:lnTo>
                  <a:pt x="62" y="220"/>
                </a:lnTo>
                <a:lnTo>
                  <a:pt x="77" y="228"/>
                </a:lnTo>
                <a:lnTo>
                  <a:pt x="94" y="237"/>
                </a:lnTo>
                <a:lnTo>
                  <a:pt x="112" y="244"/>
                </a:lnTo>
                <a:lnTo>
                  <a:pt x="132" y="250"/>
                </a:lnTo>
                <a:lnTo>
                  <a:pt x="152" y="256"/>
                </a:lnTo>
                <a:lnTo>
                  <a:pt x="173" y="260"/>
                </a:lnTo>
                <a:lnTo>
                  <a:pt x="195" y="264"/>
                </a:lnTo>
                <a:lnTo>
                  <a:pt x="218" y="266"/>
                </a:lnTo>
                <a:lnTo>
                  <a:pt x="240" y="267"/>
                </a:lnTo>
                <a:lnTo>
                  <a:pt x="262" y="269"/>
                </a:lnTo>
                <a:lnTo>
                  <a:pt x="286" y="267"/>
                </a:lnTo>
                <a:lnTo>
                  <a:pt x="309" y="266"/>
                </a:lnTo>
                <a:lnTo>
                  <a:pt x="331" y="264"/>
                </a:lnTo>
                <a:lnTo>
                  <a:pt x="353" y="260"/>
                </a:lnTo>
                <a:lnTo>
                  <a:pt x="374" y="256"/>
                </a:lnTo>
                <a:lnTo>
                  <a:pt x="394" y="250"/>
                </a:lnTo>
                <a:lnTo>
                  <a:pt x="414" y="244"/>
                </a:lnTo>
                <a:lnTo>
                  <a:pt x="433" y="237"/>
                </a:lnTo>
                <a:lnTo>
                  <a:pt x="449" y="228"/>
                </a:lnTo>
                <a:lnTo>
                  <a:pt x="465" y="220"/>
                </a:lnTo>
                <a:lnTo>
                  <a:pt x="478" y="211"/>
                </a:lnTo>
                <a:lnTo>
                  <a:pt x="490" y="201"/>
                </a:lnTo>
                <a:lnTo>
                  <a:pt x="501" y="190"/>
                </a:lnTo>
                <a:lnTo>
                  <a:pt x="510" y="180"/>
                </a:lnTo>
                <a:lnTo>
                  <a:pt x="517" y="168"/>
                </a:lnTo>
                <a:lnTo>
                  <a:pt x="522" y="158"/>
                </a:lnTo>
                <a:lnTo>
                  <a:pt x="525" y="145"/>
                </a:lnTo>
                <a:lnTo>
                  <a:pt x="527" y="1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Freeform 9"/>
          <p:cNvSpPr>
            <a:spLocks/>
          </p:cNvSpPr>
          <p:nvPr/>
        </p:nvSpPr>
        <p:spPr bwMode="auto">
          <a:xfrm>
            <a:off x="282575" y="4159250"/>
            <a:ext cx="833438" cy="427038"/>
          </a:xfrm>
          <a:custGeom>
            <a:avLst/>
            <a:gdLst>
              <a:gd name="T0" fmla="*/ 2147483647 w 525"/>
              <a:gd name="T1" fmla="*/ 2147483647 h 269"/>
              <a:gd name="T2" fmla="*/ 2147483647 w 525"/>
              <a:gd name="T3" fmla="*/ 2147483647 h 269"/>
              <a:gd name="T4" fmla="*/ 2147483647 w 525"/>
              <a:gd name="T5" fmla="*/ 2147483647 h 269"/>
              <a:gd name="T6" fmla="*/ 2147483647 w 525"/>
              <a:gd name="T7" fmla="*/ 2147483647 h 269"/>
              <a:gd name="T8" fmla="*/ 2147483647 w 525"/>
              <a:gd name="T9" fmla="*/ 2147483647 h 269"/>
              <a:gd name="T10" fmla="*/ 2147483647 w 525"/>
              <a:gd name="T11" fmla="*/ 2147483647 h 269"/>
              <a:gd name="T12" fmla="*/ 2147483647 w 525"/>
              <a:gd name="T13" fmla="*/ 2147483647 h 269"/>
              <a:gd name="T14" fmla="*/ 2147483647 w 525"/>
              <a:gd name="T15" fmla="*/ 2147483647 h 269"/>
              <a:gd name="T16" fmla="*/ 2147483647 w 525"/>
              <a:gd name="T17" fmla="*/ 0 h 269"/>
              <a:gd name="T18" fmla="*/ 2147483647 w 525"/>
              <a:gd name="T19" fmla="*/ 0 h 269"/>
              <a:gd name="T20" fmla="*/ 2147483647 w 525"/>
              <a:gd name="T21" fmla="*/ 2147483647 h 269"/>
              <a:gd name="T22" fmla="*/ 2147483647 w 525"/>
              <a:gd name="T23" fmla="*/ 2147483647 h 269"/>
              <a:gd name="T24" fmla="*/ 2147483647 w 525"/>
              <a:gd name="T25" fmla="*/ 2147483647 h 269"/>
              <a:gd name="T26" fmla="*/ 2147483647 w 525"/>
              <a:gd name="T27" fmla="*/ 2147483647 h 269"/>
              <a:gd name="T28" fmla="*/ 2147483647 w 525"/>
              <a:gd name="T29" fmla="*/ 2147483647 h 269"/>
              <a:gd name="T30" fmla="*/ 2147483647 w 525"/>
              <a:gd name="T31" fmla="*/ 2147483647 h 269"/>
              <a:gd name="T32" fmla="*/ 2147483647 w 525"/>
              <a:gd name="T33" fmla="*/ 2147483647 h 269"/>
              <a:gd name="T34" fmla="*/ 2147483647 w 525"/>
              <a:gd name="T35" fmla="*/ 2147483647 h 269"/>
              <a:gd name="T36" fmla="*/ 2147483647 w 525"/>
              <a:gd name="T37" fmla="*/ 2147483647 h 269"/>
              <a:gd name="T38" fmla="*/ 2147483647 w 525"/>
              <a:gd name="T39" fmla="*/ 2147483647 h 269"/>
              <a:gd name="T40" fmla="*/ 2147483647 w 525"/>
              <a:gd name="T41" fmla="*/ 2147483647 h 269"/>
              <a:gd name="T42" fmla="*/ 2147483647 w 525"/>
              <a:gd name="T43" fmla="*/ 2147483647 h 269"/>
              <a:gd name="T44" fmla="*/ 2147483647 w 525"/>
              <a:gd name="T45" fmla="*/ 2147483647 h 269"/>
              <a:gd name="T46" fmla="*/ 2147483647 w 525"/>
              <a:gd name="T47" fmla="*/ 2147483647 h 269"/>
              <a:gd name="T48" fmla="*/ 2147483647 w 525"/>
              <a:gd name="T49" fmla="*/ 2147483647 h 269"/>
              <a:gd name="T50" fmla="*/ 2147483647 w 525"/>
              <a:gd name="T51" fmla="*/ 2147483647 h 269"/>
              <a:gd name="T52" fmla="*/ 2147483647 w 525"/>
              <a:gd name="T53" fmla="*/ 2147483647 h 269"/>
              <a:gd name="T54" fmla="*/ 2147483647 w 525"/>
              <a:gd name="T55" fmla="*/ 2147483647 h 269"/>
              <a:gd name="T56" fmla="*/ 2147483647 w 525"/>
              <a:gd name="T57" fmla="*/ 2147483647 h 269"/>
              <a:gd name="T58" fmla="*/ 2147483647 w 525"/>
              <a:gd name="T59" fmla="*/ 2147483647 h 269"/>
              <a:gd name="T60" fmla="*/ 2147483647 w 525"/>
              <a:gd name="T61" fmla="*/ 2147483647 h 269"/>
              <a:gd name="T62" fmla="*/ 2147483647 w 525"/>
              <a:gd name="T63" fmla="*/ 2147483647 h 269"/>
              <a:gd name="T64" fmla="*/ 2147483647 w 525"/>
              <a:gd name="T65" fmla="*/ 2147483647 h 269"/>
              <a:gd name="T66" fmla="*/ 2147483647 w 525"/>
              <a:gd name="T67" fmla="*/ 2147483647 h 269"/>
              <a:gd name="T68" fmla="*/ 2147483647 w 525"/>
              <a:gd name="T69" fmla="*/ 2147483647 h 269"/>
              <a:gd name="T70" fmla="*/ 2147483647 w 525"/>
              <a:gd name="T71" fmla="*/ 2147483647 h 2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5"/>
              <a:gd name="T109" fmla="*/ 0 h 269"/>
              <a:gd name="T110" fmla="*/ 525 w 525"/>
              <a:gd name="T111" fmla="*/ 269 h 26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5" h="269">
                <a:moveTo>
                  <a:pt x="524" y="133"/>
                </a:moveTo>
                <a:lnTo>
                  <a:pt x="522" y="121"/>
                </a:lnTo>
                <a:lnTo>
                  <a:pt x="519" y="110"/>
                </a:lnTo>
                <a:lnTo>
                  <a:pt x="515" y="98"/>
                </a:lnTo>
                <a:lnTo>
                  <a:pt x="507" y="87"/>
                </a:lnTo>
                <a:lnTo>
                  <a:pt x="500" y="77"/>
                </a:lnTo>
                <a:lnTo>
                  <a:pt x="489" y="65"/>
                </a:lnTo>
                <a:lnTo>
                  <a:pt x="476" y="57"/>
                </a:lnTo>
                <a:lnTo>
                  <a:pt x="463" y="47"/>
                </a:lnTo>
                <a:lnTo>
                  <a:pt x="446" y="38"/>
                </a:lnTo>
                <a:lnTo>
                  <a:pt x="430" y="31"/>
                </a:lnTo>
                <a:lnTo>
                  <a:pt x="412" y="24"/>
                </a:lnTo>
                <a:lnTo>
                  <a:pt x="392" y="17"/>
                </a:lnTo>
                <a:lnTo>
                  <a:pt x="372" y="12"/>
                </a:lnTo>
                <a:lnTo>
                  <a:pt x="351" y="8"/>
                </a:lnTo>
                <a:lnTo>
                  <a:pt x="329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1" y="8"/>
                </a:lnTo>
                <a:lnTo>
                  <a:pt x="151" y="12"/>
                </a:lnTo>
                <a:lnTo>
                  <a:pt x="130" y="17"/>
                </a:lnTo>
                <a:lnTo>
                  <a:pt x="111" y="24"/>
                </a:lnTo>
                <a:lnTo>
                  <a:pt x="93" y="31"/>
                </a:lnTo>
                <a:lnTo>
                  <a:pt x="76" y="38"/>
                </a:lnTo>
                <a:lnTo>
                  <a:pt x="60" y="47"/>
                </a:lnTo>
                <a:lnTo>
                  <a:pt x="46" y="57"/>
                </a:lnTo>
                <a:lnTo>
                  <a:pt x="34" y="65"/>
                </a:lnTo>
                <a:lnTo>
                  <a:pt x="23" y="77"/>
                </a:lnTo>
                <a:lnTo>
                  <a:pt x="15" y="87"/>
                </a:lnTo>
                <a:lnTo>
                  <a:pt x="8" y="98"/>
                </a:lnTo>
                <a:lnTo>
                  <a:pt x="3" y="110"/>
                </a:lnTo>
                <a:lnTo>
                  <a:pt x="1" y="121"/>
                </a:lnTo>
                <a:lnTo>
                  <a:pt x="0" y="133"/>
                </a:lnTo>
                <a:lnTo>
                  <a:pt x="1" y="144"/>
                </a:lnTo>
                <a:lnTo>
                  <a:pt x="3" y="157"/>
                </a:lnTo>
                <a:lnTo>
                  <a:pt x="8" y="167"/>
                </a:lnTo>
                <a:lnTo>
                  <a:pt x="15" y="179"/>
                </a:lnTo>
                <a:lnTo>
                  <a:pt x="23" y="190"/>
                </a:lnTo>
                <a:lnTo>
                  <a:pt x="34" y="200"/>
                </a:lnTo>
                <a:lnTo>
                  <a:pt x="46" y="210"/>
                </a:lnTo>
                <a:lnTo>
                  <a:pt x="60" y="219"/>
                </a:lnTo>
                <a:lnTo>
                  <a:pt x="76" y="227"/>
                </a:lnTo>
                <a:lnTo>
                  <a:pt x="93" y="236"/>
                </a:lnTo>
                <a:lnTo>
                  <a:pt x="111" y="243"/>
                </a:lnTo>
                <a:lnTo>
                  <a:pt x="130" y="249"/>
                </a:lnTo>
                <a:lnTo>
                  <a:pt x="151" y="255"/>
                </a:lnTo>
                <a:lnTo>
                  <a:pt x="171" y="259"/>
                </a:lnTo>
                <a:lnTo>
                  <a:pt x="194" y="263"/>
                </a:lnTo>
                <a:lnTo>
                  <a:pt x="216" y="265"/>
                </a:lnTo>
                <a:lnTo>
                  <a:pt x="239" y="268"/>
                </a:lnTo>
                <a:lnTo>
                  <a:pt x="262" y="268"/>
                </a:lnTo>
                <a:lnTo>
                  <a:pt x="284" y="268"/>
                </a:lnTo>
                <a:lnTo>
                  <a:pt x="307" y="265"/>
                </a:lnTo>
                <a:lnTo>
                  <a:pt x="329" y="263"/>
                </a:lnTo>
                <a:lnTo>
                  <a:pt x="351" y="259"/>
                </a:lnTo>
                <a:lnTo>
                  <a:pt x="372" y="255"/>
                </a:lnTo>
                <a:lnTo>
                  <a:pt x="392" y="249"/>
                </a:lnTo>
                <a:lnTo>
                  <a:pt x="412" y="243"/>
                </a:lnTo>
                <a:lnTo>
                  <a:pt x="430" y="236"/>
                </a:lnTo>
                <a:lnTo>
                  <a:pt x="446" y="227"/>
                </a:lnTo>
                <a:lnTo>
                  <a:pt x="463" y="219"/>
                </a:lnTo>
                <a:lnTo>
                  <a:pt x="476" y="210"/>
                </a:lnTo>
                <a:lnTo>
                  <a:pt x="489" y="200"/>
                </a:lnTo>
                <a:lnTo>
                  <a:pt x="500" y="190"/>
                </a:lnTo>
                <a:lnTo>
                  <a:pt x="507" y="179"/>
                </a:lnTo>
                <a:lnTo>
                  <a:pt x="515" y="167"/>
                </a:lnTo>
                <a:lnTo>
                  <a:pt x="519" y="157"/>
                </a:lnTo>
                <a:lnTo>
                  <a:pt x="522" y="144"/>
                </a:lnTo>
                <a:lnTo>
                  <a:pt x="524" y="13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Freeform 10"/>
          <p:cNvSpPr>
            <a:spLocks/>
          </p:cNvSpPr>
          <p:nvPr/>
        </p:nvSpPr>
        <p:spPr bwMode="auto">
          <a:xfrm>
            <a:off x="1814513" y="4159250"/>
            <a:ext cx="833437" cy="427038"/>
          </a:xfrm>
          <a:custGeom>
            <a:avLst/>
            <a:gdLst>
              <a:gd name="T0" fmla="*/ 2147483647 w 525"/>
              <a:gd name="T1" fmla="*/ 2147483647 h 269"/>
              <a:gd name="T2" fmla="*/ 2147483647 w 525"/>
              <a:gd name="T3" fmla="*/ 2147483647 h 269"/>
              <a:gd name="T4" fmla="*/ 2147483647 w 525"/>
              <a:gd name="T5" fmla="*/ 2147483647 h 269"/>
              <a:gd name="T6" fmla="*/ 2147483647 w 525"/>
              <a:gd name="T7" fmla="*/ 2147483647 h 269"/>
              <a:gd name="T8" fmla="*/ 2147483647 w 525"/>
              <a:gd name="T9" fmla="*/ 2147483647 h 269"/>
              <a:gd name="T10" fmla="*/ 2147483647 w 525"/>
              <a:gd name="T11" fmla="*/ 2147483647 h 269"/>
              <a:gd name="T12" fmla="*/ 2147483647 w 525"/>
              <a:gd name="T13" fmla="*/ 2147483647 h 269"/>
              <a:gd name="T14" fmla="*/ 2147483647 w 525"/>
              <a:gd name="T15" fmla="*/ 2147483647 h 269"/>
              <a:gd name="T16" fmla="*/ 2147483647 w 525"/>
              <a:gd name="T17" fmla="*/ 2147483647 h 269"/>
              <a:gd name="T18" fmla="*/ 2147483647 w 525"/>
              <a:gd name="T19" fmla="*/ 2147483647 h 269"/>
              <a:gd name="T20" fmla="*/ 2147483647 w 525"/>
              <a:gd name="T21" fmla="*/ 2147483647 h 269"/>
              <a:gd name="T22" fmla="*/ 2147483647 w 525"/>
              <a:gd name="T23" fmla="*/ 2147483647 h 269"/>
              <a:gd name="T24" fmla="*/ 2147483647 w 525"/>
              <a:gd name="T25" fmla="*/ 2147483647 h 269"/>
              <a:gd name="T26" fmla="*/ 2147483647 w 525"/>
              <a:gd name="T27" fmla="*/ 2147483647 h 269"/>
              <a:gd name="T28" fmla="*/ 2147483647 w 525"/>
              <a:gd name="T29" fmla="*/ 2147483647 h 269"/>
              <a:gd name="T30" fmla="*/ 2147483647 w 525"/>
              <a:gd name="T31" fmla="*/ 2147483647 h 269"/>
              <a:gd name="T32" fmla="*/ 2147483647 w 525"/>
              <a:gd name="T33" fmla="*/ 2147483647 h 269"/>
              <a:gd name="T34" fmla="*/ 2147483647 w 525"/>
              <a:gd name="T35" fmla="*/ 2147483647 h 269"/>
              <a:gd name="T36" fmla="*/ 2147483647 w 525"/>
              <a:gd name="T37" fmla="*/ 2147483647 h 269"/>
              <a:gd name="T38" fmla="*/ 2147483647 w 525"/>
              <a:gd name="T39" fmla="*/ 2147483647 h 269"/>
              <a:gd name="T40" fmla="*/ 2147483647 w 525"/>
              <a:gd name="T41" fmla="*/ 2147483647 h 269"/>
              <a:gd name="T42" fmla="*/ 2147483647 w 525"/>
              <a:gd name="T43" fmla="*/ 2147483647 h 269"/>
              <a:gd name="T44" fmla="*/ 2147483647 w 525"/>
              <a:gd name="T45" fmla="*/ 2147483647 h 269"/>
              <a:gd name="T46" fmla="*/ 2147483647 w 525"/>
              <a:gd name="T47" fmla="*/ 2147483647 h 269"/>
              <a:gd name="T48" fmla="*/ 2147483647 w 525"/>
              <a:gd name="T49" fmla="*/ 2147483647 h 269"/>
              <a:gd name="T50" fmla="*/ 2147483647 w 525"/>
              <a:gd name="T51" fmla="*/ 2147483647 h 269"/>
              <a:gd name="T52" fmla="*/ 2147483647 w 525"/>
              <a:gd name="T53" fmla="*/ 0 h 269"/>
              <a:gd name="T54" fmla="*/ 2147483647 w 525"/>
              <a:gd name="T55" fmla="*/ 0 h 269"/>
              <a:gd name="T56" fmla="*/ 2147483647 w 525"/>
              <a:gd name="T57" fmla="*/ 2147483647 h 269"/>
              <a:gd name="T58" fmla="*/ 2147483647 w 525"/>
              <a:gd name="T59" fmla="*/ 2147483647 h 269"/>
              <a:gd name="T60" fmla="*/ 2147483647 w 525"/>
              <a:gd name="T61" fmla="*/ 2147483647 h 269"/>
              <a:gd name="T62" fmla="*/ 2147483647 w 525"/>
              <a:gd name="T63" fmla="*/ 2147483647 h 269"/>
              <a:gd name="T64" fmla="*/ 2147483647 w 525"/>
              <a:gd name="T65" fmla="*/ 2147483647 h 269"/>
              <a:gd name="T66" fmla="*/ 2147483647 w 525"/>
              <a:gd name="T67" fmla="*/ 2147483647 h 269"/>
              <a:gd name="T68" fmla="*/ 2147483647 w 525"/>
              <a:gd name="T69" fmla="*/ 2147483647 h 269"/>
              <a:gd name="T70" fmla="*/ 2147483647 w 525"/>
              <a:gd name="T71" fmla="*/ 2147483647 h 2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5"/>
              <a:gd name="T109" fmla="*/ 0 h 269"/>
              <a:gd name="T110" fmla="*/ 525 w 525"/>
              <a:gd name="T111" fmla="*/ 269 h 26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5" h="269">
                <a:moveTo>
                  <a:pt x="0" y="134"/>
                </a:moveTo>
                <a:lnTo>
                  <a:pt x="1" y="144"/>
                </a:lnTo>
                <a:lnTo>
                  <a:pt x="4" y="157"/>
                </a:lnTo>
                <a:lnTo>
                  <a:pt x="8" y="167"/>
                </a:lnTo>
                <a:lnTo>
                  <a:pt x="16" y="179"/>
                </a:lnTo>
                <a:lnTo>
                  <a:pt x="25" y="190"/>
                </a:lnTo>
                <a:lnTo>
                  <a:pt x="34" y="200"/>
                </a:lnTo>
                <a:lnTo>
                  <a:pt x="47" y="210"/>
                </a:lnTo>
                <a:lnTo>
                  <a:pt x="61" y="219"/>
                </a:lnTo>
                <a:lnTo>
                  <a:pt x="77" y="227"/>
                </a:lnTo>
                <a:lnTo>
                  <a:pt x="93" y="236"/>
                </a:lnTo>
                <a:lnTo>
                  <a:pt x="111" y="243"/>
                </a:lnTo>
                <a:lnTo>
                  <a:pt x="131" y="249"/>
                </a:lnTo>
                <a:lnTo>
                  <a:pt x="151" y="255"/>
                </a:lnTo>
                <a:lnTo>
                  <a:pt x="172" y="259"/>
                </a:lnTo>
                <a:lnTo>
                  <a:pt x="194" y="263"/>
                </a:lnTo>
                <a:lnTo>
                  <a:pt x="216" y="265"/>
                </a:lnTo>
                <a:lnTo>
                  <a:pt x="239" y="268"/>
                </a:lnTo>
                <a:lnTo>
                  <a:pt x="262" y="268"/>
                </a:lnTo>
                <a:lnTo>
                  <a:pt x="284" y="268"/>
                </a:lnTo>
                <a:lnTo>
                  <a:pt x="307" y="265"/>
                </a:lnTo>
                <a:lnTo>
                  <a:pt x="330" y="263"/>
                </a:lnTo>
                <a:lnTo>
                  <a:pt x="352" y="259"/>
                </a:lnTo>
                <a:lnTo>
                  <a:pt x="372" y="255"/>
                </a:lnTo>
                <a:lnTo>
                  <a:pt x="393" y="249"/>
                </a:lnTo>
                <a:lnTo>
                  <a:pt x="412" y="243"/>
                </a:lnTo>
                <a:lnTo>
                  <a:pt x="430" y="236"/>
                </a:lnTo>
                <a:lnTo>
                  <a:pt x="447" y="227"/>
                </a:lnTo>
                <a:lnTo>
                  <a:pt x="463" y="219"/>
                </a:lnTo>
                <a:lnTo>
                  <a:pt x="477" y="210"/>
                </a:lnTo>
                <a:lnTo>
                  <a:pt x="489" y="200"/>
                </a:lnTo>
                <a:lnTo>
                  <a:pt x="500" y="190"/>
                </a:lnTo>
                <a:lnTo>
                  <a:pt x="508" y="179"/>
                </a:lnTo>
                <a:lnTo>
                  <a:pt x="515" y="167"/>
                </a:lnTo>
                <a:lnTo>
                  <a:pt x="520" y="157"/>
                </a:lnTo>
                <a:lnTo>
                  <a:pt x="522" y="144"/>
                </a:lnTo>
                <a:lnTo>
                  <a:pt x="524" y="133"/>
                </a:lnTo>
                <a:lnTo>
                  <a:pt x="522" y="121"/>
                </a:lnTo>
                <a:lnTo>
                  <a:pt x="520" y="110"/>
                </a:lnTo>
                <a:lnTo>
                  <a:pt x="515" y="98"/>
                </a:lnTo>
                <a:lnTo>
                  <a:pt x="508" y="87"/>
                </a:lnTo>
                <a:lnTo>
                  <a:pt x="500" y="77"/>
                </a:lnTo>
                <a:lnTo>
                  <a:pt x="489" y="65"/>
                </a:lnTo>
                <a:lnTo>
                  <a:pt x="477" y="55"/>
                </a:lnTo>
                <a:lnTo>
                  <a:pt x="463" y="47"/>
                </a:lnTo>
                <a:lnTo>
                  <a:pt x="447" y="38"/>
                </a:lnTo>
                <a:lnTo>
                  <a:pt x="430" y="31"/>
                </a:lnTo>
                <a:lnTo>
                  <a:pt x="412" y="22"/>
                </a:lnTo>
                <a:lnTo>
                  <a:pt x="393" y="17"/>
                </a:lnTo>
                <a:lnTo>
                  <a:pt x="372" y="12"/>
                </a:lnTo>
                <a:lnTo>
                  <a:pt x="352" y="7"/>
                </a:lnTo>
                <a:lnTo>
                  <a:pt x="329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7"/>
                </a:lnTo>
                <a:lnTo>
                  <a:pt x="111" y="24"/>
                </a:lnTo>
                <a:lnTo>
                  <a:pt x="93" y="31"/>
                </a:lnTo>
                <a:lnTo>
                  <a:pt x="77" y="38"/>
                </a:lnTo>
                <a:lnTo>
                  <a:pt x="61" y="47"/>
                </a:lnTo>
                <a:lnTo>
                  <a:pt x="47" y="57"/>
                </a:lnTo>
                <a:lnTo>
                  <a:pt x="34" y="67"/>
                </a:lnTo>
                <a:lnTo>
                  <a:pt x="25" y="77"/>
                </a:lnTo>
                <a:lnTo>
                  <a:pt x="16" y="87"/>
                </a:lnTo>
                <a:lnTo>
                  <a:pt x="8" y="98"/>
                </a:lnTo>
                <a:lnTo>
                  <a:pt x="4" y="110"/>
                </a:lnTo>
                <a:lnTo>
                  <a:pt x="1" y="121"/>
                </a:lnTo>
                <a:lnTo>
                  <a:pt x="0" y="1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Freeform 11"/>
          <p:cNvSpPr>
            <a:spLocks/>
          </p:cNvSpPr>
          <p:nvPr/>
        </p:nvSpPr>
        <p:spPr bwMode="auto">
          <a:xfrm>
            <a:off x="2363788" y="1914525"/>
            <a:ext cx="833437" cy="427038"/>
          </a:xfrm>
          <a:custGeom>
            <a:avLst/>
            <a:gdLst>
              <a:gd name="T0" fmla="*/ 2147483647 w 525"/>
              <a:gd name="T1" fmla="*/ 2147483647 h 269"/>
              <a:gd name="T2" fmla="*/ 2147483647 w 525"/>
              <a:gd name="T3" fmla="*/ 2147483647 h 269"/>
              <a:gd name="T4" fmla="*/ 2147483647 w 525"/>
              <a:gd name="T5" fmla="*/ 2147483647 h 269"/>
              <a:gd name="T6" fmla="*/ 2147483647 w 525"/>
              <a:gd name="T7" fmla="*/ 2147483647 h 269"/>
              <a:gd name="T8" fmla="*/ 2147483647 w 525"/>
              <a:gd name="T9" fmla="*/ 2147483647 h 269"/>
              <a:gd name="T10" fmla="*/ 2147483647 w 525"/>
              <a:gd name="T11" fmla="*/ 2147483647 h 269"/>
              <a:gd name="T12" fmla="*/ 2147483647 w 525"/>
              <a:gd name="T13" fmla="*/ 2147483647 h 269"/>
              <a:gd name="T14" fmla="*/ 2147483647 w 525"/>
              <a:gd name="T15" fmla="*/ 2147483647 h 269"/>
              <a:gd name="T16" fmla="*/ 2147483647 w 525"/>
              <a:gd name="T17" fmla="*/ 2147483647 h 269"/>
              <a:gd name="T18" fmla="*/ 2147483647 w 525"/>
              <a:gd name="T19" fmla="*/ 2147483647 h 269"/>
              <a:gd name="T20" fmla="*/ 2147483647 w 525"/>
              <a:gd name="T21" fmla="*/ 2147483647 h 269"/>
              <a:gd name="T22" fmla="*/ 2147483647 w 525"/>
              <a:gd name="T23" fmla="*/ 2147483647 h 269"/>
              <a:gd name="T24" fmla="*/ 2147483647 w 525"/>
              <a:gd name="T25" fmla="*/ 2147483647 h 269"/>
              <a:gd name="T26" fmla="*/ 2147483647 w 525"/>
              <a:gd name="T27" fmla="*/ 2147483647 h 269"/>
              <a:gd name="T28" fmla="*/ 2147483647 w 525"/>
              <a:gd name="T29" fmla="*/ 2147483647 h 269"/>
              <a:gd name="T30" fmla="*/ 2147483647 w 525"/>
              <a:gd name="T31" fmla="*/ 2147483647 h 269"/>
              <a:gd name="T32" fmla="*/ 2147483647 w 525"/>
              <a:gd name="T33" fmla="*/ 2147483647 h 269"/>
              <a:gd name="T34" fmla="*/ 2147483647 w 525"/>
              <a:gd name="T35" fmla="*/ 2147483647 h 269"/>
              <a:gd name="T36" fmla="*/ 2147483647 w 525"/>
              <a:gd name="T37" fmla="*/ 2147483647 h 269"/>
              <a:gd name="T38" fmla="*/ 2147483647 w 525"/>
              <a:gd name="T39" fmla="*/ 2147483647 h 269"/>
              <a:gd name="T40" fmla="*/ 2147483647 w 525"/>
              <a:gd name="T41" fmla="*/ 2147483647 h 269"/>
              <a:gd name="T42" fmla="*/ 2147483647 w 525"/>
              <a:gd name="T43" fmla="*/ 2147483647 h 269"/>
              <a:gd name="T44" fmla="*/ 2147483647 w 525"/>
              <a:gd name="T45" fmla="*/ 2147483647 h 269"/>
              <a:gd name="T46" fmla="*/ 2147483647 w 525"/>
              <a:gd name="T47" fmla="*/ 2147483647 h 269"/>
              <a:gd name="T48" fmla="*/ 2147483647 w 525"/>
              <a:gd name="T49" fmla="*/ 2147483647 h 269"/>
              <a:gd name="T50" fmla="*/ 2147483647 w 525"/>
              <a:gd name="T51" fmla="*/ 2147483647 h 269"/>
              <a:gd name="T52" fmla="*/ 2147483647 w 525"/>
              <a:gd name="T53" fmla="*/ 0 h 269"/>
              <a:gd name="T54" fmla="*/ 2147483647 w 525"/>
              <a:gd name="T55" fmla="*/ 0 h 269"/>
              <a:gd name="T56" fmla="*/ 2147483647 w 525"/>
              <a:gd name="T57" fmla="*/ 2147483647 h 269"/>
              <a:gd name="T58" fmla="*/ 2147483647 w 525"/>
              <a:gd name="T59" fmla="*/ 2147483647 h 269"/>
              <a:gd name="T60" fmla="*/ 2147483647 w 525"/>
              <a:gd name="T61" fmla="*/ 2147483647 h 269"/>
              <a:gd name="T62" fmla="*/ 2147483647 w 525"/>
              <a:gd name="T63" fmla="*/ 2147483647 h 269"/>
              <a:gd name="T64" fmla="*/ 2147483647 w 525"/>
              <a:gd name="T65" fmla="*/ 2147483647 h 269"/>
              <a:gd name="T66" fmla="*/ 2147483647 w 525"/>
              <a:gd name="T67" fmla="*/ 2147483647 h 269"/>
              <a:gd name="T68" fmla="*/ 2147483647 w 525"/>
              <a:gd name="T69" fmla="*/ 2147483647 h 269"/>
              <a:gd name="T70" fmla="*/ 2147483647 w 525"/>
              <a:gd name="T71" fmla="*/ 2147483647 h 2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5"/>
              <a:gd name="T109" fmla="*/ 0 h 269"/>
              <a:gd name="T110" fmla="*/ 525 w 525"/>
              <a:gd name="T111" fmla="*/ 269 h 26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5" h="269">
                <a:moveTo>
                  <a:pt x="0" y="134"/>
                </a:moveTo>
                <a:lnTo>
                  <a:pt x="1" y="146"/>
                </a:lnTo>
                <a:lnTo>
                  <a:pt x="4" y="157"/>
                </a:lnTo>
                <a:lnTo>
                  <a:pt x="8" y="169"/>
                </a:lnTo>
                <a:lnTo>
                  <a:pt x="16" y="180"/>
                </a:lnTo>
                <a:lnTo>
                  <a:pt x="25" y="190"/>
                </a:lnTo>
                <a:lnTo>
                  <a:pt x="35" y="200"/>
                </a:lnTo>
                <a:lnTo>
                  <a:pt x="47" y="210"/>
                </a:lnTo>
                <a:lnTo>
                  <a:pt x="60" y="220"/>
                </a:lnTo>
                <a:lnTo>
                  <a:pt x="77" y="229"/>
                </a:lnTo>
                <a:lnTo>
                  <a:pt x="93" y="236"/>
                </a:lnTo>
                <a:lnTo>
                  <a:pt x="111" y="243"/>
                </a:lnTo>
                <a:lnTo>
                  <a:pt x="131" y="250"/>
                </a:lnTo>
                <a:lnTo>
                  <a:pt x="151" y="256"/>
                </a:lnTo>
                <a:lnTo>
                  <a:pt x="172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8"/>
                </a:lnTo>
                <a:lnTo>
                  <a:pt x="263" y="268"/>
                </a:lnTo>
                <a:lnTo>
                  <a:pt x="284" y="268"/>
                </a:lnTo>
                <a:lnTo>
                  <a:pt x="307" y="265"/>
                </a:lnTo>
                <a:lnTo>
                  <a:pt x="330" y="263"/>
                </a:lnTo>
                <a:lnTo>
                  <a:pt x="352" y="260"/>
                </a:lnTo>
                <a:lnTo>
                  <a:pt x="372" y="255"/>
                </a:lnTo>
                <a:lnTo>
                  <a:pt x="393" y="250"/>
                </a:lnTo>
                <a:lnTo>
                  <a:pt x="413" y="243"/>
                </a:lnTo>
                <a:lnTo>
                  <a:pt x="430" y="236"/>
                </a:lnTo>
                <a:lnTo>
                  <a:pt x="447" y="227"/>
                </a:lnTo>
                <a:lnTo>
                  <a:pt x="463" y="219"/>
                </a:lnTo>
                <a:lnTo>
                  <a:pt x="477" y="210"/>
                </a:lnTo>
                <a:lnTo>
                  <a:pt x="489" y="200"/>
                </a:lnTo>
                <a:lnTo>
                  <a:pt x="500" y="190"/>
                </a:lnTo>
                <a:lnTo>
                  <a:pt x="508" y="180"/>
                </a:lnTo>
                <a:lnTo>
                  <a:pt x="515" y="169"/>
                </a:lnTo>
                <a:lnTo>
                  <a:pt x="520" y="157"/>
                </a:lnTo>
                <a:lnTo>
                  <a:pt x="524" y="146"/>
                </a:lnTo>
                <a:lnTo>
                  <a:pt x="524" y="134"/>
                </a:lnTo>
                <a:lnTo>
                  <a:pt x="524" y="121"/>
                </a:lnTo>
                <a:lnTo>
                  <a:pt x="520" y="110"/>
                </a:lnTo>
                <a:lnTo>
                  <a:pt x="515" y="98"/>
                </a:lnTo>
                <a:lnTo>
                  <a:pt x="508" y="87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7"/>
                </a:lnTo>
                <a:lnTo>
                  <a:pt x="447" y="38"/>
                </a:lnTo>
                <a:lnTo>
                  <a:pt x="430" y="31"/>
                </a:lnTo>
                <a:lnTo>
                  <a:pt x="413" y="24"/>
                </a:lnTo>
                <a:lnTo>
                  <a:pt x="393" y="18"/>
                </a:lnTo>
                <a:lnTo>
                  <a:pt x="372" y="12"/>
                </a:lnTo>
                <a:lnTo>
                  <a:pt x="352" y="8"/>
                </a:lnTo>
                <a:lnTo>
                  <a:pt x="330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0" y="18"/>
                </a:lnTo>
                <a:lnTo>
                  <a:pt x="111" y="24"/>
                </a:lnTo>
                <a:lnTo>
                  <a:pt x="93" y="31"/>
                </a:lnTo>
                <a:lnTo>
                  <a:pt x="77" y="38"/>
                </a:lnTo>
                <a:lnTo>
                  <a:pt x="60" y="47"/>
                </a:lnTo>
                <a:lnTo>
                  <a:pt x="47" y="57"/>
                </a:lnTo>
                <a:lnTo>
                  <a:pt x="34" y="67"/>
                </a:lnTo>
                <a:lnTo>
                  <a:pt x="25" y="77"/>
                </a:lnTo>
                <a:lnTo>
                  <a:pt x="16" y="87"/>
                </a:lnTo>
                <a:lnTo>
                  <a:pt x="8" y="98"/>
                </a:lnTo>
                <a:lnTo>
                  <a:pt x="4" y="111"/>
                </a:lnTo>
                <a:lnTo>
                  <a:pt x="1" y="121"/>
                </a:lnTo>
                <a:lnTo>
                  <a:pt x="0" y="134"/>
                </a:lnTo>
              </a:path>
            </a:pathLst>
          </a:custGeom>
          <a:solidFill>
            <a:srgbClr val="FFFF99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Freeform 12"/>
          <p:cNvSpPr>
            <a:spLocks/>
          </p:cNvSpPr>
          <p:nvPr/>
        </p:nvSpPr>
        <p:spPr bwMode="auto">
          <a:xfrm>
            <a:off x="328613" y="2481263"/>
            <a:ext cx="835025" cy="428625"/>
          </a:xfrm>
          <a:custGeom>
            <a:avLst/>
            <a:gdLst>
              <a:gd name="T0" fmla="*/ 2147483647 w 526"/>
              <a:gd name="T1" fmla="*/ 2147483647 h 270"/>
              <a:gd name="T2" fmla="*/ 2147483647 w 526"/>
              <a:gd name="T3" fmla="*/ 2147483647 h 270"/>
              <a:gd name="T4" fmla="*/ 2147483647 w 526"/>
              <a:gd name="T5" fmla="*/ 2147483647 h 270"/>
              <a:gd name="T6" fmla="*/ 2147483647 w 526"/>
              <a:gd name="T7" fmla="*/ 2147483647 h 270"/>
              <a:gd name="T8" fmla="*/ 2147483647 w 526"/>
              <a:gd name="T9" fmla="*/ 2147483647 h 270"/>
              <a:gd name="T10" fmla="*/ 2147483647 w 526"/>
              <a:gd name="T11" fmla="*/ 2147483647 h 270"/>
              <a:gd name="T12" fmla="*/ 2147483647 w 526"/>
              <a:gd name="T13" fmla="*/ 2147483647 h 270"/>
              <a:gd name="T14" fmla="*/ 2147483647 w 526"/>
              <a:gd name="T15" fmla="*/ 2147483647 h 270"/>
              <a:gd name="T16" fmla="*/ 2147483647 w 526"/>
              <a:gd name="T17" fmla="*/ 2147483647 h 270"/>
              <a:gd name="T18" fmla="*/ 2147483647 w 526"/>
              <a:gd name="T19" fmla="*/ 2147483647 h 270"/>
              <a:gd name="T20" fmla="*/ 2147483647 w 526"/>
              <a:gd name="T21" fmla="*/ 2147483647 h 270"/>
              <a:gd name="T22" fmla="*/ 2147483647 w 526"/>
              <a:gd name="T23" fmla="*/ 2147483647 h 270"/>
              <a:gd name="T24" fmla="*/ 2147483647 w 526"/>
              <a:gd name="T25" fmla="*/ 2147483647 h 270"/>
              <a:gd name="T26" fmla="*/ 2147483647 w 526"/>
              <a:gd name="T27" fmla="*/ 2147483647 h 270"/>
              <a:gd name="T28" fmla="*/ 2147483647 w 526"/>
              <a:gd name="T29" fmla="*/ 2147483647 h 270"/>
              <a:gd name="T30" fmla="*/ 2147483647 w 526"/>
              <a:gd name="T31" fmla="*/ 2147483647 h 270"/>
              <a:gd name="T32" fmla="*/ 2147483647 w 526"/>
              <a:gd name="T33" fmla="*/ 2147483647 h 270"/>
              <a:gd name="T34" fmla="*/ 2147483647 w 526"/>
              <a:gd name="T35" fmla="*/ 2147483647 h 270"/>
              <a:gd name="T36" fmla="*/ 2147483647 w 526"/>
              <a:gd name="T37" fmla="*/ 2147483647 h 270"/>
              <a:gd name="T38" fmla="*/ 2147483647 w 526"/>
              <a:gd name="T39" fmla="*/ 2147483647 h 270"/>
              <a:gd name="T40" fmla="*/ 2147483647 w 526"/>
              <a:gd name="T41" fmla="*/ 2147483647 h 270"/>
              <a:gd name="T42" fmla="*/ 2147483647 w 526"/>
              <a:gd name="T43" fmla="*/ 2147483647 h 270"/>
              <a:gd name="T44" fmla="*/ 2147483647 w 526"/>
              <a:gd name="T45" fmla="*/ 2147483647 h 270"/>
              <a:gd name="T46" fmla="*/ 2147483647 w 526"/>
              <a:gd name="T47" fmla="*/ 2147483647 h 270"/>
              <a:gd name="T48" fmla="*/ 2147483647 w 526"/>
              <a:gd name="T49" fmla="*/ 2147483647 h 270"/>
              <a:gd name="T50" fmla="*/ 2147483647 w 526"/>
              <a:gd name="T51" fmla="*/ 2147483647 h 270"/>
              <a:gd name="T52" fmla="*/ 2147483647 w 526"/>
              <a:gd name="T53" fmla="*/ 2147483647 h 270"/>
              <a:gd name="T54" fmla="*/ 2147483647 w 526"/>
              <a:gd name="T55" fmla="*/ 2147483647 h 270"/>
              <a:gd name="T56" fmla="*/ 2147483647 w 526"/>
              <a:gd name="T57" fmla="*/ 2147483647 h 270"/>
              <a:gd name="T58" fmla="*/ 2147483647 w 526"/>
              <a:gd name="T59" fmla="*/ 2147483647 h 270"/>
              <a:gd name="T60" fmla="*/ 2147483647 w 526"/>
              <a:gd name="T61" fmla="*/ 2147483647 h 270"/>
              <a:gd name="T62" fmla="*/ 2147483647 w 526"/>
              <a:gd name="T63" fmla="*/ 2147483647 h 270"/>
              <a:gd name="T64" fmla="*/ 2147483647 w 526"/>
              <a:gd name="T65" fmla="*/ 2147483647 h 270"/>
              <a:gd name="T66" fmla="*/ 2147483647 w 526"/>
              <a:gd name="T67" fmla="*/ 2147483647 h 270"/>
              <a:gd name="T68" fmla="*/ 2147483647 w 526"/>
              <a:gd name="T69" fmla="*/ 2147483647 h 270"/>
              <a:gd name="T70" fmla="*/ 2147483647 w 526"/>
              <a:gd name="T71" fmla="*/ 2147483647 h 27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6"/>
              <a:gd name="T109" fmla="*/ 0 h 270"/>
              <a:gd name="T110" fmla="*/ 526 w 526"/>
              <a:gd name="T111" fmla="*/ 270 h 27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6" h="270">
                <a:moveTo>
                  <a:pt x="525" y="134"/>
                </a:moveTo>
                <a:lnTo>
                  <a:pt x="523" y="123"/>
                </a:lnTo>
                <a:lnTo>
                  <a:pt x="520" y="110"/>
                </a:lnTo>
                <a:lnTo>
                  <a:pt x="516" y="100"/>
                </a:lnTo>
                <a:lnTo>
                  <a:pt x="508" y="88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8"/>
                </a:lnTo>
                <a:lnTo>
                  <a:pt x="447" y="40"/>
                </a:lnTo>
                <a:lnTo>
                  <a:pt x="431" y="31"/>
                </a:lnTo>
                <a:lnTo>
                  <a:pt x="413" y="24"/>
                </a:lnTo>
                <a:lnTo>
                  <a:pt x="393" y="18"/>
                </a:lnTo>
                <a:lnTo>
                  <a:pt x="373" y="12"/>
                </a:lnTo>
                <a:lnTo>
                  <a:pt x="352" y="8"/>
                </a:lnTo>
                <a:lnTo>
                  <a:pt x="330" y="4"/>
                </a:lnTo>
                <a:lnTo>
                  <a:pt x="307" y="2"/>
                </a:lnTo>
                <a:lnTo>
                  <a:pt x="284" y="1"/>
                </a:lnTo>
                <a:lnTo>
                  <a:pt x="261" y="0"/>
                </a:lnTo>
                <a:lnTo>
                  <a:pt x="240" y="1"/>
                </a:lnTo>
                <a:lnTo>
                  <a:pt x="217" y="2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8"/>
                </a:lnTo>
                <a:lnTo>
                  <a:pt x="111" y="24"/>
                </a:lnTo>
                <a:lnTo>
                  <a:pt x="94" y="31"/>
                </a:lnTo>
                <a:lnTo>
                  <a:pt x="77" y="40"/>
                </a:lnTo>
                <a:lnTo>
                  <a:pt x="61" y="48"/>
                </a:lnTo>
                <a:lnTo>
                  <a:pt x="47" y="57"/>
                </a:lnTo>
                <a:lnTo>
                  <a:pt x="35" y="67"/>
                </a:lnTo>
                <a:lnTo>
                  <a:pt x="25" y="77"/>
                </a:lnTo>
                <a:lnTo>
                  <a:pt x="16" y="88"/>
                </a:lnTo>
                <a:lnTo>
                  <a:pt x="8" y="100"/>
                </a:lnTo>
                <a:lnTo>
                  <a:pt x="4" y="110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7"/>
                </a:lnTo>
                <a:lnTo>
                  <a:pt x="8" y="168"/>
                </a:lnTo>
                <a:lnTo>
                  <a:pt x="16" y="180"/>
                </a:lnTo>
                <a:lnTo>
                  <a:pt x="25" y="190"/>
                </a:lnTo>
                <a:lnTo>
                  <a:pt x="35" y="201"/>
                </a:lnTo>
                <a:lnTo>
                  <a:pt x="47" y="211"/>
                </a:lnTo>
                <a:lnTo>
                  <a:pt x="61" y="220"/>
                </a:lnTo>
                <a:lnTo>
                  <a:pt x="77" y="228"/>
                </a:lnTo>
                <a:lnTo>
                  <a:pt x="94" y="236"/>
                </a:lnTo>
                <a:lnTo>
                  <a:pt x="111" y="244"/>
                </a:lnTo>
                <a:lnTo>
                  <a:pt x="131" y="250"/>
                </a:lnTo>
                <a:lnTo>
                  <a:pt x="151" y="254"/>
                </a:lnTo>
                <a:lnTo>
                  <a:pt x="172" y="260"/>
                </a:lnTo>
                <a:lnTo>
                  <a:pt x="194" y="263"/>
                </a:lnTo>
                <a:lnTo>
                  <a:pt x="217" y="266"/>
                </a:lnTo>
                <a:lnTo>
                  <a:pt x="240" y="267"/>
                </a:lnTo>
                <a:lnTo>
                  <a:pt x="261" y="269"/>
                </a:lnTo>
                <a:lnTo>
                  <a:pt x="284" y="267"/>
                </a:lnTo>
                <a:lnTo>
                  <a:pt x="307" y="266"/>
                </a:lnTo>
                <a:lnTo>
                  <a:pt x="330" y="263"/>
                </a:lnTo>
                <a:lnTo>
                  <a:pt x="352" y="260"/>
                </a:lnTo>
                <a:lnTo>
                  <a:pt x="373" y="254"/>
                </a:lnTo>
                <a:lnTo>
                  <a:pt x="393" y="250"/>
                </a:lnTo>
                <a:lnTo>
                  <a:pt x="413" y="244"/>
                </a:lnTo>
                <a:lnTo>
                  <a:pt x="431" y="236"/>
                </a:lnTo>
                <a:lnTo>
                  <a:pt x="447" y="228"/>
                </a:lnTo>
                <a:lnTo>
                  <a:pt x="463" y="220"/>
                </a:lnTo>
                <a:lnTo>
                  <a:pt x="477" y="211"/>
                </a:lnTo>
                <a:lnTo>
                  <a:pt x="489" y="201"/>
                </a:lnTo>
                <a:lnTo>
                  <a:pt x="500" y="190"/>
                </a:lnTo>
                <a:lnTo>
                  <a:pt x="508" y="180"/>
                </a:lnTo>
                <a:lnTo>
                  <a:pt x="516" y="168"/>
                </a:lnTo>
                <a:lnTo>
                  <a:pt x="520" y="157"/>
                </a:lnTo>
                <a:lnTo>
                  <a:pt x="523" y="145"/>
                </a:lnTo>
                <a:lnTo>
                  <a:pt x="525" y="1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Freeform 13"/>
          <p:cNvSpPr>
            <a:spLocks/>
          </p:cNvSpPr>
          <p:nvPr/>
        </p:nvSpPr>
        <p:spPr bwMode="auto">
          <a:xfrm>
            <a:off x="2320925" y="2989263"/>
            <a:ext cx="1250950" cy="701675"/>
          </a:xfrm>
          <a:custGeom>
            <a:avLst/>
            <a:gdLst>
              <a:gd name="T0" fmla="*/ 0 w 788"/>
              <a:gd name="T1" fmla="*/ 2147483647 h 442"/>
              <a:gd name="T2" fmla="*/ 2147483647 w 788"/>
              <a:gd name="T3" fmla="*/ 0 h 442"/>
              <a:gd name="T4" fmla="*/ 2147483647 w 788"/>
              <a:gd name="T5" fmla="*/ 2147483647 h 442"/>
              <a:gd name="T6" fmla="*/ 2147483647 w 788"/>
              <a:gd name="T7" fmla="*/ 2147483647 h 442"/>
              <a:gd name="T8" fmla="*/ 0 w 788"/>
              <a:gd name="T9" fmla="*/ 2147483647 h 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8"/>
              <a:gd name="T16" fmla="*/ 0 h 442"/>
              <a:gd name="T17" fmla="*/ 788 w 788"/>
              <a:gd name="T18" fmla="*/ 442 h 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8" h="442">
                <a:moveTo>
                  <a:pt x="0" y="221"/>
                </a:moveTo>
                <a:lnTo>
                  <a:pt x="388" y="0"/>
                </a:lnTo>
                <a:lnTo>
                  <a:pt x="787" y="229"/>
                </a:lnTo>
                <a:lnTo>
                  <a:pt x="388" y="441"/>
                </a:lnTo>
                <a:lnTo>
                  <a:pt x="0" y="221"/>
                </a:lnTo>
              </a:path>
            </a:pathLst>
          </a:custGeom>
          <a:solidFill>
            <a:srgbClr val="FF7C80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Freeform 14"/>
          <p:cNvSpPr>
            <a:spLocks/>
          </p:cNvSpPr>
          <p:nvPr/>
        </p:nvSpPr>
        <p:spPr bwMode="auto">
          <a:xfrm>
            <a:off x="1031875" y="4845050"/>
            <a:ext cx="1350963" cy="441325"/>
          </a:xfrm>
          <a:custGeom>
            <a:avLst/>
            <a:gdLst>
              <a:gd name="T0" fmla="*/ 2147483647 w 851"/>
              <a:gd name="T1" fmla="*/ 2147483647 h 278"/>
              <a:gd name="T2" fmla="*/ 2147483647 w 851"/>
              <a:gd name="T3" fmla="*/ 0 h 278"/>
              <a:gd name="T4" fmla="*/ 0 w 851"/>
              <a:gd name="T5" fmla="*/ 0 h 278"/>
              <a:gd name="T6" fmla="*/ 0 w 851"/>
              <a:gd name="T7" fmla="*/ 2147483647 h 278"/>
              <a:gd name="T8" fmla="*/ 2147483647 w 851"/>
              <a:gd name="T9" fmla="*/ 2147483647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1"/>
              <a:gd name="T16" fmla="*/ 0 h 278"/>
              <a:gd name="T17" fmla="*/ 851 w 851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1" h="278">
                <a:moveTo>
                  <a:pt x="850" y="277"/>
                </a:moveTo>
                <a:lnTo>
                  <a:pt x="850" y="0"/>
                </a:lnTo>
                <a:lnTo>
                  <a:pt x="0" y="0"/>
                </a:lnTo>
                <a:lnTo>
                  <a:pt x="0" y="277"/>
                </a:lnTo>
                <a:lnTo>
                  <a:pt x="850" y="2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Freeform 15"/>
          <p:cNvSpPr>
            <a:spLocks/>
          </p:cNvSpPr>
          <p:nvPr/>
        </p:nvSpPr>
        <p:spPr bwMode="auto">
          <a:xfrm>
            <a:off x="592138" y="3152775"/>
            <a:ext cx="1154112" cy="439738"/>
          </a:xfrm>
          <a:custGeom>
            <a:avLst/>
            <a:gdLst>
              <a:gd name="T0" fmla="*/ 2147483647 w 727"/>
              <a:gd name="T1" fmla="*/ 2147483647 h 277"/>
              <a:gd name="T2" fmla="*/ 2147483647 w 727"/>
              <a:gd name="T3" fmla="*/ 0 h 277"/>
              <a:gd name="T4" fmla="*/ 0 w 727"/>
              <a:gd name="T5" fmla="*/ 0 h 277"/>
              <a:gd name="T6" fmla="*/ 0 w 727"/>
              <a:gd name="T7" fmla="*/ 2147483647 h 277"/>
              <a:gd name="T8" fmla="*/ 2147483647 w 727"/>
              <a:gd name="T9" fmla="*/ 2147483647 h 2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7"/>
              <a:gd name="T16" fmla="*/ 0 h 277"/>
              <a:gd name="T17" fmla="*/ 727 w 727"/>
              <a:gd name="T18" fmla="*/ 277 h 2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7" h="277">
                <a:moveTo>
                  <a:pt x="726" y="276"/>
                </a:moveTo>
                <a:lnTo>
                  <a:pt x="726" y="0"/>
                </a:lnTo>
                <a:lnTo>
                  <a:pt x="0" y="0"/>
                </a:lnTo>
                <a:lnTo>
                  <a:pt x="0" y="276"/>
                </a:lnTo>
                <a:lnTo>
                  <a:pt x="726" y="27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Freeform 16"/>
          <p:cNvSpPr>
            <a:spLocks/>
          </p:cNvSpPr>
          <p:nvPr/>
        </p:nvSpPr>
        <p:spPr bwMode="auto">
          <a:xfrm>
            <a:off x="1031875" y="3846513"/>
            <a:ext cx="835025" cy="427037"/>
          </a:xfrm>
          <a:custGeom>
            <a:avLst/>
            <a:gdLst>
              <a:gd name="T0" fmla="*/ 2147483647 w 526"/>
              <a:gd name="T1" fmla="*/ 2147483647 h 269"/>
              <a:gd name="T2" fmla="*/ 2147483647 w 526"/>
              <a:gd name="T3" fmla="*/ 2147483647 h 269"/>
              <a:gd name="T4" fmla="*/ 2147483647 w 526"/>
              <a:gd name="T5" fmla="*/ 2147483647 h 269"/>
              <a:gd name="T6" fmla="*/ 2147483647 w 526"/>
              <a:gd name="T7" fmla="*/ 2147483647 h 269"/>
              <a:gd name="T8" fmla="*/ 2147483647 w 526"/>
              <a:gd name="T9" fmla="*/ 2147483647 h 269"/>
              <a:gd name="T10" fmla="*/ 2147483647 w 526"/>
              <a:gd name="T11" fmla="*/ 2147483647 h 269"/>
              <a:gd name="T12" fmla="*/ 2147483647 w 526"/>
              <a:gd name="T13" fmla="*/ 2147483647 h 269"/>
              <a:gd name="T14" fmla="*/ 2147483647 w 526"/>
              <a:gd name="T15" fmla="*/ 2147483647 h 269"/>
              <a:gd name="T16" fmla="*/ 2147483647 w 526"/>
              <a:gd name="T17" fmla="*/ 0 h 269"/>
              <a:gd name="T18" fmla="*/ 2147483647 w 526"/>
              <a:gd name="T19" fmla="*/ 0 h 269"/>
              <a:gd name="T20" fmla="*/ 2147483647 w 526"/>
              <a:gd name="T21" fmla="*/ 2147483647 h 269"/>
              <a:gd name="T22" fmla="*/ 2147483647 w 526"/>
              <a:gd name="T23" fmla="*/ 2147483647 h 269"/>
              <a:gd name="T24" fmla="*/ 2147483647 w 526"/>
              <a:gd name="T25" fmla="*/ 2147483647 h 269"/>
              <a:gd name="T26" fmla="*/ 2147483647 w 526"/>
              <a:gd name="T27" fmla="*/ 2147483647 h 269"/>
              <a:gd name="T28" fmla="*/ 2147483647 w 526"/>
              <a:gd name="T29" fmla="*/ 2147483647 h 269"/>
              <a:gd name="T30" fmla="*/ 2147483647 w 526"/>
              <a:gd name="T31" fmla="*/ 2147483647 h 269"/>
              <a:gd name="T32" fmla="*/ 2147483647 w 526"/>
              <a:gd name="T33" fmla="*/ 2147483647 h 269"/>
              <a:gd name="T34" fmla="*/ 2147483647 w 526"/>
              <a:gd name="T35" fmla="*/ 2147483647 h 269"/>
              <a:gd name="T36" fmla="*/ 2147483647 w 526"/>
              <a:gd name="T37" fmla="*/ 2147483647 h 269"/>
              <a:gd name="T38" fmla="*/ 2147483647 w 526"/>
              <a:gd name="T39" fmla="*/ 2147483647 h 269"/>
              <a:gd name="T40" fmla="*/ 2147483647 w 526"/>
              <a:gd name="T41" fmla="*/ 2147483647 h 269"/>
              <a:gd name="T42" fmla="*/ 2147483647 w 526"/>
              <a:gd name="T43" fmla="*/ 2147483647 h 269"/>
              <a:gd name="T44" fmla="*/ 2147483647 w 526"/>
              <a:gd name="T45" fmla="*/ 2147483647 h 269"/>
              <a:gd name="T46" fmla="*/ 2147483647 w 526"/>
              <a:gd name="T47" fmla="*/ 2147483647 h 269"/>
              <a:gd name="T48" fmla="*/ 2147483647 w 526"/>
              <a:gd name="T49" fmla="*/ 2147483647 h 269"/>
              <a:gd name="T50" fmla="*/ 2147483647 w 526"/>
              <a:gd name="T51" fmla="*/ 2147483647 h 269"/>
              <a:gd name="T52" fmla="*/ 2147483647 w 526"/>
              <a:gd name="T53" fmla="*/ 2147483647 h 269"/>
              <a:gd name="T54" fmla="*/ 2147483647 w 526"/>
              <a:gd name="T55" fmla="*/ 2147483647 h 269"/>
              <a:gd name="T56" fmla="*/ 2147483647 w 526"/>
              <a:gd name="T57" fmla="*/ 2147483647 h 269"/>
              <a:gd name="T58" fmla="*/ 2147483647 w 526"/>
              <a:gd name="T59" fmla="*/ 2147483647 h 269"/>
              <a:gd name="T60" fmla="*/ 2147483647 w 526"/>
              <a:gd name="T61" fmla="*/ 2147483647 h 269"/>
              <a:gd name="T62" fmla="*/ 2147483647 w 526"/>
              <a:gd name="T63" fmla="*/ 2147483647 h 269"/>
              <a:gd name="T64" fmla="*/ 2147483647 w 526"/>
              <a:gd name="T65" fmla="*/ 2147483647 h 269"/>
              <a:gd name="T66" fmla="*/ 2147483647 w 526"/>
              <a:gd name="T67" fmla="*/ 2147483647 h 269"/>
              <a:gd name="T68" fmla="*/ 2147483647 w 526"/>
              <a:gd name="T69" fmla="*/ 2147483647 h 269"/>
              <a:gd name="T70" fmla="*/ 2147483647 w 526"/>
              <a:gd name="T71" fmla="*/ 2147483647 h 2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6"/>
              <a:gd name="T109" fmla="*/ 0 h 269"/>
              <a:gd name="T110" fmla="*/ 526 w 526"/>
              <a:gd name="T111" fmla="*/ 269 h 26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6" h="269">
                <a:moveTo>
                  <a:pt x="525" y="134"/>
                </a:moveTo>
                <a:lnTo>
                  <a:pt x="523" y="121"/>
                </a:lnTo>
                <a:lnTo>
                  <a:pt x="521" y="110"/>
                </a:lnTo>
                <a:lnTo>
                  <a:pt x="516" y="98"/>
                </a:lnTo>
                <a:lnTo>
                  <a:pt x="509" y="88"/>
                </a:lnTo>
                <a:lnTo>
                  <a:pt x="501" y="77"/>
                </a:lnTo>
                <a:lnTo>
                  <a:pt x="490" y="67"/>
                </a:lnTo>
                <a:lnTo>
                  <a:pt x="478" y="57"/>
                </a:lnTo>
                <a:lnTo>
                  <a:pt x="464" y="47"/>
                </a:lnTo>
                <a:lnTo>
                  <a:pt x="448" y="38"/>
                </a:lnTo>
                <a:lnTo>
                  <a:pt x="431" y="31"/>
                </a:lnTo>
                <a:lnTo>
                  <a:pt x="412" y="24"/>
                </a:lnTo>
                <a:lnTo>
                  <a:pt x="393" y="18"/>
                </a:lnTo>
                <a:lnTo>
                  <a:pt x="373" y="12"/>
                </a:lnTo>
                <a:lnTo>
                  <a:pt x="351" y="8"/>
                </a:lnTo>
                <a:lnTo>
                  <a:pt x="330" y="4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3" y="8"/>
                </a:lnTo>
                <a:lnTo>
                  <a:pt x="151" y="12"/>
                </a:lnTo>
                <a:lnTo>
                  <a:pt x="130" y="18"/>
                </a:lnTo>
                <a:lnTo>
                  <a:pt x="112" y="24"/>
                </a:lnTo>
                <a:lnTo>
                  <a:pt x="93" y="31"/>
                </a:lnTo>
                <a:lnTo>
                  <a:pt x="76" y="38"/>
                </a:lnTo>
                <a:lnTo>
                  <a:pt x="60" y="47"/>
                </a:lnTo>
                <a:lnTo>
                  <a:pt x="46" y="57"/>
                </a:lnTo>
                <a:lnTo>
                  <a:pt x="34" y="67"/>
                </a:lnTo>
                <a:lnTo>
                  <a:pt x="23" y="77"/>
                </a:lnTo>
                <a:lnTo>
                  <a:pt x="15" y="88"/>
                </a:lnTo>
                <a:lnTo>
                  <a:pt x="8" y="98"/>
                </a:lnTo>
                <a:lnTo>
                  <a:pt x="3" y="110"/>
                </a:lnTo>
                <a:lnTo>
                  <a:pt x="1" y="121"/>
                </a:lnTo>
                <a:lnTo>
                  <a:pt x="0" y="134"/>
                </a:lnTo>
                <a:lnTo>
                  <a:pt x="1" y="146"/>
                </a:lnTo>
                <a:lnTo>
                  <a:pt x="3" y="157"/>
                </a:lnTo>
                <a:lnTo>
                  <a:pt x="8" y="169"/>
                </a:lnTo>
                <a:lnTo>
                  <a:pt x="15" y="180"/>
                </a:lnTo>
                <a:lnTo>
                  <a:pt x="23" y="190"/>
                </a:lnTo>
                <a:lnTo>
                  <a:pt x="34" y="200"/>
                </a:lnTo>
                <a:lnTo>
                  <a:pt x="46" y="210"/>
                </a:lnTo>
                <a:lnTo>
                  <a:pt x="60" y="220"/>
                </a:lnTo>
                <a:lnTo>
                  <a:pt x="76" y="229"/>
                </a:lnTo>
                <a:lnTo>
                  <a:pt x="93" y="236"/>
                </a:lnTo>
                <a:lnTo>
                  <a:pt x="112" y="243"/>
                </a:lnTo>
                <a:lnTo>
                  <a:pt x="130" y="250"/>
                </a:lnTo>
                <a:lnTo>
                  <a:pt x="151" y="256"/>
                </a:lnTo>
                <a:lnTo>
                  <a:pt x="173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8"/>
                </a:lnTo>
                <a:lnTo>
                  <a:pt x="262" y="268"/>
                </a:lnTo>
                <a:lnTo>
                  <a:pt x="285" y="268"/>
                </a:lnTo>
                <a:lnTo>
                  <a:pt x="308" y="266"/>
                </a:lnTo>
                <a:lnTo>
                  <a:pt x="330" y="263"/>
                </a:lnTo>
                <a:lnTo>
                  <a:pt x="351" y="260"/>
                </a:lnTo>
                <a:lnTo>
                  <a:pt x="373" y="256"/>
                </a:lnTo>
                <a:lnTo>
                  <a:pt x="393" y="250"/>
                </a:lnTo>
                <a:lnTo>
                  <a:pt x="412" y="243"/>
                </a:lnTo>
                <a:lnTo>
                  <a:pt x="431" y="236"/>
                </a:lnTo>
                <a:lnTo>
                  <a:pt x="448" y="229"/>
                </a:lnTo>
                <a:lnTo>
                  <a:pt x="464" y="220"/>
                </a:lnTo>
                <a:lnTo>
                  <a:pt x="478" y="210"/>
                </a:lnTo>
                <a:lnTo>
                  <a:pt x="490" y="200"/>
                </a:lnTo>
                <a:lnTo>
                  <a:pt x="501" y="190"/>
                </a:lnTo>
                <a:lnTo>
                  <a:pt x="509" y="180"/>
                </a:lnTo>
                <a:lnTo>
                  <a:pt x="516" y="169"/>
                </a:lnTo>
                <a:lnTo>
                  <a:pt x="521" y="157"/>
                </a:lnTo>
                <a:lnTo>
                  <a:pt x="523" y="146"/>
                </a:lnTo>
                <a:lnTo>
                  <a:pt x="525" y="13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Rectangle 17"/>
          <p:cNvSpPr>
            <a:spLocks noChangeArrowheads="1"/>
          </p:cNvSpPr>
          <p:nvPr/>
        </p:nvSpPr>
        <p:spPr bwMode="auto">
          <a:xfrm>
            <a:off x="1066800" y="3886200"/>
            <a:ext cx="836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dname</a:t>
            </a:r>
          </a:p>
        </p:txBody>
      </p:sp>
      <p:sp>
        <p:nvSpPr>
          <p:cNvPr id="21519" name="Rectangle 18"/>
          <p:cNvSpPr>
            <a:spLocks noChangeArrowheads="1"/>
          </p:cNvSpPr>
          <p:nvPr/>
        </p:nvSpPr>
        <p:spPr bwMode="auto">
          <a:xfrm>
            <a:off x="1784350" y="4210050"/>
            <a:ext cx="858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budget</a:t>
            </a:r>
          </a:p>
        </p:txBody>
      </p:sp>
      <p:sp>
        <p:nvSpPr>
          <p:cNvPr id="21520" name="Rectangle 19"/>
          <p:cNvSpPr>
            <a:spLocks noChangeArrowheads="1"/>
          </p:cNvSpPr>
          <p:nvPr/>
        </p:nvSpPr>
        <p:spPr bwMode="auto">
          <a:xfrm>
            <a:off x="387350" y="4213225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 u="sng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did</a:t>
            </a:r>
          </a:p>
        </p:txBody>
      </p:sp>
      <p:sp>
        <p:nvSpPr>
          <p:cNvPr id="21521" name="Rectangle 20"/>
          <p:cNvSpPr>
            <a:spLocks noChangeArrowheads="1"/>
          </p:cNvSpPr>
          <p:nvPr/>
        </p:nvSpPr>
        <p:spPr bwMode="auto">
          <a:xfrm>
            <a:off x="2438400" y="1981200"/>
            <a:ext cx="7000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since</a:t>
            </a:r>
          </a:p>
        </p:txBody>
      </p:sp>
      <p:sp>
        <p:nvSpPr>
          <p:cNvPr id="21522" name="Rectangle 21"/>
          <p:cNvSpPr>
            <a:spLocks noChangeArrowheads="1"/>
          </p:cNvSpPr>
          <p:nvPr/>
        </p:nvSpPr>
        <p:spPr bwMode="auto">
          <a:xfrm>
            <a:off x="1143000" y="2209800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name</a:t>
            </a:r>
          </a:p>
        </p:txBody>
      </p:sp>
      <p:sp>
        <p:nvSpPr>
          <p:cNvPr id="21523" name="Rectangle 22"/>
          <p:cNvSpPr>
            <a:spLocks noChangeArrowheads="1"/>
          </p:cNvSpPr>
          <p:nvPr/>
        </p:nvSpPr>
        <p:spPr bwMode="auto">
          <a:xfrm>
            <a:off x="2365375" y="3195638"/>
            <a:ext cx="1095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Works_In</a:t>
            </a:r>
          </a:p>
        </p:txBody>
      </p:sp>
      <p:sp>
        <p:nvSpPr>
          <p:cNvPr id="21524" name="Rectangle 23"/>
          <p:cNvSpPr>
            <a:spLocks noChangeArrowheads="1"/>
          </p:cNvSpPr>
          <p:nvPr/>
        </p:nvSpPr>
        <p:spPr bwMode="auto">
          <a:xfrm>
            <a:off x="971550" y="4899025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Departments</a:t>
            </a:r>
          </a:p>
        </p:txBody>
      </p:sp>
      <p:sp>
        <p:nvSpPr>
          <p:cNvPr id="21525" name="Rectangle 24"/>
          <p:cNvSpPr>
            <a:spLocks noChangeArrowheads="1"/>
          </p:cNvSpPr>
          <p:nvPr/>
        </p:nvSpPr>
        <p:spPr bwMode="auto">
          <a:xfrm>
            <a:off x="530225" y="3217863"/>
            <a:ext cx="125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Employees</a:t>
            </a:r>
          </a:p>
        </p:txBody>
      </p:sp>
      <p:sp>
        <p:nvSpPr>
          <p:cNvPr id="21526" name="Rectangle 25"/>
          <p:cNvSpPr>
            <a:spLocks noChangeArrowheads="1"/>
          </p:cNvSpPr>
          <p:nvPr/>
        </p:nvSpPr>
        <p:spPr bwMode="auto">
          <a:xfrm>
            <a:off x="414338" y="2535238"/>
            <a:ext cx="5318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 u="sng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ssn</a:t>
            </a:r>
          </a:p>
        </p:txBody>
      </p:sp>
      <p:sp>
        <p:nvSpPr>
          <p:cNvPr id="21527" name="Line 26"/>
          <p:cNvSpPr>
            <a:spLocks noChangeShapeType="1"/>
          </p:cNvSpPr>
          <p:nvPr/>
        </p:nvSpPr>
        <p:spPr bwMode="auto">
          <a:xfrm>
            <a:off x="1463675" y="2579688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Line 27"/>
          <p:cNvSpPr>
            <a:spLocks noChangeShapeType="1"/>
          </p:cNvSpPr>
          <p:nvPr/>
        </p:nvSpPr>
        <p:spPr bwMode="auto">
          <a:xfrm>
            <a:off x="706438" y="2925763"/>
            <a:ext cx="627062" cy="247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Line 28"/>
          <p:cNvSpPr>
            <a:spLocks noChangeShapeType="1"/>
          </p:cNvSpPr>
          <p:nvPr/>
        </p:nvSpPr>
        <p:spPr bwMode="auto">
          <a:xfrm flipH="1">
            <a:off x="1724025" y="3336925"/>
            <a:ext cx="5810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30"/>
          <p:cNvSpPr>
            <a:spLocks noChangeShapeType="1"/>
          </p:cNvSpPr>
          <p:nvPr/>
        </p:nvSpPr>
        <p:spPr bwMode="auto">
          <a:xfrm>
            <a:off x="2740025" y="2357438"/>
            <a:ext cx="185738" cy="619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31"/>
          <p:cNvSpPr>
            <a:spLocks noChangeShapeType="1"/>
          </p:cNvSpPr>
          <p:nvPr/>
        </p:nvSpPr>
        <p:spPr bwMode="auto">
          <a:xfrm>
            <a:off x="703263" y="4613275"/>
            <a:ext cx="555625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32"/>
          <p:cNvSpPr>
            <a:spLocks noChangeShapeType="1"/>
          </p:cNvSpPr>
          <p:nvPr/>
        </p:nvSpPr>
        <p:spPr bwMode="auto">
          <a:xfrm>
            <a:off x="1423988" y="4297363"/>
            <a:ext cx="119062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33"/>
          <p:cNvSpPr>
            <a:spLocks noChangeShapeType="1"/>
          </p:cNvSpPr>
          <p:nvPr/>
        </p:nvSpPr>
        <p:spPr bwMode="auto">
          <a:xfrm flipH="1">
            <a:off x="1892300" y="4583113"/>
            <a:ext cx="317500" cy="2460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Line 34"/>
          <p:cNvSpPr>
            <a:spLocks noChangeShapeType="1"/>
          </p:cNvSpPr>
          <p:nvPr/>
        </p:nvSpPr>
        <p:spPr bwMode="auto">
          <a:xfrm flipH="1">
            <a:off x="2438400" y="3657600"/>
            <a:ext cx="533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Text Box 38"/>
          <p:cNvSpPr txBox="1">
            <a:spLocks noChangeArrowheads="1"/>
          </p:cNvSpPr>
          <p:nvPr/>
        </p:nvSpPr>
        <p:spPr bwMode="auto">
          <a:xfrm>
            <a:off x="2895600" y="1524000"/>
            <a:ext cx="260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>
                <a:ea typeface="新細明體" charset="0"/>
                <a:cs typeface="新細明體" charset="0"/>
              </a:rPr>
              <a:t>descriptive attribute</a:t>
            </a:r>
          </a:p>
        </p:txBody>
      </p:sp>
      <p:sp>
        <p:nvSpPr>
          <p:cNvPr id="85037" name="Rectangle 45"/>
          <p:cNvSpPr>
            <a:spLocks noChangeArrowheads="1"/>
          </p:cNvSpPr>
          <p:nvPr/>
        </p:nvSpPr>
        <p:spPr bwMode="auto">
          <a:xfrm>
            <a:off x="4211638" y="2492375"/>
            <a:ext cx="4360862" cy="10080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85038" name="Rectangle 46"/>
          <p:cNvSpPr>
            <a:spLocks noChangeArrowheads="1"/>
          </p:cNvSpPr>
          <p:nvPr/>
        </p:nvSpPr>
        <p:spPr bwMode="auto">
          <a:xfrm>
            <a:off x="6516688" y="3429000"/>
            <a:ext cx="2055812" cy="5048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85039" name="Rectangle 47"/>
          <p:cNvSpPr>
            <a:spLocks noChangeArrowheads="1"/>
          </p:cNvSpPr>
          <p:nvPr/>
        </p:nvSpPr>
        <p:spPr bwMode="auto">
          <a:xfrm>
            <a:off x="7019925" y="4221163"/>
            <a:ext cx="1909763" cy="5048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85040" name="Rectangle 48"/>
          <p:cNvSpPr>
            <a:spLocks noChangeArrowheads="1"/>
          </p:cNvSpPr>
          <p:nvPr/>
        </p:nvSpPr>
        <p:spPr bwMode="auto">
          <a:xfrm>
            <a:off x="7019925" y="5013325"/>
            <a:ext cx="1909763" cy="5048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5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5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5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5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5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5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5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5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37" grpId="0" animBg="1"/>
      <p:bldP spid="85038" grpId="0" animBg="1"/>
      <p:bldP spid="85039" grpId="0" animBg="1"/>
      <p:bldP spid="850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A8DDD13-5841-F84C-B7CA-8BD0DAF10A04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6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66700"/>
            <a:ext cx="7772400" cy="1104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4000">
                <a:latin typeface="Gill Sans MT" charset="0"/>
                <a:ea typeface="新細明體" charset="0"/>
                <a:cs typeface="新細明體" charset="0"/>
              </a:rPr>
              <a:t>Relationship Sets to Tables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76400"/>
            <a:ext cx="4419600" cy="3962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Fields (attributes) of a table must include:</a:t>
            </a:r>
          </a:p>
          <a:p>
            <a:pPr lvl="1" eaLnBrk="1" hangingPunct="1">
              <a:buSzPct val="75000"/>
            </a:pPr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All descriptive attributes.</a:t>
            </a:r>
          </a:p>
          <a:p>
            <a:pPr lvl="1" eaLnBrk="1" hangingPunct="1">
              <a:buSzPct val="75000"/>
            </a:pPr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Keys for each participating entity set  (as </a:t>
            </a:r>
            <a:r>
              <a:rPr lang="en-US" altLang="zh-TW" sz="2400">
                <a:solidFill>
                  <a:srgbClr val="9900CC"/>
                </a:solidFill>
                <a:latin typeface="Gill Sans MT" charset="0"/>
                <a:ea typeface="新細明體" charset="0"/>
                <a:cs typeface="新細明體" charset="0"/>
              </a:rPr>
              <a:t>foreign keys</a:t>
            </a:r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).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572000" y="1828800"/>
            <a:ext cx="441325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2000">
                <a:latin typeface="Arial" charset="0"/>
                <a:ea typeface="新細明體" charset="0"/>
                <a:cs typeface="新細明體" charset="0"/>
              </a:rPr>
              <a:t>CREATE TABLE </a:t>
            </a: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Works_In(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ssn  </a:t>
            </a:r>
            <a:r>
              <a:rPr lang="en-US" altLang="zh-TW" sz="2000">
                <a:latin typeface="Arial" charset="0"/>
                <a:ea typeface="新細明體" charset="0"/>
                <a:cs typeface="新細明體" charset="0"/>
              </a:rPr>
              <a:t>CHAR</a:t>
            </a: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(11),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did  </a:t>
            </a:r>
            <a:r>
              <a:rPr lang="en-US" altLang="zh-TW" sz="2000">
                <a:latin typeface="Arial" charset="0"/>
                <a:ea typeface="新細明體" charset="0"/>
                <a:cs typeface="新細明體" charset="0"/>
              </a:rPr>
              <a:t>INTEGER</a:t>
            </a: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since  </a:t>
            </a:r>
            <a:r>
              <a:rPr lang="en-US" altLang="zh-TW" sz="2000">
                <a:latin typeface="Arial" charset="0"/>
                <a:ea typeface="新細明體" charset="0"/>
                <a:cs typeface="新細明體" charset="0"/>
              </a:rPr>
              <a:t>DATE</a:t>
            </a: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 </a:t>
            </a:r>
            <a:r>
              <a:rPr lang="en-US" altLang="zh-TW" sz="2000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PRIMARY KEY </a:t>
            </a:r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(ssn, did),</a:t>
            </a:r>
          </a:p>
          <a:p>
            <a:pPr eaLnBrk="0" hangingPunct="0"/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</a:t>
            </a:r>
            <a:r>
              <a:rPr lang="en-US" altLang="zh-TW" sz="2000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FOREIGN KEY </a:t>
            </a:r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(ssn) </a:t>
            </a:r>
          </a:p>
          <a:p>
            <a:pPr eaLnBrk="0" hangingPunct="0"/>
            <a:r>
              <a:rPr lang="en-US" altLang="zh-TW" sz="2000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      REFERENCES</a:t>
            </a:r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Employees,</a:t>
            </a:r>
          </a:p>
          <a:p>
            <a:pPr eaLnBrk="0" hangingPunct="0"/>
            <a:r>
              <a:rPr lang="en-US" altLang="zh-TW" sz="2000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FOREIGN KEY </a:t>
            </a:r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(did) </a:t>
            </a:r>
          </a:p>
          <a:p>
            <a:pPr eaLnBrk="0" hangingPunct="0"/>
            <a:r>
              <a:rPr lang="en-US" altLang="zh-TW" sz="2000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       REFERENCES</a:t>
            </a:r>
            <a:r>
              <a:rPr lang="en-US" altLang="zh-TW">
                <a:solidFill>
                  <a:schemeClr val="accent2"/>
                </a:solidFill>
                <a:latin typeface="Arial" charset="0"/>
                <a:ea typeface="新細明體" charset="0"/>
                <a:cs typeface="新細明體" charset="0"/>
              </a:rPr>
              <a:t> Departments</a:t>
            </a: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E4ABB4B-7349-B847-A6A2-8A76C2FD6F76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7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Translate ER Model to Relational Model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An entity set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without constraints to table(s)</a:t>
            </a:r>
          </a:p>
          <a:p>
            <a:pPr eaLnBrk="1" hangingPunct="1"/>
            <a:r>
              <a:rPr lang="en-US" altLang="zh-TW" sz="2400">
                <a:solidFill>
                  <a:srgbClr val="9900CC"/>
                </a:solidFill>
                <a:latin typeface="Calibri" charset="0"/>
                <a:ea typeface="新細明體" charset="0"/>
                <a:cs typeface="新細明體" charset="0"/>
              </a:rPr>
              <a:t>A relationship set with only key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relationship set with participation constraints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A weak entity set to table(s)</a:t>
            </a:r>
          </a:p>
          <a:p>
            <a:pPr eaLnBrk="1" hangingPunct="1"/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ISA hierarchies to table(s)</a:t>
            </a:r>
          </a:p>
          <a:p>
            <a:pPr eaLnBrk="1" hangingPunct="1"/>
            <a:endParaRPr lang="en-US" altLang="zh-TW" sz="2400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652069D-6C83-E24D-89E9-235D11BA6B3D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8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26626" name="Freeform 2"/>
          <p:cNvSpPr>
            <a:spLocks/>
          </p:cNvSpPr>
          <p:nvPr/>
        </p:nvSpPr>
        <p:spPr bwMode="auto">
          <a:xfrm>
            <a:off x="3700463" y="3824288"/>
            <a:ext cx="1220787" cy="920750"/>
          </a:xfrm>
          <a:custGeom>
            <a:avLst/>
            <a:gdLst>
              <a:gd name="T0" fmla="*/ 0 w 769"/>
              <a:gd name="T1" fmla="*/ 2147483647 h 580"/>
              <a:gd name="T2" fmla="*/ 2147483647 w 769"/>
              <a:gd name="T3" fmla="*/ 0 h 580"/>
              <a:gd name="T4" fmla="*/ 2147483647 w 769"/>
              <a:gd name="T5" fmla="*/ 2147483647 h 580"/>
              <a:gd name="T6" fmla="*/ 2147483647 w 769"/>
              <a:gd name="T7" fmla="*/ 2147483647 h 580"/>
              <a:gd name="T8" fmla="*/ 0 w 769"/>
              <a:gd name="T9" fmla="*/ 2147483647 h 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9"/>
              <a:gd name="T16" fmla="*/ 0 h 580"/>
              <a:gd name="T17" fmla="*/ 769 w 769"/>
              <a:gd name="T18" fmla="*/ 580 h 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9" h="580">
                <a:moveTo>
                  <a:pt x="0" y="290"/>
                </a:moveTo>
                <a:lnTo>
                  <a:pt x="378" y="0"/>
                </a:lnTo>
                <a:lnTo>
                  <a:pt x="768" y="300"/>
                </a:lnTo>
                <a:lnTo>
                  <a:pt x="378" y="579"/>
                </a:lnTo>
                <a:lnTo>
                  <a:pt x="0" y="290"/>
                </a:lnTo>
              </a:path>
            </a:pathLst>
          </a:custGeom>
          <a:solidFill>
            <a:srgbClr val="FF7C80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4000">
                <a:latin typeface="Gill Sans MT" charset="0"/>
                <a:ea typeface="新細明體" charset="0"/>
                <a:cs typeface="新細明體" charset="0"/>
              </a:rPr>
              <a:t>Review: ER Key Constraints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7848600" cy="1981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Describe </a:t>
            </a:r>
            <a:r>
              <a:rPr lang="en-US" altLang="zh-TW" sz="2400">
                <a:solidFill>
                  <a:srgbClr val="008000"/>
                </a:solidFill>
                <a:latin typeface="Gill Sans MT" charset="0"/>
                <a:ea typeface="新細明體" charset="0"/>
                <a:cs typeface="新細明體" charset="0"/>
              </a:rPr>
              <a:t>at most once (entitity)</a:t>
            </a:r>
            <a:r>
              <a:rPr lang="en-US" altLang="zh-TW" sz="2400">
                <a:latin typeface="Gill Sans MT" charset="0"/>
                <a:ea typeface="新細明體" charset="0"/>
                <a:cs typeface="新細明體" charset="0"/>
              </a:rPr>
              <a:t> relationship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Manages relationship: each department has at most one manager (okay to have none).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One department can appear </a:t>
            </a:r>
            <a:r>
              <a:rPr lang="en-US" altLang="zh-TW" sz="2000">
                <a:solidFill>
                  <a:srgbClr val="006600"/>
                </a:solidFill>
                <a:latin typeface="Gill Sans MT" charset="0"/>
                <a:ea typeface="新細明體" charset="0"/>
                <a:cs typeface="新細明體" charset="0"/>
              </a:rPr>
              <a:t>at most once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in Manages relationship set, also called</a:t>
            </a:r>
            <a:r>
              <a:rPr lang="en-US" altLang="zh-TW" sz="2000">
                <a:solidFill>
                  <a:srgbClr val="FF9999"/>
                </a:solidFill>
                <a:latin typeface="Gill Sans MT" charset="0"/>
                <a:ea typeface="新細明體" charset="0"/>
                <a:cs typeface="新細明體" charset="0"/>
              </a:rPr>
              <a:t> </a:t>
            </a:r>
            <a:r>
              <a:rPr lang="en-US" altLang="zh-TW" sz="2000">
                <a:solidFill>
                  <a:srgbClr val="008000"/>
                </a:solidFill>
                <a:latin typeface="Gill Sans MT" charset="0"/>
                <a:ea typeface="新細明體" charset="0"/>
                <a:cs typeface="新細明體" charset="0"/>
              </a:rPr>
              <a:t>one-to-many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relation.</a:t>
            </a:r>
          </a:p>
        </p:txBody>
      </p:sp>
      <p:sp>
        <p:nvSpPr>
          <p:cNvPr id="26630" name="Freeform 6"/>
          <p:cNvSpPr>
            <a:spLocks/>
          </p:cNvSpPr>
          <p:nvPr/>
        </p:nvSpPr>
        <p:spPr bwMode="auto">
          <a:xfrm>
            <a:off x="5060950" y="3276600"/>
            <a:ext cx="720725" cy="519113"/>
          </a:xfrm>
          <a:custGeom>
            <a:avLst/>
            <a:gdLst>
              <a:gd name="T0" fmla="*/ 2147483647 w 454"/>
              <a:gd name="T1" fmla="*/ 2147483647 h 327"/>
              <a:gd name="T2" fmla="*/ 2147483647 w 454"/>
              <a:gd name="T3" fmla="*/ 2147483647 h 327"/>
              <a:gd name="T4" fmla="*/ 2147483647 w 454"/>
              <a:gd name="T5" fmla="*/ 2147483647 h 327"/>
              <a:gd name="T6" fmla="*/ 2147483647 w 454"/>
              <a:gd name="T7" fmla="*/ 2147483647 h 327"/>
              <a:gd name="T8" fmla="*/ 2147483647 w 454"/>
              <a:gd name="T9" fmla="*/ 2147483647 h 327"/>
              <a:gd name="T10" fmla="*/ 2147483647 w 454"/>
              <a:gd name="T11" fmla="*/ 2147483647 h 327"/>
              <a:gd name="T12" fmla="*/ 2147483647 w 454"/>
              <a:gd name="T13" fmla="*/ 2147483647 h 327"/>
              <a:gd name="T14" fmla="*/ 2147483647 w 454"/>
              <a:gd name="T15" fmla="*/ 2147483647 h 327"/>
              <a:gd name="T16" fmla="*/ 2147483647 w 454"/>
              <a:gd name="T17" fmla="*/ 0 h 327"/>
              <a:gd name="T18" fmla="*/ 2147483647 w 454"/>
              <a:gd name="T19" fmla="*/ 0 h 327"/>
              <a:gd name="T20" fmla="*/ 2147483647 w 454"/>
              <a:gd name="T21" fmla="*/ 2147483647 h 327"/>
              <a:gd name="T22" fmla="*/ 2147483647 w 454"/>
              <a:gd name="T23" fmla="*/ 2147483647 h 327"/>
              <a:gd name="T24" fmla="*/ 2147483647 w 454"/>
              <a:gd name="T25" fmla="*/ 2147483647 h 327"/>
              <a:gd name="T26" fmla="*/ 2147483647 w 454"/>
              <a:gd name="T27" fmla="*/ 2147483647 h 327"/>
              <a:gd name="T28" fmla="*/ 2147483647 w 454"/>
              <a:gd name="T29" fmla="*/ 2147483647 h 327"/>
              <a:gd name="T30" fmla="*/ 2147483647 w 454"/>
              <a:gd name="T31" fmla="*/ 2147483647 h 327"/>
              <a:gd name="T32" fmla="*/ 2147483647 w 454"/>
              <a:gd name="T33" fmla="*/ 2147483647 h 327"/>
              <a:gd name="T34" fmla="*/ 2147483647 w 454"/>
              <a:gd name="T35" fmla="*/ 2147483647 h 327"/>
              <a:gd name="T36" fmla="*/ 2147483647 w 454"/>
              <a:gd name="T37" fmla="*/ 2147483647 h 327"/>
              <a:gd name="T38" fmla="*/ 2147483647 w 454"/>
              <a:gd name="T39" fmla="*/ 2147483647 h 327"/>
              <a:gd name="T40" fmla="*/ 2147483647 w 454"/>
              <a:gd name="T41" fmla="*/ 2147483647 h 327"/>
              <a:gd name="T42" fmla="*/ 2147483647 w 454"/>
              <a:gd name="T43" fmla="*/ 2147483647 h 327"/>
              <a:gd name="T44" fmla="*/ 2147483647 w 454"/>
              <a:gd name="T45" fmla="*/ 2147483647 h 327"/>
              <a:gd name="T46" fmla="*/ 2147483647 w 454"/>
              <a:gd name="T47" fmla="*/ 2147483647 h 327"/>
              <a:gd name="T48" fmla="*/ 2147483647 w 454"/>
              <a:gd name="T49" fmla="*/ 2147483647 h 327"/>
              <a:gd name="T50" fmla="*/ 2147483647 w 454"/>
              <a:gd name="T51" fmla="*/ 2147483647 h 327"/>
              <a:gd name="T52" fmla="*/ 2147483647 w 454"/>
              <a:gd name="T53" fmla="*/ 2147483647 h 327"/>
              <a:gd name="T54" fmla="*/ 2147483647 w 454"/>
              <a:gd name="T55" fmla="*/ 2147483647 h 327"/>
              <a:gd name="T56" fmla="*/ 2147483647 w 454"/>
              <a:gd name="T57" fmla="*/ 2147483647 h 327"/>
              <a:gd name="T58" fmla="*/ 2147483647 w 454"/>
              <a:gd name="T59" fmla="*/ 2147483647 h 327"/>
              <a:gd name="T60" fmla="*/ 2147483647 w 454"/>
              <a:gd name="T61" fmla="*/ 2147483647 h 327"/>
              <a:gd name="T62" fmla="*/ 2147483647 w 454"/>
              <a:gd name="T63" fmla="*/ 2147483647 h 327"/>
              <a:gd name="T64" fmla="*/ 2147483647 w 454"/>
              <a:gd name="T65" fmla="*/ 2147483647 h 327"/>
              <a:gd name="T66" fmla="*/ 2147483647 w 454"/>
              <a:gd name="T67" fmla="*/ 2147483647 h 327"/>
              <a:gd name="T68" fmla="*/ 2147483647 w 454"/>
              <a:gd name="T69" fmla="*/ 2147483647 h 327"/>
              <a:gd name="T70" fmla="*/ 2147483647 w 454"/>
              <a:gd name="T71" fmla="*/ 2147483647 h 32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4"/>
              <a:gd name="T109" fmla="*/ 0 h 327"/>
              <a:gd name="T110" fmla="*/ 454 w 454"/>
              <a:gd name="T111" fmla="*/ 327 h 32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4" h="327">
                <a:moveTo>
                  <a:pt x="453" y="163"/>
                </a:moveTo>
                <a:lnTo>
                  <a:pt x="451" y="148"/>
                </a:lnTo>
                <a:lnTo>
                  <a:pt x="448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0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3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5" y="47"/>
                </a:lnTo>
                <a:lnTo>
                  <a:pt x="53" y="57"/>
                </a:lnTo>
                <a:lnTo>
                  <a:pt x="40" y="68"/>
                </a:lnTo>
                <a:lnTo>
                  <a:pt x="29" y="80"/>
                </a:lnTo>
                <a:lnTo>
                  <a:pt x="21" y="94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7" y="205"/>
                </a:lnTo>
                <a:lnTo>
                  <a:pt x="13" y="217"/>
                </a:lnTo>
                <a:lnTo>
                  <a:pt x="21" y="231"/>
                </a:lnTo>
                <a:lnTo>
                  <a:pt x="29" y="244"/>
                </a:lnTo>
                <a:lnTo>
                  <a:pt x="40" y="255"/>
                </a:lnTo>
                <a:lnTo>
                  <a:pt x="53" y="266"/>
                </a:lnTo>
                <a:lnTo>
                  <a:pt x="65" y="278"/>
                </a:lnTo>
                <a:lnTo>
                  <a:pt x="80" y="288"/>
                </a:lnTo>
                <a:lnTo>
                  <a:pt x="96" y="296"/>
                </a:lnTo>
                <a:lnTo>
                  <a:pt x="113" y="303"/>
                </a:lnTo>
                <a:lnTo>
                  <a:pt x="130" y="310"/>
                </a:lnTo>
                <a:lnTo>
                  <a:pt x="148" y="316"/>
                </a:lnTo>
                <a:lnTo>
                  <a:pt x="167" y="320"/>
                </a:lnTo>
                <a:lnTo>
                  <a:pt x="186" y="323"/>
                </a:lnTo>
                <a:lnTo>
                  <a:pt x="206" y="326"/>
                </a:lnTo>
                <a:lnTo>
                  <a:pt x="225" y="326"/>
                </a:lnTo>
                <a:lnTo>
                  <a:pt x="246" y="326"/>
                </a:lnTo>
                <a:lnTo>
                  <a:pt x="265" y="323"/>
                </a:lnTo>
                <a:lnTo>
                  <a:pt x="285" y="320"/>
                </a:lnTo>
                <a:lnTo>
                  <a:pt x="303" y="316"/>
                </a:lnTo>
                <a:lnTo>
                  <a:pt x="322" y="310"/>
                </a:lnTo>
                <a:lnTo>
                  <a:pt x="339" y="303"/>
                </a:lnTo>
                <a:lnTo>
                  <a:pt x="356" y="296"/>
                </a:lnTo>
                <a:lnTo>
                  <a:pt x="372" y="288"/>
                </a:lnTo>
                <a:lnTo>
                  <a:pt x="386" y="278"/>
                </a:lnTo>
                <a:lnTo>
                  <a:pt x="399" y="266"/>
                </a:lnTo>
                <a:lnTo>
                  <a:pt x="411" y="255"/>
                </a:lnTo>
                <a:lnTo>
                  <a:pt x="422" y="244"/>
                </a:lnTo>
                <a:lnTo>
                  <a:pt x="431" y="231"/>
                </a:lnTo>
                <a:lnTo>
                  <a:pt x="439" y="217"/>
                </a:lnTo>
                <a:lnTo>
                  <a:pt x="445" y="205"/>
                </a:lnTo>
                <a:lnTo>
                  <a:pt x="448" y="191"/>
                </a:lnTo>
                <a:lnTo>
                  <a:pt x="451" y="177"/>
                </a:lnTo>
                <a:lnTo>
                  <a:pt x="453" y="16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Freeform 7"/>
          <p:cNvSpPr>
            <a:spLocks/>
          </p:cNvSpPr>
          <p:nvPr/>
        </p:nvSpPr>
        <p:spPr bwMode="auto">
          <a:xfrm>
            <a:off x="6380163" y="3298825"/>
            <a:ext cx="912812" cy="496888"/>
          </a:xfrm>
          <a:custGeom>
            <a:avLst/>
            <a:gdLst>
              <a:gd name="T0" fmla="*/ 2147483647 w 575"/>
              <a:gd name="T1" fmla="*/ 2147483647 h 313"/>
              <a:gd name="T2" fmla="*/ 2147483647 w 575"/>
              <a:gd name="T3" fmla="*/ 2147483647 h 313"/>
              <a:gd name="T4" fmla="*/ 2147483647 w 575"/>
              <a:gd name="T5" fmla="*/ 2147483647 h 313"/>
              <a:gd name="T6" fmla="*/ 2147483647 w 575"/>
              <a:gd name="T7" fmla="*/ 2147483647 h 313"/>
              <a:gd name="T8" fmla="*/ 2147483647 w 575"/>
              <a:gd name="T9" fmla="*/ 2147483647 h 313"/>
              <a:gd name="T10" fmla="*/ 2147483647 w 575"/>
              <a:gd name="T11" fmla="*/ 2147483647 h 313"/>
              <a:gd name="T12" fmla="*/ 2147483647 w 575"/>
              <a:gd name="T13" fmla="*/ 2147483647 h 313"/>
              <a:gd name="T14" fmla="*/ 2147483647 w 575"/>
              <a:gd name="T15" fmla="*/ 2147483647 h 313"/>
              <a:gd name="T16" fmla="*/ 2147483647 w 575"/>
              <a:gd name="T17" fmla="*/ 2147483647 h 313"/>
              <a:gd name="T18" fmla="*/ 2147483647 w 575"/>
              <a:gd name="T19" fmla="*/ 2147483647 h 313"/>
              <a:gd name="T20" fmla="*/ 2147483647 w 575"/>
              <a:gd name="T21" fmla="*/ 2147483647 h 313"/>
              <a:gd name="T22" fmla="*/ 2147483647 w 575"/>
              <a:gd name="T23" fmla="*/ 2147483647 h 313"/>
              <a:gd name="T24" fmla="*/ 2147483647 w 575"/>
              <a:gd name="T25" fmla="*/ 2147483647 h 313"/>
              <a:gd name="T26" fmla="*/ 2147483647 w 575"/>
              <a:gd name="T27" fmla="*/ 2147483647 h 313"/>
              <a:gd name="T28" fmla="*/ 2147483647 w 575"/>
              <a:gd name="T29" fmla="*/ 2147483647 h 313"/>
              <a:gd name="T30" fmla="*/ 2147483647 w 575"/>
              <a:gd name="T31" fmla="*/ 2147483647 h 313"/>
              <a:gd name="T32" fmla="*/ 2147483647 w 575"/>
              <a:gd name="T33" fmla="*/ 2147483647 h 313"/>
              <a:gd name="T34" fmla="*/ 2147483647 w 575"/>
              <a:gd name="T35" fmla="*/ 2147483647 h 313"/>
              <a:gd name="T36" fmla="*/ 2147483647 w 575"/>
              <a:gd name="T37" fmla="*/ 2147483647 h 313"/>
              <a:gd name="T38" fmla="*/ 2147483647 w 575"/>
              <a:gd name="T39" fmla="*/ 2147483647 h 313"/>
              <a:gd name="T40" fmla="*/ 2147483647 w 575"/>
              <a:gd name="T41" fmla="*/ 2147483647 h 313"/>
              <a:gd name="T42" fmla="*/ 2147483647 w 575"/>
              <a:gd name="T43" fmla="*/ 2147483647 h 313"/>
              <a:gd name="T44" fmla="*/ 2147483647 w 575"/>
              <a:gd name="T45" fmla="*/ 2147483647 h 313"/>
              <a:gd name="T46" fmla="*/ 2147483647 w 575"/>
              <a:gd name="T47" fmla="*/ 2147483647 h 313"/>
              <a:gd name="T48" fmla="*/ 2147483647 w 575"/>
              <a:gd name="T49" fmla="*/ 2147483647 h 313"/>
              <a:gd name="T50" fmla="*/ 2147483647 w 575"/>
              <a:gd name="T51" fmla="*/ 2147483647 h 313"/>
              <a:gd name="T52" fmla="*/ 2147483647 w 575"/>
              <a:gd name="T53" fmla="*/ 0 h 313"/>
              <a:gd name="T54" fmla="*/ 2147483647 w 575"/>
              <a:gd name="T55" fmla="*/ 0 h 313"/>
              <a:gd name="T56" fmla="*/ 2147483647 w 575"/>
              <a:gd name="T57" fmla="*/ 2147483647 h 313"/>
              <a:gd name="T58" fmla="*/ 2147483647 w 575"/>
              <a:gd name="T59" fmla="*/ 2147483647 h 313"/>
              <a:gd name="T60" fmla="*/ 2147483647 w 575"/>
              <a:gd name="T61" fmla="*/ 2147483647 h 313"/>
              <a:gd name="T62" fmla="*/ 2147483647 w 575"/>
              <a:gd name="T63" fmla="*/ 2147483647 h 313"/>
              <a:gd name="T64" fmla="*/ 2147483647 w 575"/>
              <a:gd name="T65" fmla="*/ 2147483647 h 313"/>
              <a:gd name="T66" fmla="*/ 2147483647 w 575"/>
              <a:gd name="T67" fmla="*/ 2147483647 h 313"/>
              <a:gd name="T68" fmla="*/ 2147483647 w 575"/>
              <a:gd name="T69" fmla="*/ 2147483647 h 313"/>
              <a:gd name="T70" fmla="*/ 2147483647 w 575"/>
              <a:gd name="T71" fmla="*/ 2147483647 h 31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75"/>
              <a:gd name="T109" fmla="*/ 0 h 313"/>
              <a:gd name="T110" fmla="*/ 575 w 575"/>
              <a:gd name="T111" fmla="*/ 313 h 31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75" h="313">
                <a:moveTo>
                  <a:pt x="0" y="156"/>
                </a:moveTo>
                <a:lnTo>
                  <a:pt x="1" y="169"/>
                </a:lnTo>
                <a:lnTo>
                  <a:pt x="5" y="182"/>
                </a:lnTo>
                <a:lnTo>
                  <a:pt x="9" y="196"/>
                </a:lnTo>
                <a:lnTo>
                  <a:pt x="17" y="208"/>
                </a:lnTo>
                <a:lnTo>
                  <a:pt x="28" y="221"/>
                </a:lnTo>
                <a:lnTo>
                  <a:pt x="38" y="234"/>
                </a:lnTo>
                <a:lnTo>
                  <a:pt x="52" y="244"/>
                </a:lnTo>
                <a:lnTo>
                  <a:pt x="67" y="255"/>
                </a:lnTo>
                <a:lnTo>
                  <a:pt x="84" y="266"/>
                </a:lnTo>
                <a:lnTo>
                  <a:pt x="103" y="275"/>
                </a:lnTo>
                <a:lnTo>
                  <a:pt x="123" y="283"/>
                </a:lnTo>
                <a:lnTo>
                  <a:pt x="143" y="290"/>
                </a:lnTo>
                <a:lnTo>
                  <a:pt x="165" y="297"/>
                </a:lnTo>
                <a:lnTo>
                  <a:pt x="189" y="302"/>
                </a:lnTo>
                <a:lnTo>
                  <a:pt x="213" y="306"/>
                </a:lnTo>
                <a:lnTo>
                  <a:pt x="237" y="309"/>
                </a:lnTo>
                <a:lnTo>
                  <a:pt x="262" y="312"/>
                </a:lnTo>
                <a:lnTo>
                  <a:pt x="287" y="312"/>
                </a:lnTo>
                <a:lnTo>
                  <a:pt x="311" y="312"/>
                </a:lnTo>
                <a:lnTo>
                  <a:pt x="337" y="309"/>
                </a:lnTo>
                <a:lnTo>
                  <a:pt x="361" y="306"/>
                </a:lnTo>
                <a:lnTo>
                  <a:pt x="385" y="302"/>
                </a:lnTo>
                <a:lnTo>
                  <a:pt x="408" y="297"/>
                </a:lnTo>
                <a:lnTo>
                  <a:pt x="431" y="290"/>
                </a:lnTo>
                <a:lnTo>
                  <a:pt x="451" y="283"/>
                </a:lnTo>
                <a:lnTo>
                  <a:pt x="471" y="275"/>
                </a:lnTo>
                <a:lnTo>
                  <a:pt x="490" y="266"/>
                </a:lnTo>
                <a:lnTo>
                  <a:pt x="506" y="255"/>
                </a:lnTo>
                <a:lnTo>
                  <a:pt x="522" y="244"/>
                </a:lnTo>
                <a:lnTo>
                  <a:pt x="536" y="234"/>
                </a:lnTo>
                <a:lnTo>
                  <a:pt x="547" y="221"/>
                </a:lnTo>
                <a:lnTo>
                  <a:pt x="556" y="208"/>
                </a:lnTo>
                <a:lnTo>
                  <a:pt x="564" y="196"/>
                </a:lnTo>
                <a:lnTo>
                  <a:pt x="569" y="182"/>
                </a:lnTo>
                <a:lnTo>
                  <a:pt x="572" y="169"/>
                </a:lnTo>
                <a:lnTo>
                  <a:pt x="574" y="156"/>
                </a:lnTo>
                <a:lnTo>
                  <a:pt x="572" y="141"/>
                </a:lnTo>
                <a:lnTo>
                  <a:pt x="569" y="129"/>
                </a:lnTo>
                <a:lnTo>
                  <a:pt x="564" y="114"/>
                </a:lnTo>
                <a:lnTo>
                  <a:pt x="556" y="102"/>
                </a:lnTo>
                <a:lnTo>
                  <a:pt x="547" y="90"/>
                </a:lnTo>
                <a:lnTo>
                  <a:pt x="536" y="76"/>
                </a:lnTo>
                <a:lnTo>
                  <a:pt x="522" y="65"/>
                </a:lnTo>
                <a:lnTo>
                  <a:pt x="506" y="55"/>
                </a:lnTo>
                <a:lnTo>
                  <a:pt x="490" y="45"/>
                </a:lnTo>
                <a:lnTo>
                  <a:pt x="471" y="36"/>
                </a:lnTo>
                <a:lnTo>
                  <a:pt x="451" y="26"/>
                </a:lnTo>
                <a:lnTo>
                  <a:pt x="431" y="20"/>
                </a:lnTo>
                <a:lnTo>
                  <a:pt x="408" y="14"/>
                </a:lnTo>
                <a:lnTo>
                  <a:pt x="385" y="8"/>
                </a:lnTo>
                <a:lnTo>
                  <a:pt x="361" y="5"/>
                </a:lnTo>
                <a:lnTo>
                  <a:pt x="337" y="1"/>
                </a:lnTo>
                <a:lnTo>
                  <a:pt x="311" y="0"/>
                </a:lnTo>
                <a:lnTo>
                  <a:pt x="287" y="0"/>
                </a:lnTo>
                <a:lnTo>
                  <a:pt x="262" y="0"/>
                </a:lnTo>
                <a:lnTo>
                  <a:pt x="237" y="1"/>
                </a:lnTo>
                <a:lnTo>
                  <a:pt x="212" y="5"/>
                </a:lnTo>
                <a:lnTo>
                  <a:pt x="189" y="9"/>
                </a:lnTo>
                <a:lnTo>
                  <a:pt x="165" y="14"/>
                </a:lnTo>
                <a:lnTo>
                  <a:pt x="143" y="20"/>
                </a:lnTo>
                <a:lnTo>
                  <a:pt x="123" y="28"/>
                </a:lnTo>
                <a:lnTo>
                  <a:pt x="102" y="36"/>
                </a:lnTo>
                <a:lnTo>
                  <a:pt x="84" y="45"/>
                </a:lnTo>
                <a:lnTo>
                  <a:pt x="67" y="55"/>
                </a:lnTo>
                <a:lnTo>
                  <a:pt x="52" y="65"/>
                </a:lnTo>
                <a:lnTo>
                  <a:pt x="38" y="78"/>
                </a:lnTo>
                <a:lnTo>
                  <a:pt x="28" y="90"/>
                </a:lnTo>
                <a:lnTo>
                  <a:pt x="17" y="102"/>
                </a:lnTo>
                <a:lnTo>
                  <a:pt x="9" y="115"/>
                </a:lnTo>
                <a:lnTo>
                  <a:pt x="5" y="129"/>
                </a:lnTo>
                <a:lnTo>
                  <a:pt x="1" y="142"/>
                </a:lnTo>
                <a:lnTo>
                  <a:pt x="0" y="15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32" name="Group 8"/>
          <p:cNvGrpSpPr>
            <a:grpSpLocks/>
          </p:cNvGrpSpPr>
          <p:nvPr/>
        </p:nvGrpSpPr>
        <p:grpSpPr bwMode="auto">
          <a:xfrm>
            <a:off x="5630863" y="2895600"/>
            <a:ext cx="939800" cy="519113"/>
            <a:chOff x="4672" y="468"/>
            <a:chExt cx="592" cy="327"/>
          </a:xfrm>
        </p:grpSpPr>
        <p:sp>
          <p:nvSpPr>
            <p:cNvPr id="26673" name="Freeform 9"/>
            <p:cNvSpPr>
              <a:spLocks/>
            </p:cNvSpPr>
            <p:nvPr/>
          </p:nvSpPr>
          <p:spPr bwMode="auto">
            <a:xfrm>
              <a:off x="4672" y="468"/>
              <a:ext cx="592" cy="327"/>
            </a:xfrm>
            <a:custGeom>
              <a:avLst/>
              <a:gdLst>
                <a:gd name="T0" fmla="*/ 589 w 592"/>
                <a:gd name="T1" fmla="*/ 148 h 327"/>
                <a:gd name="T2" fmla="*/ 581 w 592"/>
                <a:gd name="T3" fmla="*/ 120 h 327"/>
                <a:gd name="T4" fmla="*/ 563 w 592"/>
                <a:gd name="T5" fmla="*/ 94 h 327"/>
                <a:gd name="T6" fmla="*/ 538 w 592"/>
                <a:gd name="T7" fmla="*/ 68 h 327"/>
                <a:gd name="T8" fmla="*/ 505 w 592"/>
                <a:gd name="T9" fmla="*/ 46 h 327"/>
                <a:gd name="T10" fmla="*/ 465 w 592"/>
                <a:gd name="T11" fmla="*/ 29 h 327"/>
                <a:gd name="T12" fmla="*/ 420 w 592"/>
                <a:gd name="T13" fmla="*/ 14 h 327"/>
                <a:gd name="T14" fmla="*/ 372 w 592"/>
                <a:gd name="T15" fmla="*/ 4 h 327"/>
                <a:gd name="T16" fmla="*/ 321 w 592"/>
                <a:gd name="T17" fmla="*/ 0 h 327"/>
                <a:gd name="T18" fmla="*/ 269 w 592"/>
                <a:gd name="T19" fmla="*/ 0 h 327"/>
                <a:gd name="T20" fmla="*/ 218 w 592"/>
                <a:gd name="T21" fmla="*/ 4 h 327"/>
                <a:gd name="T22" fmla="*/ 170 w 592"/>
                <a:gd name="T23" fmla="*/ 14 h 327"/>
                <a:gd name="T24" fmla="*/ 125 w 592"/>
                <a:gd name="T25" fmla="*/ 29 h 327"/>
                <a:gd name="T26" fmla="*/ 85 w 592"/>
                <a:gd name="T27" fmla="*/ 46 h 327"/>
                <a:gd name="T28" fmla="*/ 53 w 592"/>
                <a:gd name="T29" fmla="*/ 68 h 327"/>
                <a:gd name="T30" fmla="*/ 27 w 592"/>
                <a:gd name="T31" fmla="*/ 94 h 327"/>
                <a:gd name="T32" fmla="*/ 9 w 592"/>
                <a:gd name="T33" fmla="*/ 120 h 327"/>
                <a:gd name="T34" fmla="*/ 1 w 592"/>
                <a:gd name="T35" fmla="*/ 148 h 327"/>
                <a:gd name="T36" fmla="*/ 1 w 592"/>
                <a:gd name="T37" fmla="*/ 177 h 327"/>
                <a:gd name="T38" fmla="*/ 9 w 592"/>
                <a:gd name="T39" fmla="*/ 205 h 327"/>
                <a:gd name="T40" fmla="*/ 27 w 592"/>
                <a:gd name="T41" fmla="*/ 231 h 327"/>
                <a:gd name="T42" fmla="*/ 53 w 592"/>
                <a:gd name="T43" fmla="*/ 257 h 327"/>
                <a:gd name="T44" fmla="*/ 85 w 592"/>
                <a:gd name="T45" fmla="*/ 278 h 327"/>
                <a:gd name="T46" fmla="*/ 125 w 592"/>
                <a:gd name="T47" fmla="*/ 296 h 327"/>
                <a:gd name="T48" fmla="*/ 170 w 592"/>
                <a:gd name="T49" fmla="*/ 310 h 327"/>
                <a:gd name="T50" fmla="*/ 218 w 592"/>
                <a:gd name="T51" fmla="*/ 320 h 327"/>
                <a:gd name="T52" fmla="*/ 269 w 592"/>
                <a:gd name="T53" fmla="*/ 326 h 327"/>
                <a:gd name="T54" fmla="*/ 321 w 592"/>
                <a:gd name="T55" fmla="*/ 326 h 327"/>
                <a:gd name="T56" fmla="*/ 372 w 592"/>
                <a:gd name="T57" fmla="*/ 320 h 327"/>
                <a:gd name="T58" fmla="*/ 420 w 592"/>
                <a:gd name="T59" fmla="*/ 310 h 327"/>
                <a:gd name="T60" fmla="*/ 465 w 592"/>
                <a:gd name="T61" fmla="*/ 296 h 327"/>
                <a:gd name="T62" fmla="*/ 505 w 592"/>
                <a:gd name="T63" fmla="*/ 278 h 327"/>
                <a:gd name="T64" fmla="*/ 538 w 592"/>
                <a:gd name="T65" fmla="*/ 257 h 327"/>
                <a:gd name="T66" fmla="*/ 563 w 592"/>
                <a:gd name="T67" fmla="*/ 231 h 327"/>
                <a:gd name="T68" fmla="*/ 581 w 592"/>
                <a:gd name="T69" fmla="*/ 205 h 327"/>
                <a:gd name="T70" fmla="*/ 589 w 592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2"/>
                <a:gd name="T109" fmla="*/ 0 h 327"/>
                <a:gd name="T110" fmla="*/ 592 w 592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2" h="327">
                  <a:moveTo>
                    <a:pt x="591" y="163"/>
                  </a:moveTo>
                  <a:lnTo>
                    <a:pt x="589" y="148"/>
                  </a:lnTo>
                  <a:lnTo>
                    <a:pt x="586" y="133"/>
                  </a:lnTo>
                  <a:lnTo>
                    <a:pt x="581" y="120"/>
                  </a:lnTo>
                  <a:lnTo>
                    <a:pt x="573" y="106"/>
                  </a:lnTo>
                  <a:lnTo>
                    <a:pt x="563" y="94"/>
                  </a:lnTo>
                  <a:lnTo>
                    <a:pt x="550" y="81"/>
                  </a:lnTo>
                  <a:lnTo>
                    <a:pt x="538" y="68"/>
                  </a:lnTo>
                  <a:lnTo>
                    <a:pt x="521" y="57"/>
                  </a:lnTo>
                  <a:lnTo>
                    <a:pt x="505" y="46"/>
                  </a:lnTo>
                  <a:lnTo>
                    <a:pt x="485" y="37"/>
                  </a:lnTo>
                  <a:lnTo>
                    <a:pt x="465" y="29"/>
                  </a:lnTo>
                  <a:lnTo>
                    <a:pt x="442" y="21"/>
                  </a:lnTo>
                  <a:lnTo>
                    <a:pt x="420" y="14"/>
                  </a:lnTo>
                  <a:lnTo>
                    <a:pt x="395" y="9"/>
                  </a:lnTo>
                  <a:lnTo>
                    <a:pt x="372" y="4"/>
                  </a:lnTo>
                  <a:lnTo>
                    <a:pt x="347" y="1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9" y="0"/>
                  </a:lnTo>
                  <a:lnTo>
                    <a:pt x="243" y="1"/>
                  </a:lnTo>
                  <a:lnTo>
                    <a:pt x="218" y="4"/>
                  </a:lnTo>
                  <a:lnTo>
                    <a:pt x="195" y="9"/>
                  </a:lnTo>
                  <a:lnTo>
                    <a:pt x="170" y="14"/>
                  </a:lnTo>
                  <a:lnTo>
                    <a:pt x="148" y="21"/>
                  </a:lnTo>
                  <a:lnTo>
                    <a:pt x="125" y="29"/>
                  </a:lnTo>
                  <a:lnTo>
                    <a:pt x="105" y="37"/>
                  </a:lnTo>
                  <a:lnTo>
                    <a:pt x="85" y="46"/>
                  </a:lnTo>
                  <a:lnTo>
                    <a:pt x="69" y="57"/>
                  </a:lnTo>
                  <a:lnTo>
                    <a:pt x="53" y="68"/>
                  </a:lnTo>
                  <a:lnTo>
                    <a:pt x="40" y="81"/>
                  </a:lnTo>
                  <a:lnTo>
                    <a:pt x="27" y="94"/>
                  </a:lnTo>
                  <a:lnTo>
                    <a:pt x="17" y="106"/>
                  </a:lnTo>
                  <a:lnTo>
                    <a:pt x="9" y="120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4" y="191"/>
                  </a:lnTo>
                  <a:lnTo>
                    <a:pt x="9" y="205"/>
                  </a:lnTo>
                  <a:lnTo>
                    <a:pt x="17" y="219"/>
                  </a:lnTo>
                  <a:lnTo>
                    <a:pt x="27" y="231"/>
                  </a:lnTo>
                  <a:lnTo>
                    <a:pt x="40" y="244"/>
                  </a:lnTo>
                  <a:lnTo>
                    <a:pt x="53" y="257"/>
                  </a:lnTo>
                  <a:lnTo>
                    <a:pt x="69" y="268"/>
                  </a:lnTo>
                  <a:lnTo>
                    <a:pt x="85" y="278"/>
                  </a:lnTo>
                  <a:lnTo>
                    <a:pt x="105" y="288"/>
                  </a:lnTo>
                  <a:lnTo>
                    <a:pt x="125" y="296"/>
                  </a:lnTo>
                  <a:lnTo>
                    <a:pt x="148" y="304"/>
                  </a:lnTo>
                  <a:lnTo>
                    <a:pt x="170" y="310"/>
                  </a:lnTo>
                  <a:lnTo>
                    <a:pt x="195" y="316"/>
                  </a:lnTo>
                  <a:lnTo>
                    <a:pt x="218" y="320"/>
                  </a:lnTo>
                  <a:lnTo>
                    <a:pt x="243" y="324"/>
                  </a:lnTo>
                  <a:lnTo>
                    <a:pt x="269" y="326"/>
                  </a:lnTo>
                  <a:lnTo>
                    <a:pt x="294" y="326"/>
                  </a:lnTo>
                  <a:lnTo>
                    <a:pt x="321" y="326"/>
                  </a:lnTo>
                  <a:lnTo>
                    <a:pt x="347" y="324"/>
                  </a:lnTo>
                  <a:lnTo>
                    <a:pt x="372" y="320"/>
                  </a:lnTo>
                  <a:lnTo>
                    <a:pt x="395" y="316"/>
                  </a:lnTo>
                  <a:lnTo>
                    <a:pt x="420" y="310"/>
                  </a:lnTo>
                  <a:lnTo>
                    <a:pt x="442" y="304"/>
                  </a:lnTo>
                  <a:lnTo>
                    <a:pt x="465" y="296"/>
                  </a:lnTo>
                  <a:lnTo>
                    <a:pt x="485" y="288"/>
                  </a:lnTo>
                  <a:lnTo>
                    <a:pt x="505" y="278"/>
                  </a:lnTo>
                  <a:lnTo>
                    <a:pt x="521" y="268"/>
                  </a:lnTo>
                  <a:lnTo>
                    <a:pt x="538" y="257"/>
                  </a:lnTo>
                  <a:lnTo>
                    <a:pt x="550" y="244"/>
                  </a:lnTo>
                  <a:lnTo>
                    <a:pt x="563" y="231"/>
                  </a:lnTo>
                  <a:lnTo>
                    <a:pt x="573" y="219"/>
                  </a:lnTo>
                  <a:lnTo>
                    <a:pt x="581" y="205"/>
                  </a:lnTo>
                  <a:lnTo>
                    <a:pt x="586" y="191"/>
                  </a:lnTo>
                  <a:lnTo>
                    <a:pt x="589" y="177"/>
                  </a:lnTo>
                  <a:lnTo>
                    <a:pt x="591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Rectangle 10"/>
            <p:cNvSpPr>
              <a:spLocks noChangeArrowheads="1"/>
            </p:cNvSpPr>
            <p:nvPr/>
          </p:nvSpPr>
          <p:spPr bwMode="auto">
            <a:xfrm>
              <a:off x="4696" y="507"/>
              <a:ext cx="45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dname</a:t>
              </a:r>
            </a:p>
          </p:txBody>
        </p:sp>
      </p:grpSp>
      <p:sp>
        <p:nvSpPr>
          <p:cNvPr id="26633" name="Rectangle 11"/>
          <p:cNvSpPr>
            <a:spLocks noChangeArrowheads="1"/>
          </p:cNvSpPr>
          <p:nvPr/>
        </p:nvSpPr>
        <p:spPr bwMode="auto">
          <a:xfrm>
            <a:off x="6435725" y="3354388"/>
            <a:ext cx="739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budget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5159375" y="3354388"/>
            <a:ext cx="431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u="sng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did</a:t>
            </a:r>
          </a:p>
        </p:txBody>
      </p:sp>
      <p:grpSp>
        <p:nvGrpSpPr>
          <p:cNvPr id="26635" name="Group 13"/>
          <p:cNvGrpSpPr>
            <a:grpSpLocks/>
          </p:cNvGrpSpPr>
          <p:nvPr/>
        </p:nvGrpSpPr>
        <p:grpSpPr bwMode="auto">
          <a:xfrm>
            <a:off x="3962400" y="2971800"/>
            <a:ext cx="722313" cy="519113"/>
            <a:chOff x="3621" y="276"/>
            <a:chExt cx="455" cy="327"/>
          </a:xfrm>
        </p:grpSpPr>
        <p:sp>
          <p:nvSpPr>
            <p:cNvPr id="26671" name="Freeform 14"/>
            <p:cNvSpPr>
              <a:spLocks/>
            </p:cNvSpPr>
            <p:nvPr/>
          </p:nvSpPr>
          <p:spPr bwMode="auto">
            <a:xfrm>
              <a:off x="3622" y="276"/>
              <a:ext cx="454" cy="327"/>
            </a:xfrm>
            <a:custGeom>
              <a:avLst/>
              <a:gdLst>
                <a:gd name="T0" fmla="*/ 1 w 454"/>
                <a:gd name="T1" fmla="*/ 177 h 327"/>
                <a:gd name="T2" fmla="*/ 8 w 454"/>
                <a:gd name="T3" fmla="*/ 205 h 327"/>
                <a:gd name="T4" fmla="*/ 21 w 454"/>
                <a:gd name="T5" fmla="*/ 231 h 327"/>
                <a:gd name="T6" fmla="*/ 41 w 454"/>
                <a:gd name="T7" fmla="*/ 257 h 327"/>
                <a:gd name="T8" fmla="*/ 66 w 454"/>
                <a:gd name="T9" fmla="*/ 278 h 327"/>
                <a:gd name="T10" fmla="*/ 96 w 454"/>
                <a:gd name="T11" fmla="*/ 296 h 327"/>
                <a:gd name="T12" fmla="*/ 131 w 454"/>
                <a:gd name="T13" fmla="*/ 311 h 327"/>
                <a:gd name="T14" fmla="*/ 167 w 454"/>
                <a:gd name="T15" fmla="*/ 320 h 327"/>
                <a:gd name="T16" fmla="*/ 206 w 454"/>
                <a:gd name="T17" fmla="*/ 326 h 327"/>
                <a:gd name="T18" fmla="*/ 246 w 454"/>
                <a:gd name="T19" fmla="*/ 326 h 327"/>
                <a:gd name="T20" fmla="*/ 285 w 454"/>
                <a:gd name="T21" fmla="*/ 320 h 327"/>
                <a:gd name="T22" fmla="*/ 322 w 454"/>
                <a:gd name="T23" fmla="*/ 310 h 327"/>
                <a:gd name="T24" fmla="*/ 356 w 454"/>
                <a:gd name="T25" fmla="*/ 296 h 327"/>
                <a:gd name="T26" fmla="*/ 387 w 454"/>
                <a:gd name="T27" fmla="*/ 278 h 327"/>
                <a:gd name="T28" fmla="*/ 412 w 454"/>
                <a:gd name="T29" fmla="*/ 257 h 327"/>
                <a:gd name="T30" fmla="*/ 431 w 454"/>
                <a:gd name="T31" fmla="*/ 231 h 327"/>
                <a:gd name="T32" fmla="*/ 445 w 454"/>
                <a:gd name="T33" fmla="*/ 205 h 327"/>
                <a:gd name="T34" fmla="*/ 453 w 454"/>
                <a:gd name="T35" fmla="*/ 177 h 327"/>
                <a:gd name="T36" fmla="*/ 453 w 454"/>
                <a:gd name="T37" fmla="*/ 148 h 327"/>
                <a:gd name="T38" fmla="*/ 445 w 454"/>
                <a:gd name="T39" fmla="*/ 120 h 327"/>
                <a:gd name="T40" fmla="*/ 431 w 454"/>
                <a:gd name="T41" fmla="*/ 94 h 327"/>
                <a:gd name="T42" fmla="*/ 412 w 454"/>
                <a:gd name="T43" fmla="*/ 68 h 327"/>
                <a:gd name="T44" fmla="*/ 387 w 454"/>
                <a:gd name="T45" fmla="*/ 47 h 327"/>
                <a:gd name="T46" fmla="*/ 356 w 454"/>
                <a:gd name="T47" fmla="*/ 29 h 327"/>
                <a:gd name="T48" fmla="*/ 322 w 454"/>
                <a:gd name="T49" fmla="*/ 15 h 327"/>
                <a:gd name="T50" fmla="*/ 285 w 454"/>
                <a:gd name="T51" fmla="*/ 5 h 327"/>
                <a:gd name="T52" fmla="*/ 246 w 454"/>
                <a:gd name="T53" fmla="*/ 0 h 327"/>
                <a:gd name="T54" fmla="*/ 206 w 454"/>
                <a:gd name="T55" fmla="*/ 0 h 327"/>
                <a:gd name="T56" fmla="*/ 167 w 454"/>
                <a:gd name="T57" fmla="*/ 5 h 327"/>
                <a:gd name="T58" fmla="*/ 131 w 454"/>
                <a:gd name="T59" fmla="*/ 15 h 327"/>
                <a:gd name="T60" fmla="*/ 96 w 454"/>
                <a:gd name="T61" fmla="*/ 29 h 327"/>
                <a:gd name="T62" fmla="*/ 66 w 454"/>
                <a:gd name="T63" fmla="*/ 47 h 327"/>
                <a:gd name="T64" fmla="*/ 41 w 454"/>
                <a:gd name="T65" fmla="*/ 68 h 327"/>
                <a:gd name="T66" fmla="*/ 21 w 454"/>
                <a:gd name="T67" fmla="*/ 94 h 327"/>
                <a:gd name="T68" fmla="*/ 8 w 454"/>
                <a:gd name="T69" fmla="*/ 120 h 327"/>
                <a:gd name="T70" fmla="*/ 1 w 454"/>
                <a:gd name="T71" fmla="*/ 148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0" y="163"/>
                  </a:moveTo>
                  <a:lnTo>
                    <a:pt x="1" y="177"/>
                  </a:lnTo>
                  <a:lnTo>
                    <a:pt x="3" y="192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1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6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3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40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6"/>
                  </a:lnTo>
                  <a:lnTo>
                    <a:pt x="412" y="257"/>
                  </a:lnTo>
                  <a:lnTo>
                    <a:pt x="423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2" name="Rectangle 15"/>
            <p:cNvSpPr>
              <a:spLocks noChangeArrowheads="1"/>
            </p:cNvSpPr>
            <p:nvPr/>
          </p:nvSpPr>
          <p:spPr bwMode="auto">
            <a:xfrm>
              <a:off x="3621" y="334"/>
              <a:ext cx="3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since</a:t>
              </a:r>
            </a:p>
          </p:txBody>
        </p:sp>
      </p:grpSp>
      <p:sp>
        <p:nvSpPr>
          <p:cNvPr id="26636" name="Freeform 16"/>
          <p:cNvSpPr>
            <a:spLocks/>
          </p:cNvSpPr>
          <p:nvPr/>
        </p:nvSpPr>
        <p:spPr bwMode="auto">
          <a:xfrm>
            <a:off x="2524125" y="2909888"/>
            <a:ext cx="720725" cy="519112"/>
          </a:xfrm>
          <a:custGeom>
            <a:avLst/>
            <a:gdLst>
              <a:gd name="T0" fmla="*/ 2147483647 w 454"/>
              <a:gd name="T1" fmla="*/ 2147483647 h 327"/>
              <a:gd name="T2" fmla="*/ 2147483647 w 454"/>
              <a:gd name="T3" fmla="*/ 2147483647 h 327"/>
              <a:gd name="T4" fmla="*/ 2147483647 w 454"/>
              <a:gd name="T5" fmla="*/ 2147483647 h 327"/>
              <a:gd name="T6" fmla="*/ 2147483647 w 454"/>
              <a:gd name="T7" fmla="*/ 2147483647 h 327"/>
              <a:gd name="T8" fmla="*/ 2147483647 w 454"/>
              <a:gd name="T9" fmla="*/ 2147483647 h 327"/>
              <a:gd name="T10" fmla="*/ 2147483647 w 454"/>
              <a:gd name="T11" fmla="*/ 2147483647 h 327"/>
              <a:gd name="T12" fmla="*/ 2147483647 w 454"/>
              <a:gd name="T13" fmla="*/ 2147483647 h 327"/>
              <a:gd name="T14" fmla="*/ 2147483647 w 454"/>
              <a:gd name="T15" fmla="*/ 2147483647 h 327"/>
              <a:gd name="T16" fmla="*/ 2147483647 w 454"/>
              <a:gd name="T17" fmla="*/ 0 h 327"/>
              <a:gd name="T18" fmla="*/ 2147483647 w 454"/>
              <a:gd name="T19" fmla="*/ 0 h 327"/>
              <a:gd name="T20" fmla="*/ 2147483647 w 454"/>
              <a:gd name="T21" fmla="*/ 2147483647 h 327"/>
              <a:gd name="T22" fmla="*/ 2147483647 w 454"/>
              <a:gd name="T23" fmla="*/ 2147483647 h 327"/>
              <a:gd name="T24" fmla="*/ 2147483647 w 454"/>
              <a:gd name="T25" fmla="*/ 2147483647 h 327"/>
              <a:gd name="T26" fmla="*/ 2147483647 w 454"/>
              <a:gd name="T27" fmla="*/ 2147483647 h 327"/>
              <a:gd name="T28" fmla="*/ 2147483647 w 454"/>
              <a:gd name="T29" fmla="*/ 2147483647 h 327"/>
              <a:gd name="T30" fmla="*/ 2147483647 w 454"/>
              <a:gd name="T31" fmla="*/ 2147483647 h 327"/>
              <a:gd name="T32" fmla="*/ 2147483647 w 454"/>
              <a:gd name="T33" fmla="*/ 2147483647 h 327"/>
              <a:gd name="T34" fmla="*/ 2147483647 w 454"/>
              <a:gd name="T35" fmla="*/ 2147483647 h 327"/>
              <a:gd name="T36" fmla="*/ 2147483647 w 454"/>
              <a:gd name="T37" fmla="*/ 2147483647 h 327"/>
              <a:gd name="T38" fmla="*/ 2147483647 w 454"/>
              <a:gd name="T39" fmla="*/ 2147483647 h 327"/>
              <a:gd name="T40" fmla="*/ 2147483647 w 454"/>
              <a:gd name="T41" fmla="*/ 2147483647 h 327"/>
              <a:gd name="T42" fmla="*/ 2147483647 w 454"/>
              <a:gd name="T43" fmla="*/ 2147483647 h 327"/>
              <a:gd name="T44" fmla="*/ 2147483647 w 454"/>
              <a:gd name="T45" fmla="*/ 2147483647 h 327"/>
              <a:gd name="T46" fmla="*/ 2147483647 w 454"/>
              <a:gd name="T47" fmla="*/ 2147483647 h 327"/>
              <a:gd name="T48" fmla="*/ 2147483647 w 454"/>
              <a:gd name="T49" fmla="*/ 2147483647 h 327"/>
              <a:gd name="T50" fmla="*/ 2147483647 w 454"/>
              <a:gd name="T51" fmla="*/ 2147483647 h 327"/>
              <a:gd name="T52" fmla="*/ 2147483647 w 454"/>
              <a:gd name="T53" fmla="*/ 2147483647 h 327"/>
              <a:gd name="T54" fmla="*/ 2147483647 w 454"/>
              <a:gd name="T55" fmla="*/ 2147483647 h 327"/>
              <a:gd name="T56" fmla="*/ 2147483647 w 454"/>
              <a:gd name="T57" fmla="*/ 2147483647 h 327"/>
              <a:gd name="T58" fmla="*/ 2147483647 w 454"/>
              <a:gd name="T59" fmla="*/ 2147483647 h 327"/>
              <a:gd name="T60" fmla="*/ 2147483647 w 454"/>
              <a:gd name="T61" fmla="*/ 2147483647 h 327"/>
              <a:gd name="T62" fmla="*/ 2147483647 w 454"/>
              <a:gd name="T63" fmla="*/ 2147483647 h 327"/>
              <a:gd name="T64" fmla="*/ 2147483647 w 454"/>
              <a:gd name="T65" fmla="*/ 2147483647 h 327"/>
              <a:gd name="T66" fmla="*/ 2147483647 w 454"/>
              <a:gd name="T67" fmla="*/ 2147483647 h 327"/>
              <a:gd name="T68" fmla="*/ 2147483647 w 454"/>
              <a:gd name="T69" fmla="*/ 2147483647 h 327"/>
              <a:gd name="T70" fmla="*/ 2147483647 w 454"/>
              <a:gd name="T71" fmla="*/ 2147483647 h 32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4"/>
              <a:gd name="T109" fmla="*/ 0 h 327"/>
              <a:gd name="T110" fmla="*/ 454 w 454"/>
              <a:gd name="T111" fmla="*/ 327 h 32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4" h="327">
                <a:moveTo>
                  <a:pt x="453" y="163"/>
                </a:moveTo>
                <a:lnTo>
                  <a:pt x="453" y="148"/>
                </a:lnTo>
                <a:lnTo>
                  <a:pt x="449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1"/>
                </a:lnTo>
                <a:lnTo>
                  <a:pt x="412" y="68"/>
                </a:lnTo>
                <a:lnTo>
                  <a:pt x="399" y="57"/>
                </a:lnTo>
                <a:lnTo>
                  <a:pt x="387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4" y="9"/>
                </a:lnTo>
                <a:lnTo>
                  <a:pt x="285" y="5"/>
                </a:lnTo>
                <a:lnTo>
                  <a:pt x="266" y="2"/>
                </a:lnTo>
                <a:lnTo>
                  <a:pt x="246" y="0"/>
                </a:lnTo>
                <a:lnTo>
                  <a:pt x="227" y="0"/>
                </a:lnTo>
                <a:lnTo>
                  <a:pt x="206" y="0"/>
                </a:lnTo>
                <a:lnTo>
                  <a:pt x="187" y="2"/>
                </a:lnTo>
                <a:lnTo>
                  <a:pt x="167" y="5"/>
                </a:lnTo>
                <a:lnTo>
                  <a:pt x="149" y="9"/>
                </a:lnTo>
                <a:lnTo>
                  <a:pt x="131" y="15"/>
                </a:lnTo>
                <a:lnTo>
                  <a:pt x="113" y="21"/>
                </a:lnTo>
                <a:lnTo>
                  <a:pt x="96" y="29"/>
                </a:lnTo>
                <a:lnTo>
                  <a:pt x="81" y="37"/>
                </a:lnTo>
                <a:lnTo>
                  <a:pt x="66" y="47"/>
                </a:lnTo>
                <a:lnTo>
                  <a:pt x="53" y="57"/>
                </a:lnTo>
                <a:lnTo>
                  <a:pt x="41" y="68"/>
                </a:lnTo>
                <a:lnTo>
                  <a:pt x="30" y="81"/>
                </a:lnTo>
                <a:lnTo>
                  <a:pt x="21" y="94"/>
                </a:lnTo>
                <a:lnTo>
                  <a:pt x="13" y="106"/>
                </a:lnTo>
                <a:lnTo>
                  <a:pt x="8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8" y="205"/>
                </a:lnTo>
                <a:lnTo>
                  <a:pt x="13" y="219"/>
                </a:lnTo>
                <a:lnTo>
                  <a:pt x="21" y="231"/>
                </a:lnTo>
                <a:lnTo>
                  <a:pt x="30" y="244"/>
                </a:lnTo>
                <a:lnTo>
                  <a:pt x="41" y="257"/>
                </a:lnTo>
                <a:lnTo>
                  <a:pt x="53" y="268"/>
                </a:lnTo>
                <a:lnTo>
                  <a:pt x="66" y="278"/>
                </a:lnTo>
                <a:lnTo>
                  <a:pt x="81" y="288"/>
                </a:lnTo>
                <a:lnTo>
                  <a:pt x="96" y="296"/>
                </a:lnTo>
                <a:lnTo>
                  <a:pt x="113" y="304"/>
                </a:lnTo>
                <a:lnTo>
                  <a:pt x="131" y="310"/>
                </a:lnTo>
                <a:lnTo>
                  <a:pt x="149" y="316"/>
                </a:lnTo>
                <a:lnTo>
                  <a:pt x="167" y="320"/>
                </a:lnTo>
                <a:lnTo>
                  <a:pt x="187" y="324"/>
                </a:lnTo>
                <a:lnTo>
                  <a:pt x="206" y="326"/>
                </a:lnTo>
                <a:lnTo>
                  <a:pt x="227" y="326"/>
                </a:lnTo>
                <a:lnTo>
                  <a:pt x="246" y="326"/>
                </a:lnTo>
                <a:lnTo>
                  <a:pt x="266" y="324"/>
                </a:lnTo>
                <a:lnTo>
                  <a:pt x="285" y="320"/>
                </a:lnTo>
                <a:lnTo>
                  <a:pt x="304" y="316"/>
                </a:lnTo>
                <a:lnTo>
                  <a:pt x="322" y="310"/>
                </a:lnTo>
                <a:lnTo>
                  <a:pt x="339" y="304"/>
                </a:lnTo>
                <a:lnTo>
                  <a:pt x="356" y="296"/>
                </a:lnTo>
                <a:lnTo>
                  <a:pt x="372" y="288"/>
                </a:lnTo>
                <a:lnTo>
                  <a:pt x="387" y="278"/>
                </a:lnTo>
                <a:lnTo>
                  <a:pt x="399" y="268"/>
                </a:lnTo>
                <a:lnTo>
                  <a:pt x="412" y="257"/>
                </a:lnTo>
                <a:lnTo>
                  <a:pt x="422" y="244"/>
                </a:lnTo>
                <a:lnTo>
                  <a:pt x="431" y="231"/>
                </a:lnTo>
                <a:lnTo>
                  <a:pt x="439" y="219"/>
                </a:lnTo>
                <a:lnTo>
                  <a:pt x="445" y="205"/>
                </a:lnTo>
                <a:lnTo>
                  <a:pt x="449" y="191"/>
                </a:lnTo>
                <a:lnTo>
                  <a:pt x="453" y="177"/>
                </a:lnTo>
                <a:lnTo>
                  <a:pt x="453" y="16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Freeform 17"/>
          <p:cNvSpPr>
            <a:spLocks/>
          </p:cNvSpPr>
          <p:nvPr/>
        </p:nvSpPr>
        <p:spPr bwMode="auto">
          <a:xfrm>
            <a:off x="1878013" y="3292475"/>
            <a:ext cx="720725" cy="517525"/>
          </a:xfrm>
          <a:custGeom>
            <a:avLst/>
            <a:gdLst>
              <a:gd name="T0" fmla="*/ 2147483647 w 454"/>
              <a:gd name="T1" fmla="*/ 2147483647 h 326"/>
              <a:gd name="T2" fmla="*/ 2147483647 w 454"/>
              <a:gd name="T3" fmla="*/ 2147483647 h 326"/>
              <a:gd name="T4" fmla="*/ 2147483647 w 454"/>
              <a:gd name="T5" fmla="*/ 2147483647 h 326"/>
              <a:gd name="T6" fmla="*/ 2147483647 w 454"/>
              <a:gd name="T7" fmla="*/ 2147483647 h 326"/>
              <a:gd name="T8" fmla="*/ 2147483647 w 454"/>
              <a:gd name="T9" fmla="*/ 2147483647 h 326"/>
              <a:gd name="T10" fmla="*/ 2147483647 w 454"/>
              <a:gd name="T11" fmla="*/ 2147483647 h 326"/>
              <a:gd name="T12" fmla="*/ 2147483647 w 454"/>
              <a:gd name="T13" fmla="*/ 2147483647 h 326"/>
              <a:gd name="T14" fmla="*/ 2147483647 w 454"/>
              <a:gd name="T15" fmla="*/ 2147483647 h 326"/>
              <a:gd name="T16" fmla="*/ 2147483647 w 454"/>
              <a:gd name="T17" fmla="*/ 0 h 326"/>
              <a:gd name="T18" fmla="*/ 2147483647 w 454"/>
              <a:gd name="T19" fmla="*/ 0 h 326"/>
              <a:gd name="T20" fmla="*/ 2147483647 w 454"/>
              <a:gd name="T21" fmla="*/ 2147483647 h 326"/>
              <a:gd name="T22" fmla="*/ 2147483647 w 454"/>
              <a:gd name="T23" fmla="*/ 2147483647 h 326"/>
              <a:gd name="T24" fmla="*/ 2147483647 w 454"/>
              <a:gd name="T25" fmla="*/ 2147483647 h 326"/>
              <a:gd name="T26" fmla="*/ 2147483647 w 454"/>
              <a:gd name="T27" fmla="*/ 2147483647 h 326"/>
              <a:gd name="T28" fmla="*/ 2147483647 w 454"/>
              <a:gd name="T29" fmla="*/ 2147483647 h 326"/>
              <a:gd name="T30" fmla="*/ 2147483647 w 454"/>
              <a:gd name="T31" fmla="*/ 2147483647 h 326"/>
              <a:gd name="T32" fmla="*/ 2147483647 w 454"/>
              <a:gd name="T33" fmla="*/ 2147483647 h 326"/>
              <a:gd name="T34" fmla="*/ 2147483647 w 454"/>
              <a:gd name="T35" fmla="*/ 2147483647 h 326"/>
              <a:gd name="T36" fmla="*/ 2147483647 w 454"/>
              <a:gd name="T37" fmla="*/ 2147483647 h 326"/>
              <a:gd name="T38" fmla="*/ 2147483647 w 454"/>
              <a:gd name="T39" fmla="*/ 2147483647 h 326"/>
              <a:gd name="T40" fmla="*/ 2147483647 w 454"/>
              <a:gd name="T41" fmla="*/ 2147483647 h 326"/>
              <a:gd name="T42" fmla="*/ 2147483647 w 454"/>
              <a:gd name="T43" fmla="*/ 2147483647 h 326"/>
              <a:gd name="T44" fmla="*/ 2147483647 w 454"/>
              <a:gd name="T45" fmla="*/ 2147483647 h 326"/>
              <a:gd name="T46" fmla="*/ 2147483647 w 454"/>
              <a:gd name="T47" fmla="*/ 2147483647 h 326"/>
              <a:gd name="T48" fmla="*/ 2147483647 w 454"/>
              <a:gd name="T49" fmla="*/ 2147483647 h 326"/>
              <a:gd name="T50" fmla="*/ 2147483647 w 454"/>
              <a:gd name="T51" fmla="*/ 2147483647 h 326"/>
              <a:gd name="T52" fmla="*/ 2147483647 w 454"/>
              <a:gd name="T53" fmla="*/ 2147483647 h 326"/>
              <a:gd name="T54" fmla="*/ 2147483647 w 454"/>
              <a:gd name="T55" fmla="*/ 2147483647 h 326"/>
              <a:gd name="T56" fmla="*/ 2147483647 w 454"/>
              <a:gd name="T57" fmla="*/ 2147483647 h 326"/>
              <a:gd name="T58" fmla="*/ 2147483647 w 454"/>
              <a:gd name="T59" fmla="*/ 2147483647 h 326"/>
              <a:gd name="T60" fmla="*/ 2147483647 w 454"/>
              <a:gd name="T61" fmla="*/ 2147483647 h 326"/>
              <a:gd name="T62" fmla="*/ 2147483647 w 454"/>
              <a:gd name="T63" fmla="*/ 2147483647 h 326"/>
              <a:gd name="T64" fmla="*/ 2147483647 w 454"/>
              <a:gd name="T65" fmla="*/ 2147483647 h 326"/>
              <a:gd name="T66" fmla="*/ 2147483647 w 454"/>
              <a:gd name="T67" fmla="*/ 2147483647 h 326"/>
              <a:gd name="T68" fmla="*/ 2147483647 w 454"/>
              <a:gd name="T69" fmla="*/ 2147483647 h 326"/>
              <a:gd name="T70" fmla="*/ 2147483647 w 454"/>
              <a:gd name="T71" fmla="*/ 2147483647 h 32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4"/>
              <a:gd name="T109" fmla="*/ 0 h 326"/>
              <a:gd name="T110" fmla="*/ 454 w 454"/>
              <a:gd name="T111" fmla="*/ 326 h 32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4" h="326">
                <a:moveTo>
                  <a:pt x="453" y="162"/>
                </a:moveTo>
                <a:lnTo>
                  <a:pt x="451" y="148"/>
                </a:lnTo>
                <a:lnTo>
                  <a:pt x="449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3"/>
                </a:lnTo>
                <a:lnTo>
                  <a:pt x="422" y="81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4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6" y="47"/>
                </a:lnTo>
                <a:lnTo>
                  <a:pt x="53" y="57"/>
                </a:lnTo>
                <a:lnTo>
                  <a:pt x="41" y="68"/>
                </a:lnTo>
                <a:lnTo>
                  <a:pt x="30" y="81"/>
                </a:lnTo>
                <a:lnTo>
                  <a:pt x="21" y="93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2"/>
                </a:lnTo>
                <a:lnTo>
                  <a:pt x="1" y="176"/>
                </a:lnTo>
                <a:lnTo>
                  <a:pt x="3" y="190"/>
                </a:lnTo>
                <a:lnTo>
                  <a:pt x="7" y="204"/>
                </a:lnTo>
                <a:lnTo>
                  <a:pt x="13" y="218"/>
                </a:lnTo>
                <a:lnTo>
                  <a:pt x="21" y="231"/>
                </a:lnTo>
                <a:lnTo>
                  <a:pt x="30" y="243"/>
                </a:lnTo>
                <a:lnTo>
                  <a:pt x="41" y="256"/>
                </a:lnTo>
                <a:lnTo>
                  <a:pt x="53" y="266"/>
                </a:lnTo>
                <a:lnTo>
                  <a:pt x="66" y="277"/>
                </a:lnTo>
                <a:lnTo>
                  <a:pt x="80" y="287"/>
                </a:lnTo>
                <a:lnTo>
                  <a:pt x="96" y="295"/>
                </a:lnTo>
                <a:lnTo>
                  <a:pt x="113" y="303"/>
                </a:lnTo>
                <a:lnTo>
                  <a:pt x="130" y="309"/>
                </a:lnTo>
                <a:lnTo>
                  <a:pt x="148" y="315"/>
                </a:lnTo>
                <a:lnTo>
                  <a:pt x="167" y="319"/>
                </a:lnTo>
                <a:lnTo>
                  <a:pt x="186" y="322"/>
                </a:lnTo>
                <a:lnTo>
                  <a:pt x="206" y="325"/>
                </a:lnTo>
                <a:lnTo>
                  <a:pt x="225" y="325"/>
                </a:lnTo>
                <a:lnTo>
                  <a:pt x="246" y="325"/>
                </a:lnTo>
                <a:lnTo>
                  <a:pt x="265" y="322"/>
                </a:lnTo>
                <a:lnTo>
                  <a:pt x="285" y="319"/>
                </a:lnTo>
                <a:lnTo>
                  <a:pt x="304" y="315"/>
                </a:lnTo>
                <a:lnTo>
                  <a:pt x="322" y="309"/>
                </a:lnTo>
                <a:lnTo>
                  <a:pt x="339" y="303"/>
                </a:lnTo>
                <a:lnTo>
                  <a:pt x="356" y="295"/>
                </a:lnTo>
                <a:lnTo>
                  <a:pt x="372" y="287"/>
                </a:lnTo>
                <a:lnTo>
                  <a:pt x="386" y="277"/>
                </a:lnTo>
                <a:lnTo>
                  <a:pt x="399" y="266"/>
                </a:lnTo>
                <a:lnTo>
                  <a:pt x="411" y="256"/>
                </a:lnTo>
                <a:lnTo>
                  <a:pt x="422" y="243"/>
                </a:lnTo>
                <a:lnTo>
                  <a:pt x="431" y="231"/>
                </a:lnTo>
                <a:lnTo>
                  <a:pt x="439" y="218"/>
                </a:lnTo>
                <a:lnTo>
                  <a:pt x="445" y="204"/>
                </a:lnTo>
                <a:lnTo>
                  <a:pt x="449" y="190"/>
                </a:lnTo>
                <a:lnTo>
                  <a:pt x="451" y="176"/>
                </a:lnTo>
                <a:lnTo>
                  <a:pt x="453" y="16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Rectangle 18"/>
          <p:cNvSpPr>
            <a:spLocks noChangeArrowheads="1"/>
          </p:cNvSpPr>
          <p:nvPr/>
        </p:nvSpPr>
        <p:spPr bwMode="auto">
          <a:xfrm>
            <a:off x="2514600" y="2971800"/>
            <a:ext cx="6238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name</a:t>
            </a:r>
          </a:p>
        </p:txBody>
      </p:sp>
      <p:sp>
        <p:nvSpPr>
          <p:cNvPr id="26639" name="Rectangle 19"/>
          <p:cNvSpPr>
            <a:spLocks noChangeArrowheads="1"/>
          </p:cNvSpPr>
          <p:nvPr/>
        </p:nvSpPr>
        <p:spPr bwMode="auto">
          <a:xfrm>
            <a:off x="1960563" y="3373438"/>
            <a:ext cx="438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u="sng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ssn</a:t>
            </a:r>
          </a:p>
        </p:txBody>
      </p:sp>
      <p:sp>
        <p:nvSpPr>
          <p:cNvPr id="26640" name="Freeform 20"/>
          <p:cNvSpPr>
            <a:spLocks/>
          </p:cNvSpPr>
          <p:nvPr/>
        </p:nvSpPr>
        <p:spPr bwMode="auto">
          <a:xfrm>
            <a:off x="5478463" y="4114800"/>
            <a:ext cx="1295400" cy="479425"/>
          </a:xfrm>
          <a:custGeom>
            <a:avLst/>
            <a:gdLst>
              <a:gd name="T0" fmla="*/ 2147483647 w 816"/>
              <a:gd name="T1" fmla="*/ 2147483647 h 302"/>
              <a:gd name="T2" fmla="*/ 2147483647 w 816"/>
              <a:gd name="T3" fmla="*/ 0 h 302"/>
              <a:gd name="T4" fmla="*/ 0 w 816"/>
              <a:gd name="T5" fmla="*/ 0 h 302"/>
              <a:gd name="T6" fmla="*/ 0 w 816"/>
              <a:gd name="T7" fmla="*/ 2147483647 h 302"/>
              <a:gd name="T8" fmla="*/ 2147483647 w 816"/>
              <a:gd name="T9" fmla="*/ 2147483647 h 3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02"/>
              <a:gd name="T17" fmla="*/ 816 w 816"/>
              <a:gd name="T18" fmla="*/ 302 h 3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solidFill>
            <a:srgbClr val="99FF9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6641" name="Group 21"/>
          <p:cNvGrpSpPr>
            <a:grpSpLocks/>
          </p:cNvGrpSpPr>
          <p:nvPr/>
        </p:nvGrpSpPr>
        <p:grpSpPr bwMode="auto">
          <a:xfrm>
            <a:off x="1908175" y="4076700"/>
            <a:ext cx="1292225" cy="468313"/>
            <a:chOff x="2328" y="1226"/>
            <a:chExt cx="814" cy="295"/>
          </a:xfrm>
        </p:grpSpPr>
        <p:sp>
          <p:nvSpPr>
            <p:cNvPr id="26669" name="Freeform 22"/>
            <p:cNvSpPr>
              <a:spLocks/>
            </p:cNvSpPr>
            <p:nvPr/>
          </p:nvSpPr>
          <p:spPr bwMode="auto">
            <a:xfrm>
              <a:off x="2328" y="1226"/>
              <a:ext cx="814" cy="295"/>
            </a:xfrm>
            <a:custGeom>
              <a:avLst/>
              <a:gdLst>
                <a:gd name="T0" fmla="*/ 813 w 814"/>
                <a:gd name="T1" fmla="*/ 294 h 295"/>
                <a:gd name="T2" fmla="*/ 813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813 w 814"/>
                <a:gd name="T9" fmla="*/ 294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4"/>
                <a:gd name="T16" fmla="*/ 0 h 295"/>
                <a:gd name="T17" fmla="*/ 814 w 81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solidFill>
              <a:srgbClr val="99FF9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Rectangle 23"/>
            <p:cNvSpPr>
              <a:spLocks noChangeArrowheads="1"/>
            </p:cNvSpPr>
            <p:nvPr/>
          </p:nvSpPr>
          <p:spPr bwMode="auto">
            <a:xfrm>
              <a:off x="2336" y="1266"/>
              <a:ext cx="667" cy="21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Employees</a:t>
              </a:r>
            </a:p>
          </p:txBody>
        </p:sp>
      </p:grpSp>
      <p:sp>
        <p:nvSpPr>
          <p:cNvPr id="26642" name="Rectangle 24"/>
          <p:cNvSpPr>
            <a:spLocks noChangeArrowheads="1"/>
          </p:cNvSpPr>
          <p:nvPr/>
        </p:nvSpPr>
        <p:spPr bwMode="auto">
          <a:xfrm>
            <a:off x="5651500" y="4149725"/>
            <a:ext cx="1270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Departments</a:t>
            </a:r>
          </a:p>
        </p:txBody>
      </p:sp>
      <p:sp>
        <p:nvSpPr>
          <p:cNvPr id="26643" name="Line 25"/>
          <p:cNvSpPr>
            <a:spLocks noChangeShapeType="1"/>
          </p:cNvSpPr>
          <p:nvPr/>
        </p:nvSpPr>
        <p:spPr bwMode="auto">
          <a:xfrm flipH="1">
            <a:off x="3160713" y="4286250"/>
            <a:ext cx="5461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26"/>
          <p:cNvSpPr>
            <a:spLocks noChangeShapeType="1"/>
          </p:cNvSpPr>
          <p:nvPr/>
        </p:nvSpPr>
        <p:spPr bwMode="auto">
          <a:xfrm>
            <a:off x="4926013" y="4286250"/>
            <a:ext cx="5207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Line 27"/>
          <p:cNvSpPr>
            <a:spLocks noChangeShapeType="1"/>
          </p:cNvSpPr>
          <p:nvPr/>
        </p:nvSpPr>
        <p:spPr bwMode="auto">
          <a:xfrm>
            <a:off x="2860675" y="3408363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Line 28"/>
          <p:cNvSpPr>
            <a:spLocks noChangeShapeType="1"/>
          </p:cNvSpPr>
          <p:nvPr/>
        </p:nvSpPr>
        <p:spPr bwMode="auto">
          <a:xfrm>
            <a:off x="2333625" y="3789363"/>
            <a:ext cx="1397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9"/>
          <p:cNvSpPr>
            <a:spLocks noChangeShapeType="1"/>
          </p:cNvSpPr>
          <p:nvPr/>
        </p:nvSpPr>
        <p:spPr bwMode="auto">
          <a:xfrm>
            <a:off x="4267200" y="3429000"/>
            <a:ext cx="42863" cy="393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30"/>
          <p:cNvSpPr>
            <a:spLocks noChangeShapeType="1"/>
          </p:cNvSpPr>
          <p:nvPr/>
        </p:nvSpPr>
        <p:spPr bwMode="auto">
          <a:xfrm>
            <a:off x="5535613" y="3759200"/>
            <a:ext cx="21590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Line 31"/>
          <p:cNvSpPr>
            <a:spLocks noChangeShapeType="1"/>
          </p:cNvSpPr>
          <p:nvPr/>
        </p:nvSpPr>
        <p:spPr bwMode="auto">
          <a:xfrm>
            <a:off x="6062663" y="3454400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Line 32"/>
          <p:cNvSpPr>
            <a:spLocks noChangeShapeType="1"/>
          </p:cNvSpPr>
          <p:nvPr/>
        </p:nvSpPr>
        <p:spPr bwMode="auto">
          <a:xfrm flipH="1">
            <a:off x="6437313" y="3759200"/>
            <a:ext cx="16510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Rectangle 33"/>
          <p:cNvSpPr>
            <a:spLocks noChangeArrowheads="1"/>
          </p:cNvSpPr>
          <p:nvPr/>
        </p:nvSpPr>
        <p:spPr bwMode="auto">
          <a:xfrm>
            <a:off x="3805238" y="4162425"/>
            <a:ext cx="8778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Manages</a:t>
            </a:r>
          </a:p>
        </p:txBody>
      </p:sp>
      <p:sp>
        <p:nvSpPr>
          <p:cNvPr id="26652" name="Text Box 34"/>
          <p:cNvSpPr txBox="1">
            <a:spLocks noChangeArrowheads="1"/>
          </p:cNvSpPr>
          <p:nvPr/>
        </p:nvSpPr>
        <p:spPr bwMode="auto">
          <a:xfrm>
            <a:off x="1981200" y="5334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Joe</a:t>
            </a:r>
          </a:p>
        </p:txBody>
      </p:sp>
      <p:sp>
        <p:nvSpPr>
          <p:cNvPr id="26653" name="Text Box 35"/>
          <p:cNvSpPr txBox="1">
            <a:spLocks noChangeArrowheads="1"/>
          </p:cNvSpPr>
          <p:nvPr/>
        </p:nvSpPr>
        <p:spPr bwMode="auto">
          <a:xfrm>
            <a:off x="1981200" y="5791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Alice</a:t>
            </a:r>
          </a:p>
        </p:txBody>
      </p:sp>
      <p:sp>
        <p:nvSpPr>
          <p:cNvPr id="26654" name="Text Box 36"/>
          <p:cNvSpPr txBox="1">
            <a:spLocks noChangeArrowheads="1"/>
          </p:cNvSpPr>
          <p:nvPr/>
        </p:nvSpPr>
        <p:spPr bwMode="auto">
          <a:xfrm>
            <a:off x="1979613" y="486886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Mary</a:t>
            </a:r>
          </a:p>
        </p:txBody>
      </p:sp>
      <p:sp>
        <p:nvSpPr>
          <p:cNvPr id="26655" name="Text Box 37"/>
          <p:cNvSpPr txBox="1">
            <a:spLocks noChangeArrowheads="1"/>
          </p:cNvSpPr>
          <p:nvPr/>
        </p:nvSpPr>
        <p:spPr bwMode="auto">
          <a:xfrm>
            <a:off x="1981200" y="6248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Peter</a:t>
            </a:r>
          </a:p>
        </p:txBody>
      </p:sp>
      <p:sp>
        <p:nvSpPr>
          <p:cNvPr id="26656" name="Text Box 38"/>
          <p:cNvSpPr txBox="1">
            <a:spLocks noChangeArrowheads="1"/>
          </p:cNvSpPr>
          <p:nvPr/>
        </p:nvSpPr>
        <p:spPr bwMode="auto">
          <a:xfrm>
            <a:off x="5486400" y="4800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Finance</a:t>
            </a:r>
          </a:p>
        </p:txBody>
      </p:sp>
      <p:sp>
        <p:nvSpPr>
          <p:cNvPr id="26657" name="Text Box 39"/>
          <p:cNvSpPr txBox="1">
            <a:spLocks noChangeArrowheads="1"/>
          </p:cNvSpPr>
          <p:nvPr/>
        </p:nvSpPr>
        <p:spPr bwMode="auto">
          <a:xfrm>
            <a:off x="5486400" y="52578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Accounting</a:t>
            </a:r>
          </a:p>
        </p:txBody>
      </p:sp>
      <p:cxnSp>
        <p:nvCxnSpPr>
          <p:cNvPr id="26658" name="AutoShape 40"/>
          <p:cNvCxnSpPr>
            <a:cxnSpLocks noChangeShapeType="1"/>
            <a:stCxn id="26663" idx="3"/>
            <a:endCxn id="26656" idx="1"/>
          </p:cNvCxnSpPr>
          <p:nvPr/>
        </p:nvCxnSpPr>
        <p:spPr bwMode="auto">
          <a:xfrm flipV="1">
            <a:off x="4762500" y="4984750"/>
            <a:ext cx="7239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9" name="AutoShape 41"/>
          <p:cNvCxnSpPr>
            <a:cxnSpLocks noChangeShapeType="1"/>
            <a:stCxn id="26653" idx="3"/>
            <a:endCxn id="26663" idx="1"/>
          </p:cNvCxnSpPr>
          <p:nvPr/>
        </p:nvCxnSpPr>
        <p:spPr bwMode="auto">
          <a:xfrm flipV="1">
            <a:off x="2819400" y="5197475"/>
            <a:ext cx="1104900" cy="777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0" name="Text Box 42"/>
          <p:cNvSpPr txBox="1">
            <a:spLocks noChangeArrowheads="1"/>
          </p:cNvSpPr>
          <p:nvPr/>
        </p:nvSpPr>
        <p:spPr bwMode="auto">
          <a:xfrm>
            <a:off x="5486400" y="5715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Research</a:t>
            </a:r>
          </a:p>
        </p:txBody>
      </p:sp>
      <p:cxnSp>
        <p:nvCxnSpPr>
          <p:cNvPr id="26661" name="AutoShape 43"/>
          <p:cNvCxnSpPr>
            <a:cxnSpLocks noChangeShapeType="1"/>
            <a:stCxn id="26664" idx="3"/>
            <a:endCxn id="26660" idx="1"/>
          </p:cNvCxnSpPr>
          <p:nvPr/>
        </p:nvCxnSpPr>
        <p:spPr bwMode="auto">
          <a:xfrm>
            <a:off x="4762500" y="5700713"/>
            <a:ext cx="723900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2" name="Text Box 44"/>
          <p:cNvSpPr txBox="1">
            <a:spLocks noChangeArrowheads="1"/>
          </p:cNvSpPr>
          <p:nvPr/>
        </p:nvSpPr>
        <p:spPr bwMode="auto">
          <a:xfrm>
            <a:off x="5486400" y="6172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Legal</a:t>
            </a:r>
          </a:p>
        </p:txBody>
      </p:sp>
      <p:sp>
        <p:nvSpPr>
          <p:cNvPr id="26663" name="Text Box 45"/>
          <p:cNvSpPr txBox="1">
            <a:spLocks noChangeArrowheads="1"/>
          </p:cNvSpPr>
          <p:nvPr/>
        </p:nvSpPr>
        <p:spPr bwMode="auto">
          <a:xfrm>
            <a:off x="3924300" y="501332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3/3/93</a:t>
            </a: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3924300" y="551656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2/2/92</a:t>
            </a:r>
          </a:p>
        </p:txBody>
      </p:sp>
      <p:sp>
        <p:nvSpPr>
          <p:cNvPr id="26665" name="Text Box 47"/>
          <p:cNvSpPr txBox="1">
            <a:spLocks noChangeArrowheads="1"/>
          </p:cNvSpPr>
          <p:nvPr/>
        </p:nvSpPr>
        <p:spPr bwMode="auto">
          <a:xfrm>
            <a:off x="3924300" y="594995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3/1/92</a:t>
            </a:r>
          </a:p>
        </p:txBody>
      </p:sp>
      <p:cxnSp>
        <p:nvCxnSpPr>
          <p:cNvPr id="26666" name="AutoShape 48"/>
          <p:cNvCxnSpPr>
            <a:cxnSpLocks noChangeShapeType="1"/>
            <a:stCxn id="26654" idx="3"/>
            <a:endCxn id="26664" idx="1"/>
          </p:cNvCxnSpPr>
          <p:nvPr/>
        </p:nvCxnSpPr>
        <p:spPr bwMode="auto">
          <a:xfrm>
            <a:off x="2817813" y="5053013"/>
            <a:ext cx="1106487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7" name="AutoShape 49"/>
          <p:cNvCxnSpPr>
            <a:cxnSpLocks noChangeShapeType="1"/>
            <a:stCxn id="26653" idx="3"/>
            <a:endCxn id="26665" idx="1"/>
          </p:cNvCxnSpPr>
          <p:nvPr/>
        </p:nvCxnSpPr>
        <p:spPr bwMode="auto">
          <a:xfrm>
            <a:off x="2819400" y="5975350"/>
            <a:ext cx="1104900" cy="158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8" name="AutoShape 50"/>
          <p:cNvCxnSpPr>
            <a:cxnSpLocks noChangeShapeType="1"/>
            <a:stCxn id="26665" idx="3"/>
            <a:endCxn id="26657" idx="1"/>
          </p:cNvCxnSpPr>
          <p:nvPr/>
        </p:nvCxnSpPr>
        <p:spPr bwMode="auto">
          <a:xfrm flipV="1">
            <a:off x="4762500" y="5441950"/>
            <a:ext cx="72390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EBDFDAB-D711-364D-8B79-28E5D47BBCCD}" type="slidenum">
              <a:rPr lang="zh-TW" altLang="en-US" sz="1400">
                <a:ea typeface="新細明體" charset="0"/>
                <a:cs typeface="新細明體" charset="0"/>
              </a:rPr>
              <a:pPr eaLnBrk="1" hangingPunct="1"/>
              <a:t>9</a:t>
            </a:fld>
            <a:endParaRPr lang="en-US" altLang="zh-TW" sz="1400">
              <a:ea typeface="新細明體" charset="0"/>
              <a:cs typeface="新細明體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3600">
                <a:latin typeface="Calibri" charset="0"/>
                <a:ea typeface="新細明體" charset="0"/>
                <a:cs typeface="新細明體" charset="0"/>
              </a:rPr>
              <a:t>Relationship Sets (with key Constraints) to Table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3311525" cy="4114800"/>
          </a:xfrm>
          <a:noFill/>
        </p:spPr>
        <p:txBody>
          <a:bodyPr lIns="90488" tIns="44450" rIns="90488" bIns="44450"/>
          <a:lstStyle/>
          <a:p>
            <a:pPr eaLnBrk="1" hangingPunct="1">
              <a:buSzPct val="75000"/>
            </a:pP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Note that </a:t>
            </a:r>
            <a:r>
              <a:rPr lang="en-US" altLang="zh-TW" sz="2400">
                <a:solidFill>
                  <a:schemeClr val="accent2"/>
                </a:solidFill>
                <a:latin typeface="Calibri" charset="0"/>
                <a:ea typeface="新細明體" charset="0"/>
                <a:cs typeface="新細明體" charset="0"/>
              </a:rPr>
              <a:t>did</a:t>
            </a: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 is the key now! Why?</a:t>
            </a:r>
          </a:p>
          <a:p>
            <a:pPr eaLnBrk="1" hangingPunct="1">
              <a:buSzPct val="75000"/>
            </a:pPr>
            <a:endParaRPr lang="en-US" altLang="zh-TW" sz="2400">
              <a:latin typeface="Calibri" charset="0"/>
              <a:ea typeface="新細明體" charset="0"/>
              <a:cs typeface="新細明體" charset="0"/>
            </a:endParaRPr>
          </a:p>
          <a:p>
            <a:pPr eaLnBrk="1" hangingPunct="1">
              <a:buSzPct val="75000"/>
            </a:pPr>
            <a:r>
              <a:rPr lang="en-US" altLang="zh-TW" sz="2400">
                <a:latin typeface="Calibri" charset="0"/>
                <a:ea typeface="新細明體" charset="0"/>
                <a:cs typeface="新細明體" charset="0"/>
              </a:rPr>
              <a:t>Is there another way to map this?</a:t>
            </a:r>
          </a:p>
        </p:txBody>
      </p:sp>
      <p:grpSp>
        <p:nvGrpSpPr>
          <p:cNvPr id="28678" name="Group 40"/>
          <p:cNvGrpSpPr>
            <a:grpSpLocks/>
          </p:cNvGrpSpPr>
          <p:nvPr/>
        </p:nvGrpSpPr>
        <p:grpSpPr bwMode="auto">
          <a:xfrm>
            <a:off x="3729038" y="1844675"/>
            <a:ext cx="5414962" cy="1849438"/>
            <a:chOff x="2140" y="0"/>
            <a:chExt cx="3411" cy="1165"/>
          </a:xfrm>
        </p:grpSpPr>
        <p:sp>
          <p:nvSpPr>
            <p:cNvPr id="28683" name="Freeform 11"/>
            <p:cNvSpPr>
              <a:spLocks/>
            </p:cNvSpPr>
            <p:nvPr/>
          </p:nvSpPr>
          <p:spPr bwMode="auto">
            <a:xfrm>
              <a:off x="3288" y="585"/>
              <a:ext cx="769" cy="580"/>
            </a:xfrm>
            <a:custGeom>
              <a:avLst/>
              <a:gdLst>
                <a:gd name="T0" fmla="*/ 0 w 769"/>
                <a:gd name="T1" fmla="*/ 290 h 580"/>
                <a:gd name="T2" fmla="*/ 378 w 769"/>
                <a:gd name="T3" fmla="*/ 0 h 580"/>
                <a:gd name="T4" fmla="*/ 768 w 769"/>
                <a:gd name="T5" fmla="*/ 300 h 580"/>
                <a:gd name="T6" fmla="*/ 378 w 769"/>
                <a:gd name="T7" fmla="*/ 579 h 580"/>
                <a:gd name="T8" fmla="*/ 0 w 769"/>
                <a:gd name="T9" fmla="*/ 290 h 5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9"/>
                <a:gd name="T16" fmla="*/ 0 h 580"/>
                <a:gd name="T17" fmla="*/ 769 w 769"/>
                <a:gd name="T18" fmla="*/ 580 h 5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solidFill>
              <a:srgbClr val="FF7C80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Freeform 12"/>
            <p:cNvSpPr>
              <a:spLocks/>
            </p:cNvSpPr>
            <p:nvPr/>
          </p:nvSpPr>
          <p:spPr bwMode="auto">
            <a:xfrm>
              <a:off x="4145" y="240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Freeform 13"/>
            <p:cNvSpPr>
              <a:spLocks/>
            </p:cNvSpPr>
            <p:nvPr/>
          </p:nvSpPr>
          <p:spPr bwMode="auto">
            <a:xfrm>
              <a:off x="4976" y="254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86" name="Group 14"/>
            <p:cNvGrpSpPr>
              <a:grpSpLocks/>
            </p:cNvGrpSpPr>
            <p:nvPr/>
          </p:nvGrpSpPr>
          <p:grpSpPr bwMode="auto">
            <a:xfrm>
              <a:off x="4504" y="0"/>
              <a:ext cx="592" cy="327"/>
              <a:chOff x="4672" y="468"/>
              <a:chExt cx="592" cy="327"/>
            </a:xfrm>
          </p:grpSpPr>
          <p:sp>
            <p:nvSpPr>
              <p:cNvPr id="28710" name="Freeform 15"/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1" name="Rectangle 16"/>
              <p:cNvSpPr>
                <a:spLocks noChangeArrowheads="1"/>
              </p:cNvSpPr>
              <p:nvPr/>
            </p:nvSpPr>
            <p:spPr bwMode="auto">
              <a:xfrm>
                <a:off x="4696" y="507"/>
                <a:ext cx="45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solidFill>
                      <a:srgbClr val="000000"/>
                    </a:solidFill>
                    <a:latin typeface="Gill Sans MT" charset="0"/>
                    <a:ea typeface="新細明體" charset="0"/>
                    <a:cs typeface="新細明體" charset="0"/>
                  </a:rPr>
                  <a:t>dname</a:t>
                </a:r>
              </a:p>
            </p:txBody>
          </p:sp>
        </p:grpSp>
        <p:sp>
          <p:nvSpPr>
            <p:cNvPr id="28687" name="Rectangle 17"/>
            <p:cNvSpPr>
              <a:spLocks noChangeArrowheads="1"/>
            </p:cNvSpPr>
            <p:nvPr/>
          </p:nvSpPr>
          <p:spPr bwMode="auto">
            <a:xfrm>
              <a:off x="5011" y="289"/>
              <a:ext cx="4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budget</a:t>
              </a:r>
            </a:p>
          </p:txBody>
        </p:sp>
        <p:sp>
          <p:nvSpPr>
            <p:cNvPr id="28688" name="Rectangle 18"/>
            <p:cNvSpPr>
              <a:spLocks noChangeArrowheads="1"/>
            </p:cNvSpPr>
            <p:nvPr/>
          </p:nvSpPr>
          <p:spPr bwMode="auto">
            <a:xfrm>
              <a:off x="4207" y="289"/>
              <a:ext cx="2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did</a:t>
              </a:r>
            </a:p>
          </p:txBody>
        </p:sp>
        <p:grpSp>
          <p:nvGrpSpPr>
            <p:cNvPr id="28689" name="Group 19"/>
            <p:cNvGrpSpPr>
              <a:grpSpLocks/>
            </p:cNvGrpSpPr>
            <p:nvPr/>
          </p:nvGrpSpPr>
          <p:grpSpPr bwMode="auto">
            <a:xfrm>
              <a:off x="3453" y="48"/>
              <a:ext cx="455" cy="327"/>
              <a:chOff x="3621" y="276"/>
              <a:chExt cx="455" cy="327"/>
            </a:xfrm>
          </p:grpSpPr>
          <p:sp>
            <p:nvSpPr>
              <p:cNvPr id="28708" name="Freeform 20"/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9" name="Rectangle 21"/>
              <p:cNvSpPr>
                <a:spLocks noChangeArrowheads="1"/>
              </p:cNvSpPr>
              <p:nvPr/>
            </p:nvSpPr>
            <p:spPr bwMode="auto">
              <a:xfrm>
                <a:off x="3621" y="334"/>
                <a:ext cx="37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solidFill>
                      <a:srgbClr val="000000"/>
                    </a:solidFill>
                    <a:latin typeface="Gill Sans MT" charset="0"/>
                    <a:ea typeface="新細明體" charset="0"/>
                    <a:cs typeface="新細明體" charset="0"/>
                  </a:rPr>
                  <a:t>since</a:t>
                </a:r>
              </a:p>
            </p:txBody>
          </p:sp>
        </p:grpSp>
        <p:sp>
          <p:nvSpPr>
            <p:cNvPr id="28690" name="Freeform 22"/>
            <p:cNvSpPr>
              <a:spLocks/>
            </p:cNvSpPr>
            <p:nvPr/>
          </p:nvSpPr>
          <p:spPr bwMode="auto">
            <a:xfrm>
              <a:off x="2547" y="9"/>
              <a:ext cx="454" cy="327"/>
            </a:xfrm>
            <a:custGeom>
              <a:avLst/>
              <a:gdLst>
                <a:gd name="T0" fmla="*/ 453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2 w 454"/>
                <a:gd name="T7" fmla="*/ 68 h 327"/>
                <a:gd name="T8" fmla="*/ 387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1 w 454"/>
                <a:gd name="T23" fmla="*/ 15 h 327"/>
                <a:gd name="T24" fmla="*/ 96 w 454"/>
                <a:gd name="T25" fmla="*/ 29 h 327"/>
                <a:gd name="T26" fmla="*/ 66 w 454"/>
                <a:gd name="T27" fmla="*/ 47 h 327"/>
                <a:gd name="T28" fmla="*/ 41 w 454"/>
                <a:gd name="T29" fmla="*/ 68 h 327"/>
                <a:gd name="T30" fmla="*/ 21 w 454"/>
                <a:gd name="T31" fmla="*/ 94 h 327"/>
                <a:gd name="T32" fmla="*/ 8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8 w 454"/>
                <a:gd name="T39" fmla="*/ 205 h 327"/>
                <a:gd name="T40" fmla="*/ 21 w 454"/>
                <a:gd name="T41" fmla="*/ 231 h 327"/>
                <a:gd name="T42" fmla="*/ 41 w 454"/>
                <a:gd name="T43" fmla="*/ 257 h 327"/>
                <a:gd name="T44" fmla="*/ 66 w 454"/>
                <a:gd name="T45" fmla="*/ 278 h 327"/>
                <a:gd name="T46" fmla="*/ 96 w 454"/>
                <a:gd name="T47" fmla="*/ 296 h 327"/>
                <a:gd name="T48" fmla="*/ 131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7 w 454"/>
                <a:gd name="T63" fmla="*/ 278 h 327"/>
                <a:gd name="T64" fmla="*/ 412 w 454"/>
                <a:gd name="T65" fmla="*/ 257 h 327"/>
                <a:gd name="T66" fmla="*/ 431 w 454"/>
                <a:gd name="T67" fmla="*/ 231 h 327"/>
                <a:gd name="T68" fmla="*/ 445 w 454"/>
                <a:gd name="T69" fmla="*/ 205 h 327"/>
                <a:gd name="T70" fmla="*/ 453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Freeform 23"/>
            <p:cNvSpPr>
              <a:spLocks/>
            </p:cNvSpPr>
            <p:nvPr/>
          </p:nvSpPr>
          <p:spPr bwMode="auto">
            <a:xfrm>
              <a:off x="2140" y="250"/>
              <a:ext cx="454" cy="326"/>
            </a:xfrm>
            <a:custGeom>
              <a:avLst/>
              <a:gdLst>
                <a:gd name="T0" fmla="*/ 451 w 454"/>
                <a:gd name="T1" fmla="*/ 148 h 326"/>
                <a:gd name="T2" fmla="*/ 445 w 454"/>
                <a:gd name="T3" fmla="*/ 120 h 326"/>
                <a:gd name="T4" fmla="*/ 431 w 454"/>
                <a:gd name="T5" fmla="*/ 93 h 326"/>
                <a:gd name="T6" fmla="*/ 411 w 454"/>
                <a:gd name="T7" fmla="*/ 68 h 326"/>
                <a:gd name="T8" fmla="*/ 386 w 454"/>
                <a:gd name="T9" fmla="*/ 47 h 326"/>
                <a:gd name="T10" fmla="*/ 356 w 454"/>
                <a:gd name="T11" fmla="*/ 29 h 326"/>
                <a:gd name="T12" fmla="*/ 322 w 454"/>
                <a:gd name="T13" fmla="*/ 15 h 326"/>
                <a:gd name="T14" fmla="*/ 285 w 454"/>
                <a:gd name="T15" fmla="*/ 5 h 326"/>
                <a:gd name="T16" fmla="*/ 246 w 454"/>
                <a:gd name="T17" fmla="*/ 0 h 326"/>
                <a:gd name="T18" fmla="*/ 206 w 454"/>
                <a:gd name="T19" fmla="*/ 0 h 326"/>
                <a:gd name="T20" fmla="*/ 167 w 454"/>
                <a:gd name="T21" fmla="*/ 5 h 326"/>
                <a:gd name="T22" fmla="*/ 130 w 454"/>
                <a:gd name="T23" fmla="*/ 15 h 326"/>
                <a:gd name="T24" fmla="*/ 96 w 454"/>
                <a:gd name="T25" fmla="*/ 29 h 326"/>
                <a:gd name="T26" fmla="*/ 66 w 454"/>
                <a:gd name="T27" fmla="*/ 47 h 326"/>
                <a:gd name="T28" fmla="*/ 41 w 454"/>
                <a:gd name="T29" fmla="*/ 68 h 326"/>
                <a:gd name="T30" fmla="*/ 21 w 454"/>
                <a:gd name="T31" fmla="*/ 93 h 326"/>
                <a:gd name="T32" fmla="*/ 7 w 454"/>
                <a:gd name="T33" fmla="*/ 120 h 326"/>
                <a:gd name="T34" fmla="*/ 1 w 454"/>
                <a:gd name="T35" fmla="*/ 148 h 326"/>
                <a:gd name="T36" fmla="*/ 1 w 454"/>
                <a:gd name="T37" fmla="*/ 176 h 326"/>
                <a:gd name="T38" fmla="*/ 7 w 454"/>
                <a:gd name="T39" fmla="*/ 204 h 326"/>
                <a:gd name="T40" fmla="*/ 21 w 454"/>
                <a:gd name="T41" fmla="*/ 231 h 326"/>
                <a:gd name="T42" fmla="*/ 41 w 454"/>
                <a:gd name="T43" fmla="*/ 256 h 326"/>
                <a:gd name="T44" fmla="*/ 66 w 454"/>
                <a:gd name="T45" fmla="*/ 277 h 326"/>
                <a:gd name="T46" fmla="*/ 96 w 454"/>
                <a:gd name="T47" fmla="*/ 295 h 326"/>
                <a:gd name="T48" fmla="*/ 130 w 454"/>
                <a:gd name="T49" fmla="*/ 309 h 326"/>
                <a:gd name="T50" fmla="*/ 167 w 454"/>
                <a:gd name="T51" fmla="*/ 319 h 326"/>
                <a:gd name="T52" fmla="*/ 206 w 454"/>
                <a:gd name="T53" fmla="*/ 325 h 326"/>
                <a:gd name="T54" fmla="*/ 246 w 454"/>
                <a:gd name="T55" fmla="*/ 325 h 326"/>
                <a:gd name="T56" fmla="*/ 285 w 454"/>
                <a:gd name="T57" fmla="*/ 319 h 326"/>
                <a:gd name="T58" fmla="*/ 322 w 454"/>
                <a:gd name="T59" fmla="*/ 309 h 326"/>
                <a:gd name="T60" fmla="*/ 356 w 454"/>
                <a:gd name="T61" fmla="*/ 295 h 326"/>
                <a:gd name="T62" fmla="*/ 386 w 454"/>
                <a:gd name="T63" fmla="*/ 277 h 326"/>
                <a:gd name="T64" fmla="*/ 411 w 454"/>
                <a:gd name="T65" fmla="*/ 256 h 326"/>
                <a:gd name="T66" fmla="*/ 431 w 454"/>
                <a:gd name="T67" fmla="*/ 231 h 326"/>
                <a:gd name="T68" fmla="*/ 445 w 454"/>
                <a:gd name="T69" fmla="*/ 204 h 326"/>
                <a:gd name="T70" fmla="*/ 451 w 454"/>
                <a:gd name="T71" fmla="*/ 176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6"/>
                <a:gd name="T110" fmla="*/ 454 w 454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Rectangle 24"/>
            <p:cNvSpPr>
              <a:spLocks noChangeArrowheads="1"/>
            </p:cNvSpPr>
            <p:nvPr/>
          </p:nvSpPr>
          <p:spPr bwMode="auto">
            <a:xfrm>
              <a:off x="2541" y="48"/>
              <a:ext cx="3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name</a:t>
              </a:r>
            </a:p>
          </p:txBody>
        </p:sp>
        <p:sp>
          <p:nvSpPr>
            <p:cNvPr id="28693" name="Rectangle 25"/>
            <p:cNvSpPr>
              <a:spLocks noChangeArrowheads="1"/>
            </p:cNvSpPr>
            <p:nvPr/>
          </p:nvSpPr>
          <p:spPr bwMode="auto">
            <a:xfrm>
              <a:off x="2192" y="301"/>
              <a:ext cx="27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u="sng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ssn</a:t>
              </a:r>
            </a:p>
          </p:txBody>
        </p:sp>
        <p:sp>
          <p:nvSpPr>
            <p:cNvPr id="28694" name="Freeform 26"/>
            <p:cNvSpPr>
              <a:spLocks/>
            </p:cNvSpPr>
            <p:nvPr/>
          </p:nvSpPr>
          <p:spPr bwMode="auto">
            <a:xfrm>
              <a:off x="4408" y="768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solidFill>
              <a:srgbClr val="99FF99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95" name="Group 27"/>
            <p:cNvGrpSpPr>
              <a:grpSpLocks/>
            </p:cNvGrpSpPr>
            <p:nvPr/>
          </p:nvGrpSpPr>
          <p:grpSpPr bwMode="auto">
            <a:xfrm>
              <a:off x="2159" y="744"/>
              <a:ext cx="814" cy="295"/>
              <a:chOff x="2328" y="1226"/>
              <a:chExt cx="814" cy="295"/>
            </a:xfrm>
          </p:grpSpPr>
          <p:sp>
            <p:nvSpPr>
              <p:cNvPr id="28706" name="Freeform 28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solidFill>
                <a:srgbClr val="99FF99"/>
              </a:soli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7" name="Rectangle 29"/>
              <p:cNvSpPr>
                <a:spLocks noChangeArrowheads="1"/>
              </p:cNvSpPr>
              <p:nvPr/>
            </p:nvSpPr>
            <p:spPr bwMode="auto">
              <a:xfrm>
                <a:off x="2336" y="1266"/>
                <a:ext cx="667" cy="210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solidFill>
                      <a:srgbClr val="000000"/>
                    </a:solidFill>
                    <a:latin typeface="Gill Sans MT" charset="0"/>
                    <a:ea typeface="新細明體" charset="0"/>
                    <a:cs typeface="新細明體" charset="0"/>
                  </a:rPr>
                  <a:t>Employees</a:t>
                </a:r>
              </a:p>
            </p:txBody>
          </p:sp>
        </p:grpSp>
        <p:sp>
          <p:nvSpPr>
            <p:cNvPr id="28696" name="Rectangle 30"/>
            <p:cNvSpPr>
              <a:spLocks noChangeArrowheads="1"/>
            </p:cNvSpPr>
            <p:nvPr/>
          </p:nvSpPr>
          <p:spPr bwMode="auto">
            <a:xfrm>
              <a:off x="4517" y="790"/>
              <a:ext cx="80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Departments</a:t>
              </a:r>
            </a:p>
          </p:txBody>
        </p:sp>
        <p:sp>
          <p:nvSpPr>
            <p:cNvPr id="28697" name="Line 31"/>
            <p:cNvSpPr>
              <a:spLocks noChangeShapeType="1"/>
            </p:cNvSpPr>
            <p:nvPr/>
          </p:nvSpPr>
          <p:spPr bwMode="auto">
            <a:xfrm flipH="1">
              <a:off x="2948" y="876"/>
              <a:ext cx="3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Line 32"/>
            <p:cNvSpPr>
              <a:spLocks noChangeShapeType="1"/>
            </p:cNvSpPr>
            <p:nvPr/>
          </p:nvSpPr>
          <p:spPr bwMode="auto">
            <a:xfrm>
              <a:off x="4060" y="876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Line 33"/>
            <p:cNvSpPr>
              <a:spLocks noChangeShapeType="1"/>
            </p:cNvSpPr>
            <p:nvPr/>
          </p:nvSpPr>
          <p:spPr bwMode="auto">
            <a:xfrm>
              <a:off x="2759" y="323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Line 34"/>
            <p:cNvSpPr>
              <a:spLocks noChangeShapeType="1"/>
            </p:cNvSpPr>
            <p:nvPr/>
          </p:nvSpPr>
          <p:spPr bwMode="auto">
            <a:xfrm>
              <a:off x="2427" y="563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Line 35"/>
            <p:cNvSpPr>
              <a:spLocks noChangeShapeType="1"/>
            </p:cNvSpPr>
            <p:nvPr/>
          </p:nvSpPr>
          <p:spPr bwMode="auto">
            <a:xfrm>
              <a:off x="3645" y="336"/>
              <a:ext cx="27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Line 36"/>
            <p:cNvSpPr>
              <a:spLocks noChangeShapeType="1"/>
            </p:cNvSpPr>
            <p:nvPr/>
          </p:nvSpPr>
          <p:spPr bwMode="auto">
            <a:xfrm>
              <a:off x="4444" y="544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Line 37"/>
            <p:cNvSpPr>
              <a:spLocks noChangeShapeType="1"/>
            </p:cNvSpPr>
            <p:nvPr/>
          </p:nvSpPr>
          <p:spPr bwMode="auto">
            <a:xfrm>
              <a:off x="4776" y="352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Line 38"/>
            <p:cNvSpPr>
              <a:spLocks noChangeShapeType="1"/>
            </p:cNvSpPr>
            <p:nvPr/>
          </p:nvSpPr>
          <p:spPr bwMode="auto">
            <a:xfrm flipH="1">
              <a:off x="5012" y="544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Rectangle 39"/>
            <p:cNvSpPr>
              <a:spLocks noChangeArrowheads="1"/>
            </p:cNvSpPr>
            <p:nvPr/>
          </p:nvSpPr>
          <p:spPr bwMode="auto">
            <a:xfrm>
              <a:off x="3354" y="798"/>
              <a:ext cx="55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Manages</a:t>
              </a:r>
            </a:p>
          </p:txBody>
        </p:sp>
      </p:grpSp>
      <p:sp>
        <p:nvSpPr>
          <p:cNvPr id="28679" name="Rectangle 42"/>
          <p:cNvSpPr>
            <a:spLocks noChangeArrowheads="1"/>
          </p:cNvSpPr>
          <p:nvPr/>
        </p:nvSpPr>
        <p:spPr bwMode="auto">
          <a:xfrm>
            <a:off x="2700338" y="3716338"/>
            <a:ext cx="5832475" cy="2235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CREATE TABLE 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Manages (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ssn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CHAR(11)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did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INTEGER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since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DATE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PRIMARY KEY 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(did),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FOREIGN KEY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(ssn)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REFERENCES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Employees,</a:t>
            </a:r>
          </a:p>
          <a:p>
            <a:pPr eaLnBrk="0" hangingPunct="0"/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  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FOREIGN KEY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(did) </a:t>
            </a:r>
            <a:r>
              <a:rPr lang="en-US" altLang="zh-TW" sz="1800">
                <a:latin typeface="Gill Sans MT" charset="0"/>
                <a:ea typeface="新細明體" charset="0"/>
                <a:cs typeface="新細明體" charset="0"/>
              </a:rPr>
              <a:t>REFERENCES </a:t>
            </a:r>
            <a:r>
              <a:rPr lang="en-US" altLang="zh-TW" sz="2000">
                <a:latin typeface="Gill Sans MT" charset="0"/>
                <a:ea typeface="新細明體" charset="0"/>
                <a:cs typeface="新細明體" charset="0"/>
              </a:rPr>
              <a:t>Departments)</a:t>
            </a:r>
          </a:p>
        </p:txBody>
      </p:sp>
      <p:sp>
        <p:nvSpPr>
          <p:cNvPr id="48171" name="Rectangle 43"/>
          <p:cNvSpPr>
            <a:spLocks noChangeArrowheads="1"/>
          </p:cNvSpPr>
          <p:nvPr/>
        </p:nvSpPr>
        <p:spPr bwMode="auto">
          <a:xfrm>
            <a:off x="4427538" y="4868863"/>
            <a:ext cx="10080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8172" name="Rectangle 44"/>
          <p:cNvSpPr>
            <a:spLocks noChangeArrowheads="1"/>
          </p:cNvSpPr>
          <p:nvPr/>
        </p:nvSpPr>
        <p:spPr bwMode="auto">
          <a:xfrm>
            <a:off x="2987675" y="4076700"/>
            <a:ext cx="1728788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48173" name="Rectangle 45"/>
          <p:cNvSpPr>
            <a:spLocks noChangeArrowheads="1"/>
          </p:cNvSpPr>
          <p:nvPr/>
        </p:nvSpPr>
        <p:spPr bwMode="auto">
          <a:xfrm>
            <a:off x="6372225" y="5157788"/>
            <a:ext cx="1728788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1" grpId="0" animBg="1"/>
      <p:bldP spid="48172" grpId="0" animBg="1"/>
      <p:bldP spid="4817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4341</TotalTime>
  <Words>1459</Words>
  <Application>Microsoft Macintosh PowerPoint</Application>
  <PresentationFormat>On-screen Show (4:3)</PresentationFormat>
  <Paragraphs>320</Paragraphs>
  <Slides>19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Lecture 19: Translate ER Model to Relational Model</vt:lpstr>
      <vt:lpstr>Translate ER Model to Relational Model</vt:lpstr>
      <vt:lpstr>Entity Sets to Tables</vt:lpstr>
      <vt:lpstr>Translate ER Model to Relational Model</vt:lpstr>
      <vt:lpstr>Relationship Sets (without Constraints) to Tables</vt:lpstr>
      <vt:lpstr>Relationship Sets to Tables</vt:lpstr>
      <vt:lpstr>Translate ER Model to Relational Model</vt:lpstr>
      <vt:lpstr>Review: ER Key Constraints</vt:lpstr>
      <vt:lpstr>Relationship Sets (with key Constraints) to Table</vt:lpstr>
      <vt:lpstr>Relationship Sets (with key Constraints) to Table</vt:lpstr>
      <vt:lpstr>Translate ER Model to Relational Model</vt:lpstr>
      <vt:lpstr>Review: Participation Constraints</vt:lpstr>
      <vt:lpstr>Participation Constraints to Table</vt:lpstr>
      <vt:lpstr>Translate ER Model to Relational Model</vt:lpstr>
      <vt:lpstr>Review: Weak Entities</vt:lpstr>
      <vt:lpstr>Weak Entity Sets to Table</vt:lpstr>
      <vt:lpstr>Translate ER Model to Relational Model</vt:lpstr>
      <vt:lpstr>Review: ISA Hierarchies</vt:lpstr>
      <vt:lpstr>ISA Hierarchies to Tables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(資料庫系統) </dc:title>
  <dc:creator>Hao Chu</dc:creator>
  <cp:lastModifiedBy>Mohammad Dashti</cp:lastModifiedBy>
  <cp:revision>784</cp:revision>
  <dcterms:created xsi:type="dcterms:W3CDTF">2003-09-24T04:23:09Z</dcterms:created>
  <dcterms:modified xsi:type="dcterms:W3CDTF">2018-11-26T20:33:09Z</dcterms:modified>
</cp:coreProperties>
</file>