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414" r:id="rId2"/>
    <p:sldId id="427" r:id="rId3"/>
    <p:sldId id="428" r:id="rId4"/>
    <p:sldId id="429" r:id="rId5"/>
    <p:sldId id="432" r:id="rId6"/>
    <p:sldId id="433" r:id="rId7"/>
    <p:sldId id="434" r:id="rId8"/>
    <p:sldId id="435" r:id="rId9"/>
    <p:sldId id="436" r:id="rId10"/>
    <p:sldId id="437" r:id="rId11"/>
    <p:sldId id="441" r:id="rId12"/>
    <p:sldId id="484" r:id="rId13"/>
    <p:sldId id="438" r:id="rId14"/>
    <p:sldId id="443" r:id="rId15"/>
    <p:sldId id="442" r:id="rId16"/>
    <p:sldId id="474" r:id="rId17"/>
    <p:sldId id="485" r:id="rId18"/>
    <p:sldId id="486" r:id="rId19"/>
    <p:sldId id="374" r:id="rId20"/>
    <p:sldId id="445" r:id="rId21"/>
    <p:sldId id="447" r:id="rId22"/>
    <p:sldId id="448" r:id="rId23"/>
    <p:sldId id="444" r:id="rId24"/>
    <p:sldId id="379" r:id="rId25"/>
    <p:sldId id="449" r:id="rId26"/>
    <p:sldId id="450" r:id="rId27"/>
    <p:sldId id="451" r:id="rId28"/>
    <p:sldId id="453" r:id="rId29"/>
    <p:sldId id="476" r:id="rId30"/>
    <p:sldId id="487" r:id="rId31"/>
    <p:sldId id="488" r:id="rId32"/>
    <p:sldId id="489" r:id="rId33"/>
    <p:sldId id="492" r:id="rId34"/>
    <p:sldId id="493" r:id="rId35"/>
    <p:sldId id="494" r:id="rId36"/>
    <p:sldId id="495" r:id="rId37"/>
    <p:sldId id="496" r:id="rId38"/>
    <p:sldId id="497" r:id="rId39"/>
    <p:sldId id="498" r:id="rId40"/>
    <p:sldId id="499" r:id="rId41"/>
    <p:sldId id="500" r:id="rId42"/>
    <p:sldId id="501" r:id="rId43"/>
    <p:sldId id="502" r:id="rId44"/>
    <p:sldId id="503" r:id="rId45"/>
    <p:sldId id="504" r:id="rId46"/>
    <p:sldId id="505" r:id="rId47"/>
    <p:sldId id="506" r:id="rId48"/>
    <p:sldId id="507" r:id="rId49"/>
    <p:sldId id="508" r:id="rId50"/>
    <p:sldId id="509" r:id="rId51"/>
    <p:sldId id="510" r:id="rId52"/>
    <p:sldId id="511" r:id="rId53"/>
    <p:sldId id="512" r:id="rId54"/>
    <p:sldId id="513" r:id="rId55"/>
    <p:sldId id="514" r:id="rId56"/>
    <p:sldId id="515" r:id="rId57"/>
    <p:sldId id="516" r:id="rId58"/>
    <p:sldId id="517" r:id="rId59"/>
    <p:sldId id="518" r:id="rId60"/>
    <p:sldId id="519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414"/>
            <p14:sldId id="427"/>
            <p14:sldId id="428"/>
            <p14:sldId id="429"/>
            <p14:sldId id="432"/>
            <p14:sldId id="433"/>
            <p14:sldId id="434"/>
            <p14:sldId id="435"/>
            <p14:sldId id="436"/>
            <p14:sldId id="437"/>
            <p14:sldId id="441"/>
            <p14:sldId id="484"/>
            <p14:sldId id="438"/>
            <p14:sldId id="443"/>
            <p14:sldId id="442"/>
            <p14:sldId id="474"/>
            <p14:sldId id="485"/>
            <p14:sldId id="486"/>
            <p14:sldId id="374"/>
            <p14:sldId id="445"/>
            <p14:sldId id="447"/>
            <p14:sldId id="448"/>
            <p14:sldId id="444"/>
            <p14:sldId id="379"/>
            <p14:sldId id="449"/>
            <p14:sldId id="450"/>
            <p14:sldId id="451"/>
            <p14:sldId id="453"/>
            <p14:sldId id="476"/>
            <p14:sldId id="487"/>
            <p14:sldId id="488"/>
            <p14:sldId id="489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9"/>
    <p:restoredTop sz="93910"/>
  </p:normalViewPr>
  <p:slideViewPr>
    <p:cSldViewPr snapToGrid="0" snapToObjects="1">
      <p:cViewPr varScale="1">
        <p:scale>
          <a:sx n="111" d="100"/>
          <a:sy n="111" d="100"/>
        </p:scale>
        <p:origin x="-70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4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1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1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1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9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2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9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5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65DF5-22DB-424C-88C6-5DE7B0A5BAAF}" type="slidenum">
              <a:rPr lang="en-US"/>
              <a:pPr/>
              <a:t>37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25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72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C84C5-F5FD-3544-8E8D-7E5A1F599A31}" type="slidenum">
              <a:rPr lang="en-US"/>
              <a:pPr/>
              <a:t>51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53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09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54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16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55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88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56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19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elioxman.blogspot.com</a:t>
            </a:r>
            <a:r>
              <a:rPr lang="en-US" dirty="0" smtClean="0"/>
              <a:t>/2013/02/</a:t>
            </a:r>
            <a:r>
              <a:rPr lang="en-US" dirty="0" err="1" smtClean="0"/>
              <a:t>postgres-deadlock.html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9D1CC-2DD0-9340-8C33-E66EE752760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2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062BF-8938-6540-89F8-D1AD1892A69D}" type="slidenum">
              <a:rPr lang="en-US"/>
              <a:pPr/>
              <a:t>58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12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C3445-4911-6741-B235-1793BEBFC7C1}" type="slidenum">
              <a:rPr lang="en-US"/>
              <a:pPr/>
              <a:t>59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9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3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87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4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6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67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11/3/18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11/3/18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15: Concurrency &amp; </a:t>
            </a:r>
            <a:r>
              <a:rPr lang="en-US" dirty="0" smtClean="0"/>
              <a:t>Locking</a:t>
            </a:r>
            <a:br>
              <a:rPr lang="en-US" dirty="0" smtClean="0"/>
            </a:br>
            <a:r>
              <a:rPr lang="ar-IQ" smtClean="0"/>
              <a:t>همزمانی و قفل‌گذاری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183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7906" y="266667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3907" y="3557652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673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 DBMS can also </a:t>
            </a:r>
            <a:r>
              <a:rPr lang="en-US" sz="3200" b="1" dirty="0" smtClean="0">
                <a:latin typeface="+mj-lt"/>
              </a:rPr>
              <a:t>interleave</a:t>
            </a:r>
            <a:r>
              <a:rPr lang="en-US" sz="3200" dirty="0" smtClean="0">
                <a:latin typeface="+mj-lt"/>
              </a:rPr>
              <a:t> the TXNs</a:t>
            </a:r>
            <a:endParaRPr lang="en-US" sz="3200" b="1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0915" y="4978214"/>
            <a:ext cx="425397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T2 credits A’s account with 6% interest payment, then T1 </a:t>
            </a:r>
            <a:r>
              <a:rPr lang="en-US" sz="2400" dirty="0">
                <a:latin typeface="+mj-lt"/>
              </a:rPr>
              <a:t>transfers $100 </a:t>
            </a:r>
            <a:r>
              <a:rPr lang="en-US" sz="2400" dirty="0" smtClean="0">
                <a:latin typeface="+mj-lt"/>
              </a:rPr>
              <a:t>to </a:t>
            </a:r>
            <a:r>
              <a:rPr lang="en-US" sz="2400" dirty="0">
                <a:latin typeface="+mj-lt"/>
              </a:rPr>
              <a:t>A’s </a:t>
            </a:r>
            <a:r>
              <a:rPr lang="en-US" sz="2400" dirty="0" smtClean="0">
                <a:latin typeface="+mj-lt"/>
              </a:rPr>
              <a:t>account…</a:t>
            </a:r>
            <a:endParaRPr lang="en-US" sz="2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03907" y="4978214"/>
            <a:ext cx="415138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</a:t>
            </a:r>
            <a:r>
              <a:rPr lang="en-US" sz="2400" dirty="0" smtClean="0">
                <a:latin typeface="+mj-lt"/>
              </a:rPr>
              <a:t>B’s account </a:t>
            </a:r>
            <a:r>
              <a:rPr lang="en-US" sz="2400" dirty="0">
                <a:latin typeface="+mj-lt"/>
              </a:rPr>
              <a:t>with a 6% interest </a:t>
            </a:r>
            <a:r>
              <a:rPr lang="en-US" sz="2400" dirty="0" smtClean="0">
                <a:latin typeface="+mj-lt"/>
              </a:rPr>
              <a:t>payment, then T1 transfers $100 from B’s account…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694607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21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934564" y="5386352"/>
            <a:ext cx="632287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What goes wrong here??</a:t>
            </a:r>
            <a:endParaRPr lang="en-US" sz="3200" b="1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7906" y="266667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3907" y="3557652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673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 DBMS can also </a:t>
            </a:r>
            <a:r>
              <a:rPr lang="en-US" sz="3200" b="1" dirty="0" smtClean="0">
                <a:latin typeface="+mj-lt"/>
              </a:rPr>
              <a:t>interleave</a:t>
            </a:r>
            <a:r>
              <a:rPr lang="en-US" sz="3200" dirty="0" smtClean="0">
                <a:latin typeface="+mj-lt"/>
              </a:rPr>
              <a:t> the TXNs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141783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Recall: Three Types of Regions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656443" cy="5032375"/>
          </a:xfrm>
        </p:spPr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Local: </a:t>
            </a:r>
            <a:r>
              <a:rPr lang="en-US" dirty="0" smtClean="0"/>
              <a:t> In our model each process in a DBMS has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Global:  </a:t>
            </a:r>
            <a:r>
              <a:rPr lang="en-US" dirty="0" smtClean="0"/>
              <a:t>Each process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Disk:  </a:t>
            </a:r>
            <a:r>
              <a:rPr lang="en-US" dirty="0" smtClean="0"/>
              <a:t>Global memory can read from / flush to disk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Log: </a:t>
            </a:r>
            <a:r>
              <a:rPr lang="en-US" i="1" dirty="0" smtClean="0"/>
              <a:t>Assume on stable disk storage- spans both main memory and disk…</a:t>
            </a:r>
            <a:endParaRPr lang="en-US" b="1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587408" y="1027905"/>
          <a:ext cx="3233531" cy="246510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41224"/>
                <a:gridCol w="832104"/>
                <a:gridCol w="1360203"/>
              </a:tblGrid>
              <a:tr h="627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2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5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6368" y="4982207"/>
            <a:ext cx="3114261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“Flushing</a:t>
            </a:r>
            <a:r>
              <a:rPr lang="en-US" sz="2400" dirty="0" smtClean="0">
                <a:latin typeface="+mj-lt"/>
              </a:rPr>
              <a:t> to disk” = writing to disk.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5053" y="18213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1</a:t>
            </a:r>
            <a:endParaRPr lang="en-US" sz="2800" b="1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493" y="1821376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1493" y="2751234"/>
            <a:ext cx="51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</a:rPr>
              <a:t>3</a:t>
            </a:r>
            <a:endParaRPr lang="en-US" sz="2800" b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42987" y="3899646"/>
            <a:ext cx="29779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Log </a:t>
            </a:r>
            <a:r>
              <a:rPr lang="en-US" sz="2400" dirty="0" smtClean="0">
                <a:latin typeface="+mj-lt"/>
              </a:rPr>
              <a:t>is a </a:t>
            </a:r>
            <a:r>
              <a:rPr lang="en-US" sz="2400" i="1" dirty="0" smtClean="0">
                <a:latin typeface="+mj-lt"/>
              </a:rPr>
              <a:t>sequence</a:t>
            </a:r>
            <a:r>
              <a:rPr lang="en-US" sz="2400" dirty="0" smtClean="0">
                <a:latin typeface="+mj-lt"/>
              </a:rPr>
              <a:t> from main memory -&gt; disk</a:t>
            </a:r>
            <a:endParaRPr lang="en-US" sz="2400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265127" y="1821376"/>
            <a:ext cx="466875" cy="1342917"/>
            <a:chOff x="11265127" y="1821376"/>
            <a:chExt cx="466875" cy="1342917"/>
          </a:xfrm>
        </p:grpSpPr>
        <p:sp>
          <p:nvSpPr>
            <p:cNvPr id="16" name="TextBox 15"/>
            <p:cNvSpPr txBox="1"/>
            <p:nvPr/>
          </p:nvSpPr>
          <p:spPr>
            <a:xfrm>
              <a:off x="11265127" y="1821376"/>
              <a:ext cx="4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latin typeface="+mj-lt"/>
                </a:rPr>
                <a:t>4</a:t>
              </a:r>
              <a:endParaRPr lang="en-US" sz="2800" b="1" i="1" dirty="0">
                <a:latin typeface="+mj-lt"/>
              </a:endParaRPr>
            </a:p>
          </p:txBody>
        </p:sp>
        <p:sp>
          <p:nvSpPr>
            <p:cNvPr id="5" name="Down Arrow 4"/>
            <p:cNvSpPr/>
            <p:nvPr/>
          </p:nvSpPr>
          <p:spPr>
            <a:xfrm>
              <a:off x="11306289" y="2338175"/>
              <a:ext cx="298204" cy="82611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9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  <p:bldP spid="12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Interleave TXNs?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4"/>
            <a:ext cx="10515601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Interleaving TXNs might lead to anomalous outcomes… why do it?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Several important reasons:</a:t>
            </a:r>
            <a:endParaRPr lang="en-US" sz="2800" dirty="0" smtClean="0"/>
          </a:p>
          <a:p>
            <a:pPr lvl="1"/>
            <a:r>
              <a:rPr lang="en-US" sz="2800" dirty="0" smtClean="0"/>
              <a:t>Individual TXNs might be </a:t>
            </a:r>
            <a:r>
              <a:rPr lang="en-US" sz="2800" i="1" dirty="0" smtClean="0"/>
              <a:t>slow</a:t>
            </a:r>
            <a:r>
              <a:rPr lang="en-US" sz="2800" dirty="0" smtClean="0"/>
              <a:t>- don’t want to block other users during!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Disk access may be </a:t>
            </a:r>
            <a:r>
              <a:rPr lang="en-US" sz="2800" i="1" dirty="0" smtClean="0"/>
              <a:t>slow-</a:t>
            </a:r>
            <a:r>
              <a:rPr lang="en-US" sz="2800" dirty="0" smtClean="0"/>
              <a:t> let some TXNs use CPUs while others accessing disk!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08584" y="5884575"/>
            <a:ext cx="757483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All concern large differences in </a:t>
            </a:r>
            <a:r>
              <a:rPr lang="en-US" sz="3200" b="1" i="1" dirty="0" smtClean="0">
                <a:latin typeface="+mj-lt"/>
              </a:rPr>
              <a:t>performance</a:t>
            </a:r>
            <a:endParaRPr lang="en-US" sz="32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6680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Interleaving &amp;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817328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The DBMS has </a:t>
            </a:r>
            <a:r>
              <a:rPr lang="en-US" dirty="0"/>
              <a:t>freedom to </a:t>
            </a:r>
            <a:r>
              <a:rPr lang="en-US" dirty="0" smtClean="0"/>
              <a:t>interleave TXNs</a:t>
            </a:r>
          </a:p>
          <a:p>
            <a:endParaRPr lang="en-US" dirty="0"/>
          </a:p>
          <a:p>
            <a:r>
              <a:rPr lang="en-US" dirty="0" smtClean="0"/>
              <a:t>However, it must pick an interleaving or </a:t>
            </a:r>
            <a:r>
              <a:rPr lang="en-US" b="1" dirty="0" smtClean="0"/>
              <a:t>schedule</a:t>
            </a:r>
            <a:r>
              <a:rPr lang="en-US" dirty="0" smtClean="0"/>
              <a:t> such that isolation and consistency are maintained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Must be </a:t>
            </a:r>
            <a:r>
              <a:rPr lang="en-US" i="1" dirty="0" smtClean="0"/>
              <a:t>as if</a:t>
            </a:r>
            <a:r>
              <a:rPr lang="en-US" dirty="0" smtClean="0"/>
              <a:t> the TXNs had executed serially!</a:t>
            </a:r>
            <a:endParaRPr lang="en-US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28327" y="5547223"/>
            <a:ext cx="793534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DBMS must pick a schedule which maintains isolation &amp; consistency</a:t>
            </a:r>
            <a:endParaRPr lang="en-US" sz="2800" b="1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6935" y="2223025"/>
            <a:ext cx="258330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“With great power comes great responsibility”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2200" y="4069189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</a:t>
            </a:r>
            <a:r>
              <a:rPr lang="en-US" sz="3200" b="1" u="sng" dirty="0" smtClean="0">
                <a:latin typeface="+mj-lt"/>
              </a:rPr>
              <a:t>CI</a:t>
            </a:r>
            <a:r>
              <a:rPr lang="en-US" sz="3200" dirty="0" smtClean="0">
                <a:latin typeface="+mj-lt"/>
              </a:rPr>
              <a:t>D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50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8200" y="4441766"/>
            <a:ext cx="6410739" cy="1426800"/>
            <a:chOff x="543325" y="2650776"/>
            <a:chExt cx="10367750" cy="1761306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+=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1858" y="2650776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94717" y="3533200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77444" y="3562011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90408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00545"/>
              </p:ext>
            </p:extLst>
          </p:nvPr>
        </p:nvGraphicFramePr>
        <p:xfrm>
          <a:off x="8061966" y="5128832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512312" y="3854483"/>
            <a:ext cx="101130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Same result!</a:t>
            </a:r>
            <a:endParaRPr lang="en-US" sz="24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T</a:t>
            </a:r>
            <a:r>
              <a:rPr lang="en-US" sz="2400" u="sng" baseline="-25000" dirty="0" smtClean="0">
                <a:latin typeface="+mj-lt"/>
              </a:rPr>
              <a:t>1</a:t>
            </a:r>
            <a:r>
              <a:rPr lang="en-US" sz="2400" u="sng" dirty="0">
                <a:latin typeface="+mj-lt"/>
                <a:sym typeface="Wingdings"/>
              </a:rPr>
              <a:t>,</a:t>
            </a:r>
            <a:r>
              <a:rPr lang="en-US" sz="2400" u="sng" dirty="0" smtClean="0">
                <a:latin typeface="+mj-lt"/>
                <a:sym typeface="Wingdings"/>
              </a:rPr>
              <a:t>T</a:t>
            </a:r>
            <a:r>
              <a:rPr lang="en-US" sz="2400" u="sng" baseline="-25000" dirty="0" smtClean="0">
                <a:latin typeface="+mj-lt"/>
                <a:sym typeface="Wingdings"/>
              </a:rPr>
              <a:t>2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A:</a:t>
            </a:r>
          </a:p>
        </p:txBody>
      </p:sp>
    </p:spTree>
    <p:extLst>
      <p:ext uri="{BB962C8B-B14F-4D97-AF65-F5344CB8AC3E}">
        <p14:creationId xmlns:p14="http://schemas.microsoft.com/office/powerpoint/2010/main" val="83410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73782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7778"/>
              </p:ext>
            </p:extLst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$112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66007" y="3521701"/>
            <a:ext cx="151901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Different result than serial 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>
                <a:latin typeface="+mj-lt"/>
                <a:sym typeface="Wingdings"/>
              </a:rPr>
              <a:t>,</a:t>
            </a:r>
            <a:r>
              <a:rPr lang="en-US" sz="2400" dirty="0" smtClean="0">
                <a:latin typeface="+mj-lt"/>
                <a:sym typeface="Wingdings"/>
              </a:rPr>
              <a:t>T</a:t>
            </a:r>
            <a:r>
              <a:rPr lang="en-US" sz="2400" baseline="-25000" dirty="0" smtClean="0">
                <a:latin typeface="+mj-lt"/>
                <a:sym typeface="Wingdings"/>
              </a:rPr>
              <a:t>2</a:t>
            </a:r>
            <a:r>
              <a:rPr lang="en-US" sz="2400" dirty="0" smtClean="0">
                <a:latin typeface="+mj-lt"/>
              </a:rPr>
              <a:t>!</a:t>
            </a:r>
            <a:endParaRPr lang="en-US" sz="2400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922044" y="5414534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T</a:t>
            </a:r>
            <a:r>
              <a:rPr lang="en-US" sz="2400" u="sng" baseline="-25000" dirty="0" smtClean="0">
                <a:latin typeface="+mj-lt"/>
              </a:rPr>
              <a:t>1</a:t>
            </a:r>
            <a:r>
              <a:rPr lang="en-US" sz="2400" u="sng" dirty="0">
                <a:latin typeface="+mj-lt"/>
                <a:sym typeface="Wingdings"/>
              </a:rPr>
              <a:t>,</a:t>
            </a:r>
            <a:r>
              <a:rPr lang="en-US" sz="2400" u="sng" dirty="0" smtClean="0">
                <a:latin typeface="+mj-lt"/>
                <a:sym typeface="Wingdings"/>
              </a:rPr>
              <a:t>T</a:t>
            </a:r>
            <a:r>
              <a:rPr lang="en-US" sz="2400" u="sng" baseline="-25000" dirty="0" smtClean="0">
                <a:latin typeface="+mj-lt"/>
                <a:sym typeface="Wingdings"/>
              </a:rPr>
              <a:t>2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20895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30672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85000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3909" y="3555519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54499" y="3559397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41908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31198"/>
              </p:ext>
            </p:extLst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$159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$112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79070" y="3275805"/>
            <a:ext cx="151901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Different result than serial 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>
                <a:latin typeface="+mj-lt"/>
                <a:sym typeface="Wingdings"/>
              </a:rPr>
              <a:t>,</a:t>
            </a:r>
            <a:r>
              <a:rPr lang="en-US" sz="2400" dirty="0" smtClean="0">
                <a:latin typeface="+mj-lt"/>
                <a:sym typeface="Wingdings"/>
              </a:rPr>
              <a:t>T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 ALSO</a:t>
            </a:r>
            <a:r>
              <a:rPr lang="en-US" sz="2400" dirty="0" smtClean="0">
                <a:latin typeface="+mj-lt"/>
              </a:rPr>
              <a:t>!</a:t>
            </a:r>
            <a:endParaRPr lang="en-US" sz="2400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019562" y="5404332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</a:t>
            </a:r>
            <a:r>
              <a:rPr lang="en-US" sz="2400" b="1" i="1" u="sng" dirty="0" smtClean="0">
                <a:latin typeface="+mj-lt"/>
              </a:rPr>
              <a:t>T</a:t>
            </a:r>
            <a:r>
              <a:rPr lang="en-US" sz="2400" b="1" i="1" u="sng" baseline="-25000" dirty="0" smtClean="0">
                <a:latin typeface="+mj-lt"/>
              </a:rPr>
              <a:t>2</a:t>
            </a:r>
            <a:r>
              <a:rPr lang="en-US" sz="2400" b="1" i="1" u="sng" dirty="0" smtClean="0">
                <a:latin typeface="+mj-lt"/>
                <a:sym typeface="Wingdings"/>
              </a:rPr>
              <a:t>,T</a:t>
            </a:r>
            <a:r>
              <a:rPr lang="en-US" sz="2400" b="1" i="1" u="sng" baseline="-25000" dirty="0" smtClean="0">
                <a:latin typeface="+mj-lt"/>
                <a:sym typeface="Wingdings"/>
              </a:rPr>
              <a:t>1</a:t>
            </a:r>
            <a:r>
              <a:rPr lang="en-US" sz="2400" b="1" i="1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434750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36371" y="2492355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771976" y="4626661"/>
            <a:ext cx="6648047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This schedule is different than </a:t>
            </a:r>
            <a:r>
              <a:rPr lang="en-US" sz="3200" b="1" i="1" dirty="0" smtClean="0">
                <a:latin typeface="+mj-lt"/>
              </a:rPr>
              <a:t>any serial order!</a:t>
            </a:r>
            <a:r>
              <a:rPr lang="en-US" sz="3200" dirty="0" smtClean="0">
                <a:latin typeface="+mj-lt"/>
              </a:rPr>
              <a:t>  We say that it is </a:t>
            </a:r>
            <a:r>
              <a:rPr lang="en-US" sz="3200" b="1" u="sng" dirty="0" smtClean="0">
                <a:latin typeface="+mj-lt"/>
              </a:rPr>
              <a:t>not serializable</a:t>
            </a:r>
            <a:endParaRPr lang="en-US" sz="32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36371" y="1808636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3778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Scheduling</a:t>
            </a:r>
            <a:r>
              <a:rPr lang="en-US" dirty="0" smtClean="0"/>
              <a:t> Definitions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8006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 schedule</a:t>
            </a:r>
            <a:r>
              <a:rPr lang="en-US" dirty="0"/>
              <a:t> </a:t>
            </a:r>
            <a:r>
              <a:rPr lang="en-US" dirty="0" smtClean="0"/>
              <a:t>is one that </a:t>
            </a:r>
            <a:r>
              <a:rPr lang="en-US" dirty="0"/>
              <a:t>does not interleave the actions of different </a:t>
            </a:r>
            <a:r>
              <a:rPr lang="en-US" dirty="0" smtClean="0"/>
              <a:t>transactions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A and B are </a:t>
            </a:r>
            <a:r>
              <a:rPr lang="en-US" b="1" u="sng" dirty="0"/>
              <a:t>e</a:t>
            </a:r>
            <a:r>
              <a:rPr lang="en-US" b="1" u="sng" dirty="0" smtClean="0"/>
              <a:t>quivalent schedules</a:t>
            </a:r>
            <a:r>
              <a:rPr lang="en-US" dirty="0" smtClean="0"/>
              <a:t> if,</a:t>
            </a:r>
            <a:r>
              <a:rPr lang="en-US" i="1" dirty="0" smtClean="0"/>
              <a:t> </a:t>
            </a:r>
            <a:r>
              <a:rPr lang="en-US" b="1" i="1" dirty="0"/>
              <a:t>f</a:t>
            </a:r>
            <a:r>
              <a:rPr lang="en-US" b="1" i="1" dirty="0" smtClean="0"/>
              <a:t>or </a:t>
            </a:r>
            <a:r>
              <a:rPr lang="en-US" b="1" i="1" dirty="0"/>
              <a:t>any database state</a:t>
            </a:r>
            <a:r>
              <a:rPr lang="en-US" dirty="0"/>
              <a:t>, the effect </a:t>
            </a:r>
            <a:r>
              <a:rPr lang="en-US" dirty="0" smtClean="0"/>
              <a:t>on DB of </a:t>
            </a:r>
            <a:r>
              <a:rPr lang="en-US" dirty="0"/>
              <a:t>executing </a:t>
            </a:r>
            <a:r>
              <a:rPr lang="en-US" dirty="0" smtClean="0"/>
              <a:t>A </a:t>
            </a:r>
            <a:r>
              <a:rPr lang="en-US" b="1" dirty="0"/>
              <a:t>is identical to </a:t>
            </a:r>
            <a:r>
              <a:rPr lang="en-US" dirty="0"/>
              <a:t>the effect of executing </a:t>
            </a:r>
            <a:r>
              <a:rPr lang="en-US" dirty="0" smtClean="0"/>
              <a:t>B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i="1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erializable schedule</a:t>
            </a:r>
            <a:r>
              <a:rPr lang="en-US" dirty="0" smtClean="0"/>
              <a:t> is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schedule that is equivalent to </a:t>
            </a:r>
            <a:r>
              <a:rPr lang="en-US" b="1" i="1" dirty="0"/>
              <a:t>some</a:t>
            </a:r>
            <a:r>
              <a:rPr lang="en-US" dirty="0"/>
              <a:t> serial execution of the transactions.</a:t>
            </a:r>
          </a:p>
          <a:p>
            <a:pPr>
              <a:buFont typeface="Wingdings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73349" y="5204479"/>
            <a:ext cx="428045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The word “</a:t>
            </a:r>
            <a:r>
              <a:rPr lang="en-US" sz="2800" b="1" dirty="0">
                <a:latin typeface="+mj-lt"/>
              </a:rPr>
              <a:t>some” </a:t>
            </a:r>
            <a:r>
              <a:rPr lang="en-US" sz="2800" dirty="0">
                <a:latin typeface="+mj-lt"/>
              </a:rPr>
              <a:t>makes this </a:t>
            </a:r>
            <a:r>
              <a:rPr lang="en-US" sz="2800" dirty="0" smtClean="0">
                <a:latin typeface="+mj-lt"/>
              </a:rPr>
              <a:t>definition </a:t>
            </a:r>
            <a:r>
              <a:rPr lang="en-US" sz="2800" dirty="0">
                <a:latin typeface="+mj-lt"/>
              </a:rPr>
              <a:t>powerful &amp;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tricky!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56129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Concurrency, scheduling &amp; anomalies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Locking: 2PL, conflict </a:t>
            </a:r>
            <a:r>
              <a:rPr lang="en-US" dirty="0" err="1" smtClean="0">
                <a:latin typeface="+mj-lt"/>
              </a:rPr>
              <a:t>serializability</a:t>
            </a:r>
            <a:r>
              <a:rPr lang="en-US" dirty="0" smtClean="0">
                <a:latin typeface="+mj-lt"/>
              </a:rPr>
              <a:t>, deadlock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9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A += 100</a:t>
              </a:r>
              <a:endParaRPr lang="en-US" sz="28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6442" y="2650774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-= 100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 *= 1.06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1159" y="3557633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*= 1.06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Same as a serial schedule </a:t>
            </a:r>
            <a:r>
              <a:rPr lang="en-US" sz="2400" b="1" i="1" dirty="0" smtClean="0">
                <a:latin typeface="+mj-lt"/>
              </a:rPr>
              <a:t>for all possible values of A, B = </a:t>
            </a:r>
            <a:r>
              <a:rPr lang="en-US" sz="2400" b="1" u="sng" dirty="0" smtClean="0">
                <a:latin typeface="+mj-lt"/>
              </a:rPr>
              <a:t>serializable</a:t>
            </a:r>
            <a:endParaRPr lang="en-US" sz="2400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</a:t>
            </a:r>
            <a:r>
              <a:rPr lang="en-US" sz="2400" u="sng" smtClean="0">
                <a:latin typeface="+mj-lt"/>
              </a:rPr>
              <a:t>schedules:</a:t>
            </a:r>
            <a:endParaRPr lang="en-US" sz="2400" u="sng" dirty="0" smtClean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07784"/>
              </p:ext>
            </p:extLst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96630"/>
              </p:ext>
            </p:extLst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7700729" y="2108711"/>
            <a:ext cx="4174435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584096" y="3899168"/>
            <a:ext cx="3267860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1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A += 100</a:t>
              </a:r>
              <a:endParaRPr lang="en-US" sz="28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04809" y="2639978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-= 100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 *= 1.06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23050" y="3550697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*= 1.06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 </a:t>
            </a:r>
            <a:r>
              <a:rPr lang="en-US" sz="2400" i="1" dirty="0" smtClean="0">
                <a:latin typeface="+mj-lt"/>
              </a:rPr>
              <a:t>equivalent</a:t>
            </a:r>
            <a:r>
              <a:rPr lang="en-US" sz="2400" dirty="0" smtClean="0">
                <a:latin typeface="+mj-lt"/>
              </a:rPr>
              <a:t> to any serializable schedule</a:t>
            </a:r>
            <a:r>
              <a:rPr lang="en-US" sz="2400" b="1" i="1" dirty="0" smtClean="0">
                <a:latin typeface="+mj-lt"/>
              </a:rPr>
              <a:t> = not </a:t>
            </a:r>
            <a:r>
              <a:rPr lang="en-US" sz="2400" b="1" u="sng" dirty="0" smtClean="0">
                <a:latin typeface="+mj-lt"/>
              </a:rPr>
              <a:t>serializable</a:t>
            </a:r>
            <a:endParaRPr lang="en-US" sz="2400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</a:t>
            </a:r>
            <a:r>
              <a:rPr lang="en-US" sz="2400" u="sng" smtClean="0">
                <a:latin typeface="+mj-lt"/>
              </a:rPr>
              <a:t>schedules:</a:t>
            </a:r>
            <a:endParaRPr lang="en-US" sz="2400" u="sng" dirty="0" smtClean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3499"/>
              </p:ext>
            </p:extLst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35802"/>
              </p:ext>
            </p:extLst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654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go wrong with interleaving?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Various anomalies which break isolation / </a:t>
            </a:r>
            <a:r>
              <a:rPr lang="en-US" sz="3200" dirty="0" err="1" smtClean="0"/>
              <a:t>serializability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Often </a:t>
            </a:r>
            <a:r>
              <a:rPr lang="en-US" sz="3200" dirty="0"/>
              <a:t>referred to by name…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r>
              <a:rPr lang="en-US" sz="3200" dirty="0" smtClean="0"/>
              <a:t>Occur because of / with certain “conflicts” between interleaved TXNs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27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The DBMS’s view of the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1529121"/>
            <a:ext cx="4727713" cy="1379065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197792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+mj-lt"/>
                </a:rPr>
                <a:t>A += 100</a:t>
              </a:r>
              <a:endParaRPr lang="en-US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85301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</a:t>
              </a:r>
              <a:r>
                <a:rPr lang="en-US" dirty="0" smtClean="0">
                  <a:latin typeface="+mj-lt"/>
                </a:rPr>
                <a:t> -= 100</a:t>
              </a:r>
              <a:endParaRPr lang="en-US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3" y="3585352"/>
              <a:ext cx="2320831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A *= 1.06</a:t>
              </a:r>
              <a:endParaRPr lang="en-US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306769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</a:t>
              </a:r>
              <a:r>
                <a:rPr lang="en-US" dirty="0" smtClean="0">
                  <a:latin typeface="+mj-lt"/>
                </a:rPr>
                <a:t> *= 1.06</a:t>
              </a:r>
              <a:endParaRPr lang="en-US" dirty="0">
                <a:latin typeface="+mj-lt"/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467074" y="5793391"/>
            <a:ext cx="8133396" cy="1468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4643" y="4202857"/>
            <a:ext cx="402739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4643" y="5016222"/>
            <a:ext cx="401397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7074" y="4251972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66210" y="5020827"/>
            <a:ext cx="792205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48971" y="4253623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W(A)</a:t>
            </a:r>
            <a:endParaRPr lang="en-US" sz="2800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87570" y="5020827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33964" y="5016222"/>
            <a:ext cx="782587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R(B)</a:t>
            </a:r>
            <a:endParaRPr lang="en-US" sz="28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55324" y="5016222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W(B)</a:t>
            </a:r>
            <a:endParaRPr lang="en-US" sz="28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85382" y="4250321"/>
            <a:ext cx="782587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R(B)</a:t>
            </a:r>
            <a:endParaRPr lang="en-US" sz="28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67279" y="4251972"/>
            <a:ext cx="907621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W(B)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231" y="956642"/>
            <a:ext cx="5916094" cy="22263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43498" y="1432072"/>
            <a:ext cx="341906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Each action in the TXNs </a:t>
            </a:r>
            <a:r>
              <a:rPr lang="en-US" sz="2400" i="1" dirty="0" smtClean="0">
                <a:latin typeface="+mj-lt"/>
              </a:rPr>
              <a:t>reads a value from global memory</a:t>
            </a:r>
            <a:r>
              <a:rPr lang="en-US" sz="2400" dirty="0" smtClean="0">
                <a:latin typeface="+mj-lt"/>
              </a:rPr>
              <a:t> and then </a:t>
            </a:r>
            <a:r>
              <a:rPr lang="en-US" sz="2400" i="1" dirty="0" smtClean="0">
                <a:latin typeface="+mj-lt"/>
              </a:rPr>
              <a:t>writes one back to it</a:t>
            </a:r>
          </a:p>
          <a:p>
            <a:endParaRPr lang="en-US" sz="2400" i="1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Scheduling order matters!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03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199"/>
            <a:ext cx="7105183" cy="2464265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Thus, there are three types of conflicts:</a:t>
            </a:r>
          </a:p>
          <a:p>
            <a:pPr lvl="1"/>
            <a:r>
              <a:rPr lang="en-US" dirty="0" smtClean="0"/>
              <a:t>Read-Write </a:t>
            </a:r>
            <a:r>
              <a:rPr lang="en-US" dirty="0"/>
              <a:t>conflicts (RW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Write-Read conflicts (WR) </a:t>
            </a:r>
            <a:endParaRPr lang="en-US" dirty="0" smtClean="0"/>
          </a:p>
          <a:p>
            <a:pPr lvl="1"/>
            <a:r>
              <a:rPr lang="en-US" dirty="0"/>
              <a:t>Write-Write conflicts (WW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34668" y="3282834"/>
            <a:ext cx="29191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+mj-lt"/>
              </a:rPr>
              <a:t>Why no “RR Conflict”?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2083" y="5011521"/>
            <a:ext cx="10391717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Interleaving anomalies occur with / because of these conflicts between TXNs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i="1" dirty="0" smtClean="0">
                <a:latin typeface="+mj-lt"/>
              </a:rPr>
              <a:t>(but these conflicts can occur without causing anomalies!)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78452" y="6202964"/>
            <a:ext cx="337534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See </a:t>
            </a:r>
            <a:r>
              <a:rPr lang="en-US" sz="2400" b="1" i="1" smtClean="0">
                <a:latin typeface="+mj-lt"/>
              </a:rPr>
              <a:t>next section for more!</a:t>
            </a:r>
            <a:endParaRPr lang="en-US" sz="2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562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4655" y="5933614"/>
            <a:ext cx="612270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smtClean="0">
                <a:latin typeface="+mj-lt"/>
              </a:rPr>
              <a:t>Occurring </a:t>
            </a:r>
            <a:r>
              <a:rPr lang="en-US" sz="2800" i="1" dirty="0" smtClean="0">
                <a:latin typeface="+mj-lt"/>
              </a:rPr>
              <a:t>with </a:t>
            </a:r>
            <a:r>
              <a:rPr lang="en-US" sz="2800" i="1" smtClean="0">
                <a:latin typeface="+mj-lt"/>
              </a:rPr>
              <a:t>/ because of a </a:t>
            </a:r>
            <a:r>
              <a:rPr lang="en-US" sz="2800" b="1" i="1" dirty="0" smtClean="0">
                <a:latin typeface="+mj-lt"/>
              </a:rPr>
              <a:t>RW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706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“Unrepeatable read”: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8787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73390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reads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some </a:t>
            </a:r>
            <a:r>
              <a:rPr lang="en-US" sz="2400" dirty="0" smtClean="0">
                <a:latin typeface="+mj-lt"/>
              </a:rPr>
              <a:t>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from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Then, </a:t>
            </a: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reads </a:t>
            </a:r>
            <a:r>
              <a:rPr lang="en-US" sz="2400" dirty="0" smtClean="0">
                <a:latin typeface="+mj-lt"/>
              </a:rPr>
              <a:t>from A again </a:t>
            </a:r>
            <a:r>
              <a:rPr lang="en-US" sz="2400" i="1" dirty="0" smtClean="0">
                <a:latin typeface="+mj-lt"/>
              </a:rPr>
              <a:t>and now gets </a:t>
            </a:r>
            <a:r>
              <a:rPr lang="en-US" sz="2400" i="1" dirty="0">
                <a:latin typeface="+mj-lt"/>
              </a:rPr>
              <a:t>a different / inconsistent value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692474" y="4437882"/>
            <a:ext cx="2549434" cy="528557"/>
            <a:chOff x="2692474" y="4437882"/>
            <a:chExt cx="2549434" cy="528557"/>
          </a:xfrm>
        </p:grpSpPr>
        <p:sp>
          <p:nvSpPr>
            <p:cNvPr id="19" name="TextBox 18"/>
            <p:cNvSpPr txBox="1"/>
            <p:nvPr/>
          </p:nvSpPr>
          <p:spPr>
            <a:xfrm>
              <a:off x="2692474" y="4443219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R(A)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6161" y="4442140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4882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170415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2153" y="5933614"/>
            <a:ext cx="612770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smtClean="0">
                <a:latin typeface="+mj-lt"/>
              </a:rPr>
              <a:t>Occurring with / because of </a:t>
            </a:r>
            <a:r>
              <a:rPr lang="en-US" sz="2800" i="1" dirty="0" smtClean="0">
                <a:latin typeface="+mj-lt"/>
              </a:rPr>
              <a:t>a </a:t>
            </a:r>
            <a:r>
              <a:rPr lang="en-US" sz="2800" b="1" i="1" dirty="0" smtClean="0">
                <a:latin typeface="+mj-lt"/>
              </a:rPr>
              <a:t>WR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060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“Dirty read” / Reading uncommitted data: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40811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65645" y="3588095"/>
            <a:ext cx="386644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reads</a:t>
            </a:r>
            <a:r>
              <a:rPr lang="en-US" sz="2400" dirty="0" smtClean="0">
                <a:latin typeface="+mj-lt"/>
              </a:rPr>
              <a:t> from A, then writes back to A &amp; commits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aborts- </a:t>
            </a:r>
            <a:r>
              <a:rPr lang="en-US" sz="2400" i="1" dirty="0" smtClean="0">
                <a:latin typeface="+mj-lt"/>
              </a:rPr>
              <a:t>now T</a:t>
            </a:r>
            <a:r>
              <a:rPr lang="en-US" sz="2400" i="1" baseline="-25000" dirty="0" smtClean="0">
                <a:latin typeface="+mj-lt"/>
              </a:rPr>
              <a:t>2</a:t>
            </a:r>
            <a:r>
              <a:rPr lang="en-US" sz="2400" i="1" dirty="0" smtClean="0">
                <a:latin typeface="+mj-lt"/>
              </a:rPr>
              <a:t>’s result is based on an obsolete / inconsistent </a:t>
            </a:r>
            <a:r>
              <a:rPr lang="en-US" sz="2400" i="1" dirty="0">
                <a:latin typeface="+mj-lt"/>
              </a:rPr>
              <a:t>value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63331" y="4437882"/>
            <a:ext cx="2497032" cy="523220"/>
            <a:chOff x="2763331" y="4437882"/>
            <a:chExt cx="2497032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2763331" y="4437882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R(A)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1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8333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660044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783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“Inconsistent read” / Reading partial commits: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97833" y="5211506"/>
            <a:ext cx="653800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5489" y="3526846"/>
            <a:ext cx="811441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23778" y="2469221"/>
            <a:ext cx="38041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reads</a:t>
            </a:r>
            <a:r>
              <a:rPr lang="en-US" sz="2400" dirty="0" smtClean="0">
                <a:latin typeface="+mj-lt"/>
              </a:rPr>
              <a:t> from A </a:t>
            </a:r>
            <a:r>
              <a:rPr lang="en-US" sz="2400" i="1" dirty="0" smtClean="0">
                <a:latin typeface="+mj-lt"/>
              </a:rPr>
              <a:t>and B</a:t>
            </a:r>
            <a:r>
              <a:rPr lang="en-US" sz="2400" dirty="0" smtClean="0">
                <a:latin typeface="+mj-lt"/>
              </a:rPr>
              <a:t>, and then writes some value which depends on A &amp;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writes to B- </a:t>
            </a:r>
            <a:r>
              <a:rPr lang="en-US" sz="2400" i="1" dirty="0" smtClean="0">
                <a:latin typeface="+mj-lt"/>
              </a:rPr>
              <a:t>now T</a:t>
            </a:r>
            <a:r>
              <a:rPr lang="en-US" sz="2400" i="1" baseline="-25000" dirty="0">
                <a:latin typeface="+mj-lt"/>
              </a:rPr>
              <a:t>2</a:t>
            </a:r>
            <a:r>
              <a:rPr lang="en-US" sz="2400" i="1" dirty="0" smtClean="0">
                <a:latin typeface="+mj-lt"/>
              </a:rPr>
              <a:t>’s result is based on an incomplete commit</a:t>
            </a:r>
            <a:endParaRPr lang="en-US" sz="2400" i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04264" y="3526846"/>
            <a:ext cx="1293015" cy="461666"/>
            <a:chOff x="5181455" y="3526845"/>
            <a:chExt cx="1293015" cy="461666"/>
          </a:xfrm>
        </p:grpSpPr>
        <p:sp>
          <p:nvSpPr>
            <p:cNvPr id="18" name="TextBox 17"/>
            <p:cNvSpPr txBox="1"/>
            <p:nvPr/>
          </p:nvSpPr>
          <p:spPr>
            <a:xfrm>
              <a:off x="5181455" y="3526846"/>
              <a:ext cx="803425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4694" y="3526845"/>
              <a:ext cx="349776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98115" y="4393320"/>
            <a:ext cx="3526579" cy="461665"/>
            <a:chOff x="2486930" y="4404486"/>
            <a:chExt cx="3526579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2486930" y="4404486"/>
              <a:ext cx="704039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63733" y="4404486"/>
              <a:ext cx="34977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06044" y="4404486"/>
              <a:ext cx="696024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7143" y="4404486"/>
              <a:ext cx="144943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W(C=A*B)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26089" y="6065406"/>
            <a:ext cx="613982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Again, </a:t>
            </a:r>
            <a:r>
              <a:rPr lang="en-US" sz="2800" i="1" dirty="0">
                <a:latin typeface="+mj-lt"/>
              </a:rPr>
              <a:t>o</a:t>
            </a:r>
            <a:r>
              <a:rPr lang="en-US" sz="2800" i="1" dirty="0" smtClean="0">
                <a:latin typeface="+mj-lt"/>
              </a:rPr>
              <a:t>ccurring because of a </a:t>
            </a:r>
            <a:r>
              <a:rPr lang="en-US" sz="2800" b="1" i="1" dirty="0" smtClean="0">
                <a:latin typeface="+mj-lt"/>
              </a:rPr>
              <a:t>WR conflict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721639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uiExpand="1" build="p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57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Partially-lost update: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8663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419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u="sng" dirty="0" smtClean="0">
                <a:latin typeface="+mj-lt"/>
              </a:rPr>
              <a:t>blind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u="sng" dirty="0" smtClean="0">
                <a:latin typeface="+mj-lt"/>
              </a:rPr>
              <a:t>blind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A </a:t>
            </a:r>
            <a:r>
              <a:rPr lang="en-US" sz="2400" i="1" dirty="0" smtClean="0">
                <a:latin typeface="+mj-lt"/>
              </a:rPr>
              <a:t>and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</a:t>
            </a:r>
            <a:r>
              <a:rPr lang="en-US" sz="2400" i="1" u="sng" dirty="0">
                <a:latin typeface="+mj-lt"/>
              </a:rPr>
              <a:t>blind </a:t>
            </a:r>
            <a:r>
              <a:rPr lang="en-US" sz="2400" u="sng" dirty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B; now we have 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’s value for B and 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’s value for A-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not equivalent to any serial schedule!</a:t>
            </a:r>
            <a:endParaRPr lang="en-US" sz="2400" b="1" i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60608" y="3582236"/>
            <a:ext cx="1405353" cy="523220"/>
            <a:chOff x="5260608" y="3582236"/>
            <a:chExt cx="1405353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5260608" y="3582236"/>
              <a:ext cx="907621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W(B)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88935" y="3582236"/>
              <a:ext cx="377026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96607" y="4437882"/>
            <a:ext cx="2443296" cy="528009"/>
            <a:chOff x="2696607" y="4437882"/>
            <a:chExt cx="2443296" cy="528009"/>
          </a:xfrm>
        </p:grpSpPr>
        <p:sp>
          <p:nvSpPr>
            <p:cNvPr id="19" name="TextBox 18"/>
            <p:cNvSpPr txBox="1"/>
            <p:nvPr/>
          </p:nvSpPr>
          <p:spPr>
            <a:xfrm>
              <a:off x="269660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6287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4551" y="4442671"/>
              <a:ext cx="907621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(B)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7259" y="6016932"/>
            <a:ext cx="531748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Occurring because of a </a:t>
            </a:r>
            <a:r>
              <a:rPr lang="en-US" sz="2800" b="1" i="1" dirty="0" smtClean="0">
                <a:latin typeface="+mj-lt"/>
              </a:rPr>
              <a:t>WW conflict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56670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uiExpand="1" build="p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Activity-8-1.ipynb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36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0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Concurrency, Scheduling &amp; Anomalies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92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Conflict Serializability, Locking &amp; 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11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RECAP: Concurrency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Conflict Serializability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DAGs &amp; Topological Orderings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Strict 2PL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Deadlocks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4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Concurrency as Interleaving TXNs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426" y="1825624"/>
            <a:ext cx="4381435" cy="3806825"/>
          </a:xfrm>
        </p:spPr>
        <p:txBody>
          <a:bodyPr>
            <a:noAutofit/>
          </a:bodyPr>
          <a:lstStyle/>
          <a:p>
            <a:r>
              <a:rPr lang="en-US" dirty="0" smtClean="0"/>
              <a:t>For our purposes, having TXNs occur concurrently means </a:t>
            </a:r>
            <a:r>
              <a:rPr lang="en-US" b="1" dirty="0" smtClean="0"/>
              <a:t>interleaving their component actions (R/W)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043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26076" y="4239066"/>
            <a:ext cx="352772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call the particular order of interleaving </a:t>
            </a:r>
            <a:r>
              <a:rPr lang="en-US" sz="2800" smtClean="0">
                <a:latin typeface="+mj-lt"/>
              </a:rPr>
              <a:t>a </a:t>
            </a:r>
            <a:r>
              <a:rPr lang="en-US" sz="2800" b="1" u="sng" smtClean="0">
                <a:latin typeface="+mj-lt"/>
              </a:rPr>
              <a:t>schedule</a:t>
            </a:r>
            <a:endParaRPr lang="en-US" sz="2800" b="1" i="1" dirty="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95464" y="3454313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725" y="2286922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5725" y="2837070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0070C0"/>
                </a:solidFill>
                <a:latin typeface="+mj-lt"/>
              </a:rPr>
              <a:t>2</a:t>
            </a:r>
            <a:endParaRPr lang="en-US" sz="2800" b="1" baseline="-25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5464" y="2375357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04289" y="2375357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4881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07278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09081" y="2860811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17906" y="2860811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8498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0895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95464" y="6098955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5725" y="4931564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5725" y="5481712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464" y="5019999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09081" y="5019999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04881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12070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25" y="4335330"/>
            <a:ext cx="279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04289" y="5505453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17906" y="5505453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13706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20895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sp>
        <p:nvSpPr>
          <p:cNvPr id="57" name="Down Arrow 56"/>
          <p:cNvSpPr/>
          <p:nvPr/>
        </p:nvSpPr>
        <p:spPr>
          <a:xfrm>
            <a:off x="3825551" y="3657718"/>
            <a:ext cx="597159" cy="69967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“Good” vs. “bad” schedules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517" y="5742027"/>
            <a:ext cx="1114696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We want to develop ways of discerning “good” vs. “bad” schedules</a:t>
            </a:r>
            <a:endParaRPr lang="en-US" sz="3200" b="1" i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299162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299162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091868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2629774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535713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36645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1690688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62678" y="3956907"/>
            <a:ext cx="112421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Why?</a:t>
            </a:r>
            <a:endParaRPr lang="en-US" sz="3200" b="1" i="1" dirty="0">
              <a:latin typeface="+mj-lt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8780" y="-22510"/>
              <a:ext cx="3043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86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Ways of Defining “Good” vs. “Bad” Schedules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86311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Recall from last time: we call a schedule </a:t>
            </a:r>
            <a:r>
              <a:rPr lang="en-US" b="1" i="1" dirty="0" smtClean="0"/>
              <a:t>serializable</a:t>
            </a:r>
            <a:r>
              <a:rPr lang="en-US" dirty="0" smtClean="0"/>
              <a:t> if it is equivalent to </a:t>
            </a:r>
            <a:r>
              <a:rPr lang="en-US" i="1" dirty="0" smtClean="0"/>
              <a:t>some</a:t>
            </a:r>
            <a:r>
              <a:rPr lang="en-US" dirty="0" smtClean="0"/>
              <a:t> serial schedule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800" dirty="0" smtClean="0"/>
              <a:t>We used this as a notion of a “good” interleaved schedule, since </a:t>
            </a:r>
            <a:r>
              <a:rPr lang="en-US" sz="2800" b="1" dirty="0" smtClean="0"/>
              <a:t>a serializable schedule will maintain isolation &amp; consistency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we’ll define a stricter, but very useful variant:</a:t>
            </a:r>
          </a:p>
          <a:p>
            <a:pPr lvl="1"/>
            <a:endParaRPr lang="en-US" dirty="0"/>
          </a:p>
          <a:p>
            <a:pPr lvl="1"/>
            <a:r>
              <a:rPr lang="en-US" sz="2800" b="1" i="1" u="sng" dirty="0" smtClean="0"/>
              <a:t>Conflict </a:t>
            </a:r>
            <a:r>
              <a:rPr lang="en-US" sz="2800" b="1" i="1" u="sng" dirty="0" err="1" smtClean="0"/>
              <a:t>serializability</a:t>
            </a:r>
            <a:endParaRPr lang="en-US" sz="2800" b="1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4610" y="5218150"/>
            <a:ext cx="278290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We’ll need to define </a:t>
            </a:r>
            <a:r>
              <a:rPr lang="en-US" sz="2400" b="1" i="1" dirty="0" smtClean="0">
                <a:latin typeface="+mj-lt"/>
              </a:rPr>
              <a:t>conflicts</a:t>
            </a:r>
            <a:r>
              <a:rPr lang="en-US" sz="2400" dirty="0" smtClean="0">
                <a:latin typeface="+mj-lt"/>
              </a:rPr>
              <a:t> first..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043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650554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770" y="3606618"/>
            <a:ext cx="7989502" cy="1646518"/>
            <a:chOff x="2201260" y="3886535"/>
            <a:chExt cx="6507961" cy="102620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4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76494" y="4484208"/>
            <a:ext cx="1710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+mj-lt"/>
              </a:rPr>
              <a:t>W-R Conflict</a:t>
            </a:r>
            <a:endParaRPr lang="en-US" sz="24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81136" y="3855344"/>
            <a:ext cx="18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W-W Conflict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>
            <a:stCxn id="17" idx="2"/>
            <a:endCxn id="19" idx="1"/>
          </p:cNvCxnSpPr>
          <p:nvPr/>
        </p:nvCxnSpPr>
        <p:spPr>
          <a:xfrm>
            <a:off x="3503107" y="4210175"/>
            <a:ext cx="545201" cy="5480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2" idx="1"/>
          </p:cNvCxnSpPr>
          <p:nvPr/>
        </p:nvCxnSpPr>
        <p:spPr>
          <a:xfrm>
            <a:off x="7194884" y="4210175"/>
            <a:ext cx="1416118" cy="5480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24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770" y="3606618"/>
            <a:ext cx="7989502" cy="1646518"/>
            <a:chOff x="2201260" y="3886535"/>
            <a:chExt cx="6507961" cy="102620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4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13740" y="5638317"/>
            <a:ext cx="1931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All “conflicts”!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>
            <a:stCxn id="17" idx="2"/>
            <a:endCxn id="19" idx="1"/>
          </p:cNvCxnSpPr>
          <p:nvPr/>
        </p:nvCxnSpPr>
        <p:spPr>
          <a:xfrm>
            <a:off x="3503107" y="4210175"/>
            <a:ext cx="545201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21" idx="1"/>
          </p:cNvCxnSpPr>
          <p:nvPr/>
        </p:nvCxnSpPr>
        <p:spPr>
          <a:xfrm>
            <a:off x="2576952" y="4210175"/>
            <a:ext cx="2342272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21" idx="1"/>
          </p:cNvCxnSpPr>
          <p:nvPr/>
        </p:nvCxnSpPr>
        <p:spPr>
          <a:xfrm>
            <a:off x="3503107" y="4210175"/>
            <a:ext cx="141611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22" idx="1"/>
          </p:cNvCxnSpPr>
          <p:nvPr/>
        </p:nvCxnSpPr>
        <p:spPr>
          <a:xfrm>
            <a:off x="6272675" y="4210175"/>
            <a:ext cx="233832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20" idx="1"/>
          </p:cNvCxnSpPr>
          <p:nvPr/>
        </p:nvCxnSpPr>
        <p:spPr>
          <a:xfrm>
            <a:off x="7194884" y="4210175"/>
            <a:ext cx="553093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2"/>
            <a:endCxn id="22" idx="1"/>
          </p:cNvCxnSpPr>
          <p:nvPr/>
        </p:nvCxnSpPr>
        <p:spPr>
          <a:xfrm>
            <a:off x="7194884" y="4210175"/>
            <a:ext cx="1416118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325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Conflict </a:t>
            </a:r>
            <a:r>
              <a:rPr lang="en-US" dirty="0" smtClean="0"/>
              <a:t>Serializability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629122" cy="4525963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Two schedules are </a:t>
            </a:r>
            <a:r>
              <a:rPr lang="en-US" b="1" dirty="0"/>
              <a:t>conflict equivalent </a:t>
            </a:r>
            <a:r>
              <a:rPr lang="en-US" dirty="0"/>
              <a:t>if: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They involve </a:t>
            </a:r>
            <a:r>
              <a:rPr lang="en-US" i="1" dirty="0"/>
              <a:t>the same actions of the same </a:t>
            </a:r>
            <a:r>
              <a:rPr lang="en-US" i="1" dirty="0" smtClean="0"/>
              <a:t>TXNs</a:t>
            </a:r>
            <a:endParaRPr lang="en-US" i="1" dirty="0"/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Every </a:t>
            </a:r>
            <a:r>
              <a:rPr lang="en-US" i="1" dirty="0"/>
              <a:t>pair of conflicting actions</a:t>
            </a:r>
            <a:r>
              <a:rPr lang="en-US" dirty="0"/>
              <a:t> </a:t>
            </a:r>
            <a:r>
              <a:rPr lang="en-US" dirty="0" smtClean="0"/>
              <a:t>of two TXNs are </a:t>
            </a:r>
            <a:r>
              <a:rPr lang="en-US" i="1" dirty="0" smtClean="0"/>
              <a:t>ordered in the same way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Schedule </a:t>
            </a:r>
            <a:r>
              <a:rPr lang="en-US" dirty="0"/>
              <a:t>S is </a:t>
            </a:r>
            <a:r>
              <a:rPr lang="en-US" b="1" dirty="0"/>
              <a:t>conflict serializable </a:t>
            </a:r>
            <a:r>
              <a:rPr lang="en-US" dirty="0"/>
              <a:t>if S is </a:t>
            </a:r>
            <a:r>
              <a:rPr lang="en-US" i="1" dirty="0"/>
              <a:t>conflict equivalent</a:t>
            </a:r>
            <a:r>
              <a:rPr lang="en-US" dirty="0"/>
              <a:t> to some serial schedule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46129" y="5584860"/>
                <a:ext cx="9813264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 smtClean="0">
                    <a:latin typeface="+mj-lt"/>
                  </a:rPr>
                  <a:t>Conflict serializable </a:t>
                </a:r>
                <a14:m>
                  <m:oMath xmlns:m="http://schemas.openxmlformats.org/officeDocument/2006/math" xmlns=""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2800" b="1" dirty="0" smtClean="0">
                    <a:latin typeface="+mj-lt"/>
                  </a:rPr>
                  <a:t> serializable</a:t>
                </a:r>
              </a:p>
              <a:p>
                <a:pPr algn="ctr"/>
                <a:r>
                  <a:rPr lang="en-US" sz="2800" dirty="0">
                    <a:latin typeface="+mj-lt"/>
                  </a:rPr>
                  <a:t>S</a:t>
                </a:r>
                <a:r>
                  <a:rPr lang="en-US" sz="2800" dirty="0" smtClean="0">
                    <a:latin typeface="+mj-lt"/>
                  </a:rPr>
                  <a:t>o if we have conflict serializable, we have consistency &amp; isolation! 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9" y="5584860"/>
                <a:ext cx="9813264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6182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“Good” vs. “bad” schedules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2725" y="5671295"/>
            <a:ext cx="848550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Conflict </a:t>
            </a:r>
            <a:r>
              <a:rPr lang="en-US" sz="2800" dirty="0" err="1" smtClean="0">
                <a:latin typeface="+mj-lt"/>
              </a:rPr>
              <a:t>serializability</a:t>
            </a:r>
            <a:r>
              <a:rPr lang="en-US" sz="2800" dirty="0" smtClean="0">
                <a:latin typeface="+mj-lt"/>
              </a:rPr>
              <a:t> also provides us with an operative notion of “good” vs. “bad” schedules!</a:t>
            </a:r>
            <a:endParaRPr lang="en-US" sz="2800" b="1" i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299162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299162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091868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2629774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535713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36645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1690688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1422" y="3863574"/>
            <a:ext cx="493344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in the “bad</a:t>
            </a:r>
            <a:r>
              <a:rPr lang="en-US" sz="2400" smtClean="0">
                <a:latin typeface="+mj-lt"/>
              </a:rPr>
              <a:t>” schedule, the </a:t>
            </a:r>
            <a:r>
              <a:rPr lang="en-US" sz="2400" b="1" i="1" dirty="0" smtClean="0">
                <a:latin typeface="+mj-lt"/>
              </a:rPr>
              <a:t>order of conflicting actions is different than the above (or any) serial schedule!</a:t>
            </a:r>
            <a:endParaRPr lang="en-US" sz="2400" b="1" i="1" dirty="0">
              <a:latin typeface="+mj-lt"/>
            </a:endParaRPr>
          </a:p>
        </p:txBody>
      </p:sp>
      <p:cxnSp>
        <p:nvCxnSpPr>
          <p:cNvPr id="72" name="Straight Arrow Connector 71"/>
          <p:cNvCxnSpPr>
            <a:stCxn id="66" idx="0"/>
            <a:endCxn id="64" idx="2"/>
          </p:cNvCxnSpPr>
          <p:nvPr/>
        </p:nvCxnSpPr>
        <p:spPr>
          <a:xfrm flipV="1">
            <a:off x="9637556" y="4422480"/>
            <a:ext cx="1678760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2"/>
            <a:endCxn id="54" idx="0"/>
          </p:cNvCxnSpPr>
          <p:nvPr/>
        </p:nvCxnSpPr>
        <p:spPr>
          <a:xfrm>
            <a:off x="10167520" y="2629774"/>
            <a:ext cx="554164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8" idx="2"/>
            <a:endCxn id="30" idx="0"/>
          </p:cNvCxnSpPr>
          <p:nvPr/>
        </p:nvCxnSpPr>
        <p:spPr>
          <a:xfrm>
            <a:off x="2859873" y="2629774"/>
            <a:ext cx="1638292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523223" y="2187018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823141" y="2187018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0971937" y="3991755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148505" y="2687553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0381259" y="2686418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300812" y="4450275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4" name="Rectangle 7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88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Conflicts vs. 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Conflicts</a:t>
            </a:r>
            <a:r>
              <a:rPr lang="en-US" dirty="0" smtClean="0"/>
              <a:t> are things we talk about to help us characterize different schedules</a:t>
            </a:r>
          </a:p>
          <a:p>
            <a:pPr lvl="1"/>
            <a:r>
              <a:rPr lang="en-US" dirty="0" smtClean="0"/>
              <a:t>Present in both “good” and “bad” schedules</a:t>
            </a:r>
          </a:p>
          <a:p>
            <a:endParaRPr lang="en-US" dirty="0"/>
          </a:p>
          <a:p>
            <a:r>
              <a:rPr lang="en-US" b="1" dirty="0" smtClean="0"/>
              <a:t>Anomalies</a:t>
            </a:r>
            <a:r>
              <a:rPr lang="en-US" dirty="0" smtClean="0"/>
              <a:t> are instances where isolation and/or consistency is broken because of a “bad” schedule</a:t>
            </a:r>
            <a:endParaRPr lang="en-US" dirty="0"/>
          </a:p>
          <a:p>
            <a:pPr lvl="1"/>
            <a:r>
              <a:rPr lang="en-US" dirty="0" smtClean="0"/>
              <a:t>We often characterize different anomaly types by what types of conflicts predicated them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7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682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Interleaving &amp; scheduling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Conflict &amp; anomaly types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TXN viewer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53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Conflict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7740"/>
          </a:xfrm>
        </p:spPr>
        <p:txBody>
          <a:bodyPr>
            <a:normAutofit/>
          </a:bodyPr>
          <a:lstStyle/>
          <a:p>
            <a:r>
              <a:rPr lang="en-US" dirty="0" smtClean="0"/>
              <a:t>Let’s now consider looking at conflicts </a:t>
            </a:r>
            <a:r>
              <a:rPr lang="en-US" b="1" dirty="0" smtClean="0"/>
              <a:t>at the TXN level</a:t>
            </a:r>
          </a:p>
          <a:p>
            <a:endParaRPr lang="en-US" b="1" dirty="0"/>
          </a:p>
          <a:p>
            <a:r>
              <a:rPr lang="en-US" dirty="0" smtClean="0"/>
              <a:t>Consider a graph where the </a:t>
            </a:r>
            <a:r>
              <a:rPr lang="en-US" b="1" dirty="0" smtClean="0"/>
              <a:t>nodes are TXNs</a:t>
            </a:r>
            <a:r>
              <a:rPr lang="en-US" dirty="0" smtClean="0"/>
              <a:t>, and there is an edge from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>
                <a:sym typeface="Wingdings"/>
              </a:rPr>
              <a:t>T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if any actions in </a:t>
            </a:r>
            <a:r>
              <a:rPr lang="en-US" b="1" dirty="0" err="1" smtClean="0">
                <a:sym typeface="Wingdings"/>
              </a:rPr>
              <a:t>T</a:t>
            </a:r>
            <a:r>
              <a:rPr lang="en-US" b="1" baseline="-25000" dirty="0" err="1" smtClean="0">
                <a:sym typeface="Wingdings"/>
              </a:rPr>
              <a:t>i</a:t>
            </a:r>
            <a:r>
              <a:rPr lang="en-US" b="1" dirty="0" smtClean="0">
                <a:sym typeface="Wingdings"/>
              </a:rPr>
              <a:t> </a:t>
            </a:r>
            <a:r>
              <a:rPr lang="en-US" b="1" u="sng" dirty="0" smtClean="0">
                <a:sym typeface="Wingdings"/>
              </a:rPr>
              <a:t>precede and conflict with</a:t>
            </a:r>
            <a:r>
              <a:rPr lang="en-US" b="1" dirty="0" smtClean="0">
                <a:sym typeface="Wingdings"/>
              </a:rPr>
              <a:t> any actions in </a:t>
            </a:r>
            <a:r>
              <a:rPr lang="en-US" b="1" dirty="0" err="1" smtClean="0">
                <a:sym typeface="Wingdings"/>
              </a:rPr>
              <a:t>T</a:t>
            </a:r>
            <a:r>
              <a:rPr lang="en-US" b="1" baseline="-25000" dirty="0" err="1" smtClean="0">
                <a:sym typeface="Wingdings"/>
              </a:rPr>
              <a:t>j</a:t>
            </a:r>
            <a:endParaRPr lang="en-US" baseline="-25000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7742944" y="5183156"/>
            <a:ext cx="632697" cy="632697"/>
            <a:chOff x="7435034" y="4492691"/>
            <a:chExt cx="632697" cy="632697"/>
          </a:xfrm>
        </p:grpSpPr>
        <p:sp>
          <p:nvSpPr>
            <p:cNvPr id="156" name="Oval 155"/>
            <p:cNvSpPr/>
            <p:nvPr/>
          </p:nvSpPr>
          <p:spPr>
            <a:xfrm>
              <a:off x="7435034" y="4492691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582333" y="461504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9270791" y="5193886"/>
            <a:ext cx="632697" cy="632697"/>
            <a:chOff x="8962881" y="4512752"/>
            <a:chExt cx="632697" cy="632697"/>
          </a:xfrm>
        </p:grpSpPr>
        <p:sp>
          <p:nvSpPr>
            <p:cNvPr id="157" name="Oval 156"/>
            <p:cNvSpPr/>
            <p:nvPr/>
          </p:nvSpPr>
          <p:spPr>
            <a:xfrm>
              <a:off x="8962881" y="4512752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105830" y="462437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1296462" y="4974896"/>
            <a:ext cx="4861978" cy="976527"/>
            <a:chOff x="988552" y="4284431"/>
            <a:chExt cx="4861978" cy="976527"/>
          </a:xfrm>
        </p:grpSpPr>
        <p:cxnSp>
          <p:nvCxnSpPr>
            <p:cNvPr id="16" name="Straight Arrow Connector 15"/>
            <p:cNvCxnSpPr>
              <a:stCxn id="45" idx="2"/>
              <a:endCxn id="47" idx="1"/>
            </p:cNvCxnSpPr>
            <p:nvPr/>
          </p:nvCxnSpPr>
          <p:spPr>
            <a:xfrm>
              <a:off x="2186940" y="4615043"/>
              <a:ext cx="359895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3" idx="2"/>
              <a:endCxn id="49" idx="1"/>
            </p:cNvCxnSpPr>
            <p:nvPr/>
          </p:nvCxnSpPr>
          <p:spPr>
            <a:xfrm>
              <a:off x="1626796" y="4615043"/>
              <a:ext cx="1445676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5" idx="2"/>
              <a:endCxn id="49" idx="1"/>
            </p:cNvCxnSpPr>
            <p:nvPr/>
          </p:nvCxnSpPr>
          <p:spPr>
            <a:xfrm>
              <a:off x="2186940" y="4615043"/>
              <a:ext cx="885532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398038" y="5250829"/>
              <a:ext cx="4452492" cy="101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88552" y="4284431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88552" y="4736768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98038" y="4338044"/>
              <a:ext cx="45751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00121" y="4338044"/>
              <a:ext cx="475363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23677" y="4338044"/>
              <a:ext cx="52652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56600" y="4338044"/>
              <a:ext cx="52652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46835" y="4829101"/>
              <a:ext cx="459846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48917" y="4829101"/>
              <a:ext cx="450220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72472" y="4829101"/>
              <a:ext cx="526525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69793" y="4829101"/>
              <a:ext cx="526525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cxnSp>
          <p:nvCxnSpPr>
            <p:cNvPr id="144" name="Straight Arrow Connector 143"/>
            <p:cNvCxnSpPr>
              <a:stCxn id="44" idx="2"/>
              <a:endCxn id="50" idx="1"/>
            </p:cNvCxnSpPr>
            <p:nvPr/>
          </p:nvCxnSpPr>
          <p:spPr>
            <a:xfrm>
              <a:off x="3837803" y="4615043"/>
              <a:ext cx="1431990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46" idx="2"/>
              <a:endCxn id="48" idx="1"/>
            </p:cNvCxnSpPr>
            <p:nvPr/>
          </p:nvCxnSpPr>
          <p:spPr>
            <a:xfrm>
              <a:off x="4419863" y="4615043"/>
              <a:ext cx="329054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46" idx="2"/>
              <a:endCxn id="50" idx="1"/>
            </p:cNvCxnSpPr>
            <p:nvPr/>
          </p:nvCxnSpPr>
          <p:spPr>
            <a:xfrm>
              <a:off x="4419863" y="4615043"/>
              <a:ext cx="849930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ight Arrow 152"/>
          <p:cNvSpPr/>
          <p:nvPr/>
        </p:nvSpPr>
        <p:spPr>
          <a:xfrm>
            <a:off x="6488817" y="5236258"/>
            <a:ext cx="678024" cy="49105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/>
          <p:cNvCxnSpPr>
            <a:stCxn id="156" idx="6"/>
            <a:endCxn id="157" idx="2"/>
          </p:cNvCxnSpPr>
          <p:nvPr/>
        </p:nvCxnSpPr>
        <p:spPr>
          <a:xfrm>
            <a:off x="8375641" y="5499505"/>
            <a:ext cx="895150" cy="1073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92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41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5725" y="2097854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706328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706328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499034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3036940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942879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4071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2097854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cxnSp>
        <p:nvCxnSpPr>
          <p:cNvPr id="72" name="Straight Arrow Connector 71"/>
          <p:cNvCxnSpPr>
            <a:stCxn id="21" idx="2"/>
            <a:endCxn id="31" idx="1"/>
          </p:cNvCxnSpPr>
          <p:nvPr/>
        </p:nvCxnSpPr>
        <p:spPr>
          <a:xfrm>
            <a:off x="1150934" y="3036940"/>
            <a:ext cx="252980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can we say about “good” vs. “bad” conflict graphs?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27" idx="2"/>
            <a:endCxn id="29" idx="1"/>
          </p:cNvCxnSpPr>
          <p:nvPr/>
        </p:nvCxnSpPr>
        <p:spPr>
          <a:xfrm>
            <a:off x="1711078" y="3036940"/>
            <a:ext cx="1444023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31" idx="1"/>
          </p:cNvCxnSpPr>
          <p:nvPr/>
        </p:nvCxnSpPr>
        <p:spPr>
          <a:xfrm>
            <a:off x="1711078" y="3036940"/>
            <a:ext cx="196966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2" idx="2"/>
            <a:endCxn id="32" idx="1"/>
          </p:cNvCxnSpPr>
          <p:nvPr/>
        </p:nvCxnSpPr>
        <p:spPr>
          <a:xfrm>
            <a:off x="2277813" y="3036940"/>
            <a:ext cx="251611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8" idx="2"/>
            <a:endCxn id="30" idx="1"/>
          </p:cNvCxnSpPr>
          <p:nvPr/>
        </p:nvCxnSpPr>
        <p:spPr>
          <a:xfrm>
            <a:off x="2859873" y="3036940"/>
            <a:ext cx="141318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8" idx="2"/>
            <a:endCxn id="32" idx="1"/>
          </p:cNvCxnSpPr>
          <p:nvPr/>
        </p:nvCxnSpPr>
        <p:spPr>
          <a:xfrm>
            <a:off x="2859873" y="3036940"/>
            <a:ext cx="193405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9" idx="2"/>
            <a:endCxn id="55" idx="1"/>
          </p:cNvCxnSpPr>
          <p:nvPr/>
        </p:nvCxnSpPr>
        <p:spPr>
          <a:xfrm>
            <a:off x="7374453" y="3036940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1" idx="2"/>
            <a:endCxn id="53" idx="1"/>
          </p:cNvCxnSpPr>
          <p:nvPr/>
        </p:nvCxnSpPr>
        <p:spPr>
          <a:xfrm>
            <a:off x="7934597" y="3036940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1" idx="2"/>
            <a:endCxn id="55" idx="1"/>
          </p:cNvCxnSpPr>
          <p:nvPr/>
        </p:nvCxnSpPr>
        <p:spPr>
          <a:xfrm>
            <a:off x="7934597" y="3036940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0" idx="2"/>
            <a:endCxn id="56" idx="1"/>
          </p:cNvCxnSpPr>
          <p:nvPr/>
        </p:nvCxnSpPr>
        <p:spPr>
          <a:xfrm>
            <a:off x="9585460" y="3036940"/>
            <a:ext cx="143199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2" idx="2"/>
            <a:endCxn id="54" idx="1"/>
          </p:cNvCxnSpPr>
          <p:nvPr/>
        </p:nvCxnSpPr>
        <p:spPr>
          <a:xfrm>
            <a:off x="10167520" y="3036940"/>
            <a:ext cx="32905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2" idx="2"/>
            <a:endCxn id="56" idx="1"/>
          </p:cNvCxnSpPr>
          <p:nvPr/>
        </p:nvCxnSpPr>
        <p:spPr>
          <a:xfrm>
            <a:off x="10167520" y="3036940"/>
            <a:ext cx="84993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1" idx="2"/>
            <a:endCxn id="67" idx="1"/>
          </p:cNvCxnSpPr>
          <p:nvPr/>
        </p:nvCxnSpPr>
        <p:spPr>
          <a:xfrm>
            <a:off x="7374453" y="4829646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3" idx="2"/>
            <a:endCxn id="65" idx="1"/>
          </p:cNvCxnSpPr>
          <p:nvPr/>
        </p:nvCxnSpPr>
        <p:spPr>
          <a:xfrm>
            <a:off x="7934597" y="4829646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3" idx="2"/>
            <a:endCxn id="67" idx="1"/>
          </p:cNvCxnSpPr>
          <p:nvPr/>
        </p:nvCxnSpPr>
        <p:spPr>
          <a:xfrm>
            <a:off x="7934597" y="4829646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6" idx="3"/>
            <a:endCxn id="64" idx="2"/>
          </p:cNvCxnSpPr>
          <p:nvPr/>
        </p:nvCxnSpPr>
        <p:spPr>
          <a:xfrm flipV="1">
            <a:off x="9862666" y="4829646"/>
            <a:ext cx="145365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8" idx="3"/>
            <a:endCxn id="62" idx="2"/>
          </p:cNvCxnSpPr>
          <p:nvPr/>
        </p:nvCxnSpPr>
        <p:spPr>
          <a:xfrm flipV="1">
            <a:off x="10459847" y="4829646"/>
            <a:ext cx="27440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8" idx="3"/>
            <a:endCxn id="64" idx="2"/>
          </p:cNvCxnSpPr>
          <p:nvPr/>
        </p:nvCxnSpPr>
        <p:spPr>
          <a:xfrm flipV="1">
            <a:off x="10459847" y="4829646"/>
            <a:ext cx="85646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196055" y="4513538"/>
            <a:ext cx="302640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smtClean="0">
                <a:latin typeface="+mj-lt"/>
              </a:rPr>
              <a:t>bit complicated…</a:t>
            </a:r>
            <a:endParaRPr lang="en-US" sz="2800" b="1" dirty="0">
              <a:latin typeface="+mj-lt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07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42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5725" y="2097854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812971" y="3036940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942879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4071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2097854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can we say about “good” vs. “bad” conflict graphs?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62764" y="2833780"/>
            <a:ext cx="3869962" cy="1152505"/>
            <a:chOff x="1566079" y="3036940"/>
            <a:chExt cx="2160544" cy="643427"/>
          </a:xfrm>
        </p:grpSpPr>
        <p:grpSp>
          <p:nvGrpSpPr>
            <p:cNvPr id="71" name="Group 70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>
            <a:xfrm>
              <a:off x="2198776" y="3353289"/>
              <a:ext cx="895150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141189" y="2678631"/>
            <a:ext cx="3869962" cy="1152505"/>
            <a:chOff x="1566079" y="3036940"/>
            <a:chExt cx="2160544" cy="643427"/>
          </a:xfrm>
        </p:grpSpPr>
        <p:grpSp>
          <p:nvGrpSpPr>
            <p:cNvPr id="112" name="Group 111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114" name="Straight Arrow Connector 113"/>
            <p:cNvCxnSpPr/>
            <p:nvPr/>
          </p:nvCxnSpPr>
          <p:spPr>
            <a:xfrm>
              <a:off x="2198776" y="3353289"/>
              <a:ext cx="895150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7141190" y="4178064"/>
            <a:ext cx="3869962" cy="1152505"/>
            <a:chOff x="1566079" y="3036940"/>
            <a:chExt cx="2160544" cy="64342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123" name="Straight Arrow Connector 122"/>
            <p:cNvCxnSpPr>
              <a:stCxn id="126" idx="7"/>
              <a:endCxn id="124" idx="1"/>
            </p:cNvCxnSpPr>
            <p:nvPr/>
          </p:nvCxnSpPr>
          <p:spPr>
            <a:xfrm>
              <a:off x="2106120" y="3129596"/>
              <a:ext cx="1080462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4" idx="3"/>
              <a:endCxn id="126" idx="5"/>
            </p:cNvCxnSpPr>
            <p:nvPr/>
          </p:nvCxnSpPr>
          <p:spPr>
            <a:xfrm flipH="1" flipV="1">
              <a:off x="2106119" y="3576981"/>
              <a:ext cx="1080464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/>
          <p:cNvSpPr/>
          <p:nvPr/>
        </p:nvSpPr>
        <p:spPr>
          <a:xfrm>
            <a:off x="2431394" y="5677497"/>
            <a:ext cx="73292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 smtClean="0">
                <a:latin typeface="+mj-lt"/>
              </a:rPr>
              <a:t>Theorem</a:t>
            </a:r>
            <a:r>
              <a:rPr lang="en-US" sz="2800" dirty="0">
                <a:latin typeface="+mj-lt"/>
              </a:rPr>
              <a:t>: Schedule is </a:t>
            </a:r>
            <a:r>
              <a:rPr lang="en-US" sz="2800" b="1" dirty="0">
                <a:latin typeface="+mj-l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if and only if its </a:t>
            </a:r>
            <a:r>
              <a:rPr lang="en-US" sz="2800" dirty="0" smtClean="0">
                <a:latin typeface="+mj-lt"/>
              </a:rPr>
              <a:t>conflict graph </a:t>
            </a:r>
            <a:r>
              <a:rPr lang="en-US" sz="2800" dirty="0">
                <a:latin typeface="+mj-lt"/>
              </a:rPr>
              <a:t>is </a:t>
            </a:r>
            <a:r>
              <a:rPr lang="en-US" sz="2800" b="1" u="sng" dirty="0">
                <a:latin typeface="+mj-lt"/>
              </a:rPr>
              <a:t>acyclic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93532" y="4525347"/>
            <a:ext cx="132067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smtClean="0">
                <a:latin typeface="+mj-lt"/>
              </a:rPr>
              <a:t>Simple!</a:t>
            </a:r>
            <a:endParaRPr lang="en-US" sz="2800" b="1" dirty="0"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46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142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unpack this notion of acyclic conflict graphs…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82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topological ordering </a:t>
            </a:r>
            <a:r>
              <a:rPr lang="en-US" dirty="0" smtClean="0"/>
              <a:t>of a directed graph is a linear ordering of its vertices that respects all the directed edges</a:t>
            </a:r>
          </a:p>
          <a:p>
            <a:endParaRPr lang="en-US" dirty="0" smtClean="0"/>
          </a:p>
          <a:p>
            <a:r>
              <a:rPr lang="en-US" dirty="0" smtClean="0"/>
              <a:t>A directed </a:t>
            </a:r>
            <a:r>
              <a:rPr lang="en-US" b="1" u="sng" dirty="0" smtClean="0"/>
              <a:t>acyclic</a:t>
            </a:r>
            <a:r>
              <a:rPr lang="en-US" dirty="0" smtClean="0"/>
              <a:t> graph (DAG) always has one or more </a:t>
            </a:r>
            <a:r>
              <a:rPr lang="en-US" b="1" dirty="0" smtClean="0"/>
              <a:t>topological orderings</a:t>
            </a:r>
          </a:p>
          <a:p>
            <a:pPr lvl="1"/>
            <a:r>
              <a:rPr lang="en-US" dirty="0" smtClean="0"/>
              <a:t>(And there exists a topological ordering </a:t>
            </a:r>
            <a:r>
              <a:rPr lang="en-US" i="1" dirty="0" smtClean="0"/>
              <a:t>if and only if </a:t>
            </a:r>
            <a:r>
              <a:rPr lang="en-US" dirty="0" smtClean="0"/>
              <a:t>there are no directed cycles)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03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40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What is one possible topological ordering here?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0933" y="350831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2697" y="5038531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2435" y="502920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010083" y="2929812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2" name="Straight Arrow Connector 11"/>
          <p:cNvCxnSpPr>
            <a:stCxn id="10" idx="2"/>
            <a:endCxn id="7" idx="6"/>
          </p:cNvCxnSpPr>
          <p:nvPr/>
        </p:nvCxnSpPr>
        <p:spPr>
          <a:xfrm flipH="1">
            <a:off x="2099431" y="3219061"/>
            <a:ext cx="1910652" cy="5784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9" idx="7"/>
          </p:cNvCxnSpPr>
          <p:nvPr/>
        </p:nvCxnSpPr>
        <p:spPr>
          <a:xfrm flipH="1">
            <a:off x="1436214" y="4086808"/>
            <a:ext cx="373968" cy="10271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8" idx="1"/>
          </p:cNvCxnSpPr>
          <p:nvPr/>
        </p:nvCxnSpPr>
        <p:spPr>
          <a:xfrm>
            <a:off x="1810182" y="4086808"/>
            <a:ext cx="607234" cy="10364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0277" y="3335894"/>
            <a:ext cx="356337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Ex: 0, 1, 2</a:t>
            </a:r>
            <a:r>
              <a:rPr lang="en-US" sz="2400" smtClean="0">
                <a:latin typeface="+mj-lt"/>
              </a:rPr>
              <a:t>, 3  (or: 0, 1, 3, 2)</a:t>
            </a:r>
            <a:endParaRPr lang="en-US" sz="2400" dirty="0" smtClean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703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87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What is one possible topological ordering here?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0933" y="350831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2697" y="5038531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2435" y="502920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010083" y="2929812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2" name="Straight Arrow Connector 11"/>
          <p:cNvCxnSpPr>
            <a:stCxn id="10" idx="2"/>
            <a:endCxn id="7" idx="6"/>
          </p:cNvCxnSpPr>
          <p:nvPr/>
        </p:nvCxnSpPr>
        <p:spPr>
          <a:xfrm flipH="1">
            <a:off x="2099431" y="3219061"/>
            <a:ext cx="1910652" cy="5784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9" idx="7"/>
          </p:cNvCxnSpPr>
          <p:nvPr/>
        </p:nvCxnSpPr>
        <p:spPr>
          <a:xfrm flipH="1">
            <a:off x="1436214" y="4086808"/>
            <a:ext cx="373968" cy="10271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2"/>
          </p:cNvCxnSpPr>
          <p:nvPr/>
        </p:nvCxnSpPr>
        <p:spPr>
          <a:xfrm flipV="1">
            <a:off x="1520933" y="5327780"/>
            <a:ext cx="811764" cy="509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2831" y="4086808"/>
            <a:ext cx="2626338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There </a:t>
            </a:r>
            <a:r>
              <a:rPr lang="en-US" sz="3200" smtClean="0">
                <a:latin typeface="+mj-lt"/>
              </a:rPr>
              <a:t>is none!</a:t>
            </a:r>
            <a:endParaRPr lang="en-US" sz="3200" dirty="0" smtClean="0">
              <a:latin typeface="+mj-lt"/>
            </a:endParaRPr>
          </a:p>
        </p:txBody>
      </p:sp>
      <p:cxnSp>
        <p:nvCxnSpPr>
          <p:cNvPr id="17" name="Straight Arrow Connector 16"/>
          <p:cNvCxnSpPr>
            <a:stCxn id="8" idx="0"/>
            <a:endCxn id="7" idx="5"/>
          </p:cNvCxnSpPr>
          <p:nvPr/>
        </p:nvCxnSpPr>
        <p:spPr>
          <a:xfrm flipH="1" flipV="1">
            <a:off x="2014712" y="4002089"/>
            <a:ext cx="607234" cy="10364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703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96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to conflict </a:t>
            </a:r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conflict graph, a topological ordering of nodes corresponds to </a:t>
            </a:r>
            <a:r>
              <a:rPr lang="en-US" b="1" dirty="0" smtClean="0"/>
              <a:t>a serial ordering of TXNs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 an </a:t>
            </a:r>
            <a:r>
              <a:rPr lang="en-US" b="1" u="sng" dirty="0" smtClean="0"/>
              <a:t>acyclic</a:t>
            </a:r>
            <a:r>
              <a:rPr lang="en-US" dirty="0"/>
              <a:t> </a:t>
            </a:r>
            <a:r>
              <a:rPr lang="en-US" dirty="0" smtClean="0"/>
              <a:t>conflict graph </a:t>
            </a:r>
            <a:r>
              <a:rPr lang="en-US" dirty="0" smtClean="0">
                <a:sym typeface="Wingdings"/>
              </a:rPr>
              <a:t> conflict serializable!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1396" y="4987032"/>
            <a:ext cx="73292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 smtClean="0">
                <a:latin typeface="+mj-lt"/>
              </a:rPr>
              <a:t>Theorem</a:t>
            </a:r>
            <a:r>
              <a:rPr lang="en-US" sz="2800" dirty="0">
                <a:latin typeface="+mj-lt"/>
              </a:rPr>
              <a:t>: Schedule is </a:t>
            </a:r>
            <a:r>
              <a:rPr lang="en-US" sz="2800" b="1" dirty="0">
                <a:latin typeface="+mj-l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if and only if its </a:t>
            </a:r>
            <a:r>
              <a:rPr lang="en-US" sz="2800" dirty="0" smtClean="0">
                <a:latin typeface="+mj-lt"/>
              </a:rPr>
              <a:t>conflict graph </a:t>
            </a:r>
            <a:r>
              <a:rPr lang="en-US" sz="2800" dirty="0">
                <a:latin typeface="+mj-lt"/>
              </a:rPr>
              <a:t>is </a:t>
            </a:r>
            <a:r>
              <a:rPr lang="en-US" sz="2800" b="1" u="sng" dirty="0">
                <a:latin typeface="+mj-lt"/>
              </a:rPr>
              <a:t>acyclic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703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50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Two-Phase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consider </a:t>
            </a:r>
            <a:r>
              <a:rPr lang="en-US" b="1" dirty="0" smtClean="0"/>
              <a:t>locking</a:t>
            </a:r>
            <a:r>
              <a:rPr lang="en-US" dirty="0" smtClean="0"/>
              <a:t>- specifically, </a:t>
            </a:r>
            <a:r>
              <a:rPr lang="en-US" i="1" dirty="0" smtClean="0"/>
              <a:t>strict two-phase locking</a:t>
            </a:r>
            <a:r>
              <a:rPr lang="en-US" dirty="0" smtClean="0"/>
              <a:t>- as a way to deal with concurrency, because is </a:t>
            </a:r>
            <a:r>
              <a:rPr lang="en-US" b="1" dirty="0" smtClean="0"/>
              <a:t>guarantees conflict </a:t>
            </a:r>
            <a:r>
              <a:rPr lang="en-US" b="1" dirty="0" err="1" smtClean="0"/>
              <a:t>serializability</a:t>
            </a:r>
            <a:r>
              <a:rPr lang="en-US" b="1" dirty="0" smtClean="0"/>
              <a:t> (if it completes- see upcoming…)</a:t>
            </a:r>
          </a:p>
          <a:p>
            <a:endParaRPr lang="en-US" b="1" dirty="0"/>
          </a:p>
          <a:p>
            <a:r>
              <a:rPr lang="en-US" dirty="0" smtClean="0"/>
              <a:t>Also (</a:t>
            </a:r>
            <a:r>
              <a:rPr lang="en-US" i="1" dirty="0" smtClean="0"/>
              <a:t>conceptually</a:t>
            </a:r>
            <a:r>
              <a:rPr lang="en-US" dirty="0" smtClean="0"/>
              <a:t>) straightforward to implement, and transparent to the user!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4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861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64385" y="396766"/>
            <a:ext cx="9857561" cy="1104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Strict Two-phase Locking (Strict 2PL) Protocol: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385" y="1635672"/>
            <a:ext cx="8336259" cy="4841327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TXNs obtain:</a:t>
            </a:r>
            <a:endParaRPr lang="en-US" sz="3500" b="1" dirty="0">
              <a:latin typeface="+mj-lt"/>
            </a:endParaRP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X (</a:t>
            </a:r>
            <a:r>
              <a:rPr lang="en-US" b="1" i="1" dirty="0"/>
              <a:t>exclusive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/>
              <a:t>writing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dirty="0" smtClean="0"/>
              <a:t>a</a:t>
            </a:r>
            <a:r>
              <a:rPr lang="en-US" i="1" dirty="0" smtClean="0"/>
              <a:t> </a:t>
            </a:r>
            <a:r>
              <a:rPr lang="en-US" dirty="0" smtClean="0"/>
              <a:t>lock </a:t>
            </a:r>
            <a:r>
              <a:rPr lang="en-US" dirty="0"/>
              <a:t>(S or X) on that object.</a:t>
            </a: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S (</a:t>
            </a:r>
            <a:r>
              <a:rPr lang="en-US" b="1" i="1" dirty="0"/>
              <a:t>shared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 smtClean="0"/>
              <a:t>reading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i="1" u="sng" dirty="0"/>
              <a:t>an X lock</a:t>
            </a:r>
            <a:r>
              <a:rPr lang="en-US" i="1" dirty="0"/>
              <a:t> </a:t>
            </a:r>
            <a:r>
              <a:rPr lang="en-US" dirty="0"/>
              <a:t>on that object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locks held by a </a:t>
            </a:r>
            <a:r>
              <a:rPr lang="en-US" dirty="0" smtClean="0"/>
              <a:t>TXN are </a:t>
            </a:r>
            <a:r>
              <a:rPr lang="en-US" dirty="0"/>
              <a:t>released when </a:t>
            </a:r>
            <a:r>
              <a:rPr lang="en-US" dirty="0" smtClean="0"/>
              <a:t>TXN completes.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4065" y="21279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00643" y="2969920"/>
            <a:ext cx="2879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 Terminology here- “exclusive”, “shared”- meant to be intuitive- no tricks!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84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284323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Concurrency: Isolation &amp; Consistency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8999483" cy="4351338"/>
          </a:xfrm>
        </p:spPr>
        <p:txBody>
          <a:bodyPr/>
          <a:lstStyle/>
          <a:p>
            <a:r>
              <a:rPr lang="en-US" dirty="0" smtClean="0"/>
              <a:t>The DBMS must handle concurrency such that…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b="1" u="sng" dirty="0" smtClean="0"/>
              <a:t>I</a:t>
            </a:r>
            <a:r>
              <a:rPr lang="en-US" sz="2800" b="1" dirty="0" smtClean="0"/>
              <a:t>solation</a:t>
            </a:r>
            <a:r>
              <a:rPr lang="en-US" sz="2800" dirty="0" smtClean="0"/>
              <a:t> is maintained: Users must be able to execute each TXN </a:t>
            </a:r>
            <a:r>
              <a:rPr lang="en-US" sz="2800" b="1" dirty="0" smtClean="0"/>
              <a:t>as if they were the only user</a:t>
            </a:r>
          </a:p>
          <a:p>
            <a:pPr lvl="2"/>
            <a:r>
              <a:rPr lang="en-US" sz="2400" dirty="0" smtClean="0"/>
              <a:t>DBMS handles the details of </a:t>
            </a:r>
            <a:r>
              <a:rPr lang="en-US" sz="2400" i="1" dirty="0" smtClean="0"/>
              <a:t>interleaving</a:t>
            </a:r>
            <a:r>
              <a:rPr lang="en-US" sz="2400" dirty="0" smtClean="0"/>
              <a:t> various TXNs</a:t>
            </a: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sz="2800" b="1" u="sng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800" b="1" u="sng" dirty="0" smtClean="0"/>
              <a:t>C</a:t>
            </a:r>
            <a:r>
              <a:rPr lang="en-US" sz="2800" b="1" dirty="0" smtClean="0"/>
              <a:t>onsistency</a:t>
            </a:r>
            <a:r>
              <a:rPr lang="en-US" sz="2800" dirty="0" smtClean="0"/>
              <a:t> is maintained: TXNs must leave the DB in a </a:t>
            </a:r>
            <a:r>
              <a:rPr lang="en-US" sz="2800" b="1" dirty="0" smtClean="0"/>
              <a:t>consistent state</a:t>
            </a:r>
          </a:p>
          <a:p>
            <a:pPr lvl="2"/>
            <a:r>
              <a:rPr lang="en-US" sz="2400" dirty="0" smtClean="0"/>
              <a:t>DBMS handles the details of enforcing integrity constraints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357693" y="2617076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AC</a:t>
            </a:r>
            <a:r>
              <a:rPr lang="en-US" sz="3200" b="1" u="sng" dirty="0" smtClean="0">
                <a:latin typeface="+mj-lt"/>
              </a:rPr>
              <a:t>I</a:t>
            </a:r>
            <a:r>
              <a:rPr lang="en-US" sz="3200" dirty="0" smtClean="0">
                <a:latin typeface="+mj-lt"/>
              </a:rPr>
              <a:t>D</a:t>
            </a:r>
            <a:endParaRPr lang="en-US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57693" y="4593020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</a:t>
            </a:r>
            <a:r>
              <a:rPr lang="en-US" sz="3200" b="1" u="sng" dirty="0" smtClean="0">
                <a:latin typeface="+mj-lt"/>
              </a:rPr>
              <a:t>C</a:t>
            </a:r>
            <a:r>
              <a:rPr lang="en-US" sz="3200" dirty="0" smtClean="0">
                <a:latin typeface="+mj-lt"/>
              </a:rPr>
              <a:t>ID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3329700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723109" y="4717576"/>
            <a:ext cx="709204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of 2-Phase Locking (2PL)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978401" y="2638872"/>
            <a:ext cx="1926304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78402" y="5335700"/>
            <a:ext cx="4695085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48920" y="5307161"/>
            <a:ext cx="2383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04705" y="2638872"/>
            <a:ext cx="0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28652" y="4717576"/>
            <a:ext cx="26069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928652" y="2638874"/>
            <a:ext cx="2606972" cy="1926303"/>
          </a:xfrm>
          <a:prstGeom prst="line">
            <a:avLst/>
          </a:prstGeom>
          <a:ln w="38100"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4079" y="6021687"/>
            <a:ext cx="234040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Strict 2PL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H="1" flipV="1">
            <a:off x="7232138" y="4717577"/>
            <a:ext cx="442144" cy="130411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5908" y="4051495"/>
            <a:ext cx="15412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0 locks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992420" y="2284063"/>
            <a:ext cx="0" cy="2444541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7363" y="1552165"/>
            <a:ext cx="2383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# Locks the TXN has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951660" y="1587688"/>
            <a:ext cx="2317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Acquisition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2137" y="2337541"/>
            <a:ext cx="311059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Release</a:t>
            </a:r>
          </a:p>
          <a:p>
            <a:pPr algn="ctr"/>
            <a:r>
              <a:rPr lang="en-US" sz="3000" dirty="0"/>
              <a:t>On TXN commit!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780" y="-22510"/>
              <a:ext cx="284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53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 smtClean="0"/>
              <a:t>Strict </a:t>
            </a:r>
            <a:r>
              <a:rPr lang="en-US" dirty="0"/>
              <a:t>2PL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98388"/>
            <a:ext cx="7258878" cy="844935"/>
          </a:xfr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0488" tIns="44450" rIns="90488" bIns="44450" rtlCol="0"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latin typeface="+mj-lt"/>
              </a:rPr>
              <a:t>Theorem:</a:t>
            </a:r>
            <a:r>
              <a:rPr lang="en-US" dirty="0" smtClean="0">
                <a:latin typeface="+mj-lt"/>
              </a:rPr>
              <a:t> Strict </a:t>
            </a:r>
            <a:r>
              <a:rPr lang="en-US" dirty="0">
                <a:latin typeface="+mj-lt"/>
              </a:rPr>
              <a:t>2PL allows only schedules whose </a:t>
            </a:r>
            <a:r>
              <a:rPr lang="en-US" dirty="0" smtClean="0">
                <a:latin typeface="+mj-lt"/>
              </a:rPr>
              <a:t>dependency graph </a:t>
            </a:r>
            <a:r>
              <a:rPr lang="en-US" dirty="0">
                <a:latin typeface="+mj-lt"/>
              </a:rPr>
              <a:t>is acyclic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72641" y="5000688"/>
                <a:ext cx="8229600" cy="10772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+mj-lt"/>
                  </a:rPr>
                  <a:t>Therefore, Strict 2PL only allows </a:t>
                </a:r>
                <a:r>
                  <a:rPr lang="en-US" sz="3200" dirty="0" smtClean="0">
                    <a:latin typeface="+mj-lt"/>
                  </a:rPr>
                  <a:t>conflict serializable </a:t>
                </a:r>
                <a14:m>
                  <m:oMath xmlns:m="http://schemas.openxmlformats.org/officeDocument/2006/math" xmlns="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>
                    <a:latin typeface="+mj-lt"/>
                  </a:rPr>
                  <a:t>serializable schedules</a:t>
                </a: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1" y="5000688"/>
                <a:ext cx="8229600" cy="1077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3121841"/>
            <a:ext cx="9372601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Proof Intuition: </a:t>
            </a:r>
            <a:r>
              <a:rPr lang="en-US" sz="2400" dirty="0" smtClean="0"/>
              <a:t>In </a:t>
            </a:r>
            <a:r>
              <a:rPr lang="en-US" sz="2400" dirty="0"/>
              <a:t>strict 2PL, </a:t>
            </a:r>
            <a:r>
              <a:rPr lang="en-US" sz="2400" dirty="0" smtClean="0"/>
              <a:t>if there is an edge </a:t>
            </a:r>
            <a:r>
              <a:rPr lang="en-US" sz="2400" dirty="0"/>
              <a:t>T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  <a:r>
              <a:rPr lang="en-US" sz="2400" dirty="0" smtClean="0"/>
              <a:t>(i.e</a:t>
            </a:r>
            <a:r>
              <a:rPr lang="en-US" sz="2400" dirty="0"/>
              <a:t>.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conflict) then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needs to wait until T</a:t>
            </a:r>
            <a:r>
              <a:rPr lang="en-US" sz="2400" baseline="-25000" dirty="0"/>
              <a:t>i</a:t>
            </a:r>
            <a:r>
              <a:rPr lang="en-US" sz="2400" dirty="0"/>
              <a:t> is finished – so </a:t>
            </a:r>
            <a:r>
              <a:rPr lang="en-US" sz="2400" i="1" dirty="0" smtClean="0"/>
              <a:t>cannot </a:t>
            </a:r>
            <a:r>
              <a:rPr lang="en-US" sz="2400" dirty="0" smtClean="0"/>
              <a:t>have an </a:t>
            </a:r>
            <a:r>
              <a:rPr lang="en-US" sz="2400" dirty="0"/>
              <a:t>edge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endParaRPr lang="en-US" sz="24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84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3331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nimBg="1"/>
      <p:bldP spid="2" grpId="0" animBg="1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</a:t>
            </a:r>
            <a:r>
              <a:rPr lang="en-US" dirty="0"/>
              <a:t>2</a:t>
            </a:r>
            <a:r>
              <a:rPr lang="en-US" dirty="0" smtClean="0"/>
              <a:t>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schedule follows strict 2PL</a:t>
            </a:r>
            <a:r>
              <a:rPr lang="en-US" dirty="0"/>
              <a:t> </a:t>
            </a:r>
            <a:r>
              <a:rPr lang="en-US" dirty="0" smtClean="0"/>
              <a:t>and locking, it is conflict serializable…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…and thus serializable</a:t>
            </a:r>
          </a:p>
          <a:p>
            <a:pPr lvl="1"/>
            <a:r>
              <a:rPr lang="en-US" dirty="0" smtClean="0"/>
              <a:t>…and thus maintains isolation &amp; consistency!</a:t>
            </a:r>
          </a:p>
          <a:p>
            <a:endParaRPr lang="en-US" dirty="0" smtClean="0"/>
          </a:p>
          <a:p>
            <a:r>
              <a:rPr lang="en-US" dirty="0" smtClean="0"/>
              <a:t>Not all serializable schedules are allowed by strict 2PL. </a:t>
            </a:r>
          </a:p>
          <a:p>
            <a:endParaRPr lang="en-US" dirty="0"/>
          </a:p>
          <a:p>
            <a:r>
              <a:rPr lang="en-US" dirty="0" smtClean="0"/>
              <a:t>So let’s use strict 2PL, what could go wrong?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4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83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First,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requests a shared lock on A to read from it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8785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Next,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 requests a shared lock on B to read from it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7899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 then requests an exclusive lock on A to write to it- </a:t>
            </a:r>
            <a:r>
              <a:rPr lang="en-US" sz="2800" b="1" dirty="0" smtClean="0">
                <a:latin typeface="+mj-lt"/>
              </a:rPr>
              <a:t>now T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 smtClean="0">
                <a:latin typeface="+mj-lt"/>
              </a:rPr>
              <a:t> is waiting on T</a:t>
            </a:r>
            <a:r>
              <a:rPr lang="en-US" sz="2800" b="1" baseline="-25000" dirty="0" smtClean="0">
                <a:latin typeface="+mj-lt"/>
              </a:rPr>
              <a:t>1</a:t>
            </a:r>
            <a:r>
              <a:rPr lang="en-US" sz="2800" b="1" dirty="0" smtClean="0">
                <a:latin typeface="+mj-lt"/>
              </a:rPr>
              <a:t>…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07522" y="3203169"/>
            <a:ext cx="69442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X(A)</a:t>
            </a:r>
            <a:endParaRPr lang="en-US" sz="2400" b="1" i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9563189" y="3080699"/>
            <a:ext cx="1692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38476" y="3203168"/>
            <a:ext cx="81144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W(A)</a:t>
            </a:r>
            <a:endParaRPr lang="en-US" sz="24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53809" y="3073200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tx1"/>
                </a:solidFill>
                <a:latin typeface="+mj-lt"/>
              </a:rPr>
              <a:t>Waiting…</a:t>
            </a:r>
            <a:endParaRPr lang="en-US" b="1" i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179209" y="308069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49446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9682371" y="2776125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Finally,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requests an exclusive lock on B to write to it- </a:t>
            </a:r>
            <a:r>
              <a:rPr lang="en-US" sz="2800" b="1" dirty="0" smtClean="0">
                <a:latin typeface="+mj-lt"/>
              </a:rPr>
              <a:t>now T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 smtClean="0">
                <a:latin typeface="+mj-lt"/>
              </a:rPr>
              <a:t> is waiting on T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 smtClean="0">
                <a:latin typeface="+mj-lt"/>
              </a:rPr>
              <a:t>… DEADLOCK!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6937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04128" y="2610544"/>
            <a:ext cx="686406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X(B)</a:t>
            </a:r>
            <a:endParaRPr lang="en-US" sz="2400" b="1" i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07522" y="3203169"/>
            <a:ext cx="69442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X(A)</a:t>
            </a:r>
            <a:endParaRPr lang="en-US" sz="2400" b="1" i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9563189" y="3080699"/>
            <a:ext cx="1692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38476" y="3203168"/>
            <a:ext cx="81144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W(A)</a:t>
            </a:r>
            <a:endParaRPr lang="en-US" sz="2400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30187" y="2619034"/>
            <a:ext cx="803425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W(B)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22773" y="3709701"/>
            <a:ext cx="1966996" cy="9907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Cycle = DEADLOCK</a:t>
            </a:r>
            <a:endParaRPr lang="en-US" sz="2800" b="1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53809" y="3073200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tx1"/>
                </a:solidFill>
                <a:latin typeface="+mj-lt"/>
              </a:rPr>
              <a:t>Waiting…</a:t>
            </a:r>
            <a:endParaRPr lang="en-US" b="1" i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33411" y="2494142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tx1"/>
                </a:solidFill>
                <a:latin typeface="+mj-lt"/>
              </a:rPr>
              <a:t>Waiting…</a:t>
            </a:r>
            <a:endParaRPr lang="en-US" b="1" i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5179209" y="308069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968530" y="250260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1" name="Rectangle 4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2155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5111" y="1255332"/>
            <a:ext cx="8360293" cy="17543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</a:rPr>
              <a:t>ERROR:  deadlock detected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DETAIL:  Process 321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ExclusiveLock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tuple of relation 20 of database 12002; blocked by process 4924.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Process 404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ShareLock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transaction 689; blocked by process 552.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HINT:  See server log for query details.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641" y="3315623"/>
            <a:ext cx="56140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problem?</a:t>
            </a:r>
            <a:br>
              <a:rPr lang="en-US" dirty="0" smtClean="0"/>
            </a:br>
            <a:r>
              <a:rPr lang="en-US" dirty="0" smtClean="0"/>
              <a:t>Deadlock!??!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1" y="3315623"/>
            <a:ext cx="2072404" cy="3069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0641" y="5051889"/>
            <a:ext cx="6070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NB: Also movie called wedlock (deadlock) set in a futuristic prison…</a:t>
            </a:r>
          </a:p>
          <a:p>
            <a:r>
              <a:rPr lang="en-US" sz="3000" dirty="0"/>
              <a:t>I haven’t seen either of them…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373" t="24518" r="41488" b="41564"/>
          <a:stretch/>
        </p:blipFill>
        <p:spPr>
          <a:xfrm>
            <a:off x="665111" y="415743"/>
            <a:ext cx="8360293" cy="5336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745441" y="3474976"/>
            <a:ext cx="4897193" cy="1174440"/>
            <a:chOff x="8218096" y="3755906"/>
            <a:chExt cx="2806700" cy="673100"/>
          </a:xfrm>
        </p:grpSpPr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8218096" y="3755906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10351696" y="3755906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8903896" y="4060706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51170" y="3822041"/>
              <a:ext cx="396152" cy="47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4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4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477474" y="3809277"/>
              <a:ext cx="396152" cy="47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4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 flipV="1">
              <a:off x="8784714" y="4365280"/>
              <a:ext cx="16927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28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Deadlock</a:t>
            </a:r>
            <a:r>
              <a:rPr lang="en-US" dirty="0"/>
              <a:t>: Cycle of transactions waiting for locks to be released by each other.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ways of dealing with deadlocks:</a:t>
            </a:r>
          </a:p>
          <a:p>
            <a:pPr lvl="1">
              <a:buSzPct val="75000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prevention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detection</a:t>
            </a:r>
          </a:p>
          <a:p>
            <a:pPr>
              <a:buFont typeface="Wingdings" charset="2"/>
              <a:buChar char="§"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17838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/>
              <a:t>Deadlock Detection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Create </a:t>
            </a:r>
            <a:r>
              <a:rPr lang="en-US" dirty="0" smtClean="0"/>
              <a:t>the </a:t>
            </a:r>
            <a:r>
              <a:rPr lang="en-US" b="1" dirty="0"/>
              <a:t>waits-for graph</a:t>
            </a:r>
            <a:r>
              <a:rPr lang="en-US" dirty="0"/>
              <a:t>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Nodes </a:t>
            </a:r>
            <a:r>
              <a:rPr lang="en-US" dirty="0"/>
              <a:t>are transactions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There </a:t>
            </a:r>
            <a:r>
              <a:rPr lang="en-US" dirty="0"/>
              <a:t>is an edge from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if T</a:t>
            </a:r>
            <a:r>
              <a:rPr lang="en-US" baseline="-25000" dirty="0"/>
              <a:t>i</a:t>
            </a:r>
            <a:r>
              <a:rPr lang="en-US" dirty="0"/>
              <a:t> is </a:t>
            </a:r>
            <a:r>
              <a:rPr lang="en-US" i="1" dirty="0"/>
              <a:t>waiting for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 to release a lock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Periodically </a:t>
            </a:r>
            <a:r>
              <a:rPr lang="en-US" dirty="0"/>
              <a:t>check for </a:t>
            </a:r>
            <a:r>
              <a:rPr lang="en-US" dirty="0" smtClean="0"/>
              <a:t>(</a:t>
            </a:r>
            <a:r>
              <a:rPr lang="en-US" b="1" i="1" dirty="0" smtClean="0"/>
              <a:t>and break</a:t>
            </a:r>
            <a:r>
              <a:rPr lang="en-US" dirty="0" smtClean="0"/>
              <a:t>) cycles </a:t>
            </a:r>
            <a:r>
              <a:rPr lang="en-US" dirty="0"/>
              <a:t>in the waits-for graph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0823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hard part…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2069" y="2085417"/>
            <a:ext cx="524786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…is the effect </a:t>
            </a:r>
            <a:r>
              <a:rPr lang="en-US" sz="2800" dirty="0">
                <a:latin typeface="+mj-lt"/>
              </a:rPr>
              <a:t>of </a:t>
            </a:r>
            <a:r>
              <a:rPr lang="en-US" sz="2800" i="1" dirty="0">
                <a:latin typeface="+mj-lt"/>
              </a:rPr>
              <a:t>interleaving</a:t>
            </a:r>
            <a:r>
              <a:rPr lang="en-US" sz="2800" dirty="0">
                <a:latin typeface="+mj-lt"/>
              </a:rPr>
              <a:t> transactions and </a:t>
            </a:r>
            <a:r>
              <a:rPr lang="en-US" sz="2800" i="1" dirty="0">
                <a:latin typeface="+mj-lt"/>
              </a:rPr>
              <a:t>crashes</a:t>
            </a:r>
            <a:r>
              <a:rPr lang="en-US" sz="2800" dirty="0">
                <a:latin typeface="+mj-lt"/>
              </a:rPr>
              <a:t>.</a:t>
            </a:r>
          </a:p>
          <a:p>
            <a:r>
              <a:rPr lang="en-US" sz="2800" dirty="0" smtClean="0">
                <a:latin typeface="+mj-lt"/>
              </a:rPr>
              <a:t>See </a:t>
            </a:r>
            <a:r>
              <a:rPr lang="en-US" sz="2800" dirty="0">
                <a:latin typeface="+mj-lt"/>
              </a:rPr>
              <a:t>245 for the gory details!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66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Concurrency achieved by </a:t>
            </a:r>
            <a:r>
              <a:rPr lang="en-US" b="1" dirty="0" smtClean="0"/>
              <a:t>interleaving TXNs </a:t>
            </a:r>
            <a:r>
              <a:rPr lang="en-US" dirty="0" smtClean="0"/>
              <a:t>such that </a:t>
            </a:r>
            <a:r>
              <a:rPr lang="en-US" b="1" dirty="0" smtClean="0"/>
              <a:t>isolation </a:t>
            </a:r>
            <a:r>
              <a:rPr lang="en-US" dirty="0" smtClean="0"/>
              <a:t>&amp;</a:t>
            </a:r>
            <a:r>
              <a:rPr lang="en-US" b="1" dirty="0" smtClean="0"/>
              <a:t> consistency </a:t>
            </a:r>
            <a:r>
              <a:rPr lang="en-US" dirty="0" smtClean="0"/>
              <a:t>are maintained</a:t>
            </a:r>
          </a:p>
          <a:p>
            <a:pPr lvl="1"/>
            <a:r>
              <a:rPr lang="en-US" dirty="0" smtClean="0"/>
              <a:t>We formalized a notion of </a:t>
            </a:r>
            <a:r>
              <a:rPr lang="en-US" b="1" u="sng" dirty="0" err="1" smtClean="0"/>
              <a:t>serializability</a:t>
            </a:r>
            <a:r>
              <a:rPr lang="en-US" dirty="0" smtClean="0"/>
              <a:t> that captured such a “good” interleaving schedule</a:t>
            </a:r>
          </a:p>
          <a:p>
            <a:endParaRPr lang="en-US" dirty="0"/>
          </a:p>
          <a:p>
            <a:r>
              <a:rPr lang="en-US" dirty="0" smtClean="0"/>
              <a:t>We defined </a:t>
            </a:r>
            <a:r>
              <a:rPr lang="en-US" b="1" u="sng" dirty="0" smtClean="0"/>
              <a:t>conflict </a:t>
            </a:r>
            <a:r>
              <a:rPr lang="en-US" b="1" u="sng" dirty="0" err="1" smtClean="0"/>
              <a:t>serializability</a:t>
            </a:r>
            <a:r>
              <a:rPr lang="en-US" dirty="0" smtClean="0"/>
              <a:t>, which implies </a:t>
            </a:r>
            <a:r>
              <a:rPr lang="en-US" dirty="0" err="1" smtClean="0"/>
              <a:t>serializability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Locking </a:t>
            </a:r>
            <a:r>
              <a:rPr lang="en-US" dirty="0" smtClean="0"/>
              <a:t>allows only conflict serializable schedules</a:t>
            </a:r>
          </a:p>
          <a:p>
            <a:pPr lvl="1"/>
            <a:r>
              <a:rPr lang="en-US" dirty="0" smtClean="0"/>
              <a:t>If the schedule completes… (it may deadlock!)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76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43325" y="1690688"/>
            <a:ext cx="4641014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T1: 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+ 100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‘A’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- 100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‘B’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785269" y="2614018"/>
            <a:ext cx="4826962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T2: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* 1.06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325" y="5304155"/>
            <a:ext cx="46410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5269" y="5303550"/>
            <a:ext cx="482696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</p:spTree>
    <p:extLst>
      <p:ext uri="{BB962C8B-B14F-4D97-AF65-F5344CB8AC3E}">
        <p14:creationId xmlns:p14="http://schemas.microsoft.com/office/powerpoint/2010/main" val="1035846411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755755" y="4933719"/>
            <a:ext cx="403333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39828" y="4933719"/>
            <a:ext cx="431546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5755" y="2666678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434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39828" y="3500631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28538" y="3504506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1680047"/>
            <a:ext cx="10060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We can look at the TXNs in a timeline view- serial execution: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17661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893675" y="4935336"/>
            <a:ext cx="406161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70916" y="4935336"/>
            <a:ext cx="43487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3675" y="269745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8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7906" y="3554574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8834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The TXNs could occur in either order… DBMS allows!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8528122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7614</TotalTime>
  <Words>4054</Words>
  <Application>Microsoft Macintosh PowerPoint</Application>
  <PresentationFormat>Custom</PresentationFormat>
  <Paragraphs>838</Paragraphs>
  <Slides>60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Lecture 15: Concurrency &amp; Locking همزمانی و قفل‌گذاری</vt:lpstr>
      <vt:lpstr>Today’s Lecture</vt:lpstr>
      <vt:lpstr>1. Concurrency, Scheduling &amp; Anomalies</vt:lpstr>
      <vt:lpstr>What you will learn about in this section</vt:lpstr>
      <vt:lpstr>Concurrency: Isolation &amp; Consistency</vt:lpstr>
      <vt:lpstr>Note the hard part…</vt:lpstr>
      <vt:lpstr>Example- consider two TXNs:</vt:lpstr>
      <vt:lpstr>Example- consider two TXNs:</vt:lpstr>
      <vt:lpstr>Example- consider two TXNs:</vt:lpstr>
      <vt:lpstr>Example- consider two TXNs:</vt:lpstr>
      <vt:lpstr>Example- consider two TXNs:</vt:lpstr>
      <vt:lpstr>Recall: Three Types of Regions of Memory</vt:lpstr>
      <vt:lpstr>Why Interleave TXNs?</vt:lpstr>
      <vt:lpstr>Interleaving &amp; Isolation</vt:lpstr>
      <vt:lpstr>Scheduling examples</vt:lpstr>
      <vt:lpstr>Scheduling examples</vt:lpstr>
      <vt:lpstr>Scheduling examples</vt:lpstr>
      <vt:lpstr>Scheduling examples</vt:lpstr>
      <vt:lpstr>Scheduling Definitions</vt:lpstr>
      <vt:lpstr>Serializable?</vt:lpstr>
      <vt:lpstr>Serializable?</vt:lpstr>
      <vt:lpstr>What else can go wrong with interleaving?</vt:lpstr>
      <vt:lpstr>The DBMS’s view of the schedule</vt:lpstr>
      <vt:lpstr>Conflict Types</vt:lpstr>
      <vt:lpstr>PowerPoint Presentation</vt:lpstr>
      <vt:lpstr>PowerPoint Presentation</vt:lpstr>
      <vt:lpstr>PowerPoint Presentation</vt:lpstr>
      <vt:lpstr>PowerPoint Presentation</vt:lpstr>
      <vt:lpstr>Activity-8-1.ipynb</vt:lpstr>
      <vt:lpstr>2. Conflict Serializability, Locking &amp; Deadlock</vt:lpstr>
      <vt:lpstr>What you will learn about in this section</vt:lpstr>
      <vt:lpstr>Recall: Concurrency as Interleaving TXNs</vt:lpstr>
      <vt:lpstr>Recall: “Good” vs. “bad” schedules</vt:lpstr>
      <vt:lpstr>Ways of Defining “Good” vs. “Bad” Schedules</vt:lpstr>
      <vt:lpstr>Conflicts</vt:lpstr>
      <vt:lpstr>Conflicts</vt:lpstr>
      <vt:lpstr>Conflict Serializability</vt:lpstr>
      <vt:lpstr>Recall: “Good” vs. “bad” schedules</vt:lpstr>
      <vt:lpstr>Note: Conflicts vs. Anomalies</vt:lpstr>
      <vt:lpstr>The Conflict Graph</vt:lpstr>
      <vt:lpstr>PowerPoint Presentation</vt:lpstr>
      <vt:lpstr>PowerPoint Presentation</vt:lpstr>
      <vt:lpstr>Let’s unpack this notion of acyclic conflict graphs…</vt:lpstr>
      <vt:lpstr>DAGs &amp; Topological Orderings</vt:lpstr>
      <vt:lpstr>DAGs &amp; Topological Orderings</vt:lpstr>
      <vt:lpstr>DAGs &amp; Topological Orderings</vt:lpstr>
      <vt:lpstr>Connection to conflict serializability</vt:lpstr>
      <vt:lpstr>Strict Two-Phase Locking</vt:lpstr>
      <vt:lpstr>Strict Two-phase Locking (Strict 2PL) Protocol:</vt:lpstr>
      <vt:lpstr>Picture of 2-Phase Locking (2PL)</vt:lpstr>
      <vt:lpstr>Strict 2PL</vt:lpstr>
      <vt:lpstr>Strict 2PL</vt:lpstr>
      <vt:lpstr>Deadlock Detection: Example</vt:lpstr>
      <vt:lpstr>Deadlock Detection: Example</vt:lpstr>
      <vt:lpstr>Deadlock Detection: Example</vt:lpstr>
      <vt:lpstr>Deadlock Detection: Example</vt:lpstr>
      <vt:lpstr>The problem? Deadlock!??!</vt:lpstr>
      <vt:lpstr>Deadlocks</vt:lpstr>
      <vt:lpstr>Deadlock Detection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Mohammad Dashti</cp:lastModifiedBy>
  <cp:revision>287</cp:revision>
  <cp:lastPrinted>2016-10-16T01:17:37Z</cp:lastPrinted>
  <dcterms:created xsi:type="dcterms:W3CDTF">2015-09-11T05:09:33Z</dcterms:created>
  <dcterms:modified xsi:type="dcterms:W3CDTF">2018-11-03T19:14:05Z</dcterms:modified>
</cp:coreProperties>
</file>