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789" r:id="rId3"/>
    <p:sldId id="792" r:id="rId4"/>
    <p:sldId id="790" r:id="rId5"/>
    <p:sldId id="791" r:id="rId6"/>
    <p:sldId id="793" r:id="rId7"/>
    <p:sldId id="794" r:id="rId8"/>
    <p:sldId id="795" r:id="rId9"/>
    <p:sldId id="821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4" r:id="rId18"/>
    <p:sldId id="803" r:id="rId19"/>
    <p:sldId id="81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5" r:id="rId29"/>
    <p:sldId id="816" r:id="rId30"/>
    <p:sldId id="817" r:id="rId31"/>
    <p:sldId id="818" r:id="rId32"/>
    <p:sldId id="819" r:id="rId33"/>
    <p:sldId id="822" r:id="rId34"/>
    <p:sldId id="820" r:id="rId35"/>
    <p:sldId id="823" r:id="rId36"/>
    <p:sldId id="824" r:id="rId37"/>
    <p:sldId id="825" r:id="rId38"/>
    <p:sldId id="826" r:id="rId39"/>
    <p:sldId id="829" r:id="rId40"/>
    <p:sldId id="830" r:id="rId41"/>
    <p:sldId id="831" r:id="rId42"/>
    <p:sldId id="827" r:id="rId43"/>
    <p:sldId id="8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70C0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7" autoAdjust="0"/>
  </p:normalViewPr>
  <p:slideViewPr>
    <p:cSldViewPr>
      <p:cViewPr varScale="1">
        <p:scale>
          <a:sx n="66" d="100"/>
          <a:sy n="66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glow rad="254000">
            <a:srgbClr val="00B0F0">
              <a:alpha val="90000"/>
            </a:srgb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/>
            <a:t>JPA</a:t>
          </a:r>
          <a:endParaRPr lang="en-US" sz="1800" dirty="0"/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/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  <a:ln w="38100">
          <a:solidFill>
            <a:srgbClr val="C00000"/>
          </a:solidFill>
        </a:ln>
      </dgm:spPr>
      <dgm:t>
        <a:bodyPr/>
        <a:lstStyle/>
        <a:p>
          <a:r>
            <a:rPr lang="en-US" sz="1800"/>
            <a:t>JPA</a:t>
          </a:r>
          <a:endParaRPr lang="en-US" sz="1800" dirty="0"/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773094DD-C6C1-42DA-A33F-3FE50ED48E3F}">
      <dgm:prSet phldrT="[Text]"/>
      <dgm:spPr>
        <a:solidFill>
          <a:schemeClr val="accent4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Putting it all together</a:t>
          </a:r>
        </a:p>
      </dgm:t>
    </dgm:pt>
    <dgm:pt modelId="{0B7A6A68-EC2A-4ECC-A79C-1A4D824EDE08}" type="parTrans" cxnId="{D9448805-DFDD-49D3-A517-61954B77B8E6}">
      <dgm:prSet/>
      <dgm:spPr/>
      <dgm:t>
        <a:bodyPr/>
        <a:lstStyle/>
        <a:p>
          <a:endParaRPr lang="en-US"/>
        </a:p>
      </dgm:t>
    </dgm:pt>
    <dgm:pt modelId="{BEF8B60C-7CB9-4F06-8862-D1DAFF33C695}" type="sibTrans" cxnId="{D9448805-DFDD-49D3-A517-61954B77B8E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2C2A3508-810C-48B7-B591-767231121FCE}" type="pres">
      <dgm:prSet presAssocID="{594BF85D-E9BC-439A-80D6-0EB4896FAE6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AA184-CD73-4729-862C-232CFEE6EB84}" type="pres">
      <dgm:prSet presAssocID="{594BF85D-E9BC-439A-80D6-0EB4896FAE66}" presName="accent_1" presStyleCnt="0"/>
      <dgm:spPr/>
    </dgm:pt>
    <dgm:pt modelId="{58A99791-976C-4270-ABCC-A15CE6943D6C}" type="pres">
      <dgm:prSet presAssocID="{594BF85D-E9BC-439A-80D6-0EB4896FAE66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8B518EC7-E2CC-473D-8F9F-6B5BD8346CA9}" type="pres">
      <dgm:prSet presAssocID="{1639CA94-34C3-4B9C-92E1-C13864A4BA1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6F7A3-A1C8-4290-B57E-BA1F6C0FAB3C}" type="pres">
      <dgm:prSet presAssocID="{1639CA94-34C3-4B9C-92E1-C13864A4BA19}" presName="accent_2" presStyleCnt="0"/>
      <dgm:spPr/>
    </dgm:pt>
    <dgm:pt modelId="{485F26A9-AA94-4ADA-AC54-FB58E0E0ED28}" type="pres">
      <dgm:prSet presAssocID="{1639CA94-34C3-4B9C-92E1-C13864A4BA19}" presName="accentRepeatNode" presStyleLbl="solidFgAcc1" presStyleIdx="1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10FE509-6D67-4EC6-A9F5-015C66972888}" type="pres">
      <dgm:prSet presAssocID="{09ED5544-C181-4B8D-BD58-FB971909C7C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2B87F-DDA3-4FC0-848C-6BEAE6DA72CD}" type="pres">
      <dgm:prSet presAssocID="{09ED5544-C181-4B8D-BD58-FB971909C7CF}" presName="accent_3" presStyleCnt="0"/>
      <dgm:spPr/>
    </dgm:pt>
    <dgm:pt modelId="{40745A35-F507-4CEF-B833-1B285989347C}" type="pres">
      <dgm:prSet presAssocID="{09ED5544-C181-4B8D-BD58-FB971909C7CF}" presName="accentRepeatNode" presStyleLbl="solidFgAcc1" presStyleIdx="2" presStyleCnt="4"/>
      <dgm:spPr>
        <a:solidFill>
          <a:srgbClr val="92D050"/>
        </a:solidFill>
        <a:ln>
          <a:solidFill>
            <a:schemeClr val="tx1"/>
          </a:solidFill>
        </a:ln>
      </dgm:spPr>
    </dgm:pt>
    <dgm:pt modelId="{76341812-7536-40B9-9B11-BDA0B07CE97C}" type="pres">
      <dgm:prSet presAssocID="{773094DD-C6C1-42DA-A33F-3FE50ED48E3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7DC3D-4740-4BF4-8981-2843DB335FE2}" type="pres">
      <dgm:prSet presAssocID="{773094DD-C6C1-42DA-A33F-3FE50ED48E3F}" presName="accent_4" presStyleCnt="0"/>
      <dgm:spPr/>
    </dgm:pt>
    <dgm:pt modelId="{7872A168-B00F-460F-9548-648797716707}" type="pres">
      <dgm:prSet presAssocID="{773094DD-C6C1-42DA-A33F-3FE50ED48E3F}" presName="accentRepeatNode" presStyleLbl="solidFgAcc1" presStyleIdx="3" presStyleCnt="4"/>
      <dgm:spPr>
        <a:solidFill>
          <a:schemeClr val="accent4"/>
        </a:solidFill>
        <a:ln>
          <a:solidFill>
            <a:schemeClr val="tx1"/>
          </a:solidFill>
        </a:ln>
      </dgm:spPr>
    </dgm:pt>
  </dgm:ptLst>
  <dgm:cxnLst>
    <dgm:cxn modelId="{C6916C3C-E471-4A1E-97E6-893FA3536B71}" type="presOf" srcId="{09ED5544-C181-4B8D-BD58-FB971909C7CF}" destId="{010FE509-6D67-4EC6-A9F5-015C66972888}" srcOrd="0" destOrd="0" presId="urn:microsoft.com/office/officeart/2008/layout/VerticalCurvedList"/>
    <dgm:cxn modelId="{177AE26B-85F3-45B8-9830-6A178AF1ADDD}" srcId="{BE1645D6-1611-4DF4-8DF3-EEC32D8C4F8A}" destId="{594BF85D-E9BC-439A-80D6-0EB4896FAE66}" srcOrd="0" destOrd="0" parTransId="{F9701C7C-9B01-4876-A1ED-4F2C271A4DC0}" sibTransId="{120C55D7-E0EA-4E24-BA54-2E5BE7566668}"/>
    <dgm:cxn modelId="{BF384046-E3C4-47AA-96AA-F2D335BB5A82}" srcId="{BE1645D6-1611-4DF4-8DF3-EEC32D8C4F8A}" destId="{09ED5544-C181-4B8D-BD58-FB971909C7CF}" srcOrd="2" destOrd="0" parTransId="{3B4D1514-B1E8-4693-B7EA-722D4CFC2BA8}" sibTransId="{FFA1A47E-E303-45D0-AECB-9D422D9B96F1}"/>
    <dgm:cxn modelId="{51EF1486-8B73-459F-9CF6-817C40EFD88B}" type="presOf" srcId="{594BF85D-E9BC-439A-80D6-0EB4896FAE66}" destId="{2C2A3508-810C-48B7-B591-767231121FCE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1" destOrd="0" parTransId="{1A7083B0-00E4-4EE8-9D2E-F851B46DB471}" sibTransId="{9B5CF5B4-C56A-4B27-B438-A8CF699CAF14}"/>
    <dgm:cxn modelId="{3C6EBD92-153F-4B32-BB4B-D6C03E78EDAD}" type="presOf" srcId="{120C55D7-E0EA-4E24-BA54-2E5BE7566668}" destId="{C56633DC-E658-46D8-BE63-7CB1CCD3C8DC}" srcOrd="0" destOrd="0" presId="urn:microsoft.com/office/officeart/2008/layout/VerticalCurvedList"/>
    <dgm:cxn modelId="{D9448805-DFDD-49D3-A517-61954B77B8E6}" srcId="{BE1645D6-1611-4DF4-8DF3-EEC32D8C4F8A}" destId="{773094DD-C6C1-42DA-A33F-3FE50ED48E3F}" srcOrd="3" destOrd="0" parTransId="{0B7A6A68-EC2A-4ECC-A79C-1A4D824EDE08}" sibTransId="{BEF8B60C-7CB9-4F06-8862-D1DAFF33C695}"/>
    <dgm:cxn modelId="{EC628E88-99CD-49E0-8BC1-2403E27179CE}" type="presOf" srcId="{773094DD-C6C1-42DA-A33F-3FE50ED48E3F}" destId="{76341812-7536-40B9-9B11-BDA0B07CE97C}" srcOrd="0" destOrd="0" presId="urn:microsoft.com/office/officeart/2008/layout/VerticalCurvedList"/>
    <dgm:cxn modelId="{4D69CAA4-71A5-43EF-977B-F69F4D8987AC}" type="presOf" srcId="{1639CA94-34C3-4B9C-92E1-C13864A4BA19}" destId="{8B518EC7-E2CC-473D-8F9F-6B5BD8346CA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5319CC64-88B5-4205-BB7A-FA1C9C8AC336}" type="presParOf" srcId="{30E5EA73-69FE-4C99-B7E6-D2785DA2F8C5}" destId="{2C2A3508-810C-48B7-B591-767231121FCE}" srcOrd="1" destOrd="0" presId="urn:microsoft.com/office/officeart/2008/layout/VerticalCurvedList"/>
    <dgm:cxn modelId="{5C45BC6C-A30D-4AB4-872C-94EDCB2B9039}" type="presParOf" srcId="{30E5EA73-69FE-4C99-B7E6-D2785DA2F8C5}" destId="{175AA184-CD73-4729-862C-232CFEE6EB84}" srcOrd="2" destOrd="0" presId="urn:microsoft.com/office/officeart/2008/layout/VerticalCurvedList"/>
    <dgm:cxn modelId="{76D7855A-E429-4B08-A29A-A5220A94FED1}" type="presParOf" srcId="{175AA184-CD73-4729-862C-232CFEE6EB84}" destId="{58A99791-976C-4270-ABCC-A15CE6943D6C}" srcOrd="0" destOrd="0" presId="urn:microsoft.com/office/officeart/2008/layout/VerticalCurvedList"/>
    <dgm:cxn modelId="{EA09BB07-1EFC-4F34-946D-3D555E7F8AC2}" type="presParOf" srcId="{30E5EA73-69FE-4C99-B7E6-D2785DA2F8C5}" destId="{8B518EC7-E2CC-473D-8F9F-6B5BD8346CA9}" srcOrd="3" destOrd="0" presId="urn:microsoft.com/office/officeart/2008/layout/VerticalCurvedList"/>
    <dgm:cxn modelId="{D3E9E2B8-48F4-4798-A1DF-15359662B8D4}" type="presParOf" srcId="{30E5EA73-69FE-4C99-B7E6-D2785DA2F8C5}" destId="{08C6F7A3-A1C8-4290-B57E-BA1F6C0FAB3C}" srcOrd="4" destOrd="0" presId="urn:microsoft.com/office/officeart/2008/layout/VerticalCurvedList"/>
    <dgm:cxn modelId="{B0848E83-751B-4613-9F8E-DD46A5FA6012}" type="presParOf" srcId="{08C6F7A3-A1C8-4290-B57E-BA1F6C0FAB3C}" destId="{485F26A9-AA94-4ADA-AC54-FB58E0E0ED28}" srcOrd="0" destOrd="0" presId="urn:microsoft.com/office/officeart/2008/layout/VerticalCurvedList"/>
    <dgm:cxn modelId="{4423210B-DA2D-4D10-8581-B4C6ADC9DB88}" type="presParOf" srcId="{30E5EA73-69FE-4C99-B7E6-D2785DA2F8C5}" destId="{010FE509-6D67-4EC6-A9F5-015C66972888}" srcOrd="5" destOrd="0" presId="urn:microsoft.com/office/officeart/2008/layout/VerticalCurvedList"/>
    <dgm:cxn modelId="{77537DF3-38BD-471E-8569-4BE8C75BA512}" type="presParOf" srcId="{30E5EA73-69FE-4C99-B7E6-D2785DA2F8C5}" destId="{DDA2B87F-DDA3-4FC0-848C-6BEAE6DA72CD}" srcOrd="6" destOrd="0" presId="urn:microsoft.com/office/officeart/2008/layout/VerticalCurvedList"/>
    <dgm:cxn modelId="{20890710-349E-4EA0-8797-E6D4D60D12CF}" type="presParOf" srcId="{DDA2B87F-DDA3-4FC0-848C-6BEAE6DA72CD}" destId="{40745A35-F507-4CEF-B833-1B285989347C}" srcOrd="0" destOrd="0" presId="urn:microsoft.com/office/officeart/2008/layout/VerticalCurvedList"/>
    <dgm:cxn modelId="{784F573D-767A-4B48-AD89-60D625C8C158}" type="presParOf" srcId="{30E5EA73-69FE-4C99-B7E6-D2785DA2F8C5}" destId="{76341812-7536-40B9-9B11-BDA0B07CE97C}" srcOrd="7" destOrd="0" presId="urn:microsoft.com/office/officeart/2008/layout/VerticalCurvedList"/>
    <dgm:cxn modelId="{C9D73FA3-93DA-45D1-B86E-8D02701F3DC4}" type="presParOf" srcId="{30E5EA73-69FE-4C99-B7E6-D2785DA2F8C5}" destId="{6717DC3D-4740-4BF4-8981-2843DB335FE2}" srcOrd="8" destOrd="0" presId="urn:microsoft.com/office/officeart/2008/layout/VerticalCurvedList"/>
    <dgm:cxn modelId="{0BD3262C-6348-4286-8FF3-C32F1A0D05FF}" type="presParOf" srcId="{6717DC3D-4740-4BF4-8981-2843DB335FE2}" destId="{7872A168-B00F-460F-9548-6487977167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rgbClr val="00B0F0">
              <a:alpha val="9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JPA</a:t>
          </a:r>
          <a:endParaRPr lang="en-US" sz="1800" kern="1200" dirty="0"/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JPA</a:t>
          </a:r>
          <a:endParaRPr lang="en-US" sz="1800" kern="1200" dirty="0"/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3508-810C-48B7-B591-767231121FCE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bg1"/>
              </a:solidFill>
            </a:rPr>
            <a:t>Java Persistence API</a:t>
          </a:r>
        </a:p>
      </dsp:txBody>
      <dsp:txXfrm>
        <a:off x="516519" y="351495"/>
        <a:ext cx="5911350" cy="703356"/>
      </dsp:txXfrm>
    </dsp:sp>
    <dsp:sp modelId="{58A99791-976C-4270-ABCC-A15CE6943D6C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18EC7-E2CC-473D-8F9F-6B5BD8346CA9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Mapping Relationships</a:t>
          </a:r>
        </a:p>
      </dsp:txBody>
      <dsp:txXfrm>
        <a:off x="919770" y="1406712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E509-6D67-4EC6-A9F5-015C66972888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Mapping Inheritance</a:t>
          </a:r>
        </a:p>
      </dsp:txBody>
      <dsp:txXfrm>
        <a:off x="919770" y="2461930"/>
        <a:ext cx="5508099" cy="703356"/>
      </dsp:txXfrm>
    </dsp:sp>
    <dsp:sp modelId="{40745A35-F507-4CEF-B833-1B285989347C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41812-7536-40B9-9B11-BDA0B07CE97C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Putting it all together</a:t>
          </a:r>
        </a:p>
      </dsp:txBody>
      <dsp:txXfrm>
        <a:off x="516519" y="3517148"/>
        <a:ext cx="5911350" cy="703356"/>
      </dsp:txXfrm>
    </dsp:sp>
    <dsp:sp modelId="{7872A168-B00F-460F-9548-648797716707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3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1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8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2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9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9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3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0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1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1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6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2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6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2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45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8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2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12/25/18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12/25/18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12/25/18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b2.qatar.cmu.edu/~mhhammou/15415-s18/lectures/Lecture11-ORM-PartI-Feb11-2018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dirty="0"/>
              <a:t>Object Relational Mapping (ORM)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6019800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</a:t>
            </a:r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://web2.qatar.cmu.edu/~mhhammou/15415-s18/lectures/Lecture11-ORM-PartI-Feb11-2018.</a:t>
            </a:r>
            <a:r>
              <a:rPr lang="en-US" sz="1400" dirty="0" smtClean="0">
                <a:hlinkClick r:id="rId3"/>
              </a:rPr>
              <a:t>pptx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JPA Walkthrough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4EF474-552C-4ACE-8B52-14402B13E6E2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494A090E-D80E-457B-8ABA-842E741DC1E6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BB21151-2ADB-462E-8E7E-09AEA733590D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9D1DC3C-F048-4DAB-B0EB-7E6BC29108D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D8BDC36-C4E3-4FB2-9E02-1012C51BC192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AD543B2-6513-413B-B61C-D9DCA87D3969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BEE053EF-D138-4BA7-8741-CF6B8A66AC8A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amond 33">
            <a:extLst>
              <a:ext uri="{FF2B5EF4-FFF2-40B4-BE49-F238E27FC236}">
                <a16:creationId xmlns="" xmlns:a16="http://schemas.microsoft.com/office/drawing/2014/main" id="{2CEA4B27-2003-40CA-8487-6D50F8604A25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04EE1611-305B-4EE4-B6D9-D28D4840A8C0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7232B740-32CB-44CF-863F-0064CC4A24AA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="" xmlns:a16="http://schemas.microsoft.com/office/drawing/2014/main" id="{BB42F1A5-5C3A-4502-9256-CDC29AE8B0FA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2BD9B19C-D975-4457-8D8C-980DC06000F9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D058964A-6A9B-42F7-A4E9-589EB30B6667}"/>
              </a:ext>
            </a:extLst>
          </p:cNvPr>
          <p:cNvCxnSpPr>
            <a:cxnSpLocks/>
            <a:stCxn id="18" idx="0"/>
            <a:endCxn id="41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6D2C358-A916-4BA6-BD34-1793588228F7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="" xmlns:a16="http://schemas.microsoft.com/office/drawing/2014/main" id="{56D8EE07-9ABC-4449-B473-3BA77D1CD659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FF51467-B6EC-4CD4-B877-E348C21D4DC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84E8D1CB-565A-4B92-B92A-432F9E55E550}"/>
              </a:ext>
            </a:extLst>
          </p:cNvPr>
          <p:cNvCxnSpPr>
            <a:cxnSpLocks/>
            <a:stCxn id="8" idx="0"/>
            <a:endCxn id="54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70FE0F6C-CA20-45BC-A5A7-9867659677E7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C24CED9B-C5F3-4575-A902-EACD55B3D6A8}"/>
              </a:ext>
            </a:extLst>
          </p:cNvPr>
          <p:cNvCxnSpPr>
            <a:cxnSpLocks/>
            <a:stCxn id="9" idx="0"/>
            <a:endCxn id="79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ECA76966-C5C6-4C9A-A7B3-F39DB4AE0CE2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17F2AFA9-B2A1-4BB3-B3BA-07F8B57684B0}"/>
              </a:ext>
            </a:extLst>
          </p:cNvPr>
          <p:cNvCxnSpPr>
            <a:cxnSpLocks/>
            <a:stCxn id="84" idx="0"/>
            <a:endCxn id="8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367F677-E8E0-486B-B261-671DA3459204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2E1D8DE-7CF6-40C5-B912-D01C77E8545E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97BB4E72-AD96-4F7E-B81E-275CF05D57D8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E388FA-3D85-49B1-ACF4-954263EF0E2F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490E2700-7782-42DB-9D29-064E41D304A0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EC78A939-7D9C-4ECE-AB62-538DDACD65EA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89E47EE3-4E83-40C7-9F3A-5019D2A784CC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06AB024B-B165-434A-98F9-40A2E35B8257}"/>
              </a:ext>
            </a:extLst>
          </p:cNvPr>
          <p:cNvCxnSpPr>
            <a:cxnSpLocks/>
            <a:stCxn id="2" idx="0"/>
            <a:endCxn id="8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C1D4F53E-C03B-4355-B915-DD5285EE30D7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0AE5ACA9-2F96-4D4A-A299-5FBF927054E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44FADBCC-DBF2-457F-AB4A-6AAB738B9A3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9BCDD6CA-A2FA-4BAD-834B-AE4C50AE63D8}"/>
              </a:ext>
            </a:extLst>
          </p:cNvPr>
          <p:cNvCxnSpPr>
            <a:cxnSpLocks/>
            <a:stCxn id="7" idx="0"/>
            <a:endCxn id="93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466424A4-B507-4809-8D44-5523F968B901}"/>
              </a:ext>
            </a:extLst>
          </p:cNvPr>
          <p:cNvCxnSpPr>
            <a:cxnSpLocks/>
            <a:stCxn id="94" idx="4"/>
            <a:endCxn id="7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84FB50F1-62CD-4F9F-8D6D-D3FDDEF5C1CB}"/>
              </a:ext>
            </a:extLst>
          </p:cNvPr>
          <p:cNvGrpSpPr/>
          <p:nvPr/>
        </p:nvGrpSpPr>
        <p:grpSpPr>
          <a:xfrm>
            <a:off x="4739484" y="5166360"/>
            <a:ext cx="1325880" cy="320040"/>
            <a:chOff x="137161" y="4840752"/>
            <a:chExt cx="1325880" cy="320040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7401ED15-45B4-4A95-AE63-81E7E0731ABF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iid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AD25D90D-F6DF-48A7-86C3-156D522CEB67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paid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_on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847C59B8-4D6A-4ADD-B850-43DB541F7A87}"/>
              </a:ext>
            </a:extLst>
          </p:cNvPr>
          <p:cNvCxnSpPr>
            <a:cxnSpLocks/>
            <a:stCxn id="102" idx="0"/>
            <a:endCxn id="1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6A3BD7C1-08B1-4BB7-B10B-25483AC8D29C}"/>
              </a:ext>
            </a:extLst>
          </p:cNvPr>
          <p:cNvCxnSpPr>
            <a:cxnSpLocks/>
            <a:stCxn id="18" idx="2"/>
            <a:endCxn id="10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72FFEBA5-05E2-4E82-A3FC-83381266339B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115" name="Oval 114">
              <a:extLst>
                <a:ext uri="{FF2B5EF4-FFF2-40B4-BE49-F238E27FC236}">
                  <a16:creationId xmlns="" xmlns:a16="http://schemas.microsoft.com/office/drawing/2014/main" id="{93247195-AA2B-4A90-A590-0DF7DCC3E2D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7B8D8F1B-6833-4842-A1C4-491569C3659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FDD00244-F8AA-43D1-BF6E-CFFF231BC6EA}"/>
              </a:ext>
            </a:extLst>
          </p:cNvPr>
          <p:cNvCxnSpPr>
            <a:cxnSpLocks/>
            <a:endCxn id="115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C5108AE6-0A07-429F-811D-AF134B046EDE}"/>
              </a:ext>
            </a:extLst>
          </p:cNvPr>
          <p:cNvCxnSpPr>
            <a:cxnSpLocks/>
            <a:stCxn id="116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="" xmlns:a16="http://schemas.microsoft.com/office/drawing/2014/main" id="{C49CC5AD-012E-4F94-926D-C37F02A7E5D9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5BCDE1A-0355-418E-9337-E3E77FE787D7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6018023C-C863-4D63-94C9-7E3BF4E26E68}"/>
              </a:ext>
            </a:extLst>
          </p:cNvPr>
          <p:cNvCxnSpPr>
            <a:cxnSpLocks/>
            <a:stCxn id="34" idx="0"/>
            <a:endCxn id="60" idx="4"/>
          </p:cNvCxnSpPr>
          <p:nvPr/>
        </p:nvCxnSpPr>
        <p:spPr>
          <a:xfrm flipV="1">
            <a:off x="6536761" y="2508054"/>
            <a:ext cx="254223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54006F8C-5617-4C06-8536-23D31E221FA1}"/>
              </a:ext>
            </a:extLst>
          </p:cNvPr>
          <p:cNvSpPr/>
          <p:nvPr/>
        </p:nvSpPr>
        <p:spPr>
          <a:xfrm>
            <a:off x="6562384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CC9ADB1B-C70D-471F-B821-828EA12A24EE}"/>
              </a:ext>
            </a:extLst>
          </p:cNvPr>
          <p:cNvSpPr/>
          <p:nvPr/>
        </p:nvSpPr>
        <p:spPr>
          <a:xfrm>
            <a:off x="6060186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8D7C3643-009A-4B0C-8A86-49DA4F4CC477}"/>
              </a:ext>
            </a:extLst>
          </p:cNvPr>
          <p:cNvCxnSpPr>
            <a:cxnSpLocks/>
            <a:stCxn id="34" idx="0"/>
            <a:endCxn id="61" idx="4"/>
          </p:cNvCxnSpPr>
          <p:nvPr/>
        </p:nvCxnSpPr>
        <p:spPr>
          <a:xfrm flipH="1" flipV="1">
            <a:off x="6288786" y="2508054"/>
            <a:ext cx="247975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smtClean="0">
                <a:latin typeface="Consolas" panose="020B0609020204030204" pitchFamily="49" charset="0"/>
              </a:rPr>
              <a:t>pass;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8B2FB6D-32D1-4D31-923F-021B67F40EAA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FE7B671-2290-4C6D-BD15-2D304B85A98D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44E64DA-9149-4579-A338-1C3993FF92B6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D10232B4-D993-4B8B-B905-68EA5C618599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267F49E4-F82C-4946-91B1-CF873ACA03ED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07A2566-C1B3-4296-9990-1EF689F4948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BC7E85C-555B-4754-BF80-999A3F99C15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954C0CD-399A-4798-8190-6A43208C233D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3783364C-3D0F-4B61-AFE7-089CE8A6E9E7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BF66E219-4135-473E-8221-91CE2E1CA2DB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467B43E-88C2-4A66-80E5-4173BA1C4DB9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1A52798-9ACB-4C0C-ACF9-0BC5CA101EC6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65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smtClean="0">
                <a:latin typeface="Consolas" panose="020B0609020204030204" pitchFamily="49" charset="0"/>
              </a:rPr>
              <a:t>pass;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full_name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cc_number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logged_in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EF3256C8-9F43-4183-A299-5ECF4DF9398F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744A5B5C-1151-4819-802D-C62D922C6D8C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A81DF5DD-3596-4D78-B48C-B5126CB9E5BD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0E588F5-182C-4F1B-AA6F-C8A06E154D31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430BB50-D823-44BB-A082-CFFE2DDD50DF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8D32980-307D-4551-931A-58F24A4B056C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4043294-DA47-4CDE-9D5A-E52354015D56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E24063EC-8F9F-4119-B65B-C81E3F52DE65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BD149383-EAC3-4FE4-B4FC-4D8F941E6ECC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EAC45EF2-8256-42A9-9BF2-E850B2CEC7CE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99A50522-D586-414D-B2D6-A0D70D0B7F32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7A0A868-C08A-40F8-90FA-8DC0CB8B59E0}"/>
                </a:ext>
              </a:extLst>
            </p:cNvPr>
            <p:cNvCxnSpPr>
              <a:cxnSpLocks/>
              <a:stCxn id="23" idx="0"/>
              <a:endCxn id="31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8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@Table (name = "Customers", schema = </a:t>
            </a:r>
            <a:r>
              <a:rPr lang="en-US" sz="1600" dirty="0" smtClean="0">
                <a:latin typeface="Consolas" panose="020B0609020204030204" pitchFamily="49" charset="0"/>
              </a:rPr>
              <a:t>”</a:t>
            </a:r>
            <a:r>
              <a:rPr lang="en-US" sz="1600" dirty="0" err="1" smtClean="0">
                <a:latin typeface="Consolas" panose="020B0609020204030204" pitchFamily="49" charset="0"/>
              </a:rPr>
              <a:t>ManagementDB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  <a:r>
              <a:rPr lang="en-US" sz="1600" dirty="0" err="1">
                <a:latin typeface="Consolas" panose="020B0609020204030204" pitchFamily="49" charset="0"/>
              </a:rPr>
              <a:t>u</a:t>
            </a:r>
            <a:r>
              <a:rPr lang="en-US" sz="1600" dirty="0" err="1" smtClean="0"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smtClean="0">
                <a:latin typeface="Consolas" panose="020B0609020204030204" pitchFamily="49" charset="0"/>
              </a:rPr>
              <a:t>pass;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"name", 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full_name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</a:t>
            </a:r>
            <a:r>
              <a:rPr lang="en-US" sz="1600" dirty="0" err="1">
                <a:latin typeface="Consolas" panose="020B0609020204030204" pitchFamily="49" charset="0"/>
              </a:rPr>
              <a:t>ccn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cc_number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logged_in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3F1987C-F41B-4FF1-A18E-6B6BEC69499E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1B69066-81EB-4311-BD4D-C4156242911B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646F9ADE-A28C-416E-87D5-E491F99E09C5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3D76ABC3-65FD-479C-8A90-9A2BCB9E4878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6F9026C0-7050-4E96-A548-76F04F898053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4B03240-89B1-40B5-AAC9-4F7CFE2AEF15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E88282A-62CC-4E56-9C14-4F0DFB439D50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8D57957E-2F4D-4BFC-B29C-BD2B1A3A57F4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E5A4C6F4-6EA5-4EB0-8D16-BDFFBCD49F9B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E14CA11B-A181-4BA9-91A6-DDF3DD179B5A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D37B58FD-B586-45D6-B345-7A4C12936AEE}"/>
                </a:ext>
              </a:extLst>
            </p:cNvPr>
            <p:cNvCxnSpPr>
              <a:cxnSpLocks/>
              <a:stCxn id="19" idx="0"/>
              <a:endCxn id="26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756A5F0-8065-4763-9FEC-EB545BE1AAEF}"/>
                </a:ext>
              </a:extLst>
            </p:cNvPr>
            <p:cNvCxnSpPr>
              <a:cxnSpLocks/>
              <a:stCxn id="19" idx="0"/>
              <a:endCxn id="27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22119444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05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Relationships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OneToMany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 / 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ManyToOne</a:t>
            </a:r>
            <a:endParaRPr lang="en-US" sz="22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ManyToMany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OneToOne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Relationships are bidirectional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Owning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Propagates relationship updates to the database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Usually the side with the foreign key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Owned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Maps to the owning side</a:t>
            </a:r>
            <a:endParaRPr lang="en-US" sz="2200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BD23C08-9A7C-4340-A9BD-32967DD9B3DD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1D2E15C-2DE2-4999-9BBF-C11F47E78242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D2CF152-E4FB-461B-84D9-964515E90555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="" xmlns:a16="http://schemas.microsoft.com/office/drawing/2014/main" id="{E35CA7D7-308C-424B-86D5-0467985AA11D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0312B43-65E9-4BE6-A4AF-5767B62E59F3}"/>
                </a:ext>
              </a:extLst>
            </p:cNvPr>
            <p:cNvCxnSpPr>
              <a:cxnSpLocks/>
              <a:stCxn id="5" idx="1"/>
              <a:endCxn id="7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8FAA2A63-CAB5-443F-AB68-767229D9494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04A0548-46B5-4D82-B20F-3040C8DE18D9}"/>
              </a:ext>
            </a:extLst>
          </p:cNvPr>
          <p:cNvGrpSpPr/>
          <p:nvPr/>
        </p:nvGrpSpPr>
        <p:grpSpPr>
          <a:xfrm>
            <a:off x="5503728" y="2544762"/>
            <a:ext cx="3183071" cy="457200"/>
            <a:chOff x="5503728" y="2544762"/>
            <a:chExt cx="3183071" cy="4572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5CDF516-824C-43A4-A3A0-D04469695645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F8E61E9-C590-4A7D-BC00-34BC00F895AE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1E85947B-C71E-4D01-A62D-B22391168F9C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3BFBD364-BF39-4D31-821E-42E367DA1CBE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B5139B2-4EBC-4ABC-9735-1FE27BBCDE79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90A0EFA-BA87-4B2B-AF2E-D217AA1AD777}"/>
              </a:ext>
            </a:extLst>
          </p:cNvPr>
          <p:cNvGrpSpPr/>
          <p:nvPr/>
        </p:nvGrpSpPr>
        <p:grpSpPr>
          <a:xfrm>
            <a:off x="5503728" y="3336923"/>
            <a:ext cx="3183071" cy="457200"/>
            <a:chOff x="5503728" y="3336923"/>
            <a:chExt cx="3183071" cy="457200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68A58ED-8C01-4DE9-BD2E-C3FE457D84B9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66D7245-322F-41A8-85A8-C010D8ADA0FB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18" name="Diamond 17">
              <a:extLst>
                <a:ext uri="{FF2B5EF4-FFF2-40B4-BE49-F238E27FC236}">
                  <a16:creationId xmlns="" xmlns:a16="http://schemas.microsoft.com/office/drawing/2014/main" id="{084083F9-3616-4997-AE33-0C0B9BB5465A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66837E5-CDA7-4334-B011-F62E2C1797C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AEDB702-5B9C-48B2-B6C6-C4E7BEEB0E0F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62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=""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1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=""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70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=""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09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"customer",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                 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="" xmlns:a16="http://schemas.microsoft.com/office/drawing/2014/main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88D6C9C2-7019-4E81-99A0-6FA83F56330D}"/>
              </a:ext>
            </a:extLst>
          </p:cNvPr>
          <p:cNvSpPr/>
          <p:nvPr/>
        </p:nvSpPr>
        <p:spPr>
          <a:xfrm>
            <a:off x="6286499" y="38631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Collections are fetched lazily by default!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A399769-5728-4F9A-95B6-19A7D12D7663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648201" y="3429000"/>
            <a:ext cx="1638298" cy="8647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A390AD2-A586-4967-9FA6-AE2F4CDD12EE}"/>
              </a:ext>
            </a:extLst>
          </p:cNvPr>
          <p:cNvSpPr/>
          <p:nvPr/>
        </p:nvSpPr>
        <p:spPr>
          <a:xfrm>
            <a:off x="6286499" y="2990417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entity always maps to owning entity!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2657699-717C-4F34-905B-C4659435DD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848" y="2905325"/>
            <a:ext cx="965651" cy="51569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F85C141-4D58-4C06-A17A-923483AEF66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52800" y="3421024"/>
            <a:ext cx="2933699" cy="22594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97925765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67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(...)  // owning/owned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1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JoinTable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OrderLines</a:t>
            </a:r>
            <a:r>
              <a:rPr lang="en-US" sz="1800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inverseJoinColumns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</a:t>
            </a:r>
            <a:r>
              <a:rPr lang="en-US" sz="1800" dirty="0" smtClean="0">
                <a:latin typeface="Consolas" panose="020B0609020204030204" pitchFamily="49" charset="0"/>
              </a:rPr>
              <a:t>..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0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78" name="Group 3077">
            <a:extLst>
              <a:ext uri="{FF2B5EF4-FFF2-40B4-BE49-F238E27FC236}">
                <a16:creationId xmlns="" xmlns:a16="http://schemas.microsoft.com/office/drawing/2014/main" id="{0CE7DE5A-E933-4C54-A244-9F08D3ACE92E}"/>
              </a:ext>
            </a:extLst>
          </p:cNvPr>
          <p:cNvGrpSpPr/>
          <p:nvPr/>
        </p:nvGrpSpPr>
        <p:grpSpPr>
          <a:xfrm>
            <a:off x="5503729" y="1356360"/>
            <a:ext cx="3183071" cy="853440"/>
            <a:chOff x="5503729" y="1356360"/>
            <a:chExt cx="3183071" cy="85344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C36537F-2704-41D0-874B-8585A46BDC34}"/>
                </a:ext>
              </a:extLst>
            </p:cNvPr>
            <p:cNvSpPr/>
            <p:nvPr/>
          </p:nvSpPr>
          <p:spPr>
            <a:xfrm>
              <a:off x="5503729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57D84F4-7CFA-46A4-8ABC-4B233A92EEE7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9" y="1981200"/>
              <a:ext cx="52473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6" y="1981200"/>
              <a:ext cx="52473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B0C9ED13-039B-417E-8A14-4BB719F26D0B}"/>
                </a:ext>
              </a:extLst>
            </p:cNvPr>
            <p:cNvSpPr/>
            <p:nvPr/>
          </p:nvSpPr>
          <p:spPr>
            <a:xfrm>
              <a:off x="6942865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EFAB969-F8DA-4154-A5B3-5E771D5AD71C}"/>
                </a:ext>
              </a:extLst>
            </p:cNvPr>
            <p:cNvCxnSpPr>
              <a:cxnSpLocks/>
              <a:stCxn id="14" idx="0"/>
              <a:endCxn id="17" idx="4"/>
            </p:cNvCxnSpPr>
            <p:nvPr/>
          </p:nvCxnSpPr>
          <p:spPr>
            <a:xfrm flipV="1">
              <a:off x="7095266" y="1676400"/>
              <a:ext cx="251097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8FE655F2-7EF5-46D9-9D23-1EA4F026E193}"/>
                </a:ext>
              </a:extLst>
            </p:cNvPr>
            <p:cNvSpPr/>
            <p:nvPr/>
          </p:nvSpPr>
          <p:spPr>
            <a:xfrm>
              <a:off x="7117763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F0B5339D-783C-464C-A0C3-12751599E45A}"/>
                </a:ext>
              </a:extLst>
            </p:cNvPr>
            <p:cNvSpPr/>
            <p:nvPr/>
          </p:nvSpPr>
          <p:spPr>
            <a:xfrm>
              <a:off x="6615565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09151E65-D587-4D0C-ABBC-9B7B19670647}"/>
                </a:ext>
              </a:extLst>
            </p:cNvPr>
            <p:cNvCxnSpPr>
              <a:cxnSpLocks/>
              <a:stCxn id="14" idx="0"/>
              <a:endCxn id="35" idx="4"/>
            </p:cNvCxnSpPr>
            <p:nvPr/>
          </p:nvCxnSpPr>
          <p:spPr>
            <a:xfrm flipH="1" flipV="1">
              <a:off x="6844165" y="1676400"/>
              <a:ext cx="251101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Group 3076">
            <a:extLst>
              <a:ext uri="{FF2B5EF4-FFF2-40B4-BE49-F238E27FC236}">
                <a16:creationId xmlns="" xmlns:a16="http://schemas.microsoft.com/office/drawing/2014/main" id="{496E94EC-9F65-4FBE-AFBF-8BE3C9400AD5}"/>
              </a:ext>
            </a:extLst>
          </p:cNvPr>
          <p:cNvGrpSpPr/>
          <p:nvPr/>
        </p:nvGrpSpPr>
        <p:grpSpPr>
          <a:xfrm>
            <a:off x="5503729" y="2971800"/>
            <a:ext cx="3183071" cy="1283253"/>
            <a:chOff x="5503729" y="2971800"/>
            <a:chExt cx="3183071" cy="1283253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6662CF75-DCE6-4D23-9BD1-078D9DFEC55B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69F21BC-6BAB-4589-BBBD-624E364CA57C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9148F912-7AD9-45A3-97A4-904F08F13732}"/>
                </a:ext>
              </a:extLst>
            </p:cNvPr>
            <p:cNvCxnSpPr>
              <a:cxnSpLocks/>
              <a:stCxn id="47" idx="3"/>
              <a:endCxn id="42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86AA7BD3-64C0-4777-A5A0-7B9D7A2166F7}"/>
                </a:ext>
              </a:extLst>
            </p:cNvPr>
            <p:cNvCxnSpPr>
              <a:cxnSpLocks/>
              <a:stCxn id="42" idx="0"/>
              <a:endCxn id="39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="" xmlns:a16="http://schemas.microsoft.com/office/drawing/2014/main" id="{18AB0D1F-A7AB-430A-8F7A-FBAA3E2884D1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52FAE011-9057-472B-97FA-6AFAF137C0D1}"/>
                </a:ext>
              </a:extLst>
            </p:cNvPr>
            <p:cNvCxnSpPr>
              <a:cxnSpLocks/>
              <a:stCxn id="47" idx="0"/>
              <a:endCxn id="44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69420D3F-9D63-4368-BE43-E222EF2D592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C7D53F2C-07A1-4E6E-8F36-64FEA452BF9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835D7910-6CA5-4587-A93A-65EBE2AE7501}"/>
                </a:ext>
              </a:extLst>
            </p:cNvPr>
            <p:cNvCxnSpPr>
              <a:cxnSpLocks/>
              <a:stCxn id="47" idx="0"/>
              <a:endCxn id="45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916926E8-5539-48D5-9898-7584C9E5EB83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0A6446D-1DEB-48A5-95C4-BFC073B854E1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amond 49">
              <a:extLst>
                <a:ext uri="{FF2B5EF4-FFF2-40B4-BE49-F238E27FC236}">
                  <a16:creationId xmlns="" xmlns:a16="http://schemas.microsoft.com/office/drawing/2014/main" id="{D7481213-BE1A-4839-AC71-ADB92D86D3A4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69DD5A05-D24E-47A8-80C3-71F23A27039C}"/>
                </a:ext>
              </a:extLst>
            </p:cNvPr>
            <p:cNvCxnSpPr>
              <a:cxnSpLocks/>
              <a:stCxn id="50" idx="0"/>
              <a:endCxn id="38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34B9F294-7683-4C0B-9F04-81DC08DD5FFB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99488EA3-90D2-4F1D-89A5-EE2B9D802896}"/>
                </a:ext>
              </a:extLst>
            </p:cNvPr>
            <p:cNvCxnSpPr>
              <a:cxnSpLocks/>
              <a:stCxn id="47" idx="0"/>
              <a:endCxn id="67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79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</a:t>
            </a:r>
            <a:r>
              <a:rPr lang="en-US" sz="1800" dirty="0" smtClean="0">
                <a:latin typeface="Consolas" panose="020B0609020204030204" pitchFamily="49" charset="0"/>
              </a:rPr>
              <a:t>(name "</a:t>
            </a:r>
            <a:r>
              <a:rPr lang="en-US" sz="1800" dirty="0" err="1" smtClean="0">
                <a:latin typeface="Consolas" panose="020B0609020204030204" pitchFamily="49" charset="0"/>
              </a:rPr>
              <a:t>qty</a:t>
            </a:r>
            <a:r>
              <a:rPr lang="en-US" sz="1800" dirty="0" smtClean="0">
                <a:latin typeface="Consolas" panose="020B0609020204030204" pitchFamily="49" charset="0"/>
              </a:rPr>
              <a:t>", </a:t>
            </a:r>
            <a:r>
              <a:rPr lang="en-US" sz="1800" dirty="0" err="1" smtClean="0">
                <a:latin typeface="Consolas" panose="020B0609020204030204" pitchFamily="49" charset="0"/>
              </a:rPr>
              <a:t>nullable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63C2324C-C689-4698-896A-B2659A27FC88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A0C1C12-17DF-41DC-A7D8-81EE552F2409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A3A371B5-69D9-4751-A6F1-E3E747AFCF46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7742838F-7969-4D2E-8EEF-4511FD4B4DA9}"/>
                </a:ext>
              </a:extLst>
            </p:cNvPr>
            <p:cNvCxnSpPr>
              <a:cxnSpLocks/>
              <a:stCxn id="56" idx="3"/>
              <a:endCxn id="49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1086A8CC-BA85-4BA6-ACD4-68D97521D333}"/>
                </a:ext>
              </a:extLst>
            </p:cNvPr>
            <p:cNvCxnSpPr>
              <a:cxnSpLocks/>
              <a:stCxn id="49" idx="0"/>
              <a:endCxn id="3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iamond 48">
              <a:extLst>
                <a:ext uri="{FF2B5EF4-FFF2-40B4-BE49-F238E27FC236}">
                  <a16:creationId xmlns="" xmlns:a16="http://schemas.microsoft.com/office/drawing/2014/main" id="{97A09ACA-69E8-4064-B0FA-5FFA7ABA66DA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2AFA586B-764C-4D08-BB6D-39E872CFA857}"/>
                </a:ext>
              </a:extLst>
            </p:cNvPr>
            <p:cNvCxnSpPr>
              <a:cxnSpLocks/>
              <a:stCxn id="56" idx="0"/>
              <a:endCxn id="52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EB678358-BE30-429F-88D6-9795ED6F0731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36F77D56-0B25-46E9-8DB0-EA3CC88E128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C5E8A9D0-2D89-4FBE-9B23-C7EEDAE4AB61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F85A77A7-3C7F-4740-B05F-9ED4E65E1485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D90C6C48-12E5-4CAF-9240-2302A319A3E6}"/>
                </a:ext>
              </a:extLst>
            </p:cNvPr>
            <p:cNvCxnSpPr>
              <a:cxnSpLocks/>
              <a:stCxn id="58" idx="3"/>
              <a:endCxn id="56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mond 57">
              <a:extLst>
                <a:ext uri="{FF2B5EF4-FFF2-40B4-BE49-F238E27FC236}">
                  <a16:creationId xmlns="" xmlns:a16="http://schemas.microsoft.com/office/drawing/2014/main" id="{6818DE90-87AE-4498-8C2D-8B9F375EDF63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6249E6F5-2661-43A4-B276-0B9D1FF0B54F}"/>
                </a:ext>
              </a:extLst>
            </p:cNvPr>
            <p:cNvCxnSpPr>
              <a:cxnSpLocks/>
              <a:stCxn id="58" idx="0"/>
              <a:endCxn id="3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D9D5F63D-1409-4824-8C30-B32CF9ECC3B3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E067B986-5DCF-430C-8213-450150C4114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3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="" xmlns:a16="http://schemas.microsoft.com/office/drawing/2014/main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="" xmlns:a16="http://schemas.microsoft.com/office/drawing/2014/main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7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EmbeddedId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OrderLineId</a:t>
            </a:r>
            <a:r>
              <a:rPr lang="en-US" sz="1800" dirty="0">
                <a:latin typeface="Consolas" panose="020B0609020204030204" pitchFamily="49" charset="0"/>
              </a:rPr>
              <a:t> id;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="" xmlns:a16="http://schemas.microsoft.com/office/drawing/2014/main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="" xmlns:a16="http://schemas.microsoft.com/office/drawing/2014/main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69F319-18D6-43D3-81E2-F78012C3932C}"/>
              </a:ext>
            </a:extLst>
          </p:cNvPr>
          <p:cNvSpPr/>
          <p:nvPr/>
        </p:nvSpPr>
        <p:spPr>
          <a:xfrm>
            <a:off x="5476178" y="3810000"/>
            <a:ext cx="35435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@Embeddable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OrderLineId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oid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order_id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prod_id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57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=""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3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=""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1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The Big Picture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4CB9212-10F9-446E-A994-C7C18F4D32F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="" xmlns:a16="http://schemas.microsoft.com/office/drawing/2014/main" id="{9E8AC5B1-D835-466B-B719-9B5311F65F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2777650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Diagram 10">
              <a:extLst>
                <a:ext uri="{FF2B5EF4-FFF2-40B4-BE49-F238E27FC236}">
                  <a16:creationId xmlns="" xmlns:a16="http://schemas.microsoft.com/office/drawing/2014/main" id="{225E29DE-2DD3-43D9-89F9-E0CF11E359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8671250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2" name="Arrow: Down 11">
              <a:extLst>
                <a:ext uri="{FF2B5EF4-FFF2-40B4-BE49-F238E27FC236}">
                  <a16:creationId xmlns="" xmlns:a16="http://schemas.microsoft.com/office/drawing/2014/main" id="{DBE26DDB-314E-4122-8E5C-C3503ADCE745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C79F4184-F092-4B5A-B461-668E787F9B94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="" xmlns:a16="http://schemas.microsoft.com/office/drawing/2014/main" id="{E48A7C76-798E-41E7-8FD1-3E4841EBCFC3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5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=""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3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optional = false,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=""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16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r>
              <a:rPr lang="en-US" dirty="0"/>
              <a:t> vs. @Embeddable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@Embeddable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@Embedded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="" xmlns:a16="http://schemas.microsoft.com/office/drawing/2014/main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B6960EA-95EB-46A6-B776-FF6B30DD8F4D}"/>
              </a:ext>
            </a:extLst>
          </p:cNvPr>
          <p:cNvSpPr/>
          <p:nvPr/>
        </p:nvSpPr>
        <p:spPr>
          <a:xfrm>
            <a:off x="5592036" y="2706543"/>
            <a:ext cx="3094764" cy="1782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Embeddable Objects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Do not get their own table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not directly </a:t>
            </a:r>
            <a:r>
              <a:rPr lang="en-US" dirty="0" err="1">
                <a:solidFill>
                  <a:schemeClr val="tx1"/>
                </a:solidFill>
              </a:rPr>
              <a:t>queryable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deleted w/ their parent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4CE71AE-BAE2-4FA2-A979-6937FC672AC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57400" y="1752600"/>
            <a:ext cx="5082018" cy="9539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7827570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45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21F0F48-7203-4118-A274-976EF12BF07D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2" name="Arrow: Right 51">
              <a:extLst>
                <a:ext uri="{FF2B5EF4-FFF2-40B4-BE49-F238E27FC236}">
                  <a16:creationId xmlns="" xmlns:a16="http://schemas.microsoft.com/office/drawing/2014/main" id="{F320C698-3AC2-46DB-89CC-D9F85B2CABAE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8FB29A3D-8221-4A77-83C2-9D3F574A2CE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BE46B2C9-CF8C-47D8-89BB-5F248A1E166E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CB1326CA-037B-48D7-8C3D-2A171B86FF67}"/>
                </a:ext>
              </a:extLst>
            </p:cNvPr>
            <p:cNvCxnSpPr>
              <a:cxnSpLocks/>
              <a:stCxn id="67" idx="0"/>
              <a:endCxn id="54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0A94488C-3694-4865-B145-5B8814BA17BC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1FC241A4-8C66-40F9-BDA4-4E50019CF54B}"/>
                </a:ext>
              </a:extLst>
            </p:cNvPr>
            <p:cNvCxnSpPr>
              <a:cxnSpLocks/>
              <a:stCxn id="56" idx="0"/>
              <a:endCxn id="53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43D8CD8-574C-41E5-9F38-B499D10B42F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7D14D336-0B83-4EE2-9300-7202516D2EFD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39F1F055-69B2-4C26-A250-4494490232D1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61737CF0-0AAB-4A67-94B5-21CD431F9DA0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8DADC89-A1B7-4D28-A361-1B29DCB9FFFA}"/>
                </a:ext>
              </a:extLst>
            </p:cNvPr>
            <p:cNvCxnSpPr>
              <a:cxnSpLocks/>
              <a:stCxn id="60" idx="0"/>
              <a:endCxn id="58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44AEDCC-7DF0-4261-AC76-F5B9426489E6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274E96-EAA7-404B-BD2B-B6BA66355DC4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D00A1201-C47C-4A01-BF43-EB8413520959}"/>
                </a:ext>
              </a:extLst>
            </p:cNvPr>
            <p:cNvCxnSpPr>
              <a:cxnSpLocks/>
              <a:stCxn id="58" idx="0"/>
              <a:endCxn id="64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="" xmlns:a16="http://schemas.microsoft.com/office/drawing/2014/main" id="{388C7C75-59DA-4305-9036-C983614B21D2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C58536F4-F6D3-4A14-918C-562798A223F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32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3E4D95EC-6097-4B67-B3C5-C70ACF3FFC6C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="" xmlns:a16="http://schemas.microsoft.com/office/drawing/2014/main" id="{21A51A56-E999-49CB-86ED-4DA12890FB67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61F2F6A-7A9C-4A7C-A6BA-34447A09075A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447DCEA-6801-4B08-98C5-7F5E252FA8C9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04AEABEF-37C5-4DC6-861F-4783CC420B1B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F4726CF6-1672-4E2F-A29D-45C7B3E24F5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258992D4-5684-433C-869B-89A768587244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EA0049C1-CF0E-4B03-B342-4C8744E6E75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BC58FAE6-2FB7-47B4-BC0C-F0469A31899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3C2DAEB3-7B31-44CB-A13A-60072F378C5B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A90F50D7-8FF7-4668-81E6-1D061DD6321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7E424197-5840-4279-A5EE-A3B872B9A362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5BFE6A04-D97A-4767-B794-9EE59993E157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2E131D96-0DC0-478A-B79A-F57A915E7B6B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83A86966-C5FF-4382-9E7F-AECAF635CA1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="" xmlns:a16="http://schemas.microsoft.com/office/drawing/2014/main" id="{4DE4106E-B655-41AB-9542-BF6C977488E8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DBE3BC2C-F174-466C-B0FE-D7922E3F2758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7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Salesman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salary;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EB61422B-9C47-4D6B-BEDF-B6704F3826FF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="" xmlns:a16="http://schemas.microsoft.com/office/drawing/2014/main" id="{27B1AF5C-4506-4CAF-A2E0-0BD407925369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15F6DAE8-9667-4D04-BCE7-9734285270A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BC3AE9AC-0E29-4D16-A472-527F4638FC83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F0B8ECA2-894F-4C3F-800E-633E183F8B40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F91FF7B3-6DFF-4FAA-9EC7-98FFB063D87E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33DC7BB9-D352-4D14-A094-13E8650429BE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52EB39EA-C510-4AAE-AF09-A6D5D78CCB8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872A2B0D-E0B7-4E19-B290-360EED38A84B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42286CA6-1A61-45ED-BDA0-ABAC68E2050E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336D57F8-CA29-4989-9DCA-DE1E6BC5E2C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703ACA6-1EE8-414E-9E4E-11120904CB0D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4B227E1-F3C4-4B40-9B8D-6A2C870F729A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A4F575B0-2124-4116-B091-EF3764242317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24ED6E7-4110-43E6-A85A-3CF3A2E55D3E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="" xmlns:a16="http://schemas.microsoft.com/office/drawing/2014/main" id="{9BEB5963-4004-4F4D-9381-4A27891EB763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9D328AD0-7707-4F6E-AD04-2C6438FF2CE2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53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</a:t>
            </a:r>
            <a:r>
              <a:rPr lang="en-US" sz="1800" dirty="0" err="1">
                <a:latin typeface="Consolas" panose="020B0609020204030204" pitchFamily="49" charset="0"/>
              </a:rPr>
              <a:t>MappedSuperClass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DBE03E92-521B-4143-B28E-60F04011F031}"/>
              </a:ext>
            </a:extLst>
          </p:cNvPr>
          <p:cNvSpPr/>
          <p:nvPr/>
        </p:nvSpPr>
        <p:spPr>
          <a:xfrm>
            <a:off x="3797158" y="144423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Fields get embedded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subclass entities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21C866C-1798-4A74-A6C3-763EAF244B9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819400" y="1874838"/>
            <a:ext cx="977758" cy="10636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E9A4E885-87AE-45C5-8782-0D41FD647262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3" name="Arrow: Right 52">
              <a:extLst>
                <a:ext uri="{FF2B5EF4-FFF2-40B4-BE49-F238E27FC236}">
                  <a16:creationId xmlns="" xmlns:a16="http://schemas.microsoft.com/office/drawing/2014/main" id="{04F03CEC-8628-4C6A-A504-40399308C086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9CD425D1-DAD7-4D5E-9DD0-5BE776203E89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A2425858-3850-4E00-B620-A66BEA6BBBE1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7D8371C1-4720-4216-A423-22C0AEFDAE4B}"/>
                </a:ext>
              </a:extLst>
            </p:cNvPr>
            <p:cNvCxnSpPr>
              <a:cxnSpLocks/>
              <a:stCxn id="66" idx="0"/>
              <a:endCxn id="5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9E802239-6499-4FCF-8BC1-6209C021210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98F16E78-0020-444D-AF4F-B10BE735D4B5}"/>
                </a:ext>
              </a:extLst>
            </p:cNvPr>
            <p:cNvCxnSpPr>
              <a:cxnSpLocks/>
              <a:stCxn id="57" idx="0"/>
              <a:endCxn id="54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C84A2973-2577-4FA0-95D3-F9B1E18953A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2809786A-F120-4258-8E5B-911733DB47D2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6BCD2531-A38E-4924-A03E-E2A441FA4E65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4509EFC6-7F45-4A77-943F-50618A3C67A9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129A64F-66BE-4567-A9FC-E9D9A089D8E2}"/>
                </a:ext>
              </a:extLst>
            </p:cNvPr>
            <p:cNvCxnSpPr>
              <a:cxnSpLocks/>
              <a:stCxn id="67" idx="0"/>
              <a:endCxn id="5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7A899E83-DE34-44F4-BB0C-F117F5933F17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8632A3E9-10E5-4464-8479-F50FCBB89F9F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20A5E223-22EA-4BAD-8AC3-4F685C1684FE}"/>
                </a:ext>
              </a:extLst>
            </p:cNvPr>
            <p:cNvCxnSpPr>
              <a:cxnSpLocks/>
              <a:stCxn id="59" idx="0"/>
              <a:endCxn id="6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row: Right 64">
              <a:extLst>
                <a:ext uri="{FF2B5EF4-FFF2-40B4-BE49-F238E27FC236}">
                  <a16:creationId xmlns="" xmlns:a16="http://schemas.microsoft.com/office/drawing/2014/main" id="{DB23E11B-0A4B-43FF-9507-78235354AE47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B4E4CBE3-AFD4-48B7-86F3-4008CB00C2D3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4D266F-7F64-4F2C-8A82-9276A90E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08765"/>
              </p:ext>
            </p:extLst>
          </p:nvPr>
        </p:nvGraphicFramePr>
        <p:xfrm>
          <a:off x="533400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="" xmlns:a16="http://schemas.microsoft.com/office/drawing/2014/main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81012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ccn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myahmad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Yousuf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123456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673832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="" xmlns:a16="http://schemas.microsoft.com/office/drawing/2014/main" id="{7C12AE92-A8CE-4AA1-B357-2CE6DD10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00674"/>
              </p:ext>
            </p:extLst>
          </p:nvPr>
        </p:nvGraphicFramePr>
        <p:xfrm>
          <a:off x="3634669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="" xmlns:a16="http://schemas.microsoft.com/office/drawing/2014/main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Salesman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3880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salary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tjab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p@$$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Tamim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7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InheritanceType.TABLE_PER_CLASS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InheritanceType.SINGLE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InheritanceType.JOIN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onsolas" panose="020B0609020204030204" pitchFamily="49" charset="0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A7CC429-9D4E-4ACF-91BD-035C45E92F39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25" name="Arrow: Right 24">
              <a:extLst>
                <a:ext uri="{FF2B5EF4-FFF2-40B4-BE49-F238E27FC236}">
                  <a16:creationId xmlns="" xmlns:a16="http://schemas.microsoft.com/office/drawing/2014/main" id="{15B13295-5996-4ED7-A889-FFBB0579F68C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AA7F0D1C-83BE-48F5-A0C3-8E6A5195F096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2E518529-C650-420F-8FCB-EBD1FBF78D37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9AC6572-1AA8-448F-9314-C364BD35DAB5}"/>
                </a:ext>
              </a:extLst>
            </p:cNvPr>
            <p:cNvCxnSpPr>
              <a:cxnSpLocks/>
              <a:stCxn id="46" idx="0"/>
              <a:endCxn id="3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CAF4FF40-D7B2-481C-8227-32CF81E08D84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A14CE76-80A4-4BD2-83DB-F4B7786C95E0}"/>
                </a:ext>
              </a:extLst>
            </p:cNvPr>
            <p:cNvCxnSpPr>
              <a:cxnSpLocks/>
              <a:stCxn id="37" idx="0"/>
              <a:endCxn id="26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8A18EEF7-15D8-4444-88B7-DB9258E7690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82E74ADD-2BE2-4287-B99C-24D5B396C1C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45741179-B3F3-4DCD-BB0F-F7BAA2A327E2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FC9DCA41-5119-4A1A-B500-34722A732C83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0FC46D0A-331E-4254-BBD0-D3FF7FF71248}"/>
                </a:ext>
              </a:extLst>
            </p:cNvPr>
            <p:cNvCxnSpPr>
              <a:cxnSpLocks/>
              <a:stCxn id="47" idx="0"/>
              <a:endCxn id="3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CD364DF0-AAD1-4099-B88D-C39B7125799A}"/>
                </a:ext>
              </a:extLst>
            </p:cNvPr>
            <p:cNvCxnSpPr>
              <a:cxnSpLocks/>
              <a:stCxn id="39" idx="2"/>
              <a:endCxn id="4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26E4D231-4D58-4531-A716-1E46C3F40966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D70C0D68-5452-426C-9E63-9882838450EA}"/>
                </a:ext>
              </a:extLst>
            </p:cNvPr>
            <p:cNvCxnSpPr>
              <a:cxnSpLocks/>
              <a:stCxn id="39" idx="0"/>
              <a:endCxn id="4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Right 44">
              <a:extLst>
                <a:ext uri="{FF2B5EF4-FFF2-40B4-BE49-F238E27FC236}">
                  <a16:creationId xmlns="" xmlns:a16="http://schemas.microsoft.com/office/drawing/2014/main" id="{2DF8E664-66AD-4B5B-B675-ADF522BF6B9D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9C55EAB-959A-4A06-843A-E2EAC7B358A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9669431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63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Object Relational Mapping (ORM)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Objects are first-class citizens: </a:t>
            </a:r>
            <a:r>
              <a:rPr lang="en-US" sz="2000" i="1" dirty="0">
                <a:solidFill>
                  <a:srgbClr val="0070C0"/>
                </a:solidFill>
                <a:latin typeface="+mj-lt"/>
              </a:rPr>
              <a:t>“Think like an object”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 / Table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Class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Record / Row / Tuple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Object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Attribute / Column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Member / Field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Relationship 	</a:t>
            </a:r>
            <a:r>
              <a:rPr lang="en-US" sz="1800" dirty="0">
                <a:sym typeface="Wingdings" panose="05000000000000000000" pitchFamily="2" charset="2"/>
              </a:rPr>
              <a:t></a:t>
            </a:r>
            <a:r>
              <a:rPr lang="en-US" sz="1800" dirty="0"/>
              <a:t> </a:t>
            </a:r>
            <a:r>
              <a:rPr lang="en-US" sz="1800" dirty="0">
                <a:latin typeface="+mj-lt"/>
              </a:rPr>
              <a:t>Composition / Aggregation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Hierarchy (Is-A)	</a:t>
            </a:r>
            <a:r>
              <a:rPr lang="en-US" sz="1800" dirty="0">
                <a:sym typeface="Wingdings" panose="05000000000000000000" pitchFamily="2" charset="2"/>
              </a:rPr>
              <a:t> Inheritance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Objectives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Load / Persist objects  (typically via a relational database)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Application stays oblivious to type of persistent storage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Combines the benefits of OOP and RDBMS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Precludes the need for writing SQL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Generates and executes DDL and DML as needed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Provides flexibility w.r.t.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6702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="" xmlns:a16="http://schemas.microsoft.com/office/drawing/2014/main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="" xmlns:a16="http://schemas.microsoft.com/office/drawing/2014/main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="" xmlns:a16="http://schemas.microsoft.com/office/drawing/2014/main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="" xmlns:a16="http://schemas.microsoft.com/office/drawing/2014/main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="" xmlns:a16="http://schemas.microsoft.com/office/drawing/2014/main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="" xmlns:a16="http://schemas.microsoft.com/office/drawing/2014/main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invoice #1234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Update invoice #1234 to paid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em.find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Invoice.class</a:t>
            </a:r>
            <a:r>
              <a:rPr lang="en-US" sz="1400" dirty="0">
                <a:latin typeface="Consolas" panose="020B0609020204030204" pitchFamily="49" charset="0"/>
              </a:rPr>
              <a:t>, 1234);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= new Date();  // defaults to "now"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em.persist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384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="" xmlns:a16="http://schemas.microsoft.com/office/drawing/2014/main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="" xmlns:a16="http://schemas.microsoft.com/office/drawing/2014/main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="" xmlns:a16="http://schemas.microsoft.com/office/drawing/2014/main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="" xmlns:a16="http://schemas.microsoft.com/office/drawing/2014/main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="" xmlns:a16="http://schemas.microsoft.com/office/drawing/2014/main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="" xmlns:a16="http://schemas.microsoft.com/office/drawing/2014/main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all orders with unpaid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0" grpId="0" animBg="1"/>
      <p:bldP spid="33" grpId="0" animBg="1"/>
      <p:bldP spid="79" grpId="0" animBg="1"/>
      <p:bldP spid="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Report all orders with unpaid invoices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List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em.createQuery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"SELECT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FROM </a:t>
            </a:r>
            <a:r>
              <a:rPr lang="en-US" sz="1400" dirty="0" smtClean="0">
                <a:latin typeface="Consolas" panose="020B0609020204030204" pitchFamily="49" charset="0"/>
              </a:rPr>
              <a:t>invoice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WHERE </a:t>
            </a: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IS NULL").</a:t>
            </a:r>
            <a:r>
              <a:rPr lang="en-US" sz="1400" dirty="0" err="1">
                <a:latin typeface="Consolas" panose="020B0609020204030204" pitchFamily="49" charset="0"/>
              </a:rPr>
              <a:t>getResultList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for(Invoice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Order    o = </a:t>
            </a:r>
            <a:r>
              <a:rPr lang="en-US" sz="1400" dirty="0" err="1">
                <a:latin typeface="Consolas" panose="020B0609020204030204" pitchFamily="49" charset="0"/>
              </a:rPr>
              <a:t>i.getOrder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Customer c = </a:t>
            </a:r>
            <a:r>
              <a:rPr lang="en-US" sz="1400" dirty="0" err="1">
                <a:latin typeface="Consolas" panose="020B0609020204030204" pitchFamily="49" charset="0"/>
              </a:rPr>
              <a:t>o.getCustomer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("Customer: "  + </a:t>
            </a:r>
            <a:r>
              <a:rPr lang="en-US" sz="1400" dirty="0" err="1">
                <a:latin typeface="Consolas" panose="020B0609020204030204" pitchFamily="49" charset="0"/>
              </a:rPr>
              <a:t>c.full_name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("Order #: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o.order_id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("Invoice #: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i.invoice_id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float total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for(</a:t>
            </a:r>
            <a:r>
              <a:rPr lang="en-US" sz="1400" dirty="0" err="1">
                <a:latin typeface="Consolas" panose="020B0609020204030204" pitchFamily="49" charset="0"/>
              </a:rPr>
              <a:t>OrderLine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ol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o.getOrderLines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total += 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Product p = </a:t>
            </a:r>
            <a:r>
              <a:rPr lang="en-US" sz="1400" dirty="0" err="1">
                <a:latin typeface="Consolas" panose="020B0609020204030204" pitchFamily="49" charset="0"/>
              </a:rPr>
              <a:t>ol.getProduct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("Item: "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p.prod_id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"Qty: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"Price: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("Total: $"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(total));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("----------------------------------");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33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OOP Recap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 and 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Simple, structured, flexible, and popular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Encapsulation (fields and methods)</a:t>
            </a:r>
            <a:endParaRPr lang="en-US" sz="26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Composition / Aggregation (Has-A)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Inheritance (Is-A)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</a:rPr>
              <a:t>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Scoped attributes and methods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private, protected, public)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Attribute validation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through getters and setters)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73816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Serialization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What to serialize?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Attributes and complex types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Composed / aggregated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Object Graph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partially or fully?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When to serialize?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eagerly or lazily?</a:t>
            </a:r>
          </a:p>
        </p:txBody>
      </p:sp>
      <p:grpSp>
        <p:nvGrpSpPr>
          <p:cNvPr id="3082" name="Group 3081">
            <a:extLst>
              <a:ext uri="{FF2B5EF4-FFF2-40B4-BE49-F238E27FC236}">
                <a16:creationId xmlns="" xmlns:a16="http://schemas.microsoft.com/office/drawing/2014/main" id="{BE6D0D06-667C-4282-AEB2-BBA367FB7C5E}"/>
              </a:ext>
            </a:extLst>
          </p:cNvPr>
          <p:cNvGrpSpPr/>
          <p:nvPr/>
        </p:nvGrpSpPr>
        <p:grpSpPr>
          <a:xfrm>
            <a:off x="4800600" y="2590800"/>
            <a:ext cx="3810000" cy="2209800"/>
            <a:chOff x="2514600" y="4419600"/>
            <a:chExt cx="3810000" cy="2209800"/>
          </a:xfrm>
        </p:grpSpPr>
        <p:sp>
          <p:nvSpPr>
            <p:cNvPr id="11" name="Arrow: Right 10">
              <a:extLst>
                <a:ext uri="{FF2B5EF4-FFF2-40B4-BE49-F238E27FC236}">
                  <a16:creationId xmlns="" xmlns:a16="http://schemas.microsoft.com/office/drawing/2014/main" id="{4C51380E-659C-40C8-8240-8F6CE83FC26F}"/>
                </a:ext>
              </a:extLst>
            </p:cNvPr>
            <p:cNvSpPr/>
            <p:nvPr/>
          </p:nvSpPr>
          <p:spPr>
            <a:xfrm rot="1951958" flipH="1">
              <a:off x="4804531" y="4883256"/>
              <a:ext cx="931079" cy="195024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="" xmlns:a16="http://schemas.microsoft.com/office/drawing/2014/main" id="{A6A2FE71-43DF-401D-97E1-D9675A331DFF}"/>
                </a:ext>
              </a:extLst>
            </p:cNvPr>
            <p:cNvSpPr/>
            <p:nvPr/>
          </p:nvSpPr>
          <p:spPr>
            <a:xfrm rot="19648042">
              <a:off x="3084263" y="4890586"/>
              <a:ext cx="950752" cy="181330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3367F677-E8E0-486B-B261-671DA3459204}"/>
                </a:ext>
              </a:extLst>
            </p:cNvPr>
            <p:cNvSpPr/>
            <p:nvPr/>
          </p:nvSpPr>
          <p:spPr>
            <a:xfrm>
              <a:off x="3962400" y="4419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44EF474-552C-4ACE-8B52-14402B13E6E2}"/>
                </a:ext>
              </a:extLst>
            </p:cNvPr>
            <p:cNvSpPr/>
            <p:nvPr/>
          </p:nvSpPr>
          <p:spPr>
            <a:xfrm>
              <a:off x="3962400" y="61722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Human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A5BCDE1A-0355-418E-9337-E3E77FE787D7}"/>
                </a:ext>
              </a:extLst>
            </p:cNvPr>
            <p:cNvSpPr/>
            <p:nvPr/>
          </p:nvSpPr>
          <p:spPr>
            <a:xfrm>
              <a:off x="25146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6D2C358-A916-4BA6-BD34-1793588228F7}"/>
                </a:ext>
              </a:extLst>
            </p:cNvPr>
            <p:cNvSpPr/>
            <p:nvPr/>
          </p:nvSpPr>
          <p:spPr>
            <a:xfrm>
              <a:off x="54102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="" xmlns:a16="http://schemas.microsoft.com/office/drawing/2014/main" id="{494A090E-D80E-457B-8ABA-842E741DC1E6}"/>
                </a:ext>
              </a:extLst>
            </p:cNvPr>
            <p:cNvSpPr/>
            <p:nvPr/>
          </p:nvSpPr>
          <p:spPr>
            <a:xfrm>
              <a:off x="4267200" y="53340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BBB21151-2ADB-462E-8E7E-09AEA733590D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572001" y="5486400"/>
              <a:ext cx="838199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A9D1DC3C-F048-4DAB-B0EB-7E6BC29108D9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 flipH="1">
              <a:off x="4419600" y="5638801"/>
              <a:ext cx="1" cy="533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06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0482852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33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Persistence API (JPA)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Java standard </a:t>
            </a:r>
            <a:r>
              <a:rPr lang="en-US" sz="2600" dirty="0">
                <a:solidFill>
                  <a:srgbClr val="0070C0"/>
                </a:solidFill>
              </a:rPr>
              <a:t>specification 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for ORM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i="1" dirty="0">
                <a:solidFill>
                  <a:srgbClr val="0070C0"/>
                </a:solidFill>
              </a:rPr>
              <a:t>Entity </a:t>
            </a:r>
            <a:r>
              <a:rPr lang="en-US" sz="2600" dirty="0"/>
              <a:t>= </a:t>
            </a:r>
            <a:r>
              <a:rPr lang="en-US" sz="2600" dirty="0" err="1"/>
              <a:t>persistable</a:t>
            </a:r>
            <a:r>
              <a:rPr lang="en-US" sz="2600" dirty="0"/>
              <a:t> object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Uses in-line code annotations for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denoting entities, attributes, relationships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fine-grained control over mappings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Multiple implementations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 err="1"/>
              <a:t>EclipseLink</a:t>
            </a:r>
            <a:r>
              <a:rPr lang="en-US" sz="2200" dirty="0"/>
              <a:t> by Oracle (reference)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Hibernate by </a:t>
            </a:r>
            <a:r>
              <a:rPr lang="en-US" sz="2200" dirty="0" err="1"/>
              <a:t>JBoss</a:t>
            </a:r>
            <a:r>
              <a:rPr lang="en-US" sz="2200" dirty="0"/>
              <a:t> (popular)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Advanced features (e.g., distributed object cache)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06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B9F0F4C-E81B-4770-99C0-2CDB92CDC98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sp>
          <p:nvSpPr>
            <p:cNvPr id="23" name="Arrow: Down 22">
              <a:extLst>
                <a:ext uri="{FF2B5EF4-FFF2-40B4-BE49-F238E27FC236}">
                  <a16:creationId xmlns="" xmlns:a16="http://schemas.microsoft.com/office/drawing/2014/main" id="{26D44959-EF14-4C2D-89E0-B3C122B8A277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graphicFrame>
          <p:nvGraphicFramePr>
            <p:cNvPr id="21" name="Diagram 20">
              <a:extLst>
                <a:ext uri="{FF2B5EF4-FFF2-40B4-BE49-F238E27FC236}">
                  <a16:creationId xmlns="" xmlns:a16="http://schemas.microsoft.com/office/drawing/2014/main" id="{C248C8C0-8FC1-45CD-8C1E-3D11B77963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9394136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2" name="Diagram 21">
              <a:extLst>
                <a:ext uri="{FF2B5EF4-FFF2-40B4-BE49-F238E27FC236}">
                  <a16:creationId xmlns="" xmlns:a16="http://schemas.microsoft.com/office/drawing/2014/main" id="{39D9D8B8-95E9-4EE5-AC2A-0B9AE6A172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3437917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4" name="Arrow: Down 23">
              <a:extLst>
                <a:ext uri="{FF2B5EF4-FFF2-40B4-BE49-F238E27FC236}">
                  <a16:creationId xmlns="" xmlns:a16="http://schemas.microsoft.com/office/drawing/2014/main" id="{98AC9D16-00E2-4DA4-A69F-C8971314F4E5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="" xmlns:a16="http://schemas.microsoft.com/office/drawing/2014/main" id="{E1BF30AC-412A-4B08-8EC8-E009FA9A660B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5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17026</TotalTime>
  <Words>2429</Words>
  <Application>Microsoft Macintosh PowerPoint</Application>
  <PresentationFormat>On-screen Show (4:3)</PresentationFormat>
  <Paragraphs>907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Object Relational Mapping (ORM) </vt:lpstr>
      <vt:lpstr>Outline</vt:lpstr>
      <vt:lpstr>The Big Picture</vt:lpstr>
      <vt:lpstr>Object Relational Mapping (ORM)</vt:lpstr>
      <vt:lpstr>OOP Recap</vt:lpstr>
      <vt:lpstr>Object Serialization</vt:lpstr>
      <vt:lpstr>Outline</vt:lpstr>
      <vt:lpstr>Java Persistence API (JPA)</vt:lpstr>
      <vt:lpstr>Introduction to ORM</vt:lpstr>
      <vt:lpstr>JPA Walkthrough</vt:lpstr>
      <vt:lpstr>@Entity</vt:lpstr>
      <vt:lpstr>@Entity</vt:lpstr>
      <vt:lpstr>@Entity</vt:lpstr>
      <vt:lpstr>Outline</vt:lpstr>
      <vt:lpstr>Entity Relationships</vt:lpstr>
      <vt:lpstr>@OneToMany / @ManyToOne</vt:lpstr>
      <vt:lpstr>@OneToMany / @ManyToOne</vt:lpstr>
      <vt:lpstr>@OneToMany / @ManyToOne</vt:lpstr>
      <vt:lpstr>@OneToMany / @ManyToOne</vt:lpstr>
      <vt:lpstr>@ManyToMany</vt:lpstr>
      <vt:lpstr>@ManyToMany</vt:lpstr>
      <vt:lpstr>@ManyToMany</vt:lpstr>
      <vt:lpstr>@ManyToMany</vt:lpstr>
      <vt:lpstr>@ManyToMany with Attributes</vt:lpstr>
      <vt:lpstr>@ManyToMany with Attributes</vt:lpstr>
      <vt:lpstr>@ManyToMany with Attributes</vt:lpstr>
      <vt:lpstr>@ManyToMany with Attributes</vt:lpstr>
      <vt:lpstr>@OneToOne</vt:lpstr>
      <vt:lpstr>@OneToOne</vt:lpstr>
      <vt:lpstr>@OneToOne</vt:lpstr>
      <vt:lpstr>@OneToOne</vt:lpstr>
      <vt:lpstr>@OneToOne vs. @Embeddable</vt:lpstr>
      <vt:lpstr>Outline</vt:lpstr>
      <vt:lpstr>Inheritance</vt:lpstr>
      <vt:lpstr>Inheritance</vt:lpstr>
      <vt:lpstr>Inheritance</vt:lpstr>
      <vt:lpstr>Inheritance</vt:lpstr>
      <vt:lpstr>Inheritance</vt:lpstr>
      <vt:lpstr>Outline</vt:lpstr>
      <vt:lpstr>Putting it all together</vt:lpstr>
      <vt:lpstr>Putting it all together</vt:lpstr>
      <vt:lpstr>Putting it all together</vt:lpstr>
      <vt:lpstr>Putting it all together</vt:lpstr>
    </vt:vector>
  </TitlesOfParts>
  <Company>Carnegie Mellon University in Qatar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Mohammad Dashti</cp:lastModifiedBy>
  <cp:revision>1436</cp:revision>
  <dcterms:created xsi:type="dcterms:W3CDTF">2013-11-24T06:45:02Z</dcterms:created>
  <dcterms:modified xsi:type="dcterms:W3CDTF">2018-12-25T14:11:47Z</dcterms:modified>
</cp:coreProperties>
</file>