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7" r:id="rId2"/>
    <p:sldId id="378" r:id="rId3"/>
    <p:sldId id="309" r:id="rId4"/>
    <p:sldId id="286" r:id="rId5"/>
    <p:sldId id="363" r:id="rId6"/>
    <p:sldId id="311" r:id="rId7"/>
    <p:sldId id="287" r:id="rId8"/>
    <p:sldId id="364" r:id="rId9"/>
    <p:sldId id="362" r:id="rId10"/>
    <p:sldId id="289" r:id="rId11"/>
    <p:sldId id="376" r:id="rId12"/>
    <p:sldId id="366" r:id="rId13"/>
    <p:sldId id="365" r:id="rId14"/>
    <p:sldId id="291" r:id="rId15"/>
    <p:sldId id="368" r:id="rId16"/>
    <p:sldId id="367" r:id="rId17"/>
    <p:sldId id="293" r:id="rId18"/>
    <p:sldId id="369" r:id="rId19"/>
    <p:sldId id="294" r:id="rId20"/>
    <p:sldId id="295" r:id="rId2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00CC"/>
    <a:srgbClr val="6600FF"/>
    <a:srgbClr val="3333CC"/>
    <a:srgbClr val="FF9999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4"/>
    </p:cViewPr>
  </p:sorterViewPr>
  <p:notesViewPr>
    <p:cSldViewPr>
      <p:cViewPr varScale="1">
        <p:scale>
          <a:sx n="56" d="100"/>
          <a:sy n="56" d="100"/>
        </p:scale>
        <p:origin x="-153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Relationship Id="rId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D928074D-EECE-9D4E-950F-F818FA699C38}" type="datetimeFigureOut">
              <a:rPr lang="zh-TW" altLang="en-US"/>
              <a:pPr>
                <a:defRPr/>
              </a:pPr>
              <a:t>12/2/18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48D15F88-40DD-F34C-8B8E-0B9C8E8BBB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54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43891B93-B2BE-1840-831A-AD65D97F88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7099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538AC9A-DF17-844B-A369-4F9B311756C7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4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3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A071B65-C96A-E542-81BD-58C039063BB7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17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A9F7903-B4C3-A343-BEEE-6DA57789A31C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19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12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7C3765D-E1EB-AA4F-B271-E96A2A433E84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20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13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D7F91A7-6E78-1043-9F26-D3758864D7BD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6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5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Why set (ssn, did) as the primary key?  Many-to-many relationship, ssn alone is not unique.</a:t>
            </a:r>
          </a:p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Why set ssn as a foreign key? If an employee tuple is deleted, a tuple in works_in corresponding to that employee may be invalid.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594EED2-11F8-584B-8297-E36FFB674291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7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5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2915D4E-A880-BA49-A317-ABEC0C5E0DE0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9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4" tIns="0" rIns="20634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6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F565637-D552-9B41-9EFA-026389661807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10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7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You cannot have two Manages tuples with the same did. Why?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A9F904-1CB0-0540-AF90-B9E4CB65BC33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11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7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You cannot have two Manages tuples with the same did. Why?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E04DE1-7A72-8B4B-91DD-28D448A084F1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13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4" tIns="0" rIns="20634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8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D537E2C-168F-5943-8338-D9B810C1784A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14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9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DB6E5E6-CCA8-2548-AB49-73A60FCA788E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16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4" tIns="0" rIns="20634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10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7BCAD-8403-7440-BFC6-B8601FA219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52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34B6D-69E0-204B-8D05-A6EED940B8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376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FE9AD-2F1E-C947-BD50-C9292C43C1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50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568AE-A1D6-D549-B68D-E21E3E9D82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2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B7657-CA0C-A849-B100-D1207D83C7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790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DFDB4-DFB0-9A40-AEC1-56EBD4A018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457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63C6A-ED1B-D64A-A571-68F42039D01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DC791-8D3A-D34B-A436-BBF0DB4F7D9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A8B5B-F4E0-8046-B282-7BA55CD41E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953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3AEC-D9C5-174B-9CB7-602F7EA596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4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750F-4174-C048-AB6C-26315CA598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151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538F-D7A4-D349-BC51-DDD12556D4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50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4A67B8B8-93E2-5C4A-992A-E4D2F6CF9D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73263"/>
            <a:ext cx="6858000" cy="2387600"/>
          </a:xfrm>
        </p:spPr>
        <p:txBody>
          <a:bodyPr/>
          <a:lstStyle/>
          <a:p>
            <a:r>
              <a:rPr lang="en-US" dirty="0" smtClean="0"/>
              <a:t>Lecture 19:</a:t>
            </a:r>
            <a:br>
              <a:rPr lang="en-US" dirty="0" smtClean="0"/>
            </a:br>
            <a:r>
              <a:rPr lang="en-US" altLang="zh-TW" dirty="0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9144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393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504" y="5805264"/>
            <a:ext cx="7173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Source: http://</a:t>
            </a:r>
            <a:r>
              <a:rPr lang="en-US" sz="1800" dirty="0" err="1"/>
              <a:t>mll.csie.ntu.edu.tw</a:t>
            </a:r>
            <a:r>
              <a:rPr lang="en-US" sz="1800" dirty="0"/>
              <a:t>/course/database_f10/lecture/lecture03.</a:t>
            </a:r>
            <a:r>
              <a:rPr lang="en-US" sz="1800" dirty="0" smtClean="0"/>
              <a:t>ppt</a:t>
            </a:r>
          </a:p>
          <a:p>
            <a:r>
              <a:rPr lang="en-US" sz="1800" dirty="0" smtClean="0"/>
              <a:t>By Winston </a:t>
            </a:r>
            <a:r>
              <a:rPr lang="en-US" sz="1800" dirty="0"/>
              <a:t>Hsu and </a:t>
            </a:r>
            <a:r>
              <a:rPr lang="en-US" sz="1800" dirty="0" err="1"/>
              <a:t>Hao-hua</a:t>
            </a:r>
            <a:r>
              <a:rPr lang="en-US" sz="1800" dirty="0"/>
              <a:t> Chu</a:t>
            </a:r>
          </a:p>
          <a:p>
            <a:r>
              <a:rPr lang="en-US" sz="1800" dirty="0"/>
              <a:t>from National Taiwan University</a:t>
            </a:r>
          </a:p>
        </p:txBody>
      </p:sp>
    </p:spTree>
    <p:extLst>
      <p:ext uri="{BB962C8B-B14F-4D97-AF65-F5344CB8AC3E}">
        <p14:creationId xmlns:p14="http://schemas.microsoft.com/office/powerpoint/2010/main" val="1501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EBDFDAB-D711-364D-8B79-28E5D47BBCC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10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3600">
                <a:latin typeface="Calibri" charset="0"/>
                <a:ea typeface="新細明體" charset="0"/>
                <a:cs typeface="新細明體" charset="0"/>
              </a:rPr>
              <a:t>Relationship Sets (with key Constraints) to Table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3311525" cy="4114800"/>
          </a:xfrm>
          <a:noFill/>
        </p:spPr>
        <p:txBody>
          <a:bodyPr lIns="90488" tIns="44450" rIns="90488" bIns="44450"/>
          <a:lstStyle/>
          <a:p>
            <a:pPr eaLnBrk="1" hangingPunct="1">
              <a:buSzPct val="75000"/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Note that </a:t>
            </a:r>
            <a:r>
              <a:rPr lang="en-US" altLang="zh-TW" sz="240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did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 is the key now! Why?</a:t>
            </a:r>
          </a:p>
          <a:p>
            <a:pPr eaLnBrk="1" hangingPunct="1">
              <a:buSzPct val="75000"/>
            </a:pPr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  <a:p>
            <a:pPr eaLnBrk="1" hangingPunct="1">
              <a:buSzPct val="75000"/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 there another way to map this?</a:t>
            </a:r>
          </a:p>
        </p:txBody>
      </p:sp>
      <p:grpSp>
        <p:nvGrpSpPr>
          <p:cNvPr id="28678" name="Group 40"/>
          <p:cNvGrpSpPr>
            <a:grpSpLocks/>
          </p:cNvGrpSpPr>
          <p:nvPr/>
        </p:nvGrpSpPr>
        <p:grpSpPr bwMode="auto">
          <a:xfrm>
            <a:off x="3729038" y="1844675"/>
            <a:ext cx="5414962" cy="1849438"/>
            <a:chOff x="2140" y="0"/>
            <a:chExt cx="3411" cy="1165"/>
          </a:xfrm>
        </p:grpSpPr>
        <p:sp>
          <p:nvSpPr>
            <p:cNvPr id="28683" name="Freeform 11"/>
            <p:cNvSpPr>
              <a:spLocks/>
            </p:cNvSpPr>
            <p:nvPr/>
          </p:nvSpPr>
          <p:spPr bwMode="auto">
            <a:xfrm>
              <a:off x="3288" y="585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Freeform 12"/>
            <p:cNvSpPr>
              <a:spLocks/>
            </p:cNvSpPr>
            <p:nvPr/>
          </p:nvSpPr>
          <p:spPr bwMode="auto">
            <a:xfrm>
              <a:off x="4145" y="240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Freeform 13"/>
            <p:cNvSpPr>
              <a:spLocks/>
            </p:cNvSpPr>
            <p:nvPr/>
          </p:nvSpPr>
          <p:spPr bwMode="auto">
            <a:xfrm>
              <a:off x="4976" y="254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6" name="Group 14"/>
            <p:cNvGrpSpPr>
              <a:grpSpLocks/>
            </p:cNvGrpSpPr>
            <p:nvPr/>
          </p:nvGrpSpPr>
          <p:grpSpPr bwMode="auto">
            <a:xfrm>
              <a:off x="4504" y="0"/>
              <a:ext cx="592" cy="327"/>
              <a:chOff x="4672" y="468"/>
              <a:chExt cx="592" cy="327"/>
            </a:xfrm>
          </p:grpSpPr>
          <p:sp>
            <p:nvSpPr>
              <p:cNvPr id="28710" name="Freeform 15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Rectangle 16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45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dname</a:t>
                </a:r>
              </a:p>
            </p:txBody>
          </p:sp>
        </p:grpSp>
        <p:sp>
          <p:nvSpPr>
            <p:cNvPr id="28687" name="Rectangle 17"/>
            <p:cNvSpPr>
              <a:spLocks noChangeArrowheads="1"/>
            </p:cNvSpPr>
            <p:nvPr/>
          </p:nvSpPr>
          <p:spPr bwMode="auto">
            <a:xfrm>
              <a:off x="5011" y="289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28688" name="Rectangle 18"/>
            <p:cNvSpPr>
              <a:spLocks noChangeArrowheads="1"/>
            </p:cNvSpPr>
            <p:nvPr/>
          </p:nvSpPr>
          <p:spPr bwMode="auto">
            <a:xfrm>
              <a:off x="4207" y="289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grpSp>
          <p:nvGrpSpPr>
            <p:cNvPr id="28689" name="Group 19"/>
            <p:cNvGrpSpPr>
              <a:grpSpLocks/>
            </p:cNvGrpSpPr>
            <p:nvPr/>
          </p:nvGrpSpPr>
          <p:grpSpPr bwMode="auto">
            <a:xfrm>
              <a:off x="3453" y="48"/>
              <a:ext cx="455" cy="327"/>
              <a:chOff x="3621" y="276"/>
              <a:chExt cx="455" cy="327"/>
            </a:xfrm>
          </p:grpSpPr>
          <p:sp>
            <p:nvSpPr>
              <p:cNvPr id="28708" name="Freeform 20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Rectangle 21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37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since</a:t>
                </a:r>
              </a:p>
            </p:txBody>
          </p:sp>
        </p:grpSp>
        <p:sp>
          <p:nvSpPr>
            <p:cNvPr id="28690" name="Freeform 22"/>
            <p:cNvSpPr>
              <a:spLocks/>
            </p:cNvSpPr>
            <p:nvPr/>
          </p:nvSpPr>
          <p:spPr bwMode="auto">
            <a:xfrm>
              <a:off x="2547" y="9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23"/>
            <p:cNvSpPr>
              <a:spLocks/>
            </p:cNvSpPr>
            <p:nvPr/>
          </p:nvSpPr>
          <p:spPr bwMode="auto">
            <a:xfrm>
              <a:off x="2140" y="250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Rectangle 24"/>
            <p:cNvSpPr>
              <a:spLocks noChangeArrowheads="1"/>
            </p:cNvSpPr>
            <p:nvPr/>
          </p:nvSpPr>
          <p:spPr bwMode="auto">
            <a:xfrm>
              <a:off x="2541" y="48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28693" name="Rectangle 25"/>
            <p:cNvSpPr>
              <a:spLocks noChangeArrowheads="1"/>
            </p:cNvSpPr>
            <p:nvPr/>
          </p:nvSpPr>
          <p:spPr bwMode="auto">
            <a:xfrm>
              <a:off x="2192" y="30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28694" name="Freeform 26"/>
            <p:cNvSpPr>
              <a:spLocks/>
            </p:cNvSpPr>
            <p:nvPr/>
          </p:nvSpPr>
          <p:spPr bwMode="auto">
            <a:xfrm>
              <a:off x="4408" y="768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5" name="Group 27"/>
            <p:cNvGrpSpPr>
              <a:grpSpLocks/>
            </p:cNvGrpSpPr>
            <p:nvPr/>
          </p:nvGrpSpPr>
          <p:grpSpPr bwMode="auto">
            <a:xfrm>
              <a:off x="2159" y="744"/>
              <a:ext cx="814" cy="295"/>
              <a:chOff x="2328" y="1226"/>
              <a:chExt cx="814" cy="295"/>
            </a:xfrm>
          </p:grpSpPr>
          <p:sp>
            <p:nvSpPr>
              <p:cNvPr id="28706" name="Freeform 28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solidFill>
                <a:srgbClr val="99FF99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Rectangle 29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667" cy="21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Employees</a:t>
                </a:r>
              </a:p>
            </p:txBody>
          </p:sp>
        </p:grpSp>
        <p:sp>
          <p:nvSpPr>
            <p:cNvPr id="28696" name="Rectangle 30"/>
            <p:cNvSpPr>
              <a:spLocks noChangeArrowheads="1"/>
            </p:cNvSpPr>
            <p:nvPr/>
          </p:nvSpPr>
          <p:spPr bwMode="auto">
            <a:xfrm>
              <a:off x="4517" y="790"/>
              <a:ext cx="80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28697" name="Line 31"/>
            <p:cNvSpPr>
              <a:spLocks noChangeShapeType="1"/>
            </p:cNvSpPr>
            <p:nvPr/>
          </p:nvSpPr>
          <p:spPr bwMode="auto">
            <a:xfrm flipH="1">
              <a:off x="2948" y="87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32"/>
            <p:cNvSpPr>
              <a:spLocks noChangeShapeType="1"/>
            </p:cNvSpPr>
            <p:nvPr/>
          </p:nvSpPr>
          <p:spPr bwMode="auto">
            <a:xfrm>
              <a:off x="4060" y="87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33"/>
            <p:cNvSpPr>
              <a:spLocks noChangeShapeType="1"/>
            </p:cNvSpPr>
            <p:nvPr/>
          </p:nvSpPr>
          <p:spPr bwMode="auto">
            <a:xfrm>
              <a:off x="2759" y="3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34"/>
            <p:cNvSpPr>
              <a:spLocks noChangeShapeType="1"/>
            </p:cNvSpPr>
            <p:nvPr/>
          </p:nvSpPr>
          <p:spPr bwMode="auto">
            <a:xfrm>
              <a:off x="2427" y="5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35"/>
            <p:cNvSpPr>
              <a:spLocks noChangeShapeType="1"/>
            </p:cNvSpPr>
            <p:nvPr/>
          </p:nvSpPr>
          <p:spPr bwMode="auto">
            <a:xfrm>
              <a:off x="3645" y="336"/>
              <a:ext cx="27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36"/>
            <p:cNvSpPr>
              <a:spLocks noChangeShapeType="1"/>
            </p:cNvSpPr>
            <p:nvPr/>
          </p:nvSpPr>
          <p:spPr bwMode="auto">
            <a:xfrm>
              <a:off x="4444" y="54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37"/>
            <p:cNvSpPr>
              <a:spLocks noChangeShapeType="1"/>
            </p:cNvSpPr>
            <p:nvPr/>
          </p:nvSpPr>
          <p:spPr bwMode="auto">
            <a:xfrm>
              <a:off x="4776" y="35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8"/>
            <p:cNvSpPr>
              <a:spLocks noChangeShapeType="1"/>
            </p:cNvSpPr>
            <p:nvPr/>
          </p:nvSpPr>
          <p:spPr bwMode="auto">
            <a:xfrm flipH="1">
              <a:off x="5012" y="54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Rectangle 39"/>
            <p:cNvSpPr>
              <a:spLocks noChangeArrowheads="1"/>
            </p:cNvSpPr>
            <p:nvPr/>
          </p:nvSpPr>
          <p:spPr bwMode="auto">
            <a:xfrm>
              <a:off x="3354" y="798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</p:grpSp>
      <p:sp>
        <p:nvSpPr>
          <p:cNvPr id="28679" name="Rectangle 42"/>
          <p:cNvSpPr>
            <a:spLocks noChangeArrowheads="1"/>
          </p:cNvSpPr>
          <p:nvPr/>
        </p:nvSpPr>
        <p:spPr bwMode="auto">
          <a:xfrm>
            <a:off x="2700338" y="3716338"/>
            <a:ext cx="5832475" cy="223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CREATE TABLE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Manages (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ssn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CHAR(11)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did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INTEGER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since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DATE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PRIMARY KEY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(did),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(ssn)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REFERENCES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Employees,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(did)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REFERENCES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Departments)</a:t>
            </a:r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4427538" y="4868863"/>
            <a:ext cx="10080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2987675" y="4076700"/>
            <a:ext cx="1728788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>
            <a:off x="6372225" y="5157788"/>
            <a:ext cx="17287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1" grpId="0" animBg="1"/>
      <p:bldP spid="48172" grpId="0" animBg="1"/>
      <p:bldP spid="481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57F0355-69BA-0C49-83D9-28F0863C603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11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3600">
                <a:latin typeface="Calibri" charset="0"/>
                <a:ea typeface="新細明體" charset="0"/>
                <a:cs typeface="新細明體" charset="0"/>
              </a:rPr>
              <a:t>Relationship Sets (with key Constraints) to Table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3024188" cy="4114800"/>
          </a:xfrm>
          <a:noFill/>
        </p:spPr>
        <p:txBody>
          <a:bodyPr lIns="90488" tIns="44450" rIns="90488" bIns="44450"/>
          <a:lstStyle/>
          <a:p>
            <a:pPr eaLnBrk="1" hangingPunct="1">
              <a:buSzPct val="75000"/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Since each department has a unique manager, we could instead combine Manages and Departments.</a:t>
            </a:r>
          </a:p>
          <a:p>
            <a:pPr lvl="1" eaLnBrk="1" hangingPunct="1"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Map Manages into the Departments table.</a:t>
            </a:r>
          </a:p>
        </p:txBody>
      </p:sp>
      <p:grpSp>
        <p:nvGrpSpPr>
          <p:cNvPr id="30726" name="Group 8"/>
          <p:cNvGrpSpPr>
            <a:grpSpLocks/>
          </p:cNvGrpSpPr>
          <p:nvPr/>
        </p:nvGrpSpPr>
        <p:grpSpPr bwMode="auto">
          <a:xfrm>
            <a:off x="3729038" y="1844675"/>
            <a:ext cx="5414962" cy="1849438"/>
            <a:chOff x="2140" y="0"/>
            <a:chExt cx="3411" cy="1165"/>
          </a:xfrm>
        </p:grpSpPr>
        <p:sp>
          <p:nvSpPr>
            <p:cNvPr id="30728" name="Freeform 9"/>
            <p:cNvSpPr>
              <a:spLocks/>
            </p:cNvSpPr>
            <p:nvPr/>
          </p:nvSpPr>
          <p:spPr bwMode="auto">
            <a:xfrm>
              <a:off x="3288" y="585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Freeform 10"/>
            <p:cNvSpPr>
              <a:spLocks/>
            </p:cNvSpPr>
            <p:nvPr/>
          </p:nvSpPr>
          <p:spPr bwMode="auto">
            <a:xfrm>
              <a:off x="4145" y="240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Freeform 11"/>
            <p:cNvSpPr>
              <a:spLocks/>
            </p:cNvSpPr>
            <p:nvPr/>
          </p:nvSpPr>
          <p:spPr bwMode="auto">
            <a:xfrm>
              <a:off x="4976" y="254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1" name="Group 12"/>
            <p:cNvGrpSpPr>
              <a:grpSpLocks/>
            </p:cNvGrpSpPr>
            <p:nvPr/>
          </p:nvGrpSpPr>
          <p:grpSpPr bwMode="auto">
            <a:xfrm>
              <a:off x="4504" y="0"/>
              <a:ext cx="592" cy="327"/>
              <a:chOff x="4672" y="468"/>
              <a:chExt cx="592" cy="327"/>
            </a:xfrm>
          </p:grpSpPr>
          <p:sp>
            <p:nvSpPr>
              <p:cNvPr id="30755" name="Freeform 13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Rectangle 14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45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dname</a:t>
                </a:r>
              </a:p>
            </p:txBody>
          </p:sp>
        </p:grpSp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5011" y="289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0733" name="Rectangle 16"/>
            <p:cNvSpPr>
              <a:spLocks noChangeArrowheads="1"/>
            </p:cNvSpPr>
            <p:nvPr/>
          </p:nvSpPr>
          <p:spPr bwMode="auto">
            <a:xfrm>
              <a:off x="4207" y="289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grpSp>
          <p:nvGrpSpPr>
            <p:cNvPr id="30734" name="Group 17"/>
            <p:cNvGrpSpPr>
              <a:grpSpLocks/>
            </p:cNvGrpSpPr>
            <p:nvPr/>
          </p:nvGrpSpPr>
          <p:grpSpPr bwMode="auto">
            <a:xfrm>
              <a:off x="3453" y="48"/>
              <a:ext cx="455" cy="327"/>
              <a:chOff x="3621" y="276"/>
              <a:chExt cx="455" cy="327"/>
            </a:xfrm>
          </p:grpSpPr>
          <p:sp>
            <p:nvSpPr>
              <p:cNvPr id="30753" name="Freeform 18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Rectangle 19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37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since</a:t>
                </a:r>
              </a:p>
            </p:txBody>
          </p:sp>
        </p:grpSp>
        <p:sp>
          <p:nvSpPr>
            <p:cNvPr id="30735" name="Freeform 20"/>
            <p:cNvSpPr>
              <a:spLocks/>
            </p:cNvSpPr>
            <p:nvPr/>
          </p:nvSpPr>
          <p:spPr bwMode="auto">
            <a:xfrm>
              <a:off x="2547" y="9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Freeform 21"/>
            <p:cNvSpPr>
              <a:spLocks/>
            </p:cNvSpPr>
            <p:nvPr/>
          </p:nvSpPr>
          <p:spPr bwMode="auto">
            <a:xfrm>
              <a:off x="2140" y="250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Rectangle 22"/>
            <p:cNvSpPr>
              <a:spLocks noChangeArrowheads="1"/>
            </p:cNvSpPr>
            <p:nvPr/>
          </p:nvSpPr>
          <p:spPr bwMode="auto">
            <a:xfrm>
              <a:off x="2541" y="48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0738" name="Rectangle 23"/>
            <p:cNvSpPr>
              <a:spLocks noChangeArrowheads="1"/>
            </p:cNvSpPr>
            <p:nvPr/>
          </p:nvSpPr>
          <p:spPr bwMode="auto">
            <a:xfrm>
              <a:off x="2192" y="30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0739" name="Freeform 24"/>
            <p:cNvSpPr>
              <a:spLocks/>
            </p:cNvSpPr>
            <p:nvPr/>
          </p:nvSpPr>
          <p:spPr bwMode="auto">
            <a:xfrm>
              <a:off x="4408" y="768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0" name="Group 25"/>
            <p:cNvGrpSpPr>
              <a:grpSpLocks/>
            </p:cNvGrpSpPr>
            <p:nvPr/>
          </p:nvGrpSpPr>
          <p:grpSpPr bwMode="auto">
            <a:xfrm>
              <a:off x="2159" y="744"/>
              <a:ext cx="814" cy="295"/>
              <a:chOff x="2328" y="1226"/>
              <a:chExt cx="814" cy="295"/>
            </a:xfrm>
          </p:grpSpPr>
          <p:sp>
            <p:nvSpPr>
              <p:cNvPr id="30751" name="Freeform 26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solidFill>
                <a:srgbClr val="99FF99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Rectangle 27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667" cy="21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Employees</a:t>
                </a:r>
              </a:p>
            </p:txBody>
          </p:sp>
        </p:grpSp>
        <p:sp>
          <p:nvSpPr>
            <p:cNvPr id="30741" name="Rectangle 28"/>
            <p:cNvSpPr>
              <a:spLocks noChangeArrowheads="1"/>
            </p:cNvSpPr>
            <p:nvPr/>
          </p:nvSpPr>
          <p:spPr bwMode="auto">
            <a:xfrm>
              <a:off x="4517" y="790"/>
              <a:ext cx="80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30742" name="Line 29"/>
            <p:cNvSpPr>
              <a:spLocks noChangeShapeType="1"/>
            </p:cNvSpPr>
            <p:nvPr/>
          </p:nvSpPr>
          <p:spPr bwMode="auto">
            <a:xfrm flipH="1">
              <a:off x="2948" y="87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30"/>
            <p:cNvSpPr>
              <a:spLocks noChangeShapeType="1"/>
            </p:cNvSpPr>
            <p:nvPr/>
          </p:nvSpPr>
          <p:spPr bwMode="auto">
            <a:xfrm>
              <a:off x="4060" y="87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31"/>
            <p:cNvSpPr>
              <a:spLocks noChangeShapeType="1"/>
            </p:cNvSpPr>
            <p:nvPr/>
          </p:nvSpPr>
          <p:spPr bwMode="auto">
            <a:xfrm>
              <a:off x="2759" y="3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32"/>
            <p:cNvSpPr>
              <a:spLocks noChangeShapeType="1"/>
            </p:cNvSpPr>
            <p:nvPr/>
          </p:nvSpPr>
          <p:spPr bwMode="auto">
            <a:xfrm>
              <a:off x="2427" y="5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33"/>
            <p:cNvSpPr>
              <a:spLocks noChangeShapeType="1"/>
            </p:cNvSpPr>
            <p:nvPr/>
          </p:nvSpPr>
          <p:spPr bwMode="auto">
            <a:xfrm>
              <a:off x="3645" y="336"/>
              <a:ext cx="27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34"/>
            <p:cNvSpPr>
              <a:spLocks noChangeShapeType="1"/>
            </p:cNvSpPr>
            <p:nvPr/>
          </p:nvSpPr>
          <p:spPr bwMode="auto">
            <a:xfrm>
              <a:off x="4444" y="54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35"/>
            <p:cNvSpPr>
              <a:spLocks noChangeShapeType="1"/>
            </p:cNvSpPr>
            <p:nvPr/>
          </p:nvSpPr>
          <p:spPr bwMode="auto">
            <a:xfrm>
              <a:off x="4776" y="35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6"/>
            <p:cNvSpPr>
              <a:spLocks noChangeShapeType="1"/>
            </p:cNvSpPr>
            <p:nvPr/>
          </p:nvSpPr>
          <p:spPr bwMode="auto">
            <a:xfrm flipH="1">
              <a:off x="5012" y="54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Rectangle 37"/>
            <p:cNvSpPr>
              <a:spLocks noChangeArrowheads="1"/>
            </p:cNvSpPr>
            <p:nvPr/>
          </p:nvSpPr>
          <p:spPr bwMode="auto">
            <a:xfrm>
              <a:off x="3354" y="798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</p:grpSp>
      <p:sp>
        <p:nvSpPr>
          <p:cNvPr id="30727" name="Rectangle 38"/>
          <p:cNvSpPr>
            <a:spLocks noChangeArrowheads="1"/>
          </p:cNvSpPr>
          <p:nvPr/>
        </p:nvSpPr>
        <p:spPr bwMode="auto">
          <a:xfrm>
            <a:off x="3203575" y="3860800"/>
            <a:ext cx="5472113" cy="25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CREATE TABLE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Dept_Mgr(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did  INTEGER,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dname  CHAR(20),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budget  REAL,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ssn 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CHAR(11)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,   // can be null -&gt; at most one</a:t>
            </a:r>
          </a:p>
          <a:p>
            <a:pPr eaLnBrk="0" hangingPunct="0"/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   since 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DATE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PRIMARY KEY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(did),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(ssn)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REFERENCES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 Employees)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FEEBB61-9CB8-0F48-8A0D-880012FEC108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12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447B744-A059-AD46-B0B0-2C3F21E0201B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13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1038" y="6018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19438" y="60182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Review: Participation Constraints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05800" cy="1828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Describe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all (entitity)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participation 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relationship</a:t>
            </a:r>
          </a:p>
          <a:p>
            <a:pPr lvl="1" eaLnBrk="1" hangingPunct="1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Must every department have a manager?</a:t>
            </a:r>
          </a:p>
          <a:p>
            <a:pPr lvl="2" eaLnBrk="1" hangingPunct="1">
              <a:buSzPct val="75000"/>
            </a:pPr>
            <a:r>
              <a:rPr lang="en-US" altLang="zh-TW" sz="1800">
                <a:latin typeface="Calibri" charset="0"/>
                <a:ea typeface="新細明體" charset="0"/>
                <a:cs typeface="新細明體" charset="0"/>
              </a:rPr>
              <a:t>If yes, this is a </a:t>
            </a:r>
            <a:r>
              <a:rPr lang="en-US" altLang="zh-TW" sz="18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participation constraint</a:t>
            </a:r>
            <a:endParaRPr lang="en-US" altLang="zh-TW" sz="1800">
              <a:latin typeface="Calibri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All Departments entities must participate in the Manages relationship set (total participation).</a:t>
            </a:r>
          </a:p>
        </p:txBody>
      </p:sp>
      <p:grpSp>
        <p:nvGrpSpPr>
          <p:cNvPr id="33798" name="Group 47"/>
          <p:cNvGrpSpPr>
            <a:grpSpLocks/>
          </p:cNvGrpSpPr>
          <p:nvPr/>
        </p:nvGrpSpPr>
        <p:grpSpPr bwMode="auto">
          <a:xfrm>
            <a:off x="1131888" y="3422650"/>
            <a:ext cx="7345362" cy="1550988"/>
            <a:chOff x="713" y="2156"/>
            <a:chExt cx="4627" cy="977"/>
          </a:xfrm>
        </p:grpSpPr>
        <p:sp>
          <p:nvSpPr>
            <p:cNvPr id="33799" name="Freeform 6"/>
            <p:cNvSpPr>
              <a:spLocks/>
            </p:cNvSpPr>
            <p:nvPr/>
          </p:nvSpPr>
          <p:spPr bwMode="auto">
            <a:xfrm>
              <a:off x="3371" y="2468"/>
              <a:ext cx="666" cy="234"/>
            </a:xfrm>
            <a:custGeom>
              <a:avLst/>
              <a:gdLst>
                <a:gd name="T0" fmla="*/ 662 w 666"/>
                <a:gd name="T1" fmla="*/ 106 h 234"/>
                <a:gd name="T2" fmla="*/ 652 w 666"/>
                <a:gd name="T3" fmla="*/ 86 h 234"/>
                <a:gd name="T4" fmla="*/ 633 w 666"/>
                <a:gd name="T5" fmla="*/ 68 h 234"/>
                <a:gd name="T6" fmla="*/ 604 w 666"/>
                <a:gd name="T7" fmla="*/ 50 h 234"/>
                <a:gd name="T8" fmla="*/ 566 w 666"/>
                <a:gd name="T9" fmla="*/ 34 h 234"/>
                <a:gd name="T10" fmla="*/ 522 w 666"/>
                <a:gd name="T11" fmla="*/ 21 h 234"/>
                <a:gd name="T12" fmla="*/ 472 w 666"/>
                <a:gd name="T13" fmla="*/ 11 h 234"/>
                <a:gd name="T14" fmla="*/ 419 w 666"/>
                <a:gd name="T15" fmla="*/ 4 h 234"/>
                <a:gd name="T16" fmla="*/ 360 w 666"/>
                <a:gd name="T17" fmla="*/ 1 h 234"/>
                <a:gd name="T18" fmla="*/ 304 w 666"/>
                <a:gd name="T19" fmla="*/ 1 h 234"/>
                <a:gd name="T20" fmla="*/ 247 w 666"/>
                <a:gd name="T21" fmla="*/ 4 h 234"/>
                <a:gd name="T22" fmla="*/ 191 w 666"/>
                <a:gd name="T23" fmla="*/ 11 h 234"/>
                <a:gd name="T24" fmla="*/ 141 w 666"/>
                <a:gd name="T25" fmla="*/ 21 h 234"/>
                <a:gd name="T26" fmla="*/ 98 w 666"/>
                <a:gd name="T27" fmla="*/ 34 h 234"/>
                <a:gd name="T28" fmla="*/ 60 w 666"/>
                <a:gd name="T29" fmla="*/ 50 h 234"/>
                <a:gd name="T30" fmla="*/ 31 w 666"/>
                <a:gd name="T31" fmla="*/ 68 h 234"/>
                <a:gd name="T32" fmla="*/ 10 w 666"/>
                <a:gd name="T33" fmla="*/ 86 h 234"/>
                <a:gd name="T34" fmla="*/ 1 w 666"/>
                <a:gd name="T35" fmla="*/ 106 h 234"/>
                <a:gd name="T36" fmla="*/ 1 w 666"/>
                <a:gd name="T37" fmla="*/ 127 h 234"/>
                <a:gd name="T38" fmla="*/ 10 w 666"/>
                <a:gd name="T39" fmla="*/ 147 h 234"/>
                <a:gd name="T40" fmla="*/ 31 w 666"/>
                <a:gd name="T41" fmla="*/ 166 h 234"/>
                <a:gd name="T42" fmla="*/ 60 w 666"/>
                <a:gd name="T43" fmla="*/ 183 h 234"/>
                <a:gd name="T44" fmla="*/ 98 w 666"/>
                <a:gd name="T45" fmla="*/ 199 h 234"/>
                <a:gd name="T46" fmla="*/ 141 w 666"/>
                <a:gd name="T47" fmla="*/ 212 h 234"/>
                <a:gd name="T48" fmla="*/ 191 w 666"/>
                <a:gd name="T49" fmla="*/ 222 h 234"/>
                <a:gd name="T50" fmla="*/ 247 w 666"/>
                <a:gd name="T51" fmla="*/ 229 h 234"/>
                <a:gd name="T52" fmla="*/ 304 w 666"/>
                <a:gd name="T53" fmla="*/ 232 h 234"/>
                <a:gd name="T54" fmla="*/ 360 w 666"/>
                <a:gd name="T55" fmla="*/ 232 h 234"/>
                <a:gd name="T56" fmla="*/ 419 w 666"/>
                <a:gd name="T57" fmla="*/ 229 h 234"/>
                <a:gd name="T58" fmla="*/ 472 w 666"/>
                <a:gd name="T59" fmla="*/ 222 h 234"/>
                <a:gd name="T60" fmla="*/ 522 w 666"/>
                <a:gd name="T61" fmla="*/ 212 h 234"/>
                <a:gd name="T62" fmla="*/ 566 w 666"/>
                <a:gd name="T63" fmla="*/ 199 h 234"/>
                <a:gd name="T64" fmla="*/ 604 w 666"/>
                <a:gd name="T65" fmla="*/ 183 h 234"/>
                <a:gd name="T66" fmla="*/ 633 w 666"/>
                <a:gd name="T67" fmla="*/ 166 h 234"/>
                <a:gd name="T68" fmla="*/ 652 w 666"/>
                <a:gd name="T69" fmla="*/ 147 h 234"/>
                <a:gd name="T70" fmla="*/ 662 w 666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4"/>
                <a:gd name="T110" fmla="*/ 666 w 666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7"/>
            <p:cNvSpPr>
              <a:spLocks/>
            </p:cNvSpPr>
            <p:nvPr/>
          </p:nvSpPr>
          <p:spPr bwMode="auto">
            <a:xfrm>
              <a:off x="4593" y="2468"/>
              <a:ext cx="747" cy="234"/>
            </a:xfrm>
            <a:custGeom>
              <a:avLst/>
              <a:gdLst>
                <a:gd name="T0" fmla="*/ 1 w 747"/>
                <a:gd name="T1" fmla="*/ 127 h 234"/>
                <a:gd name="T2" fmla="*/ 12 w 747"/>
                <a:gd name="T3" fmla="*/ 147 h 234"/>
                <a:gd name="T4" fmla="*/ 35 w 747"/>
                <a:gd name="T5" fmla="*/ 166 h 234"/>
                <a:gd name="T6" fmla="*/ 66 w 747"/>
                <a:gd name="T7" fmla="*/ 183 h 234"/>
                <a:gd name="T8" fmla="*/ 108 w 747"/>
                <a:gd name="T9" fmla="*/ 199 h 234"/>
                <a:gd name="T10" fmla="*/ 159 w 747"/>
                <a:gd name="T11" fmla="*/ 212 h 234"/>
                <a:gd name="T12" fmla="*/ 215 w 747"/>
                <a:gd name="T13" fmla="*/ 222 h 234"/>
                <a:gd name="T14" fmla="*/ 276 w 747"/>
                <a:gd name="T15" fmla="*/ 229 h 234"/>
                <a:gd name="T16" fmla="*/ 340 w 747"/>
                <a:gd name="T17" fmla="*/ 232 h 234"/>
                <a:gd name="T18" fmla="*/ 405 w 747"/>
                <a:gd name="T19" fmla="*/ 232 h 234"/>
                <a:gd name="T20" fmla="*/ 469 w 747"/>
                <a:gd name="T21" fmla="*/ 229 h 234"/>
                <a:gd name="T22" fmla="*/ 530 w 747"/>
                <a:gd name="T23" fmla="*/ 222 h 234"/>
                <a:gd name="T24" fmla="*/ 586 w 747"/>
                <a:gd name="T25" fmla="*/ 212 h 234"/>
                <a:gd name="T26" fmla="*/ 637 w 747"/>
                <a:gd name="T27" fmla="*/ 198 h 234"/>
                <a:gd name="T28" fmla="*/ 677 w 747"/>
                <a:gd name="T29" fmla="*/ 183 h 234"/>
                <a:gd name="T30" fmla="*/ 710 w 747"/>
                <a:gd name="T31" fmla="*/ 166 h 234"/>
                <a:gd name="T32" fmla="*/ 733 w 747"/>
                <a:gd name="T33" fmla="*/ 146 h 234"/>
                <a:gd name="T34" fmla="*/ 744 w 747"/>
                <a:gd name="T35" fmla="*/ 126 h 234"/>
                <a:gd name="T36" fmla="*/ 744 w 747"/>
                <a:gd name="T37" fmla="*/ 106 h 234"/>
                <a:gd name="T38" fmla="*/ 733 w 747"/>
                <a:gd name="T39" fmla="*/ 86 h 234"/>
                <a:gd name="T40" fmla="*/ 710 w 747"/>
                <a:gd name="T41" fmla="*/ 67 h 234"/>
                <a:gd name="T42" fmla="*/ 677 w 747"/>
                <a:gd name="T43" fmla="*/ 50 h 234"/>
                <a:gd name="T44" fmla="*/ 637 w 747"/>
                <a:gd name="T45" fmla="*/ 34 h 234"/>
                <a:gd name="T46" fmla="*/ 586 w 747"/>
                <a:gd name="T47" fmla="*/ 21 h 234"/>
                <a:gd name="T48" fmla="*/ 530 w 747"/>
                <a:gd name="T49" fmla="*/ 11 h 234"/>
                <a:gd name="T50" fmla="*/ 469 w 747"/>
                <a:gd name="T51" fmla="*/ 4 h 234"/>
                <a:gd name="T52" fmla="*/ 405 w 747"/>
                <a:gd name="T53" fmla="*/ 1 h 234"/>
                <a:gd name="T54" fmla="*/ 340 w 747"/>
                <a:gd name="T55" fmla="*/ 1 h 234"/>
                <a:gd name="T56" fmla="*/ 276 w 747"/>
                <a:gd name="T57" fmla="*/ 4 h 234"/>
                <a:gd name="T58" fmla="*/ 215 w 747"/>
                <a:gd name="T59" fmla="*/ 11 h 234"/>
                <a:gd name="T60" fmla="*/ 159 w 747"/>
                <a:gd name="T61" fmla="*/ 21 h 234"/>
                <a:gd name="T62" fmla="*/ 108 w 747"/>
                <a:gd name="T63" fmla="*/ 34 h 234"/>
                <a:gd name="T64" fmla="*/ 66 w 747"/>
                <a:gd name="T65" fmla="*/ 50 h 234"/>
                <a:gd name="T66" fmla="*/ 35 w 747"/>
                <a:gd name="T67" fmla="*/ 68 h 234"/>
                <a:gd name="T68" fmla="*/ 12 w 747"/>
                <a:gd name="T69" fmla="*/ 86 h 234"/>
                <a:gd name="T70" fmla="*/ 1 w 747"/>
                <a:gd name="T71" fmla="*/ 10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7"/>
                <a:gd name="T109" fmla="*/ 0 h 234"/>
                <a:gd name="T110" fmla="*/ 747 w 74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Freeform 8"/>
            <p:cNvSpPr>
              <a:spLocks/>
            </p:cNvSpPr>
            <p:nvPr/>
          </p:nvSpPr>
          <p:spPr bwMode="auto">
            <a:xfrm>
              <a:off x="713" y="2461"/>
              <a:ext cx="665" cy="234"/>
            </a:xfrm>
            <a:custGeom>
              <a:avLst/>
              <a:gdLst>
                <a:gd name="T0" fmla="*/ 662 w 665"/>
                <a:gd name="T1" fmla="*/ 106 h 234"/>
                <a:gd name="T2" fmla="*/ 653 w 665"/>
                <a:gd name="T3" fmla="*/ 86 h 234"/>
                <a:gd name="T4" fmla="*/ 633 w 665"/>
                <a:gd name="T5" fmla="*/ 68 h 234"/>
                <a:gd name="T6" fmla="*/ 604 w 665"/>
                <a:gd name="T7" fmla="*/ 50 h 234"/>
                <a:gd name="T8" fmla="*/ 567 w 665"/>
                <a:gd name="T9" fmla="*/ 34 h 234"/>
                <a:gd name="T10" fmla="*/ 522 w 665"/>
                <a:gd name="T11" fmla="*/ 21 h 234"/>
                <a:gd name="T12" fmla="*/ 472 w 665"/>
                <a:gd name="T13" fmla="*/ 11 h 234"/>
                <a:gd name="T14" fmla="*/ 418 w 665"/>
                <a:gd name="T15" fmla="*/ 5 h 234"/>
                <a:gd name="T16" fmla="*/ 361 w 665"/>
                <a:gd name="T17" fmla="*/ 1 h 234"/>
                <a:gd name="T18" fmla="*/ 302 w 665"/>
                <a:gd name="T19" fmla="*/ 1 h 234"/>
                <a:gd name="T20" fmla="*/ 247 w 665"/>
                <a:gd name="T21" fmla="*/ 5 h 234"/>
                <a:gd name="T22" fmla="*/ 191 w 665"/>
                <a:gd name="T23" fmla="*/ 11 h 234"/>
                <a:gd name="T24" fmla="*/ 141 w 665"/>
                <a:gd name="T25" fmla="*/ 21 h 234"/>
                <a:gd name="T26" fmla="*/ 96 w 665"/>
                <a:gd name="T27" fmla="*/ 34 h 234"/>
                <a:gd name="T28" fmla="*/ 60 w 665"/>
                <a:gd name="T29" fmla="*/ 50 h 234"/>
                <a:gd name="T30" fmla="*/ 31 w 665"/>
                <a:gd name="T31" fmla="*/ 68 h 234"/>
                <a:gd name="T32" fmla="*/ 10 w 665"/>
                <a:gd name="T33" fmla="*/ 86 h 234"/>
                <a:gd name="T34" fmla="*/ 1 w 665"/>
                <a:gd name="T35" fmla="*/ 106 h 234"/>
                <a:gd name="T36" fmla="*/ 1 w 665"/>
                <a:gd name="T37" fmla="*/ 127 h 234"/>
                <a:gd name="T38" fmla="*/ 10 w 665"/>
                <a:gd name="T39" fmla="*/ 147 h 234"/>
                <a:gd name="T40" fmla="*/ 31 w 665"/>
                <a:gd name="T41" fmla="*/ 166 h 234"/>
                <a:gd name="T42" fmla="*/ 60 w 665"/>
                <a:gd name="T43" fmla="*/ 183 h 234"/>
                <a:gd name="T44" fmla="*/ 96 w 665"/>
                <a:gd name="T45" fmla="*/ 199 h 234"/>
                <a:gd name="T46" fmla="*/ 141 w 665"/>
                <a:gd name="T47" fmla="*/ 212 h 234"/>
                <a:gd name="T48" fmla="*/ 191 w 665"/>
                <a:gd name="T49" fmla="*/ 222 h 234"/>
                <a:gd name="T50" fmla="*/ 247 w 665"/>
                <a:gd name="T51" fmla="*/ 229 h 234"/>
                <a:gd name="T52" fmla="*/ 302 w 665"/>
                <a:gd name="T53" fmla="*/ 232 h 234"/>
                <a:gd name="T54" fmla="*/ 361 w 665"/>
                <a:gd name="T55" fmla="*/ 232 h 234"/>
                <a:gd name="T56" fmla="*/ 418 w 665"/>
                <a:gd name="T57" fmla="*/ 229 h 234"/>
                <a:gd name="T58" fmla="*/ 472 w 665"/>
                <a:gd name="T59" fmla="*/ 222 h 234"/>
                <a:gd name="T60" fmla="*/ 522 w 665"/>
                <a:gd name="T61" fmla="*/ 212 h 234"/>
                <a:gd name="T62" fmla="*/ 567 w 665"/>
                <a:gd name="T63" fmla="*/ 199 h 234"/>
                <a:gd name="T64" fmla="*/ 604 w 665"/>
                <a:gd name="T65" fmla="*/ 183 h 234"/>
                <a:gd name="T66" fmla="*/ 633 w 665"/>
                <a:gd name="T67" fmla="*/ 166 h 234"/>
                <a:gd name="T68" fmla="*/ 653 w 665"/>
                <a:gd name="T69" fmla="*/ 147 h 234"/>
                <a:gd name="T70" fmla="*/ 662 w 665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9"/>
            <p:cNvSpPr>
              <a:spLocks/>
            </p:cNvSpPr>
            <p:nvPr/>
          </p:nvSpPr>
          <p:spPr bwMode="auto">
            <a:xfrm>
              <a:off x="1311" y="2291"/>
              <a:ext cx="666" cy="233"/>
            </a:xfrm>
            <a:custGeom>
              <a:avLst/>
              <a:gdLst>
                <a:gd name="T0" fmla="*/ 663 w 666"/>
                <a:gd name="T1" fmla="*/ 106 h 233"/>
                <a:gd name="T2" fmla="*/ 652 w 666"/>
                <a:gd name="T3" fmla="*/ 86 h 233"/>
                <a:gd name="T4" fmla="*/ 633 w 666"/>
                <a:gd name="T5" fmla="*/ 66 h 233"/>
                <a:gd name="T6" fmla="*/ 605 w 666"/>
                <a:gd name="T7" fmla="*/ 49 h 233"/>
                <a:gd name="T8" fmla="*/ 568 w 666"/>
                <a:gd name="T9" fmla="*/ 34 h 233"/>
                <a:gd name="T10" fmla="*/ 523 w 666"/>
                <a:gd name="T11" fmla="*/ 21 h 233"/>
                <a:gd name="T12" fmla="*/ 472 w 666"/>
                <a:gd name="T13" fmla="*/ 10 h 233"/>
                <a:gd name="T14" fmla="*/ 419 w 666"/>
                <a:gd name="T15" fmla="*/ 3 h 233"/>
                <a:gd name="T16" fmla="*/ 362 w 666"/>
                <a:gd name="T17" fmla="*/ 0 h 233"/>
                <a:gd name="T18" fmla="*/ 304 w 666"/>
                <a:gd name="T19" fmla="*/ 0 h 233"/>
                <a:gd name="T20" fmla="*/ 247 w 666"/>
                <a:gd name="T21" fmla="*/ 3 h 233"/>
                <a:gd name="T22" fmla="*/ 192 w 666"/>
                <a:gd name="T23" fmla="*/ 10 h 233"/>
                <a:gd name="T24" fmla="*/ 141 w 666"/>
                <a:gd name="T25" fmla="*/ 21 h 233"/>
                <a:gd name="T26" fmla="*/ 98 w 666"/>
                <a:gd name="T27" fmla="*/ 34 h 233"/>
                <a:gd name="T28" fmla="*/ 60 w 666"/>
                <a:gd name="T29" fmla="*/ 49 h 233"/>
                <a:gd name="T30" fmla="*/ 31 w 666"/>
                <a:gd name="T31" fmla="*/ 66 h 233"/>
                <a:gd name="T32" fmla="*/ 12 w 666"/>
                <a:gd name="T33" fmla="*/ 86 h 233"/>
                <a:gd name="T34" fmla="*/ 1 w 666"/>
                <a:gd name="T35" fmla="*/ 106 h 233"/>
                <a:gd name="T36" fmla="*/ 1 w 666"/>
                <a:gd name="T37" fmla="*/ 126 h 233"/>
                <a:gd name="T38" fmla="*/ 12 w 666"/>
                <a:gd name="T39" fmla="*/ 146 h 233"/>
                <a:gd name="T40" fmla="*/ 31 w 666"/>
                <a:gd name="T41" fmla="*/ 165 h 233"/>
                <a:gd name="T42" fmla="*/ 60 w 666"/>
                <a:gd name="T43" fmla="*/ 182 h 233"/>
                <a:gd name="T44" fmla="*/ 98 w 666"/>
                <a:gd name="T45" fmla="*/ 198 h 233"/>
                <a:gd name="T46" fmla="*/ 141 w 666"/>
                <a:gd name="T47" fmla="*/ 211 h 233"/>
                <a:gd name="T48" fmla="*/ 192 w 666"/>
                <a:gd name="T49" fmla="*/ 221 h 233"/>
                <a:gd name="T50" fmla="*/ 247 w 666"/>
                <a:gd name="T51" fmla="*/ 228 h 233"/>
                <a:gd name="T52" fmla="*/ 304 w 666"/>
                <a:gd name="T53" fmla="*/ 232 h 233"/>
                <a:gd name="T54" fmla="*/ 362 w 666"/>
                <a:gd name="T55" fmla="*/ 232 h 233"/>
                <a:gd name="T56" fmla="*/ 419 w 666"/>
                <a:gd name="T57" fmla="*/ 228 h 233"/>
                <a:gd name="T58" fmla="*/ 472 w 666"/>
                <a:gd name="T59" fmla="*/ 221 h 233"/>
                <a:gd name="T60" fmla="*/ 523 w 666"/>
                <a:gd name="T61" fmla="*/ 211 h 233"/>
                <a:gd name="T62" fmla="*/ 568 w 666"/>
                <a:gd name="T63" fmla="*/ 198 h 233"/>
                <a:gd name="T64" fmla="*/ 605 w 666"/>
                <a:gd name="T65" fmla="*/ 182 h 233"/>
                <a:gd name="T66" fmla="*/ 633 w 666"/>
                <a:gd name="T67" fmla="*/ 165 h 233"/>
                <a:gd name="T68" fmla="*/ 652 w 666"/>
                <a:gd name="T69" fmla="*/ 146 h 233"/>
                <a:gd name="T70" fmla="*/ 663 w 666"/>
                <a:gd name="T71" fmla="*/ 126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11"/>
            <p:cNvSpPr>
              <a:spLocks/>
            </p:cNvSpPr>
            <p:nvPr/>
          </p:nvSpPr>
          <p:spPr bwMode="auto">
            <a:xfrm>
              <a:off x="2640" y="2160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2 w 665"/>
                <a:gd name="T3" fmla="*/ 147 h 234"/>
                <a:gd name="T4" fmla="*/ 31 w 665"/>
                <a:gd name="T5" fmla="*/ 166 h 234"/>
                <a:gd name="T6" fmla="*/ 60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2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3 w 665"/>
                <a:gd name="T25" fmla="*/ 212 h 234"/>
                <a:gd name="T26" fmla="*/ 567 w 665"/>
                <a:gd name="T27" fmla="*/ 199 h 234"/>
                <a:gd name="T28" fmla="*/ 604 w 665"/>
                <a:gd name="T29" fmla="*/ 183 h 234"/>
                <a:gd name="T30" fmla="*/ 633 w 665"/>
                <a:gd name="T31" fmla="*/ 166 h 234"/>
                <a:gd name="T32" fmla="*/ 653 w 665"/>
                <a:gd name="T33" fmla="*/ 147 h 234"/>
                <a:gd name="T34" fmla="*/ 664 w 665"/>
                <a:gd name="T35" fmla="*/ 127 h 234"/>
                <a:gd name="T36" fmla="*/ 664 w 665"/>
                <a:gd name="T37" fmla="*/ 106 h 234"/>
                <a:gd name="T38" fmla="*/ 653 w 665"/>
                <a:gd name="T39" fmla="*/ 87 h 234"/>
                <a:gd name="T40" fmla="*/ 633 w 665"/>
                <a:gd name="T41" fmla="*/ 68 h 234"/>
                <a:gd name="T42" fmla="*/ 604 w 665"/>
                <a:gd name="T43" fmla="*/ 50 h 234"/>
                <a:gd name="T44" fmla="*/ 567 w 665"/>
                <a:gd name="T45" fmla="*/ 34 h 234"/>
                <a:gd name="T46" fmla="*/ 523 w 665"/>
                <a:gd name="T47" fmla="*/ 21 h 234"/>
                <a:gd name="T48" fmla="*/ 472 w 665"/>
                <a:gd name="T49" fmla="*/ 12 h 234"/>
                <a:gd name="T50" fmla="*/ 418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2 w 665"/>
                <a:gd name="T59" fmla="*/ 12 h 234"/>
                <a:gd name="T60" fmla="*/ 141 w 665"/>
                <a:gd name="T61" fmla="*/ 22 h 234"/>
                <a:gd name="T62" fmla="*/ 96 w 665"/>
                <a:gd name="T63" fmla="*/ 35 h 234"/>
                <a:gd name="T64" fmla="*/ 60 w 665"/>
                <a:gd name="T65" fmla="*/ 50 h 234"/>
                <a:gd name="T66" fmla="*/ 31 w 665"/>
                <a:gd name="T67" fmla="*/ 68 h 234"/>
                <a:gd name="T68" fmla="*/ 12 w 665"/>
                <a:gd name="T69" fmla="*/ 87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auto">
            <a:xfrm>
              <a:off x="1935" y="2461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0 w 665"/>
                <a:gd name="T3" fmla="*/ 147 h 234"/>
                <a:gd name="T4" fmla="*/ 31 w 665"/>
                <a:gd name="T5" fmla="*/ 166 h 234"/>
                <a:gd name="T6" fmla="*/ 59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1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2 w 665"/>
                <a:gd name="T25" fmla="*/ 212 h 234"/>
                <a:gd name="T26" fmla="*/ 565 w 665"/>
                <a:gd name="T27" fmla="*/ 199 h 234"/>
                <a:gd name="T28" fmla="*/ 603 w 665"/>
                <a:gd name="T29" fmla="*/ 183 h 234"/>
                <a:gd name="T30" fmla="*/ 632 w 665"/>
                <a:gd name="T31" fmla="*/ 166 h 234"/>
                <a:gd name="T32" fmla="*/ 653 w 665"/>
                <a:gd name="T33" fmla="*/ 147 h 234"/>
                <a:gd name="T34" fmla="*/ 662 w 665"/>
                <a:gd name="T35" fmla="*/ 127 h 234"/>
                <a:gd name="T36" fmla="*/ 662 w 665"/>
                <a:gd name="T37" fmla="*/ 106 h 234"/>
                <a:gd name="T38" fmla="*/ 653 w 665"/>
                <a:gd name="T39" fmla="*/ 86 h 234"/>
                <a:gd name="T40" fmla="*/ 632 w 665"/>
                <a:gd name="T41" fmla="*/ 68 h 234"/>
                <a:gd name="T42" fmla="*/ 603 w 665"/>
                <a:gd name="T43" fmla="*/ 50 h 234"/>
                <a:gd name="T44" fmla="*/ 565 w 665"/>
                <a:gd name="T45" fmla="*/ 34 h 234"/>
                <a:gd name="T46" fmla="*/ 522 w 665"/>
                <a:gd name="T47" fmla="*/ 21 h 234"/>
                <a:gd name="T48" fmla="*/ 472 w 665"/>
                <a:gd name="T49" fmla="*/ 11 h 234"/>
                <a:gd name="T50" fmla="*/ 416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1 w 665"/>
                <a:gd name="T59" fmla="*/ 12 h 234"/>
                <a:gd name="T60" fmla="*/ 141 w 665"/>
                <a:gd name="T61" fmla="*/ 21 h 234"/>
                <a:gd name="T62" fmla="*/ 96 w 665"/>
                <a:gd name="T63" fmla="*/ 35 h 234"/>
                <a:gd name="T64" fmla="*/ 59 w 665"/>
                <a:gd name="T65" fmla="*/ 50 h 234"/>
                <a:gd name="T66" fmla="*/ 31 w 665"/>
                <a:gd name="T67" fmla="*/ 68 h 234"/>
                <a:gd name="T68" fmla="*/ 10 w 665"/>
                <a:gd name="T69" fmla="*/ 86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2607" y="2749"/>
              <a:ext cx="741" cy="384"/>
            </a:xfrm>
            <a:custGeom>
              <a:avLst/>
              <a:gdLst>
                <a:gd name="T0" fmla="*/ 0 w 741"/>
                <a:gd name="T1" fmla="*/ 191 h 384"/>
                <a:gd name="T2" fmla="*/ 365 w 741"/>
                <a:gd name="T3" fmla="*/ 0 h 384"/>
                <a:gd name="T4" fmla="*/ 740 w 741"/>
                <a:gd name="T5" fmla="*/ 198 h 384"/>
                <a:gd name="T6" fmla="*/ 365 w 741"/>
                <a:gd name="T7" fmla="*/ 383 h 384"/>
                <a:gd name="T8" fmla="*/ 0 w 741"/>
                <a:gd name="T9" fmla="*/ 19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384"/>
                <a:gd name="T17" fmla="*/ 741 w 74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1311" y="2838"/>
              <a:ext cx="787" cy="209"/>
            </a:xfrm>
            <a:custGeom>
              <a:avLst/>
              <a:gdLst>
                <a:gd name="T0" fmla="*/ 786 w 787"/>
                <a:gd name="T1" fmla="*/ 208 h 209"/>
                <a:gd name="T2" fmla="*/ 786 w 787"/>
                <a:gd name="T3" fmla="*/ 0 h 209"/>
                <a:gd name="T4" fmla="*/ 0 w 787"/>
                <a:gd name="T5" fmla="*/ 0 h 209"/>
                <a:gd name="T6" fmla="*/ 0 w 787"/>
                <a:gd name="T7" fmla="*/ 208 h 209"/>
                <a:gd name="T8" fmla="*/ 786 w 787"/>
                <a:gd name="T9" fmla="*/ 208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09"/>
                <a:gd name="T17" fmla="*/ 787 w 787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Freeform 15"/>
            <p:cNvSpPr>
              <a:spLocks/>
            </p:cNvSpPr>
            <p:nvPr/>
          </p:nvSpPr>
          <p:spPr bwMode="auto">
            <a:xfrm>
              <a:off x="3968" y="2297"/>
              <a:ext cx="667" cy="234"/>
            </a:xfrm>
            <a:custGeom>
              <a:avLst/>
              <a:gdLst>
                <a:gd name="T0" fmla="*/ 664 w 667"/>
                <a:gd name="T1" fmla="*/ 107 h 234"/>
                <a:gd name="T2" fmla="*/ 655 w 667"/>
                <a:gd name="T3" fmla="*/ 86 h 234"/>
                <a:gd name="T4" fmla="*/ 634 w 667"/>
                <a:gd name="T5" fmla="*/ 67 h 234"/>
                <a:gd name="T6" fmla="*/ 606 w 667"/>
                <a:gd name="T7" fmla="*/ 50 h 234"/>
                <a:gd name="T8" fmla="*/ 568 w 667"/>
                <a:gd name="T9" fmla="*/ 35 h 234"/>
                <a:gd name="T10" fmla="*/ 524 w 667"/>
                <a:gd name="T11" fmla="*/ 21 h 234"/>
                <a:gd name="T12" fmla="*/ 474 w 667"/>
                <a:gd name="T13" fmla="*/ 11 h 234"/>
                <a:gd name="T14" fmla="*/ 419 w 667"/>
                <a:gd name="T15" fmla="*/ 4 h 234"/>
                <a:gd name="T16" fmla="*/ 362 w 667"/>
                <a:gd name="T17" fmla="*/ 1 h 234"/>
                <a:gd name="T18" fmla="*/ 304 w 667"/>
                <a:gd name="T19" fmla="*/ 1 h 234"/>
                <a:gd name="T20" fmla="*/ 247 w 667"/>
                <a:gd name="T21" fmla="*/ 4 h 234"/>
                <a:gd name="T22" fmla="*/ 192 w 667"/>
                <a:gd name="T23" fmla="*/ 11 h 234"/>
                <a:gd name="T24" fmla="*/ 143 w 667"/>
                <a:gd name="T25" fmla="*/ 21 h 234"/>
                <a:gd name="T26" fmla="*/ 98 w 667"/>
                <a:gd name="T27" fmla="*/ 35 h 234"/>
                <a:gd name="T28" fmla="*/ 60 w 667"/>
                <a:gd name="T29" fmla="*/ 50 h 234"/>
                <a:gd name="T30" fmla="*/ 31 w 667"/>
                <a:gd name="T31" fmla="*/ 67 h 234"/>
                <a:gd name="T32" fmla="*/ 12 w 667"/>
                <a:gd name="T33" fmla="*/ 86 h 234"/>
                <a:gd name="T34" fmla="*/ 2 w 667"/>
                <a:gd name="T35" fmla="*/ 107 h 234"/>
                <a:gd name="T36" fmla="*/ 2 w 667"/>
                <a:gd name="T37" fmla="*/ 127 h 234"/>
                <a:gd name="T38" fmla="*/ 12 w 667"/>
                <a:gd name="T39" fmla="*/ 147 h 234"/>
                <a:gd name="T40" fmla="*/ 31 w 667"/>
                <a:gd name="T41" fmla="*/ 166 h 234"/>
                <a:gd name="T42" fmla="*/ 60 w 667"/>
                <a:gd name="T43" fmla="*/ 183 h 234"/>
                <a:gd name="T44" fmla="*/ 98 w 667"/>
                <a:gd name="T45" fmla="*/ 199 h 234"/>
                <a:gd name="T46" fmla="*/ 143 w 667"/>
                <a:gd name="T47" fmla="*/ 212 h 234"/>
                <a:gd name="T48" fmla="*/ 192 w 667"/>
                <a:gd name="T49" fmla="*/ 222 h 234"/>
                <a:gd name="T50" fmla="*/ 247 w 667"/>
                <a:gd name="T51" fmla="*/ 229 h 234"/>
                <a:gd name="T52" fmla="*/ 304 w 667"/>
                <a:gd name="T53" fmla="*/ 232 h 234"/>
                <a:gd name="T54" fmla="*/ 362 w 667"/>
                <a:gd name="T55" fmla="*/ 232 h 234"/>
                <a:gd name="T56" fmla="*/ 419 w 667"/>
                <a:gd name="T57" fmla="*/ 229 h 234"/>
                <a:gd name="T58" fmla="*/ 474 w 667"/>
                <a:gd name="T59" fmla="*/ 222 h 234"/>
                <a:gd name="T60" fmla="*/ 524 w 667"/>
                <a:gd name="T61" fmla="*/ 212 h 234"/>
                <a:gd name="T62" fmla="*/ 568 w 667"/>
                <a:gd name="T63" fmla="*/ 199 h 234"/>
                <a:gd name="T64" fmla="*/ 606 w 667"/>
                <a:gd name="T65" fmla="*/ 183 h 234"/>
                <a:gd name="T66" fmla="*/ 634 w 667"/>
                <a:gd name="T67" fmla="*/ 166 h 234"/>
                <a:gd name="T68" fmla="*/ 655 w 667"/>
                <a:gd name="T69" fmla="*/ 147 h 234"/>
                <a:gd name="T70" fmla="*/ 664 w 667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234"/>
                <a:gd name="T110" fmla="*/ 667 w 66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132" y="2458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33809" name="Freeform 17"/>
            <p:cNvSpPr>
              <a:spLocks/>
            </p:cNvSpPr>
            <p:nvPr/>
          </p:nvSpPr>
          <p:spPr bwMode="auto">
            <a:xfrm>
              <a:off x="3968" y="2844"/>
              <a:ext cx="929" cy="228"/>
            </a:xfrm>
            <a:custGeom>
              <a:avLst/>
              <a:gdLst>
                <a:gd name="T0" fmla="*/ 928 w 929"/>
                <a:gd name="T1" fmla="*/ 227 h 228"/>
                <a:gd name="T2" fmla="*/ 928 w 929"/>
                <a:gd name="T3" fmla="*/ 0 h 228"/>
                <a:gd name="T4" fmla="*/ 0 w 929"/>
                <a:gd name="T5" fmla="*/ 0 h 228"/>
                <a:gd name="T6" fmla="*/ 0 w 929"/>
                <a:gd name="T7" fmla="*/ 227 h 228"/>
                <a:gd name="T8" fmla="*/ 928 w 929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228"/>
                <a:gd name="T17" fmla="*/ 929 w 9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Rectangle 19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3811" name="Rectangle 20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3812" name="Rectangle 21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3813" name="Rectangle 22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3814" name="Rectangle 23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3815" name="Rectangle 24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3816" name="Rectangle 25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3817" name="Rectangle 26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3818" name="Rectangle 27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3819" name="Rectangle 28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3820" name="Rectangle 29"/>
            <p:cNvSpPr>
              <a:spLocks noChangeArrowheads="1"/>
            </p:cNvSpPr>
            <p:nvPr/>
          </p:nvSpPr>
          <p:spPr bwMode="auto">
            <a:xfrm>
              <a:off x="2631" y="2844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  <p:sp>
          <p:nvSpPr>
            <p:cNvPr id="33821" name="Rectangle 31"/>
            <p:cNvSpPr>
              <a:spLocks noChangeArrowheads="1"/>
            </p:cNvSpPr>
            <p:nvPr/>
          </p:nvSpPr>
          <p:spPr bwMode="auto">
            <a:xfrm>
              <a:off x="4001" y="2833"/>
              <a:ext cx="800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33822" name="Rectangle 32"/>
            <p:cNvSpPr>
              <a:spLocks noChangeArrowheads="1"/>
            </p:cNvSpPr>
            <p:nvPr/>
          </p:nvSpPr>
          <p:spPr bwMode="auto">
            <a:xfrm>
              <a:off x="1359" y="2834"/>
              <a:ext cx="667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33823" name="Rectangle 33"/>
            <p:cNvSpPr>
              <a:spLocks noChangeArrowheads="1"/>
            </p:cNvSpPr>
            <p:nvPr/>
          </p:nvSpPr>
          <p:spPr bwMode="auto">
            <a:xfrm>
              <a:off x="877" y="245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>
              <a:off x="1044" y="2709"/>
              <a:ext cx="407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>
              <a:off x="1638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7"/>
            <p:cNvSpPr>
              <a:spLocks noChangeShapeType="1"/>
            </p:cNvSpPr>
            <p:nvPr/>
          </p:nvSpPr>
          <p:spPr bwMode="auto">
            <a:xfrm flipH="1">
              <a:off x="1834" y="2709"/>
              <a:ext cx="421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 flipV="1">
              <a:off x="2971" y="2367"/>
              <a:ext cx="0" cy="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>
              <a:off x="3695" y="2709"/>
              <a:ext cx="528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>
              <a:off x="4303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 flipH="1">
              <a:off x="4590" y="2709"/>
              <a:ext cx="345" cy="1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43"/>
            <p:cNvSpPr>
              <a:spLocks noChangeShapeType="1"/>
            </p:cNvSpPr>
            <p:nvPr/>
          </p:nvSpPr>
          <p:spPr bwMode="auto">
            <a:xfrm>
              <a:off x="3354" y="2945"/>
              <a:ext cx="58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4"/>
            <p:cNvSpPr>
              <a:spLocks noChangeShapeType="1"/>
            </p:cNvSpPr>
            <p:nvPr/>
          </p:nvSpPr>
          <p:spPr bwMode="auto">
            <a:xfrm flipH="1">
              <a:off x="2109" y="2945"/>
              <a:ext cx="4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41143A8-E272-6C41-AD71-2BA3F933DD22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14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Participation Constraints to Table</a:t>
            </a:r>
          </a:p>
        </p:txBody>
      </p:sp>
      <p:sp>
        <p:nvSpPr>
          <p:cNvPr id="35845" name="Rectangle 107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0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CREATE TABLE  Dept_Mgr(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did  INTEGER;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dname  CHAR(20),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budget  REAL,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ssn  CHAR(11) </a:t>
            </a:r>
            <a:r>
              <a:rPr lang="en-US" altLang="zh-TW" sz="20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NOT NULL,  // must have one!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since  DATE,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434FD6"/>
                </a:solidFill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PRIMARY KEY  (did),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FOREIGN KEY  (ssn) REFERENCES Employees)</a:t>
            </a:r>
          </a:p>
          <a:p>
            <a:pPr eaLnBrk="1" hangingPunct="1">
              <a:lnSpc>
                <a:spcPct val="80000"/>
              </a:lnSpc>
            </a:pPr>
            <a:endParaRPr lang="zh-TW" altLang="en-US" sz="1800">
              <a:latin typeface="Calibri" charset="0"/>
              <a:ea typeface="新細明體" charset="0"/>
              <a:cs typeface="新細明體" charset="0"/>
            </a:endParaRPr>
          </a:p>
        </p:txBody>
      </p:sp>
      <p:grpSp>
        <p:nvGrpSpPr>
          <p:cNvPr id="35846" name="Group 1038"/>
          <p:cNvGrpSpPr>
            <a:grpSpLocks/>
          </p:cNvGrpSpPr>
          <p:nvPr/>
        </p:nvGrpSpPr>
        <p:grpSpPr bwMode="auto">
          <a:xfrm>
            <a:off x="1042988" y="4797425"/>
            <a:ext cx="7345362" cy="1550988"/>
            <a:chOff x="713" y="2156"/>
            <a:chExt cx="4627" cy="977"/>
          </a:xfrm>
        </p:grpSpPr>
        <p:sp>
          <p:nvSpPr>
            <p:cNvPr id="35848" name="Freeform 1039"/>
            <p:cNvSpPr>
              <a:spLocks/>
            </p:cNvSpPr>
            <p:nvPr/>
          </p:nvSpPr>
          <p:spPr bwMode="auto">
            <a:xfrm>
              <a:off x="3371" y="2468"/>
              <a:ext cx="666" cy="234"/>
            </a:xfrm>
            <a:custGeom>
              <a:avLst/>
              <a:gdLst>
                <a:gd name="T0" fmla="*/ 662 w 666"/>
                <a:gd name="T1" fmla="*/ 106 h 234"/>
                <a:gd name="T2" fmla="*/ 652 w 666"/>
                <a:gd name="T3" fmla="*/ 86 h 234"/>
                <a:gd name="T4" fmla="*/ 633 w 666"/>
                <a:gd name="T5" fmla="*/ 68 h 234"/>
                <a:gd name="T6" fmla="*/ 604 w 666"/>
                <a:gd name="T7" fmla="*/ 50 h 234"/>
                <a:gd name="T8" fmla="*/ 566 w 666"/>
                <a:gd name="T9" fmla="*/ 34 h 234"/>
                <a:gd name="T10" fmla="*/ 522 w 666"/>
                <a:gd name="T11" fmla="*/ 21 h 234"/>
                <a:gd name="T12" fmla="*/ 472 w 666"/>
                <a:gd name="T13" fmla="*/ 11 h 234"/>
                <a:gd name="T14" fmla="*/ 419 w 666"/>
                <a:gd name="T15" fmla="*/ 4 h 234"/>
                <a:gd name="T16" fmla="*/ 360 w 666"/>
                <a:gd name="T17" fmla="*/ 1 h 234"/>
                <a:gd name="T18" fmla="*/ 304 w 666"/>
                <a:gd name="T19" fmla="*/ 1 h 234"/>
                <a:gd name="T20" fmla="*/ 247 w 666"/>
                <a:gd name="T21" fmla="*/ 4 h 234"/>
                <a:gd name="T22" fmla="*/ 191 w 666"/>
                <a:gd name="T23" fmla="*/ 11 h 234"/>
                <a:gd name="T24" fmla="*/ 141 w 666"/>
                <a:gd name="T25" fmla="*/ 21 h 234"/>
                <a:gd name="T26" fmla="*/ 98 w 666"/>
                <a:gd name="T27" fmla="*/ 34 h 234"/>
                <a:gd name="T28" fmla="*/ 60 w 666"/>
                <a:gd name="T29" fmla="*/ 50 h 234"/>
                <a:gd name="T30" fmla="*/ 31 w 666"/>
                <a:gd name="T31" fmla="*/ 68 h 234"/>
                <a:gd name="T32" fmla="*/ 10 w 666"/>
                <a:gd name="T33" fmla="*/ 86 h 234"/>
                <a:gd name="T34" fmla="*/ 1 w 666"/>
                <a:gd name="T35" fmla="*/ 106 h 234"/>
                <a:gd name="T36" fmla="*/ 1 w 666"/>
                <a:gd name="T37" fmla="*/ 127 h 234"/>
                <a:gd name="T38" fmla="*/ 10 w 666"/>
                <a:gd name="T39" fmla="*/ 147 h 234"/>
                <a:gd name="T40" fmla="*/ 31 w 666"/>
                <a:gd name="T41" fmla="*/ 166 h 234"/>
                <a:gd name="T42" fmla="*/ 60 w 666"/>
                <a:gd name="T43" fmla="*/ 183 h 234"/>
                <a:gd name="T44" fmla="*/ 98 w 666"/>
                <a:gd name="T45" fmla="*/ 199 h 234"/>
                <a:gd name="T46" fmla="*/ 141 w 666"/>
                <a:gd name="T47" fmla="*/ 212 h 234"/>
                <a:gd name="T48" fmla="*/ 191 w 666"/>
                <a:gd name="T49" fmla="*/ 222 h 234"/>
                <a:gd name="T50" fmla="*/ 247 w 666"/>
                <a:gd name="T51" fmla="*/ 229 h 234"/>
                <a:gd name="T52" fmla="*/ 304 w 666"/>
                <a:gd name="T53" fmla="*/ 232 h 234"/>
                <a:gd name="T54" fmla="*/ 360 w 666"/>
                <a:gd name="T55" fmla="*/ 232 h 234"/>
                <a:gd name="T56" fmla="*/ 419 w 666"/>
                <a:gd name="T57" fmla="*/ 229 h 234"/>
                <a:gd name="T58" fmla="*/ 472 w 666"/>
                <a:gd name="T59" fmla="*/ 222 h 234"/>
                <a:gd name="T60" fmla="*/ 522 w 666"/>
                <a:gd name="T61" fmla="*/ 212 h 234"/>
                <a:gd name="T62" fmla="*/ 566 w 666"/>
                <a:gd name="T63" fmla="*/ 199 h 234"/>
                <a:gd name="T64" fmla="*/ 604 w 666"/>
                <a:gd name="T65" fmla="*/ 183 h 234"/>
                <a:gd name="T66" fmla="*/ 633 w 666"/>
                <a:gd name="T67" fmla="*/ 166 h 234"/>
                <a:gd name="T68" fmla="*/ 652 w 666"/>
                <a:gd name="T69" fmla="*/ 147 h 234"/>
                <a:gd name="T70" fmla="*/ 662 w 666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4"/>
                <a:gd name="T110" fmla="*/ 666 w 666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Freeform 1040"/>
            <p:cNvSpPr>
              <a:spLocks/>
            </p:cNvSpPr>
            <p:nvPr/>
          </p:nvSpPr>
          <p:spPr bwMode="auto">
            <a:xfrm>
              <a:off x="4593" y="2468"/>
              <a:ext cx="747" cy="234"/>
            </a:xfrm>
            <a:custGeom>
              <a:avLst/>
              <a:gdLst>
                <a:gd name="T0" fmla="*/ 1 w 747"/>
                <a:gd name="T1" fmla="*/ 127 h 234"/>
                <a:gd name="T2" fmla="*/ 12 w 747"/>
                <a:gd name="T3" fmla="*/ 147 h 234"/>
                <a:gd name="T4" fmla="*/ 35 w 747"/>
                <a:gd name="T5" fmla="*/ 166 h 234"/>
                <a:gd name="T6" fmla="*/ 66 w 747"/>
                <a:gd name="T7" fmla="*/ 183 h 234"/>
                <a:gd name="T8" fmla="*/ 108 w 747"/>
                <a:gd name="T9" fmla="*/ 199 h 234"/>
                <a:gd name="T10" fmla="*/ 159 w 747"/>
                <a:gd name="T11" fmla="*/ 212 h 234"/>
                <a:gd name="T12" fmla="*/ 215 w 747"/>
                <a:gd name="T13" fmla="*/ 222 h 234"/>
                <a:gd name="T14" fmla="*/ 276 w 747"/>
                <a:gd name="T15" fmla="*/ 229 h 234"/>
                <a:gd name="T16" fmla="*/ 340 w 747"/>
                <a:gd name="T17" fmla="*/ 232 h 234"/>
                <a:gd name="T18" fmla="*/ 405 w 747"/>
                <a:gd name="T19" fmla="*/ 232 h 234"/>
                <a:gd name="T20" fmla="*/ 469 w 747"/>
                <a:gd name="T21" fmla="*/ 229 h 234"/>
                <a:gd name="T22" fmla="*/ 530 w 747"/>
                <a:gd name="T23" fmla="*/ 222 h 234"/>
                <a:gd name="T24" fmla="*/ 586 w 747"/>
                <a:gd name="T25" fmla="*/ 212 h 234"/>
                <a:gd name="T26" fmla="*/ 637 w 747"/>
                <a:gd name="T27" fmla="*/ 198 h 234"/>
                <a:gd name="T28" fmla="*/ 677 w 747"/>
                <a:gd name="T29" fmla="*/ 183 h 234"/>
                <a:gd name="T30" fmla="*/ 710 w 747"/>
                <a:gd name="T31" fmla="*/ 166 h 234"/>
                <a:gd name="T32" fmla="*/ 733 w 747"/>
                <a:gd name="T33" fmla="*/ 146 h 234"/>
                <a:gd name="T34" fmla="*/ 744 w 747"/>
                <a:gd name="T35" fmla="*/ 126 h 234"/>
                <a:gd name="T36" fmla="*/ 744 w 747"/>
                <a:gd name="T37" fmla="*/ 106 h 234"/>
                <a:gd name="T38" fmla="*/ 733 w 747"/>
                <a:gd name="T39" fmla="*/ 86 h 234"/>
                <a:gd name="T40" fmla="*/ 710 w 747"/>
                <a:gd name="T41" fmla="*/ 67 h 234"/>
                <a:gd name="T42" fmla="*/ 677 w 747"/>
                <a:gd name="T43" fmla="*/ 50 h 234"/>
                <a:gd name="T44" fmla="*/ 637 w 747"/>
                <a:gd name="T45" fmla="*/ 34 h 234"/>
                <a:gd name="T46" fmla="*/ 586 w 747"/>
                <a:gd name="T47" fmla="*/ 21 h 234"/>
                <a:gd name="T48" fmla="*/ 530 w 747"/>
                <a:gd name="T49" fmla="*/ 11 h 234"/>
                <a:gd name="T50" fmla="*/ 469 w 747"/>
                <a:gd name="T51" fmla="*/ 4 h 234"/>
                <a:gd name="T52" fmla="*/ 405 w 747"/>
                <a:gd name="T53" fmla="*/ 1 h 234"/>
                <a:gd name="T54" fmla="*/ 340 w 747"/>
                <a:gd name="T55" fmla="*/ 1 h 234"/>
                <a:gd name="T56" fmla="*/ 276 w 747"/>
                <a:gd name="T57" fmla="*/ 4 h 234"/>
                <a:gd name="T58" fmla="*/ 215 w 747"/>
                <a:gd name="T59" fmla="*/ 11 h 234"/>
                <a:gd name="T60" fmla="*/ 159 w 747"/>
                <a:gd name="T61" fmla="*/ 21 h 234"/>
                <a:gd name="T62" fmla="*/ 108 w 747"/>
                <a:gd name="T63" fmla="*/ 34 h 234"/>
                <a:gd name="T64" fmla="*/ 66 w 747"/>
                <a:gd name="T65" fmla="*/ 50 h 234"/>
                <a:gd name="T66" fmla="*/ 35 w 747"/>
                <a:gd name="T67" fmla="*/ 68 h 234"/>
                <a:gd name="T68" fmla="*/ 12 w 747"/>
                <a:gd name="T69" fmla="*/ 86 h 234"/>
                <a:gd name="T70" fmla="*/ 1 w 747"/>
                <a:gd name="T71" fmla="*/ 10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7"/>
                <a:gd name="T109" fmla="*/ 0 h 234"/>
                <a:gd name="T110" fmla="*/ 747 w 74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Freeform 1041"/>
            <p:cNvSpPr>
              <a:spLocks/>
            </p:cNvSpPr>
            <p:nvPr/>
          </p:nvSpPr>
          <p:spPr bwMode="auto">
            <a:xfrm>
              <a:off x="713" y="2461"/>
              <a:ext cx="665" cy="234"/>
            </a:xfrm>
            <a:custGeom>
              <a:avLst/>
              <a:gdLst>
                <a:gd name="T0" fmla="*/ 662 w 665"/>
                <a:gd name="T1" fmla="*/ 106 h 234"/>
                <a:gd name="T2" fmla="*/ 653 w 665"/>
                <a:gd name="T3" fmla="*/ 86 h 234"/>
                <a:gd name="T4" fmla="*/ 633 w 665"/>
                <a:gd name="T5" fmla="*/ 68 h 234"/>
                <a:gd name="T6" fmla="*/ 604 w 665"/>
                <a:gd name="T7" fmla="*/ 50 h 234"/>
                <a:gd name="T8" fmla="*/ 567 w 665"/>
                <a:gd name="T9" fmla="*/ 34 h 234"/>
                <a:gd name="T10" fmla="*/ 522 w 665"/>
                <a:gd name="T11" fmla="*/ 21 h 234"/>
                <a:gd name="T12" fmla="*/ 472 w 665"/>
                <a:gd name="T13" fmla="*/ 11 h 234"/>
                <a:gd name="T14" fmla="*/ 418 w 665"/>
                <a:gd name="T15" fmla="*/ 5 h 234"/>
                <a:gd name="T16" fmla="*/ 361 w 665"/>
                <a:gd name="T17" fmla="*/ 1 h 234"/>
                <a:gd name="T18" fmla="*/ 302 w 665"/>
                <a:gd name="T19" fmla="*/ 1 h 234"/>
                <a:gd name="T20" fmla="*/ 247 w 665"/>
                <a:gd name="T21" fmla="*/ 5 h 234"/>
                <a:gd name="T22" fmla="*/ 191 w 665"/>
                <a:gd name="T23" fmla="*/ 11 h 234"/>
                <a:gd name="T24" fmla="*/ 141 w 665"/>
                <a:gd name="T25" fmla="*/ 21 h 234"/>
                <a:gd name="T26" fmla="*/ 96 w 665"/>
                <a:gd name="T27" fmla="*/ 34 h 234"/>
                <a:gd name="T28" fmla="*/ 60 w 665"/>
                <a:gd name="T29" fmla="*/ 50 h 234"/>
                <a:gd name="T30" fmla="*/ 31 w 665"/>
                <a:gd name="T31" fmla="*/ 68 h 234"/>
                <a:gd name="T32" fmla="*/ 10 w 665"/>
                <a:gd name="T33" fmla="*/ 86 h 234"/>
                <a:gd name="T34" fmla="*/ 1 w 665"/>
                <a:gd name="T35" fmla="*/ 106 h 234"/>
                <a:gd name="T36" fmla="*/ 1 w 665"/>
                <a:gd name="T37" fmla="*/ 127 h 234"/>
                <a:gd name="T38" fmla="*/ 10 w 665"/>
                <a:gd name="T39" fmla="*/ 147 h 234"/>
                <a:gd name="T40" fmla="*/ 31 w 665"/>
                <a:gd name="T41" fmla="*/ 166 h 234"/>
                <a:gd name="T42" fmla="*/ 60 w 665"/>
                <a:gd name="T43" fmla="*/ 183 h 234"/>
                <a:gd name="T44" fmla="*/ 96 w 665"/>
                <a:gd name="T45" fmla="*/ 199 h 234"/>
                <a:gd name="T46" fmla="*/ 141 w 665"/>
                <a:gd name="T47" fmla="*/ 212 h 234"/>
                <a:gd name="T48" fmla="*/ 191 w 665"/>
                <a:gd name="T49" fmla="*/ 222 h 234"/>
                <a:gd name="T50" fmla="*/ 247 w 665"/>
                <a:gd name="T51" fmla="*/ 229 h 234"/>
                <a:gd name="T52" fmla="*/ 302 w 665"/>
                <a:gd name="T53" fmla="*/ 232 h 234"/>
                <a:gd name="T54" fmla="*/ 361 w 665"/>
                <a:gd name="T55" fmla="*/ 232 h 234"/>
                <a:gd name="T56" fmla="*/ 418 w 665"/>
                <a:gd name="T57" fmla="*/ 229 h 234"/>
                <a:gd name="T58" fmla="*/ 472 w 665"/>
                <a:gd name="T59" fmla="*/ 222 h 234"/>
                <a:gd name="T60" fmla="*/ 522 w 665"/>
                <a:gd name="T61" fmla="*/ 212 h 234"/>
                <a:gd name="T62" fmla="*/ 567 w 665"/>
                <a:gd name="T63" fmla="*/ 199 h 234"/>
                <a:gd name="T64" fmla="*/ 604 w 665"/>
                <a:gd name="T65" fmla="*/ 183 h 234"/>
                <a:gd name="T66" fmla="*/ 633 w 665"/>
                <a:gd name="T67" fmla="*/ 166 h 234"/>
                <a:gd name="T68" fmla="*/ 653 w 665"/>
                <a:gd name="T69" fmla="*/ 147 h 234"/>
                <a:gd name="T70" fmla="*/ 662 w 665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Freeform 1042"/>
            <p:cNvSpPr>
              <a:spLocks/>
            </p:cNvSpPr>
            <p:nvPr/>
          </p:nvSpPr>
          <p:spPr bwMode="auto">
            <a:xfrm>
              <a:off x="1311" y="2291"/>
              <a:ext cx="666" cy="233"/>
            </a:xfrm>
            <a:custGeom>
              <a:avLst/>
              <a:gdLst>
                <a:gd name="T0" fmla="*/ 663 w 666"/>
                <a:gd name="T1" fmla="*/ 106 h 233"/>
                <a:gd name="T2" fmla="*/ 652 w 666"/>
                <a:gd name="T3" fmla="*/ 86 h 233"/>
                <a:gd name="T4" fmla="*/ 633 w 666"/>
                <a:gd name="T5" fmla="*/ 66 h 233"/>
                <a:gd name="T6" fmla="*/ 605 w 666"/>
                <a:gd name="T7" fmla="*/ 49 h 233"/>
                <a:gd name="T8" fmla="*/ 568 w 666"/>
                <a:gd name="T9" fmla="*/ 34 h 233"/>
                <a:gd name="T10" fmla="*/ 523 w 666"/>
                <a:gd name="T11" fmla="*/ 21 h 233"/>
                <a:gd name="T12" fmla="*/ 472 w 666"/>
                <a:gd name="T13" fmla="*/ 10 h 233"/>
                <a:gd name="T14" fmla="*/ 419 w 666"/>
                <a:gd name="T15" fmla="*/ 3 h 233"/>
                <a:gd name="T16" fmla="*/ 362 w 666"/>
                <a:gd name="T17" fmla="*/ 0 h 233"/>
                <a:gd name="T18" fmla="*/ 304 w 666"/>
                <a:gd name="T19" fmla="*/ 0 h 233"/>
                <a:gd name="T20" fmla="*/ 247 w 666"/>
                <a:gd name="T21" fmla="*/ 3 h 233"/>
                <a:gd name="T22" fmla="*/ 192 w 666"/>
                <a:gd name="T23" fmla="*/ 10 h 233"/>
                <a:gd name="T24" fmla="*/ 141 w 666"/>
                <a:gd name="T25" fmla="*/ 21 h 233"/>
                <a:gd name="T26" fmla="*/ 98 w 666"/>
                <a:gd name="T27" fmla="*/ 34 h 233"/>
                <a:gd name="T28" fmla="*/ 60 w 666"/>
                <a:gd name="T29" fmla="*/ 49 h 233"/>
                <a:gd name="T30" fmla="*/ 31 w 666"/>
                <a:gd name="T31" fmla="*/ 66 h 233"/>
                <a:gd name="T32" fmla="*/ 12 w 666"/>
                <a:gd name="T33" fmla="*/ 86 h 233"/>
                <a:gd name="T34" fmla="*/ 1 w 666"/>
                <a:gd name="T35" fmla="*/ 106 h 233"/>
                <a:gd name="T36" fmla="*/ 1 w 666"/>
                <a:gd name="T37" fmla="*/ 126 h 233"/>
                <a:gd name="T38" fmla="*/ 12 w 666"/>
                <a:gd name="T39" fmla="*/ 146 h 233"/>
                <a:gd name="T40" fmla="*/ 31 w 666"/>
                <a:gd name="T41" fmla="*/ 165 h 233"/>
                <a:gd name="T42" fmla="*/ 60 w 666"/>
                <a:gd name="T43" fmla="*/ 182 h 233"/>
                <a:gd name="T44" fmla="*/ 98 w 666"/>
                <a:gd name="T45" fmla="*/ 198 h 233"/>
                <a:gd name="T46" fmla="*/ 141 w 666"/>
                <a:gd name="T47" fmla="*/ 211 h 233"/>
                <a:gd name="T48" fmla="*/ 192 w 666"/>
                <a:gd name="T49" fmla="*/ 221 h 233"/>
                <a:gd name="T50" fmla="*/ 247 w 666"/>
                <a:gd name="T51" fmla="*/ 228 h 233"/>
                <a:gd name="T52" fmla="*/ 304 w 666"/>
                <a:gd name="T53" fmla="*/ 232 h 233"/>
                <a:gd name="T54" fmla="*/ 362 w 666"/>
                <a:gd name="T55" fmla="*/ 232 h 233"/>
                <a:gd name="T56" fmla="*/ 419 w 666"/>
                <a:gd name="T57" fmla="*/ 228 h 233"/>
                <a:gd name="T58" fmla="*/ 472 w 666"/>
                <a:gd name="T59" fmla="*/ 221 h 233"/>
                <a:gd name="T60" fmla="*/ 523 w 666"/>
                <a:gd name="T61" fmla="*/ 211 h 233"/>
                <a:gd name="T62" fmla="*/ 568 w 666"/>
                <a:gd name="T63" fmla="*/ 198 h 233"/>
                <a:gd name="T64" fmla="*/ 605 w 666"/>
                <a:gd name="T65" fmla="*/ 182 h 233"/>
                <a:gd name="T66" fmla="*/ 633 w 666"/>
                <a:gd name="T67" fmla="*/ 165 h 233"/>
                <a:gd name="T68" fmla="*/ 652 w 666"/>
                <a:gd name="T69" fmla="*/ 146 h 233"/>
                <a:gd name="T70" fmla="*/ 663 w 666"/>
                <a:gd name="T71" fmla="*/ 126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Freeform 1043"/>
            <p:cNvSpPr>
              <a:spLocks/>
            </p:cNvSpPr>
            <p:nvPr/>
          </p:nvSpPr>
          <p:spPr bwMode="auto">
            <a:xfrm>
              <a:off x="2640" y="2160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2 w 665"/>
                <a:gd name="T3" fmla="*/ 147 h 234"/>
                <a:gd name="T4" fmla="*/ 31 w 665"/>
                <a:gd name="T5" fmla="*/ 166 h 234"/>
                <a:gd name="T6" fmla="*/ 60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2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3 w 665"/>
                <a:gd name="T25" fmla="*/ 212 h 234"/>
                <a:gd name="T26" fmla="*/ 567 w 665"/>
                <a:gd name="T27" fmla="*/ 199 h 234"/>
                <a:gd name="T28" fmla="*/ 604 w 665"/>
                <a:gd name="T29" fmla="*/ 183 h 234"/>
                <a:gd name="T30" fmla="*/ 633 w 665"/>
                <a:gd name="T31" fmla="*/ 166 h 234"/>
                <a:gd name="T32" fmla="*/ 653 w 665"/>
                <a:gd name="T33" fmla="*/ 147 h 234"/>
                <a:gd name="T34" fmla="*/ 664 w 665"/>
                <a:gd name="T35" fmla="*/ 127 h 234"/>
                <a:gd name="T36" fmla="*/ 664 w 665"/>
                <a:gd name="T37" fmla="*/ 106 h 234"/>
                <a:gd name="T38" fmla="*/ 653 w 665"/>
                <a:gd name="T39" fmla="*/ 87 h 234"/>
                <a:gd name="T40" fmla="*/ 633 w 665"/>
                <a:gd name="T41" fmla="*/ 68 h 234"/>
                <a:gd name="T42" fmla="*/ 604 w 665"/>
                <a:gd name="T43" fmla="*/ 50 h 234"/>
                <a:gd name="T44" fmla="*/ 567 w 665"/>
                <a:gd name="T45" fmla="*/ 34 h 234"/>
                <a:gd name="T46" fmla="*/ 523 w 665"/>
                <a:gd name="T47" fmla="*/ 21 h 234"/>
                <a:gd name="T48" fmla="*/ 472 w 665"/>
                <a:gd name="T49" fmla="*/ 12 h 234"/>
                <a:gd name="T50" fmla="*/ 418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2 w 665"/>
                <a:gd name="T59" fmla="*/ 12 h 234"/>
                <a:gd name="T60" fmla="*/ 141 w 665"/>
                <a:gd name="T61" fmla="*/ 22 h 234"/>
                <a:gd name="T62" fmla="*/ 96 w 665"/>
                <a:gd name="T63" fmla="*/ 35 h 234"/>
                <a:gd name="T64" fmla="*/ 60 w 665"/>
                <a:gd name="T65" fmla="*/ 50 h 234"/>
                <a:gd name="T66" fmla="*/ 31 w 665"/>
                <a:gd name="T67" fmla="*/ 68 h 234"/>
                <a:gd name="T68" fmla="*/ 12 w 665"/>
                <a:gd name="T69" fmla="*/ 87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Freeform 1044"/>
            <p:cNvSpPr>
              <a:spLocks/>
            </p:cNvSpPr>
            <p:nvPr/>
          </p:nvSpPr>
          <p:spPr bwMode="auto">
            <a:xfrm>
              <a:off x="1935" y="2461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0 w 665"/>
                <a:gd name="T3" fmla="*/ 147 h 234"/>
                <a:gd name="T4" fmla="*/ 31 w 665"/>
                <a:gd name="T5" fmla="*/ 166 h 234"/>
                <a:gd name="T6" fmla="*/ 59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1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2 w 665"/>
                <a:gd name="T25" fmla="*/ 212 h 234"/>
                <a:gd name="T26" fmla="*/ 565 w 665"/>
                <a:gd name="T27" fmla="*/ 199 h 234"/>
                <a:gd name="T28" fmla="*/ 603 w 665"/>
                <a:gd name="T29" fmla="*/ 183 h 234"/>
                <a:gd name="T30" fmla="*/ 632 w 665"/>
                <a:gd name="T31" fmla="*/ 166 h 234"/>
                <a:gd name="T32" fmla="*/ 653 w 665"/>
                <a:gd name="T33" fmla="*/ 147 h 234"/>
                <a:gd name="T34" fmla="*/ 662 w 665"/>
                <a:gd name="T35" fmla="*/ 127 h 234"/>
                <a:gd name="T36" fmla="*/ 662 w 665"/>
                <a:gd name="T37" fmla="*/ 106 h 234"/>
                <a:gd name="T38" fmla="*/ 653 w 665"/>
                <a:gd name="T39" fmla="*/ 86 h 234"/>
                <a:gd name="T40" fmla="*/ 632 w 665"/>
                <a:gd name="T41" fmla="*/ 68 h 234"/>
                <a:gd name="T42" fmla="*/ 603 w 665"/>
                <a:gd name="T43" fmla="*/ 50 h 234"/>
                <a:gd name="T44" fmla="*/ 565 w 665"/>
                <a:gd name="T45" fmla="*/ 34 h 234"/>
                <a:gd name="T46" fmla="*/ 522 w 665"/>
                <a:gd name="T47" fmla="*/ 21 h 234"/>
                <a:gd name="T48" fmla="*/ 472 w 665"/>
                <a:gd name="T49" fmla="*/ 11 h 234"/>
                <a:gd name="T50" fmla="*/ 416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1 w 665"/>
                <a:gd name="T59" fmla="*/ 12 h 234"/>
                <a:gd name="T60" fmla="*/ 141 w 665"/>
                <a:gd name="T61" fmla="*/ 21 h 234"/>
                <a:gd name="T62" fmla="*/ 96 w 665"/>
                <a:gd name="T63" fmla="*/ 35 h 234"/>
                <a:gd name="T64" fmla="*/ 59 w 665"/>
                <a:gd name="T65" fmla="*/ 50 h 234"/>
                <a:gd name="T66" fmla="*/ 31 w 665"/>
                <a:gd name="T67" fmla="*/ 68 h 234"/>
                <a:gd name="T68" fmla="*/ 10 w 665"/>
                <a:gd name="T69" fmla="*/ 86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Freeform 1045"/>
            <p:cNvSpPr>
              <a:spLocks/>
            </p:cNvSpPr>
            <p:nvPr/>
          </p:nvSpPr>
          <p:spPr bwMode="auto">
            <a:xfrm>
              <a:off x="2607" y="2749"/>
              <a:ext cx="741" cy="384"/>
            </a:xfrm>
            <a:custGeom>
              <a:avLst/>
              <a:gdLst>
                <a:gd name="T0" fmla="*/ 0 w 741"/>
                <a:gd name="T1" fmla="*/ 191 h 384"/>
                <a:gd name="T2" fmla="*/ 365 w 741"/>
                <a:gd name="T3" fmla="*/ 0 h 384"/>
                <a:gd name="T4" fmla="*/ 740 w 741"/>
                <a:gd name="T5" fmla="*/ 198 h 384"/>
                <a:gd name="T6" fmla="*/ 365 w 741"/>
                <a:gd name="T7" fmla="*/ 383 h 384"/>
                <a:gd name="T8" fmla="*/ 0 w 741"/>
                <a:gd name="T9" fmla="*/ 19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384"/>
                <a:gd name="T17" fmla="*/ 741 w 74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Freeform 1046"/>
            <p:cNvSpPr>
              <a:spLocks/>
            </p:cNvSpPr>
            <p:nvPr/>
          </p:nvSpPr>
          <p:spPr bwMode="auto">
            <a:xfrm>
              <a:off x="1311" y="2838"/>
              <a:ext cx="787" cy="209"/>
            </a:xfrm>
            <a:custGeom>
              <a:avLst/>
              <a:gdLst>
                <a:gd name="T0" fmla="*/ 786 w 787"/>
                <a:gd name="T1" fmla="*/ 208 h 209"/>
                <a:gd name="T2" fmla="*/ 786 w 787"/>
                <a:gd name="T3" fmla="*/ 0 h 209"/>
                <a:gd name="T4" fmla="*/ 0 w 787"/>
                <a:gd name="T5" fmla="*/ 0 h 209"/>
                <a:gd name="T6" fmla="*/ 0 w 787"/>
                <a:gd name="T7" fmla="*/ 208 h 209"/>
                <a:gd name="T8" fmla="*/ 786 w 787"/>
                <a:gd name="T9" fmla="*/ 208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09"/>
                <a:gd name="T17" fmla="*/ 787 w 787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Freeform 1047"/>
            <p:cNvSpPr>
              <a:spLocks/>
            </p:cNvSpPr>
            <p:nvPr/>
          </p:nvSpPr>
          <p:spPr bwMode="auto">
            <a:xfrm>
              <a:off x="3968" y="2297"/>
              <a:ext cx="667" cy="234"/>
            </a:xfrm>
            <a:custGeom>
              <a:avLst/>
              <a:gdLst>
                <a:gd name="T0" fmla="*/ 664 w 667"/>
                <a:gd name="T1" fmla="*/ 107 h 234"/>
                <a:gd name="T2" fmla="*/ 655 w 667"/>
                <a:gd name="T3" fmla="*/ 86 h 234"/>
                <a:gd name="T4" fmla="*/ 634 w 667"/>
                <a:gd name="T5" fmla="*/ 67 h 234"/>
                <a:gd name="T6" fmla="*/ 606 w 667"/>
                <a:gd name="T7" fmla="*/ 50 h 234"/>
                <a:gd name="T8" fmla="*/ 568 w 667"/>
                <a:gd name="T9" fmla="*/ 35 h 234"/>
                <a:gd name="T10" fmla="*/ 524 w 667"/>
                <a:gd name="T11" fmla="*/ 21 h 234"/>
                <a:gd name="T12" fmla="*/ 474 w 667"/>
                <a:gd name="T13" fmla="*/ 11 h 234"/>
                <a:gd name="T14" fmla="*/ 419 w 667"/>
                <a:gd name="T15" fmla="*/ 4 h 234"/>
                <a:gd name="T16" fmla="*/ 362 w 667"/>
                <a:gd name="T17" fmla="*/ 1 h 234"/>
                <a:gd name="T18" fmla="*/ 304 w 667"/>
                <a:gd name="T19" fmla="*/ 1 h 234"/>
                <a:gd name="T20" fmla="*/ 247 w 667"/>
                <a:gd name="T21" fmla="*/ 4 h 234"/>
                <a:gd name="T22" fmla="*/ 192 w 667"/>
                <a:gd name="T23" fmla="*/ 11 h 234"/>
                <a:gd name="T24" fmla="*/ 143 w 667"/>
                <a:gd name="T25" fmla="*/ 21 h 234"/>
                <a:gd name="T26" fmla="*/ 98 w 667"/>
                <a:gd name="T27" fmla="*/ 35 h 234"/>
                <a:gd name="T28" fmla="*/ 60 w 667"/>
                <a:gd name="T29" fmla="*/ 50 h 234"/>
                <a:gd name="T30" fmla="*/ 31 w 667"/>
                <a:gd name="T31" fmla="*/ 67 h 234"/>
                <a:gd name="T32" fmla="*/ 12 w 667"/>
                <a:gd name="T33" fmla="*/ 86 h 234"/>
                <a:gd name="T34" fmla="*/ 2 w 667"/>
                <a:gd name="T35" fmla="*/ 107 h 234"/>
                <a:gd name="T36" fmla="*/ 2 w 667"/>
                <a:gd name="T37" fmla="*/ 127 h 234"/>
                <a:gd name="T38" fmla="*/ 12 w 667"/>
                <a:gd name="T39" fmla="*/ 147 h 234"/>
                <a:gd name="T40" fmla="*/ 31 w 667"/>
                <a:gd name="T41" fmla="*/ 166 h 234"/>
                <a:gd name="T42" fmla="*/ 60 w 667"/>
                <a:gd name="T43" fmla="*/ 183 h 234"/>
                <a:gd name="T44" fmla="*/ 98 w 667"/>
                <a:gd name="T45" fmla="*/ 199 h 234"/>
                <a:gd name="T46" fmla="*/ 143 w 667"/>
                <a:gd name="T47" fmla="*/ 212 h 234"/>
                <a:gd name="T48" fmla="*/ 192 w 667"/>
                <a:gd name="T49" fmla="*/ 222 h 234"/>
                <a:gd name="T50" fmla="*/ 247 w 667"/>
                <a:gd name="T51" fmla="*/ 229 h 234"/>
                <a:gd name="T52" fmla="*/ 304 w 667"/>
                <a:gd name="T53" fmla="*/ 232 h 234"/>
                <a:gd name="T54" fmla="*/ 362 w 667"/>
                <a:gd name="T55" fmla="*/ 232 h 234"/>
                <a:gd name="T56" fmla="*/ 419 w 667"/>
                <a:gd name="T57" fmla="*/ 229 h 234"/>
                <a:gd name="T58" fmla="*/ 474 w 667"/>
                <a:gd name="T59" fmla="*/ 222 h 234"/>
                <a:gd name="T60" fmla="*/ 524 w 667"/>
                <a:gd name="T61" fmla="*/ 212 h 234"/>
                <a:gd name="T62" fmla="*/ 568 w 667"/>
                <a:gd name="T63" fmla="*/ 199 h 234"/>
                <a:gd name="T64" fmla="*/ 606 w 667"/>
                <a:gd name="T65" fmla="*/ 183 h 234"/>
                <a:gd name="T66" fmla="*/ 634 w 667"/>
                <a:gd name="T67" fmla="*/ 166 h 234"/>
                <a:gd name="T68" fmla="*/ 655 w 667"/>
                <a:gd name="T69" fmla="*/ 147 h 234"/>
                <a:gd name="T70" fmla="*/ 664 w 667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234"/>
                <a:gd name="T110" fmla="*/ 667 w 66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Rectangle 1048"/>
            <p:cNvSpPr>
              <a:spLocks noChangeArrowheads="1"/>
            </p:cNvSpPr>
            <p:nvPr/>
          </p:nvSpPr>
          <p:spPr bwMode="auto">
            <a:xfrm>
              <a:off x="2132" y="2458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35858" name="Freeform 1049"/>
            <p:cNvSpPr>
              <a:spLocks/>
            </p:cNvSpPr>
            <p:nvPr/>
          </p:nvSpPr>
          <p:spPr bwMode="auto">
            <a:xfrm>
              <a:off x="3968" y="2844"/>
              <a:ext cx="929" cy="228"/>
            </a:xfrm>
            <a:custGeom>
              <a:avLst/>
              <a:gdLst>
                <a:gd name="T0" fmla="*/ 928 w 929"/>
                <a:gd name="T1" fmla="*/ 227 h 228"/>
                <a:gd name="T2" fmla="*/ 928 w 929"/>
                <a:gd name="T3" fmla="*/ 0 h 228"/>
                <a:gd name="T4" fmla="*/ 0 w 929"/>
                <a:gd name="T5" fmla="*/ 0 h 228"/>
                <a:gd name="T6" fmla="*/ 0 w 929"/>
                <a:gd name="T7" fmla="*/ 227 h 228"/>
                <a:gd name="T8" fmla="*/ 928 w 929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228"/>
                <a:gd name="T17" fmla="*/ 929 w 9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Rectangle 1050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5860" name="Rectangle 1051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5861" name="Rectangle 1052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5862" name="Rectangle 1053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5863" name="Rectangle 1054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5864" name="Rectangle 1055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5865" name="Rectangle 1056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5866" name="Rectangle 1057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5867" name="Rectangle 1058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5868" name="Rectangle 1059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5869" name="Rectangle 1060"/>
            <p:cNvSpPr>
              <a:spLocks noChangeArrowheads="1"/>
            </p:cNvSpPr>
            <p:nvPr/>
          </p:nvSpPr>
          <p:spPr bwMode="auto">
            <a:xfrm>
              <a:off x="2631" y="2844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  <p:sp>
          <p:nvSpPr>
            <p:cNvPr id="35870" name="Rectangle 1061"/>
            <p:cNvSpPr>
              <a:spLocks noChangeArrowheads="1"/>
            </p:cNvSpPr>
            <p:nvPr/>
          </p:nvSpPr>
          <p:spPr bwMode="auto">
            <a:xfrm>
              <a:off x="4001" y="2833"/>
              <a:ext cx="800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35871" name="Rectangle 1062"/>
            <p:cNvSpPr>
              <a:spLocks noChangeArrowheads="1"/>
            </p:cNvSpPr>
            <p:nvPr/>
          </p:nvSpPr>
          <p:spPr bwMode="auto">
            <a:xfrm>
              <a:off x="1359" y="2834"/>
              <a:ext cx="667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35872" name="Rectangle 1063"/>
            <p:cNvSpPr>
              <a:spLocks noChangeArrowheads="1"/>
            </p:cNvSpPr>
            <p:nvPr/>
          </p:nvSpPr>
          <p:spPr bwMode="auto">
            <a:xfrm>
              <a:off x="877" y="245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5873" name="Line 1064"/>
            <p:cNvSpPr>
              <a:spLocks noChangeShapeType="1"/>
            </p:cNvSpPr>
            <p:nvPr/>
          </p:nvSpPr>
          <p:spPr bwMode="auto">
            <a:xfrm>
              <a:off x="1044" y="2709"/>
              <a:ext cx="407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1065"/>
            <p:cNvSpPr>
              <a:spLocks noChangeShapeType="1"/>
            </p:cNvSpPr>
            <p:nvPr/>
          </p:nvSpPr>
          <p:spPr bwMode="auto">
            <a:xfrm>
              <a:off x="1638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1066"/>
            <p:cNvSpPr>
              <a:spLocks noChangeShapeType="1"/>
            </p:cNvSpPr>
            <p:nvPr/>
          </p:nvSpPr>
          <p:spPr bwMode="auto">
            <a:xfrm flipH="1">
              <a:off x="1834" y="2709"/>
              <a:ext cx="421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1067"/>
            <p:cNvSpPr>
              <a:spLocks noChangeShapeType="1"/>
            </p:cNvSpPr>
            <p:nvPr/>
          </p:nvSpPr>
          <p:spPr bwMode="auto">
            <a:xfrm flipV="1">
              <a:off x="2971" y="2367"/>
              <a:ext cx="0" cy="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068"/>
            <p:cNvSpPr>
              <a:spLocks noChangeShapeType="1"/>
            </p:cNvSpPr>
            <p:nvPr/>
          </p:nvSpPr>
          <p:spPr bwMode="auto">
            <a:xfrm>
              <a:off x="3695" y="2709"/>
              <a:ext cx="528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069"/>
            <p:cNvSpPr>
              <a:spLocks noChangeShapeType="1"/>
            </p:cNvSpPr>
            <p:nvPr/>
          </p:nvSpPr>
          <p:spPr bwMode="auto">
            <a:xfrm>
              <a:off x="4303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1070"/>
            <p:cNvSpPr>
              <a:spLocks noChangeShapeType="1"/>
            </p:cNvSpPr>
            <p:nvPr/>
          </p:nvSpPr>
          <p:spPr bwMode="auto">
            <a:xfrm flipH="1">
              <a:off x="4590" y="2709"/>
              <a:ext cx="345" cy="1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1071"/>
            <p:cNvSpPr>
              <a:spLocks noChangeShapeType="1"/>
            </p:cNvSpPr>
            <p:nvPr/>
          </p:nvSpPr>
          <p:spPr bwMode="auto">
            <a:xfrm>
              <a:off x="3354" y="2945"/>
              <a:ext cx="58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1072"/>
            <p:cNvSpPr>
              <a:spLocks noChangeShapeType="1"/>
            </p:cNvSpPr>
            <p:nvPr/>
          </p:nvSpPr>
          <p:spPr bwMode="auto">
            <a:xfrm flipH="1">
              <a:off x="2109" y="2945"/>
              <a:ext cx="4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55" name="Rectangle 1075"/>
          <p:cNvSpPr>
            <a:spLocks noChangeArrowheads="1"/>
          </p:cNvSpPr>
          <p:nvPr/>
        </p:nvSpPr>
        <p:spPr bwMode="auto">
          <a:xfrm>
            <a:off x="2428875" y="3143250"/>
            <a:ext cx="3214688" cy="357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945AC15-AC0E-344A-A84D-475FD730B03B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15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2C3D832-8552-EA43-936D-38E5F4BAAD69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16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Review: Weak Entities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2209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weak entity</a:t>
            </a:r>
            <a:r>
              <a:rPr lang="en-US" altLang="zh-TW" sz="2400" i="1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can be identified uniquely only by considering the key of another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(owner) entity.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Pname = partial key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Owner entity set and weak entity set must participate in a </a:t>
            </a:r>
            <a:r>
              <a:rPr lang="en-US" altLang="zh-TW" sz="20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one-to-many relationship set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(one owner, many weak entities).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Weak entity set must have </a:t>
            </a:r>
            <a:r>
              <a:rPr lang="en-US" altLang="zh-TW" sz="20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total participation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in this identifying relationship set.  </a:t>
            </a:r>
          </a:p>
        </p:txBody>
      </p:sp>
      <p:grpSp>
        <p:nvGrpSpPr>
          <p:cNvPr id="38917" name="Group 32"/>
          <p:cNvGrpSpPr>
            <a:grpSpLocks/>
          </p:cNvGrpSpPr>
          <p:nvPr/>
        </p:nvGrpSpPr>
        <p:grpSpPr bwMode="auto">
          <a:xfrm>
            <a:off x="496888" y="4151313"/>
            <a:ext cx="8135937" cy="2017712"/>
            <a:chOff x="313" y="2615"/>
            <a:chExt cx="5125" cy="1271"/>
          </a:xfrm>
        </p:grpSpPr>
        <p:sp>
          <p:nvSpPr>
            <p:cNvPr id="38918" name="Freeform 5"/>
            <p:cNvSpPr>
              <a:spLocks/>
            </p:cNvSpPr>
            <p:nvPr/>
          </p:nvSpPr>
          <p:spPr bwMode="auto">
            <a:xfrm>
              <a:off x="3682" y="2975"/>
              <a:ext cx="790" cy="334"/>
            </a:xfrm>
            <a:custGeom>
              <a:avLst/>
              <a:gdLst>
                <a:gd name="T0" fmla="*/ 788 w 790"/>
                <a:gd name="T1" fmla="*/ 153 h 334"/>
                <a:gd name="T2" fmla="*/ 775 w 790"/>
                <a:gd name="T3" fmla="*/ 124 h 334"/>
                <a:gd name="T4" fmla="*/ 752 w 790"/>
                <a:gd name="T5" fmla="*/ 97 h 334"/>
                <a:gd name="T6" fmla="*/ 718 w 790"/>
                <a:gd name="T7" fmla="*/ 71 h 334"/>
                <a:gd name="T8" fmla="*/ 674 w 790"/>
                <a:gd name="T9" fmla="*/ 50 h 334"/>
                <a:gd name="T10" fmla="*/ 621 w 790"/>
                <a:gd name="T11" fmla="*/ 30 h 334"/>
                <a:gd name="T12" fmla="*/ 561 w 790"/>
                <a:gd name="T13" fmla="*/ 17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7 h 334"/>
                <a:gd name="T24" fmla="*/ 169 w 790"/>
                <a:gd name="T25" fmla="*/ 30 h 334"/>
                <a:gd name="T26" fmla="*/ 116 w 790"/>
                <a:gd name="T27" fmla="*/ 50 h 334"/>
                <a:gd name="T28" fmla="*/ 72 w 790"/>
                <a:gd name="T29" fmla="*/ 71 h 334"/>
                <a:gd name="T30" fmla="*/ 38 w 790"/>
                <a:gd name="T31" fmla="*/ 97 h 334"/>
                <a:gd name="T32" fmla="*/ 14 w 790"/>
                <a:gd name="T33" fmla="*/ 124 h 334"/>
                <a:gd name="T34" fmla="*/ 2 w 790"/>
                <a:gd name="T35" fmla="*/ 153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1 w 790"/>
                <a:gd name="T61" fmla="*/ 303 h 334"/>
                <a:gd name="T62" fmla="*/ 674 w 790"/>
                <a:gd name="T63" fmla="*/ 284 h 334"/>
                <a:gd name="T64" fmla="*/ 718 w 790"/>
                <a:gd name="T65" fmla="*/ 262 h 334"/>
                <a:gd name="T66" fmla="*/ 752 w 790"/>
                <a:gd name="T67" fmla="*/ 237 h 334"/>
                <a:gd name="T68" fmla="*/ 775 w 790"/>
                <a:gd name="T69" fmla="*/ 210 h 334"/>
                <a:gd name="T70" fmla="*/ 788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8" y="153"/>
                  </a:lnTo>
                  <a:lnTo>
                    <a:pt x="783" y="138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2" y="97"/>
                  </a:lnTo>
                  <a:lnTo>
                    <a:pt x="736" y="83"/>
                  </a:lnTo>
                  <a:lnTo>
                    <a:pt x="718" y="71"/>
                  </a:lnTo>
                  <a:lnTo>
                    <a:pt x="697" y="60"/>
                  </a:lnTo>
                  <a:lnTo>
                    <a:pt x="674" y="50"/>
                  </a:lnTo>
                  <a:lnTo>
                    <a:pt x="648" y="40"/>
                  </a:lnTo>
                  <a:lnTo>
                    <a:pt x="621" y="30"/>
                  </a:lnTo>
                  <a:lnTo>
                    <a:pt x="592" y="23"/>
                  </a:lnTo>
                  <a:lnTo>
                    <a:pt x="561" y="17"/>
                  </a:lnTo>
                  <a:lnTo>
                    <a:pt x="529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7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2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4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8"/>
                  </a:lnTo>
                  <a:lnTo>
                    <a:pt x="2" y="153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6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4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4" y="284"/>
                  </a:lnTo>
                  <a:lnTo>
                    <a:pt x="697" y="274"/>
                  </a:lnTo>
                  <a:lnTo>
                    <a:pt x="718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3" y="196"/>
                  </a:lnTo>
                  <a:lnTo>
                    <a:pt x="788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Freeform 6"/>
            <p:cNvSpPr>
              <a:spLocks/>
            </p:cNvSpPr>
            <p:nvPr/>
          </p:nvSpPr>
          <p:spPr bwMode="auto">
            <a:xfrm>
              <a:off x="4648" y="2985"/>
              <a:ext cx="790" cy="334"/>
            </a:xfrm>
            <a:custGeom>
              <a:avLst/>
              <a:gdLst>
                <a:gd name="T0" fmla="*/ 2 w 790"/>
                <a:gd name="T1" fmla="*/ 181 h 334"/>
                <a:gd name="T2" fmla="*/ 13 w 790"/>
                <a:gd name="T3" fmla="*/ 210 h 334"/>
                <a:gd name="T4" fmla="*/ 38 w 790"/>
                <a:gd name="T5" fmla="*/ 237 h 334"/>
                <a:gd name="T6" fmla="*/ 72 w 790"/>
                <a:gd name="T7" fmla="*/ 262 h 334"/>
                <a:gd name="T8" fmla="*/ 116 w 790"/>
                <a:gd name="T9" fmla="*/ 284 h 334"/>
                <a:gd name="T10" fmla="*/ 169 w 790"/>
                <a:gd name="T11" fmla="*/ 303 h 334"/>
                <a:gd name="T12" fmla="*/ 228 w 790"/>
                <a:gd name="T13" fmla="*/ 317 h 334"/>
                <a:gd name="T14" fmla="*/ 293 w 790"/>
                <a:gd name="T15" fmla="*/ 327 h 334"/>
                <a:gd name="T16" fmla="*/ 360 w 790"/>
                <a:gd name="T17" fmla="*/ 332 h 334"/>
                <a:gd name="T18" fmla="*/ 429 w 790"/>
                <a:gd name="T19" fmla="*/ 332 h 334"/>
                <a:gd name="T20" fmla="*/ 497 w 790"/>
                <a:gd name="T21" fmla="*/ 327 h 334"/>
                <a:gd name="T22" fmla="*/ 561 w 790"/>
                <a:gd name="T23" fmla="*/ 317 h 334"/>
                <a:gd name="T24" fmla="*/ 621 w 790"/>
                <a:gd name="T25" fmla="*/ 303 h 334"/>
                <a:gd name="T26" fmla="*/ 673 w 790"/>
                <a:gd name="T27" fmla="*/ 284 h 334"/>
                <a:gd name="T28" fmla="*/ 717 w 790"/>
                <a:gd name="T29" fmla="*/ 262 h 334"/>
                <a:gd name="T30" fmla="*/ 752 w 790"/>
                <a:gd name="T31" fmla="*/ 237 h 334"/>
                <a:gd name="T32" fmla="*/ 775 w 790"/>
                <a:gd name="T33" fmla="*/ 210 h 334"/>
                <a:gd name="T34" fmla="*/ 787 w 790"/>
                <a:gd name="T35" fmla="*/ 181 h 334"/>
                <a:gd name="T36" fmla="*/ 787 w 790"/>
                <a:gd name="T37" fmla="*/ 152 h 334"/>
                <a:gd name="T38" fmla="*/ 775 w 790"/>
                <a:gd name="T39" fmla="*/ 124 h 334"/>
                <a:gd name="T40" fmla="*/ 751 w 790"/>
                <a:gd name="T41" fmla="*/ 97 h 334"/>
                <a:gd name="T42" fmla="*/ 717 w 790"/>
                <a:gd name="T43" fmla="*/ 71 h 334"/>
                <a:gd name="T44" fmla="*/ 673 w 790"/>
                <a:gd name="T45" fmla="*/ 49 h 334"/>
                <a:gd name="T46" fmla="*/ 620 w 790"/>
                <a:gd name="T47" fmla="*/ 30 h 334"/>
                <a:gd name="T48" fmla="*/ 561 w 790"/>
                <a:gd name="T49" fmla="*/ 16 h 334"/>
                <a:gd name="T50" fmla="*/ 496 w 790"/>
                <a:gd name="T51" fmla="*/ 6 h 334"/>
                <a:gd name="T52" fmla="*/ 429 w 790"/>
                <a:gd name="T53" fmla="*/ 1 h 334"/>
                <a:gd name="T54" fmla="*/ 360 w 790"/>
                <a:gd name="T55" fmla="*/ 1 h 334"/>
                <a:gd name="T56" fmla="*/ 293 w 790"/>
                <a:gd name="T57" fmla="*/ 7 h 334"/>
                <a:gd name="T58" fmla="*/ 228 w 790"/>
                <a:gd name="T59" fmla="*/ 16 h 334"/>
                <a:gd name="T60" fmla="*/ 169 w 790"/>
                <a:gd name="T61" fmla="*/ 30 h 334"/>
                <a:gd name="T62" fmla="*/ 116 w 790"/>
                <a:gd name="T63" fmla="*/ 50 h 334"/>
                <a:gd name="T64" fmla="*/ 72 w 790"/>
                <a:gd name="T65" fmla="*/ 71 h 334"/>
                <a:gd name="T66" fmla="*/ 38 w 790"/>
                <a:gd name="T67" fmla="*/ 97 h 334"/>
                <a:gd name="T68" fmla="*/ 13 w 790"/>
                <a:gd name="T69" fmla="*/ 124 h 334"/>
                <a:gd name="T70" fmla="*/ 2 w 790"/>
                <a:gd name="T71" fmla="*/ 152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0" y="167"/>
                  </a:moveTo>
                  <a:lnTo>
                    <a:pt x="2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4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2" y="195"/>
                  </a:lnTo>
                  <a:lnTo>
                    <a:pt x="787" y="181"/>
                  </a:lnTo>
                  <a:lnTo>
                    <a:pt x="789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1" y="97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40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7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1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Freeform 7"/>
            <p:cNvSpPr>
              <a:spLocks/>
            </p:cNvSpPr>
            <p:nvPr/>
          </p:nvSpPr>
          <p:spPr bwMode="auto">
            <a:xfrm>
              <a:off x="313" y="2995"/>
              <a:ext cx="790" cy="334"/>
            </a:xfrm>
            <a:custGeom>
              <a:avLst/>
              <a:gdLst>
                <a:gd name="T0" fmla="*/ 787 w 790"/>
                <a:gd name="T1" fmla="*/ 152 h 334"/>
                <a:gd name="T2" fmla="*/ 776 w 790"/>
                <a:gd name="T3" fmla="*/ 124 h 334"/>
                <a:gd name="T4" fmla="*/ 752 w 790"/>
                <a:gd name="T5" fmla="*/ 96 h 334"/>
                <a:gd name="T6" fmla="*/ 717 w 790"/>
                <a:gd name="T7" fmla="*/ 71 h 334"/>
                <a:gd name="T8" fmla="*/ 673 w 790"/>
                <a:gd name="T9" fmla="*/ 49 h 334"/>
                <a:gd name="T10" fmla="*/ 620 w 790"/>
                <a:gd name="T11" fmla="*/ 30 h 334"/>
                <a:gd name="T12" fmla="*/ 561 w 790"/>
                <a:gd name="T13" fmla="*/ 16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6 h 334"/>
                <a:gd name="T24" fmla="*/ 169 w 790"/>
                <a:gd name="T25" fmla="*/ 30 h 334"/>
                <a:gd name="T26" fmla="*/ 116 w 790"/>
                <a:gd name="T27" fmla="*/ 49 h 334"/>
                <a:gd name="T28" fmla="*/ 72 w 790"/>
                <a:gd name="T29" fmla="*/ 71 h 334"/>
                <a:gd name="T30" fmla="*/ 38 w 790"/>
                <a:gd name="T31" fmla="*/ 96 h 334"/>
                <a:gd name="T32" fmla="*/ 14 w 790"/>
                <a:gd name="T33" fmla="*/ 124 h 334"/>
                <a:gd name="T34" fmla="*/ 2 w 790"/>
                <a:gd name="T35" fmla="*/ 152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0 w 790"/>
                <a:gd name="T61" fmla="*/ 303 h 334"/>
                <a:gd name="T62" fmla="*/ 673 w 790"/>
                <a:gd name="T63" fmla="*/ 284 h 334"/>
                <a:gd name="T64" fmla="*/ 717 w 790"/>
                <a:gd name="T65" fmla="*/ 262 h 334"/>
                <a:gd name="T66" fmla="*/ 752 w 790"/>
                <a:gd name="T67" fmla="*/ 237 h 334"/>
                <a:gd name="T68" fmla="*/ 776 w 790"/>
                <a:gd name="T69" fmla="*/ 210 h 334"/>
                <a:gd name="T70" fmla="*/ 787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7" y="152"/>
                  </a:lnTo>
                  <a:lnTo>
                    <a:pt x="783" y="137"/>
                  </a:lnTo>
                  <a:lnTo>
                    <a:pt x="776" y="124"/>
                  </a:lnTo>
                  <a:lnTo>
                    <a:pt x="765" y="110"/>
                  </a:lnTo>
                  <a:lnTo>
                    <a:pt x="752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39"/>
                  </a:lnTo>
                  <a:lnTo>
                    <a:pt x="620" y="30"/>
                  </a:lnTo>
                  <a:lnTo>
                    <a:pt x="592" y="23"/>
                  </a:lnTo>
                  <a:lnTo>
                    <a:pt x="561" y="16"/>
                  </a:lnTo>
                  <a:lnTo>
                    <a:pt x="530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5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8" y="23"/>
                  </a:lnTo>
                  <a:lnTo>
                    <a:pt x="169" y="30"/>
                  </a:lnTo>
                  <a:lnTo>
                    <a:pt x="142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7"/>
                  </a:lnTo>
                  <a:lnTo>
                    <a:pt x="2" y="152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5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8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5" y="333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7" y="327"/>
                  </a:lnTo>
                  <a:lnTo>
                    <a:pt x="530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0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6" y="210"/>
                  </a:lnTo>
                  <a:lnTo>
                    <a:pt x="783" y="195"/>
                  </a:lnTo>
                  <a:lnTo>
                    <a:pt x="787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Freeform 8"/>
            <p:cNvSpPr>
              <a:spLocks/>
            </p:cNvSpPr>
            <p:nvPr/>
          </p:nvSpPr>
          <p:spPr bwMode="auto">
            <a:xfrm>
              <a:off x="2737" y="2917"/>
              <a:ext cx="789" cy="333"/>
            </a:xfrm>
            <a:custGeom>
              <a:avLst/>
              <a:gdLst>
                <a:gd name="T0" fmla="*/ 2 w 789"/>
                <a:gd name="T1" fmla="*/ 181 h 333"/>
                <a:gd name="T2" fmla="*/ 14 w 789"/>
                <a:gd name="T3" fmla="*/ 209 h 333"/>
                <a:gd name="T4" fmla="*/ 38 w 789"/>
                <a:gd name="T5" fmla="*/ 237 h 333"/>
                <a:gd name="T6" fmla="*/ 72 w 789"/>
                <a:gd name="T7" fmla="*/ 262 h 333"/>
                <a:gd name="T8" fmla="*/ 116 w 789"/>
                <a:gd name="T9" fmla="*/ 284 h 333"/>
                <a:gd name="T10" fmla="*/ 169 w 789"/>
                <a:gd name="T11" fmla="*/ 302 h 333"/>
                <a:gd name="T12" fmla="*/ 228 w 789"/>
                <a:gd name="T13" fmla="*/ 317 h 333"/>
                <a:gd name="T14" fmla="*/ 292 w 789"/>
                <a:gd name="T15" fmla="*/ 327 h 333"/>
                <a:gd name="T16" fmla="*/ 360 w 789"/>
                <a:gd name="T17" fmla="*/ 332 h 333"/>
                <a:gd name="T18" fmla="*/ 429 w 789"/>
                <a:gd name="T19" fmla="*/ 332 h 333"/>
                <a:gd name="T20" fmla="*/ 496 w 789"/>
                <a:gd name="T21" fmla="*/ 327 h 333"/>
                <a:gd name="T22" fmla="*/ 560 w 789"/>
                <a:gd name="T23" fmla="*/ 317 h 333"/>
                <a:gd name="T24" fmla="*/ 620 w 789"/>
                <a:gd name="T25" fmla="*/ 302 h 333"/>
                <a:gd name="T26" fmla="*/ 673 w 789"/>
                <a:gd name="T27" fmla="*/ 284 h 333"/>
                <a:gd name="T28" fmla="*/ 716 w 789"/>
                <a:gd name="T29" fmla="*/ 262 h 333"/>
                <a:gd name="T30" fmla="*/ 751 w 789"/>
                <a:gd name="T31" fmla="*/ 236 h 333"/>
                <a:gd name="T32" fmla="*/ 775 w 789"/>
                <a:gd name="T33" fmla="*/ 209 h 333"/>
                <a:gd name="T34" fmla="*/ 786 w 789"/>
                <a:gd name="T35" fmla="*/ 181 h 333"/>
                <a:gd name="T36" fmla="*/ 786 w 789"/>
                <a:gd name="T37" fmla="*/ 151 h 333"/>
                <a:gd name="T38" fmla="*/ 775 w 789"/>
                <a:gd name="T39" fmla="*/ 123 h 333"/>
                <a:gd name="T40" fmla="*/ 751 w 789"/>
                <a:gd name="T41" fmla="*/ 96 h 333"/>
                <a:gd name="T42" fmla="*/ 716 w 789"/>
                <a:gd name="T43" fmla="*/ 71 h 333"/>
                <a:gd name="T44" fmla="*/ 672 w 789"/>
                <a:gd name="T45" fmla="*/ 48 h 333"/>
                <a:gd name="T46" fmla="*/ 620 w 789"/>
                <a:gd name="T47" fmla="*/ 30 h 333"/>
                <a:gd name="T48" fmla="*/ 560 w 789"/>
                <a:gd name="T49" fmla="*/ 15 h 333"/>
                <a:gd name="T50" fmla="*/ 496 w 789"/>
                <a:gd name="T51" fmla="*/ 6 h 333"/>
                <a:gd name="T52" fmla="*/ 428 w 789"/>
                <a:gd name="T53" fmla="*/ 1 h 333"/>
                <a:gd name="T54" fmla="*/ 360 w 789"/>
                <a:gd name="T55" fmla="*/ 1 h 333"/>
                <a:gd name="T56" fmla="*/ 292 w 789"/>
                <a:gd name="T57" fmla="*/ 6 h 333"/>
                <a:gd name="T58" fmla="*/ 228 w 789"/>
                <a:gd name="T59" fmla="*/ 16 h 333"/>
                <a:gd name="T60" fmla="*/ 169 w 789"/>
                <a:gd name="T61" fmla="*/ 30 h 333"/>
                <a:gd name="T62" fmla="*/ 116 w 789"/>
                <a:gd name="T63" fmla="*/ 49 h 333"/>
                <a:gd name="T64" fmla="*/ 72 w 789"/>
                <a:gd name="T65" fmla="*/ 71 h 333"/>
                <a:gd name="T66" fmla="*/ 38 w 789"/>
                <a:gd name="T67" fmla="*/ 96 h 333"/>
                <a:gd name="T68" fmla="*/ 14 w 789"/>
                <a:gd name="T69" fmla="*/ 123 h 333"/>
                <a:gd name="T70" fmla="*/ 2 w 789"/>
                <a:gd name="T71" fmla="*/ 152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0" y="166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8" y="237"/>
                  </a:lnTo>
                  <a:lnTo>
                    <a:pt x="53" y="249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59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2"/>
                  </a:lnTo>
                  <a:lnTo>
                    <a:pt x="394" y="332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0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3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6" y="262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6" y="181"/>
                  </a:lnTo>
                  <a:lnTo>
                    <a:pt x="788" y="166"/>
                  </a:lnTo>
                  <a:lnTo>
                    <a:pt x="786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6" y="71"/>
                  </a:lnTo>
                  <a:lnTo>
                    <a:pt x="695" y="59"/>
                  </a:lnTo>
                  <a:lnTo>
                    <a:pt x="672" y="48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0" y="15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2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9" y="30"/>
                  </a:lnTo>
                  <a:lnTo>
                    <a:pt x="141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Freeform 9"/>
            <p:cNvSpPr>
              <a:spLocks/>
            </p:cNvSpPr>
            <p:nvPr/>
          </p:nvSpPr>
          <p:spPr bwMode="auto">
            <a:xfrm>
              <a:off x="4175" y="3543"/>
              <a:ext cx="913" cy="343"/>
            </a:xfrm>
            <a:custGeom>
              <a:avLst/>
              <a:gdLst>
                <a:gd name="T0" fmla="*/ 912 w 913"/>
                <a:gd name="T1" fmla="*/ 342 h 343"/>
                <a:gd name="T2" fmla="*/ 912 w 913"/>
                <a:gd name="T3" fmla="*/ 0 h 343"/>
                <a:gd name="T4" fmla="*/ 0 w 913"/>
                <a:gd name="T5" fmla="*/ 0 h 343"/>
                <a:gd name="T6" fmla="*/ 0 w 913"/>
                <a:gd name="T7" fmla="*/ 342 h 343"/>
                <a:gd name="T8" fmla="*/ 912 w 913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343"/>
                <a:gd name="T17" fmla="*/ 913 w 913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343">
                  <a:moveTo>
                    <a:pt x="912" y="342"/>
                  </a:moveTo>
                  <a:lnTo>
                    <a:pt x="912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912" y="342"/>
                  </a:lnTo>
                </a:path>
              </a:pathLst>
            </a:custGeom>
            <a:solidFill>
              <a:srgbClr val="FF66FF"/>
            </a:solidFill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Freeform 10"/>
            <p:cNvSpPr>
              <a:spLocks/>
            </p:cNvSpPr>
            <p:nvPr/>
          </p:nvSpPr>
          <p:spPr bwMode="auto">
            <a:xfrm>
              <a:off x="1023" y="3533"/>
              <a:ext cx="789" cy="343"/>
            </a:xfrm>
            <a:custGeom>
              <a:avLst/>
              <a:gdLst>
                <a:gd name="T0" fmla="*/ 788 w 789"/>
                <a:gd name="T1" fmla="*/ 342 h 343"/>
                <a:gd name="T2" fmla="*/ 788 w 789"/>
                <a:gd name="T3" fmla="*/ 0 h 343"/>
                <a:gd name="T4" fmla="*/ 0 w 789"/>
                <a:gd name="T5" fmla="*/ 0 h 343"/>
                <a:gd name="T6" fmla="*/ 0 w 789"/>
                <a:gd name="T7" fmla="*/ 342 h 343"/>
                <a:gd name="T8" fmla="*/ 788 w 789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43"/>
                <a:gd name="T17" fmla="*/ 789 w 789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43">
                  <a:moveTo>
                    <a:pt x="788" y="342"/>
                  </a:moveTo>
                  <a:lnTo>
                    <a:pt x="788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788" y="342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Freeform 11"/>
            <p:cNvSpPr>
              <a:spLocks/>
            </p:cNvSpPr>
            <p:nvPr/>
          </p:nvSpPr>
          <p:spPr bwMode="auto">
            <a:xfrm>
              <a:off x="1023" y="2751"/>
              <a:ext cx="789" cy="333"/>
            </a:xfrm>
            <a:custGeom>
              <a:avLst/>
              <a:gdLst>
                <a:gd name="T0" fmla="*/ 787 w 789"/>
                <a:gd name="T1" fmla="*/ 151 h 333"/>
                <a:gd name="T2" fmla="*/ 775 w 789"/>
                <a:gd name="T3" fmla="*/ 123 h 333"/>
                <a:gd name="T4" fmla="*/ 751 w 789"/>
                <a:gd name="T5" fmla="*/ 96 h 333"/>
                <a:gd name="T6" fmla="*/ 717 w 789"/>
                <a:gd name="T7" fmla="*/ 70 h 333"/>
                <a:gd name="T8" fmla="*/ 673 w 789"/>
                <a:gd name="T9" fmla="*/ 49 h 333"/>
                <a:gd name="T10" fmla="*/ 620 w 789"/>
                <a:gd name="T11" fmla="*/ 30 h 333"/>
                <a:gd name="T12" fmla="*/ 561 w 789"/>
                <a:gd name="T13" fmla="*/ 16 h 333"/>
                <a:gd name="T14" fmla="*/ 496 w 789"/>
                <a:gd name="T15" fmla="*/ 6 h 333"/>
                <a:gd name="T16" fmla="*/ 429 w 789"/>
                <a:gd name="T17" fmla="*/ 0 h 333"/>
                <a:gd name="T18" fmla="*/ 360 w 789"/>
                <a:gd name="T19" fmla="*/ 0 h 333"/>
                <a:gd name="T20" fmla="*/ 292 w 789"/>
                <a:gd name="T21" fmla="*/ 6 h 333"/>
                <a:gd name="T22" fmla="*/ 228 w 789"/>
                <a:gd name="T23" fmla="*/ 16 h 333"/>
                <a:gd name="T24" fmla="*/ 168 w 789"/>
                <a:gd name="T25" fmla="*/ 30 h 333"/>
                <a:gd name="T26" fmla="*/ 115 w 789"/>
                <a:gd name="T27" fmla="*/ 49 h 333"/>
                <a:gd name="T28" fmla="*/ 71 w 789"/>
                <a:gd name="T29" fmla="*/ 70 h 333"/>
                <a:gd name="T30" fmla="*/ 37 w 789"/>
                <a:gd name="T31" fmla="*/ 96 h 333"/>
                <a:gd name="T32" fmla="*/ 14 w 789"/>
                <a:gd name="T33" fmla="*/ 123 h 333"/>
                <a:gd name="T34" fmla="*/ 1 w 789"/>
                <a:gd name="T35" fmla="*/ 151 h 333"/>
                <a:gd name="T36" fmla="*/ 1 w 789"/>
                <a:gd name="T37" fmla="*/ 180 h 333"/>
                <a:gd name="T38" fmla="*/ 14 w 789"/>
                <a:gd name="T39" fmla="*/ 209 h 333"/>
                <a:gd name="T40" fmla="*/ 37 w 789"/>
                <a:gd name="T41" fmla="*/ 236 h 333"/>
                <a:gd name="T42" fmla="*/ 71 w 789"/>
                <a:gd name="T43" fmla="*/ 261 h 333"/>
                <a:gd name="T44" fmla="*/ 115 w 789"/>
                <a:gd name="T45" fmla="*/ 284 h 333"/>
                <a:gd name="T46" fmla="*/ 168 w 789"/>
                <a:gd name="T47" fmla="*/ 302 h 333"/>
                <a:gd name="T48" fmla="*/ 228 w 789"/>
                <a:gd name="T49" fmla="*/ 317 h 333"/>
                <a:gd name="T50" fmla="*/ 292 w 789"/>
                <a:gd name="T51" fmla="*/ 327 h 333"/>
                <a:gd name="T52" fmla="*/ 360 w 789"/>
                <a:gd name="T53" fmla="*/ 331 h 333"/>
                <a:gd name="T54" fmla="*/ 429 w 789"/>
                <a:gd name="T55" fmla="*/ 331 h 333"/>
                <a:gd name="T56" fmla="*/ 496 w 789"/>
                <a:gd name="T57" fmla="*/ 327 h 333"/>
                <a:gd name="T58" fmla="*/ 561 w 789"/>
                <a:gd name="T59" fmla="*/ 317 h 333"/>
                <a:gd name="T60" fmla="*/ 620 w 789"/>
                <a:gd name="T61" fmla="*/ 302 h 333"/>
                <a:gd name="T62" fmla="*/ 673 w 789"/>
                <a:gd name="T63" fmla="*/ 284 h 333"/>
                <a:gd name="T64" fmla="*/ 717 w 789"/>
                <a:gd name="T65" fmla="*/ 261 h 333"/>
                <a:gd name="T66" fmla="*/ 751 w 789"/>
                <a:gd name="T67" fmla="*/ 236 h 333"/>
                <a:gd name="T68" fmla="*/ 775 w 789"/>
                <a:gd name="T69" fmla="*/ 209 h 333"/>
                <a:gd name="T70" fmla="*/ 787 w 789"/>
                <a:gd name="T71" fmla="*/ 180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788" y="166"/>
                  </a:moveTo>
                  <a:lnTo>
                    <a:pt x="787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7" y="70"/>
                  </a:lnTo>
                  <a:lnTo>
                    <a:pt x="696" y="59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0"/>
                  </a:lnTo>
                  <a:lnTo>
                    <a:pt x="394" y="0"/>
                  </a:lnTo>
                  <a:lnTo>
                    <a:pt x="360" y="0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8" y="30"/>
                  </a:lnTo>
                  <a:lnTo>
                    <a:pt x="141" y="39"/>
                  </a:lnTo>
                  <a:lnTo>
                    <a:pt x="115" y="49"/>
                  </a:lnTo>
                  <a:lnTo>
                    <a:pt x="92" y="59"/>
                  </a:lnTo>
                  <a:lnTo>
                    <a:pt x="71" y="70"/>
                  </a:lnTo>
                  <a:lnTo>
                    <a:pt x="53" y="83"/>
                  </a:lnTo>
                  <a:lnTo>
                    <a:pt x="37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7"/>
                  </a:lnTo>
                  <a:lnTo>
                    <a:pt x="1" y="151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7" y="236"/>
                  </a:lnTo>
                  <a:lnTo>
                    <a:pt x="53" y="249"/>
                  </a:lnTo>
                  <a:lnTo>
                    <a:pt x="71" y="261"/>
                  </a:lnTo>
                  <a:lnTo>
                    <a:pt x="92" y="273"/>
                  </a:lnTo>
                  <a:lnTo>
                    <a:pt x="115" y="284"/>
                  </a:lnTo>
                  <a:lnTo>
                    <a:pt x="141" y="294"/>
                  </a:lnTo>
                  <a:lnTo>
                    <a:pt x="168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60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1"/>
                  </a:lnTo>
                  <a:lnTo>
                    <a:pt x="394" y="332"/>
                  </a:lnTo>
                  <a:lnTo>
                    <a:pt x="429" y="331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1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Freeform 12"/>
            <p:cNvSpPr>
              <a:spLocks/>
            </p:cNvSpPr>
            <p:nvPr/>
          </p:nvSpPr>
          <p:spPr bwMode="auto">
            <a:xfrm>
              <a:off x="2747" y="3494"/>
              <a:ext cx="789" cy="392"/>
            </a:xfrm>
            <a:custGeom>
              <a:avLst/>
              <a:gdLst>
                <a:gd name="T0" fmla="*/ 0 w 789"/>
                <a:gd name="T1" fmla="*/ 196 h 392"/>
                <a:gd name="T2" fmla="*/ 394 w 789"/>
                <a:gd name="T3" fmla="*/ 0 h 392"/>
                <a:gd name="T4" fmla="*/ 788 w 789"/>
                <a:gd name="T5" fmla="*/ 196 h 392"/>
                <a:gd name="T6" fmla="*/ 394 w 789"/>
                <a:gd name="T7" fmla="*/ 391 h 392"/>
                <a:gd name="T8" fmla="*/ 0 w 789"/>
                <a:gd name="T9" fmla="*/ 196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92"/>
                <a:gd name="T17" fmla="*/ 789 w 789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92">
                  <a:moveTo>
                    <a:pt x="0" y="196"/>
                  </a:moveTo>
                  <a:lnTo>
                    <a:pt x="394" y="0"/>
                  </a:lnTo>
                  <a:lnTo>
                    <a:pt x="788" y="196"/>
                  </a:lnTo>
                  <a:lnTo>
                    <a:pt x="394" y="391"/>
                  </a:lnTo>
                  <a:lnTo>
                    <a:pt x="0" y="196"/>
                  </a:lnTo>
                </a:path>
              </a:pathLst>
            </a:custGeom>
            <a:solidFill>
              <a:srgbClr val="FF7C80"/>
            </a:solidFill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>
              <a:off x="1239" y="2798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8927" name="Rectangle 14"/>
            <p:cNvSpPr>
              <a:spLocks noChangeArrowheads="1"/>
            </p:cNvSpPr>
            <p:nvPr/>
          </p:nvSpPr>
          <p:spPr bwMode="auto">
            <a:xfrm>
              <a:off x="4912" y="3033"/>
              <a:ext cx="2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age</a:t>
              </a:r>
            </a:p>
          </p:txBody>
        </p:sp>
        <p:sp>
          <p:nvSpPr>
            <p:cNvPr id="38928" name="Rectangle 15"/>
            <p:cNvSpPr>
              <a:spLocks noChangeArrowheads="1"/>
            </p:cNvSpPr>
            <p:nvPr/>
          </p:nvSpPr>
          <p:spPr bwMode="auto">
            <a:xfrm>
              <a:off x="3868" y="3023"/>
              <a:ext cx="45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pname</a:t>
              </a:r>
            </a:p>
          </p:txBody>
        </p:sp>
        <p:sp>
          <p:nvSpPr>
            <p:cNvPr id="38929" name="Rectangle 16"/>
            <p:cNvSpPr>
              <a:spLocks noChangeArrowheads="1"/>
            </p:cNvSpPr>
            <p:nvPr/>
          </p:nvSpPr>
          <p:spPr bwMode="auto">
            <a:xfrm>
              <a:off x="4243" y="3590"/>
              <a:ext cx="7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Dependents</a:t>
              </a:r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1016" y="3601"/>
              <a:ext cx="66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38931" name="Rectangle 18"/>
            <p:cNvSpPr>
              <a:spLocks noChangeArrowheads="1"/>
            </p:cNvSpPr>
            <p:nvPr/>
          </p:nvSpPr>
          <p:spPr bwMode="auto">
            <a:xfrm>
              <a:off x="549" y="3053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8932" name="Rectangle 19"/>
            <p:cNvSpPr>
              <a:spLocks noChangeArrowheads="1"/>
            </p:cNvSpPr>
            <p:nvPr/>
          </p:nvSpPr>
          <p:spPr bwMode="auto">
            <a:xfrm>
              <a:off x="2890" y="3590"/>
              <a:ext cx="41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Policy</a:t>
              </a:r>
            </a:p>
          </p:txBody>
        </p:sp>
        <p:sp>
          <p:nvSpPr>
            <p:cNvPr id="38933" name="Rectangle 20"/>
            <p:cNvSpPr>
              <a:spLocks noChangeArrowheads="1"/>
            </p:cNvSpPr>
            <p:nvPr/>
          </p:nvSpPr>
          <p:spPr bwMode="auto">
            <a:xfrm>
              <a:off x="2962" y="2984"/>
              <a:ext cx="3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cost</a:t>
              </a:r>
            </a:p>
          </p:txBody>
        </p:sp>
        <p:sp>
          <p:nvSpPr>
            <p:cNvPr id="38934" name="Line 21"/>
            <p:cNvSpPr>
              <a:spLocks noChangeShapeType="1"/>
            </p:cNvSpPr>
            <p:nvPr/>
          </p:nvSpPr>
          <p:spPr bwMode="auto">
            <a:xfrm flipH="1">
              <a:off x="3929" y="3218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2"/>
            <p:cNvSpPr>
              <a:spLocks noChangeShapeType="1"/>
            </p:cNvSpPr>
            <p:nvPr/>
          </p:nvSpPr>
          <p:spPr bwMode="auto">
            <a:xfrm>
              <a:off x="1427" y="3099"/>
              <a:ext cx="0" cy="4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3"/>
            <p:cNvSpPr>
              <a:spLocks noChangeShapeType="1"/>
            </p:cNvSpPr>
            <p:nvPr/>
          </p:nvSpPr>
          <p:spPr bwMode="auto">
            <a:xfrm>
              <a:off x="698" y="3338"/>
              <a:ext cx="510" cy="1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4"/>
            <p:cNvSpPr>
              <a:spLocks noChangeShapeType="1"/>
            </p:cNvSpPr>
            <p:nvPr/>
          </p:nvSpPr>
          <p:spPr bwMode="auto">
            <a:xfrm flipV="1">
              <a:off x="3133" y="3237"/>
              <a:ext cx="0" cy="26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>
              <a:off x="4084" y="3326"/>
              <a:ext cx="233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6"/>
            <p:cNvSpPr>
              <a:spLocks noChangeShapeType="1"/>
            </p:cNvSpPr>
            <p:nvPr/>
          </p:nvSpPr>
          <p:spPr bwMode="auto">
            <a:xfrm flipH="1">
              <a:off x="4708" y="3326"/>
              <a:ext cx="324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27"/>
            <p:cNvSpPr>
              <a:spLocks noChangeShapeType="1"/>
            </p:cNvSpPr>
            <p:nvPr/>
          </p:nvSpPr>
          <p:spPr bwMode="auto">
            <a:xfrm flipH="1">
              <a:off x="1815" y="3688"/>
              <a:ext cx="8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28"/>
            <p:cNvSpPr>
              <a:spLocks noChangeShapeType="1"/>
            </p:cNvSpPr>
            <p:nvPr/>
          </p:nvSpPr>
          <p:spPr bwMode="auto">
            <a:xfrm>
              <a:off x="3553" y="3688"/>
              <a:ext cx="587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Rectangle 29"/>
            <p:cNvSpPr>
              <a:spLocks noChangeArrowheads="1"/>
            </p:cNvSpPr>
            <p:nvPr/>
          </p:nvSpPr>
          <p:spPr bwMode="auto">
            <a:xfrm>
              <a:off x="3787" y="2615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 MT" charset="0"/>
                  <a:ea typeface="新細明體" charset="0"/>
                  <a:cs typeface="新細明體" charset="0"/>
                </a:rPr>
                <a:t>(Alicia)</a:t>
              </a:r>
            </a:p>
          </p:txBody>
        </p:sp>
        <p:sp>
          <p:nvSpPr>
            <p:cNvPr id="38943" name="Rectangle 30"/>
            <p:cNvSpPr>
              <a:spLocks noChangeArrowheads="1"/>
            </p:cNvSpPr>
            <p:nvPr/>
          </p:nvSpPr>
          <p:spPr bwMode="auto">
            <a:xfrm>
              <a:off x="4785" y="261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 MT" charset="0"/>
                  <a:ea typeface="新細明體" charset="0"/>
                  <a:cs typeface="新細明體" charset="0"/>
                </a:rPr>
                <a:t>(2)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809EEE6-1FEC-EA4F-9B56-BA7DFDF14E8F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17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Weak Entity Sets to Table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Weak entity set and identifying relationship set are translated into a single table.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 dirty="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When the owner entity is deleted, all owned weak entities must also be deleted.</a:t>
            </a:r>
          </a:p>
          <a:p>
            <a:pPr eaLnBrk="1" hangingPunct="1">
              <a:lnSpc>
                <a:spcPct val="80000"/>
              </a:lnSpc>
              <a:buSzPct val="75000"/>
              <a:buFontTx/>
              <a:buNone/>
            </a:pPr>
            <a:endParaRPr lang="en-US" altLang="zh-TW" sz="2000" dirty="0">
              <a:solidFill>
                <a:schemeClr val="accent2"/>
              </a:solidFill>
              <a:latin typeface="Calibri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CREATE TABLE 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Dependent_Policy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pname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CHAR(20),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age  INTEGER,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cost  REAL,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CHAR(11) NOT NULL,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PRIMARY KEY  (</a:t>
            </a:r>
            <a:r>
              <a:rPr lang="en-US" altLang="zh-TW" sz="1800" dirty="0" err="1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pname</a:t>
            </a:r>
            <a:r>
              <a:rPr lang="en-US" altLang="zh-TW" sz="1800" dirty="0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FOREIGN KEY  (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) REFERENCES Employees,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folHlink"/>
                </a:solidFill>
                <a:latin typeface="Calibri" charset="0"/>
                <a:ea typeface="新細明體" charset="0"/>
                <a:cs typeface="新細明體" charset="0"/>
              </a:rPr>
              <a:t>      </a:t>
            </a:r>
            <a:r>
              <a:rPr lang="en-US" altLang="zh-TW" sz="1800" dirty="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ON DELETE CASCADE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)</a:t>
            </a:r>
          </a:p>
          <a:p>
            <a:pPr eaLnBrk="1" hangingPunct="1">
              <a:lnSpc>
                <a:spcPct val="80000"/>
              </a:lnSpc>
              <a:buSzPct val="75000"/>
              <a:buFontTx/>
              <a:buNone/>
            </a:pPr>
            <a:endParaRPr lang="en-US" altLang="zh-TW" sz="1800" dirty="0">
              <a:solidFill>
                <a:schemeClr val="accent2"/>
              </a:solidFill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0966" name="Freeform 10"/>
          <p:cNvSpPr>
            <a:spLocks/>
          </p:cNvSpPr>
          <p:nvPr/>
        </p:nvSpPr>
        <p:spPr bwMode="auto">
          <a:xfrm>
            <a:off x="7007225" y="3937000"/>
            <a:ext cx="962025" cy="341313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Freeform 11"/>
          <p:cNvSpPr>
            <a:spLocks/>
          </p:cNvSpPr>
          <p:nvPr/>
        </p:nvSpPr>
        <p:spPr bwMode="auto">
          <a:xfrm>
            <a:off x="8183563" y="3948113"/>
            <a:ext cx="960437" cy="3397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12"/>
          <p:cNvSpPr>
            <a:spLocks/>
          </p:cNvSpPr>
          <p:nvPr/>
        </p:nvSpPr>
        <p:spPr bwMode="auto">
          <a:xfrm>
            <a:off x="3516313" y="3916363"/>
            <a:ext cx="960437" cy="341312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Freeform 13"/>
          <p:cNvSpPr>
            <a:spLocks/>
          </p:cNvSpPr>
          <p:nvPr/>
        </p:nvSpPr>
        <p:spPr bwMode="auto">
          <a:xfrm>
            <a:off x="5857875" y="3878263"/>
            <a:ext cx="960438" cy="339725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2147483647 h 333"/>
              <a:gd name="T18" fmla="*/ 2147483647 w 789"/>
              <a:gd name="T19" fmla="*/ 2147483647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Freeform 14"/>
          <p:cNvSpPr>
            <a:spLocks/>
          </p:cNvSpPr>
          <p:nvPr/>
        </p:nvSpPr>
        <p:spPr bwMode="auto">
          <a:xfrm>
            <a:off x="7607300" y="4516438"/>
            <a:ext cx="1111250" cy="350837"/>
          </a:xfrm>
          <a:custGeom>
            <a:avLst/>
            <a:gdLst>
              <a:gd name="T0" fmla="*/ 2147483647 w 913"/>
              <a:gd name="T1" fmla="*/ 2147483647 h 343"/>
              <a:gd name="T2" fmla="*/ 2147483647 w 913"/>
              <a:gd name="T3" fmla="*/ 0 h 343"/>
              <a:gd name="T4" fmla="*/ 0 w 913"/>
              <a:gd name="T5" fmla="*/ 0 h 343"/>
              <a:gd name="T6" fmla="*/ 0 w 913"/>
              <a:gd name="T7" fmla="*/ 2147483647 h 343"/>
              <a:gd name="T8" fmla="*/ 2147483647 w 913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343"/>
              <a:gd name="T17" fmla="*/ 913 w 913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solidFill>
            <a:srgbClr val="FF66FF"/>
          </a:solidFill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Freeform 15"/>
          <p:cNvSpPr>
            <a:spLocks/>
          </p:cNvSpPr>
          <p:nvPr/>
        </p:nvSpPr>
        <p:spPr bwMode="auto">
          <a:xfrm>
            <a:off x="4379913" y="4465638"/>
            <a:ext cx="960437" cy="349250"/>
          </a:xfrm>
          <a:custGeom>
            <a:avLst/>
            <a:gdLst>
              <a:gd name="T0" fmla="*/ 2147483647 w 789"/>
              <a:gd name="T1" fmla="*/ 2147483647 h 343"/>
              <a:gd name="T2" fmla="*/ 2147483647 w 789"/>
              <a:gd name="T3" fmla="*/ 0 h 343"/>
              <a:gd name="T4" fmla="*/ 0 w 789"/>
              <a:gd name="T5" fmla="*/ 0 h 343"/>
              <a:gd name="T6" fmla="*/ 0 w 789"/>
              <a:gd name="T7" fmla="*/ 2147483647 h 343"/>
              <a:gd name="T8" fmla="*/ 2147483647 w 789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solidFill>
            <a:srgbClr val="99FF9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Freeform 16"/>
          <p:cNvSpPr>
            <a:spLocks/>
          </p:cNvSpPr>
          <p:nvPr/>
        </p:nvSpPr>
        <p:spPr bwMode="auto">
          <a:xfrm>
            <a:off x="4379913" y="3667125"/>
            <a:ext cx="960437" cy="339725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0 h 333"/>
              <a:gd name="T18" fmla="*/ 2147483647 w 789"/>
              <a:gd name="T19" fmla="*/ 0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Freeform 17"/>
          <p:cNvSpPr>
            <a:spLocks/>
          </p:cNvSpPr>
          <p:nvPr/>
        </p:nvSpPr>
        <p:spPr bwMode="auto">
          <a:xfrm>
            <a:off x="5870575" y="4467225"/>
            <a:ext cx="958850" cy="400050"/>
          </a:xfrm>
          <a:custGeom>
            <a:avLst/>
            <a:gdLst>
              <a:gd name="T0" fmla="*/ 0 w 789"/>
              <a:gd name="T1" fmla="*/ 2147483647 h 392"/>
              <a:gd name="T2" fmla="*/ 2147483647 w 789"/>
              <a:gd name="T3" fmla="*/ 0 h 392"/>
              <a:gd name="T4" fmla="*/ 2147483647 w 789"/>
              <a:gd name="T5" fmla="*/ 2147483647 h 392"/>
              <a:gd name="T6" fmla="*/ 2147483647 w 789"/>
              <a:gd name="T7" fmla="*/ 2147483647 h 392"/>
              <a:gd name="T8" fmla="*/ 0 w 789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92"/>
              <a:gd name="T17" fmla="*/ 789 w 789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solidFill>
            <a:srgbClr val="FF7C80"/>
          </a:solidFill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Rectangle 18"/>
          <p:cNvSpPr>
            <a:spLocks noChangeArrowheads="1"/>
          </p:cNvSpPr>
          <p:nvPr/>
        </p:nvSpPr>
        <p:spPr bwMode="auto">
          <a:xfrm>
            <a:off x="4643438" y="3716338"/>
            <a:ext cx="623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40975" name="Rectangle 19"/>
          <p:cNvSpPr>
            <a:spLocks noChangeArrowheads="1"/>
          </p:cNvSpPr>
          <p:nvPr/>
        </p:nvSpPr>
        <p:spPr bwMode="auto">
          <a:xfrm>
            <a:off x="8504238" y="3997325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age</a:t>
            </a:r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>
            <a:off x="7235825" y="3860800"/>
            <a:ext cx="725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pname</a:t>
            </a:r>
          </a:p>
        </p:txBody>
      </p:sp>
      <p:sp>
        <p:nvSpPr>
          <p:cNvPr id="40977" name="Rectangle 21"/>
          <p:cNvSpPr>
            <a:spLocks noChangeArrowheads="1"/>
          </p:cNvSpPr>
          <p:nvPr/>
        </p:nvSpPr>
        <p:spPr bwMode="auto">
          <a:xfrm>
            <a:off x="7689850" y="4565650"/>
            <a:ext cx="1177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Dependents</a:t>
            </a:r>
          </a:p>
        </p:txBody>
      </p:sp>
      <p:sp>
        <p:nvSpPr>
          <p:cNvPr id="40978" name="Rectangle 22"/>
          <p:cNvSpPr>
            <a:spLocks noChangeArrowheads="1"/>
          </p:cNvSpPr>
          <p:nvPr/>
        </p:nvSpPr>
        <p:spPr bwMode="auto">
          <a:xfrm>
            <a:off x="4371975" y="4535488"/>
            <a:ext cx="1058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Employees</a:t>
            </a:r>
          </a:p>
        </p:txBody>
      </p:sp>
      <p:sp>
        <p:nvSpPr>
          <p:cNvPr id="40979" name="Rectangle 23"/>
          <p:cNvSpPr>
            <a:spLocks noChangeArrowheads="1"/>
          </p:cNvSpPr>
          <p:nvPr/>
        </p:nvSpPr>
        <p:spPr bwMode="auto">
          <a:xfrm>
            <a:off x="3803650" y="3976688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u="sng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40980" name="Rectangle 24"/>
          <p:cNvSpPr>
            <a:spLocks noChangeArrowheads="1"/>
          </p:cNvSpPr>
          <p:nvPr/>
        </p:nvSpPr>
        <p:spPr bwMode="auto">
          <a:xfrm>
            <a:off x="6043613" y="4565650"/>
            <a:ext cx="663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Policy</a:t>
            </a:r>
          </a:p>
        </p:txBody>
      </p:sp>
      <p:sp>
        <p:nvSpPr>
          <p:cNvPr id="40981" name="Rectangle 25"/>
          <p:cNvSpPr>
            <a:spLocks noChangeArrowheads="1"/>
          </p:cNvSpPr>
          <p:nvPr/>
        </p:nvSpPr>
        <p:spPr bwMode="auto">
          <a:xfrm>
            <a:off x="6130925" y="3946525"/>
            <a:ext cx="528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cost</a:t>
            </a:r>
          </a:p>
        </p:txBody>
      </p:sp>
      <p:sp>
        <p:nvSpPr>
          <p:cNvPr id="40982" name="Line 26"/>
          <p:cNvSpPr>
            <a:spLocks noChangeShapeType="1"/>
          </p:cNvSpPr>
          <p:nvPr/>
        </p:nvSpPr>
        <p:spPr bwMode="auto">
          <a:xfrm flipH="1">
            <a:off x="7307263" y="4184650"/>
            <a:ext cx="468312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7"/>
          <p:cNvSpPr>
            <a:spLocks noChangeShapeType="1"/>
          </p:cNvSpPr>
          <p:nvPr/>
        </p:nvSpPr>
        <p:spPr bwMode="auto">
          <a:xfrm>
            <a:off x="4872038" y="4022725"/>
            <a:ext cx="0" cy="428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28"/>
          <p:cNvSpPr>
            <a:spLocks noChangeShapeType="1"/>
          </p:cNvSpPr>
          <p:nvPr/>
        </p:nvSpPr>
        <p:spPr bwMode="auto">
          <a:xfrm>
            <a:off x="3984625" y="4267200"/>
            <a:ext cx="620713" cy="1984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29"/>
          <p:cNvSpPr>
            <a:spLocks noChangeShapeType="1"/>
          </p:cNvSpPr>
          <p:nvPr/>
        </p:nvSpPr>
        <p:spPr bwMode="auto">
          <a:xfrm flipV="1">
            <a:off x="6338888" y="4205288"/>
            <a:ext cx="0" cy="2651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30"/>
          <p:cNvSpPr>
            <a:spLocks noChangeShapeType="1"/>
          </p:cNvSpPr>
          <p:nvPr/>
        </p:nvSpPr>
        <p:spPr bwMode="auto">
          <a:xfrm>
            <a:off x="7496175" y="4295775"/>
            <a:ext cx="284163" cy="2238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31"/>
          <p:cNvSpPr>
            <a:spLocks noChangeShapeType="1"/>
          </p:cNvSpPr>
          <p:nvPr/>
        </p:nvSpPr>
        <p:spPr bwMode="auto">
          <a:xfrm flipH="1">
            <a:off x="8255000" y="4295775"/>
            <a:ext cx="395288" cy="2238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32"/>
          <p:cNvSpPr>
            <a:spLocks noChangeShapeType="1"/>
          </p:cNvSpPr>
          <p:nvPr/>
        </p:nvSpPr>
        <p:spPr bwMode="auto">
          <a:xfrm flipH="1" flipV="1">
            <a:off x="5364163" y="4652963"/>
            <a:ext cx="457200" cy="111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33"/>
          <p:cNvSpPr>
            <a:spLocks noChangeShapeType="1"/>
          </p:cNvSpPr>
          <p:nvPr/>
        </p:nvSpPr>
        <p:spPr bwMode="auto">
          <a:xfrm>
            <a:off x="6850063" y="4664075"/>
            <a:ext cx="7143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Rectangle 34"/>
          <p:cNvSpPr>
            <a:spLocks noChangeArrowheads="1"/>
          </p:cNvSpPr>
          <p:nvPr/>
        </p:nvSpPr>
        <p:spPr bwMode="auto">
          <a:xfrm>
            <a:off x="7135813" y="35734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40991" name="Rectangle 35"/>
          <p:cNvSpPr>
            <a:spLocks noChangeArrowheads="1"/>
          </p:cNvSpPr>
          <p:nvPr/>
        </p:nvSpPr>
        <p:spPr bwMode="auto">
          <a:xfrm>
            <a:off x="8350250" y="35734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40992" name="Rectangle 36"/>
          <p:cNvSpPr>
            <a:spLocks noChangeArrowheads="1"/>
          </p:cNvSpPr>
          <p:nvPr/>
        </p:nvSpPr>
        <p:spPr bwMode="auto">
          <a:xfrm>
            <a:off x="3825875" y="4506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Gill Sans MT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B23E5D9-9E17-CB4F-87E8-01480BF1DA60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18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7D18CB-34D9-F441-998B-43EAD9D056C2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19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411538" y="52403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Gill Sans MT" charset="0"/>
                <a:ea typeface="新細明體" charset="0"/>
                <a:cs typeface="新細明體" charset="0"/>
              </a:rPr>
              <a:t>Review: ISA Hierarchies</a:t>
            </a:r>
          </a:p>
        </p:txBody>
      </p:sp>
      <p:sp>
        <p:nvSpPr>
          <p:cNvPr id="44037" name="Rectangle 3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As in C++, or other PLs, attributes are inherited.</a:t>
            </a:r>
          </a:p>
          <a:p>
            <a:pPr eaLnBrk="1" hangingPunct="1"/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If we declare A </a:t>
            </a:r>
            <a:r>
              <a:rPr lang="en-US" altLang="zh-TW" sz="2400">
                <a:solidFill>
                  <a:schemeClr val="accent2"/>
                </a:solidFill>
                <a:latin typeface="Gill Sans MT" charset="0"/>
                <a:ea typeface="新細明體" charset="0"/>
                <a:cs typeface="新細明體" charset="0"/>
              </a:rPr>
              <a:t>ISA</a:t>
            </a: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 B, every A entity is also considered to be a B entity. </a:t>
            </a:r>
          </a:p>
          <a:p>
            <a:pPr eaLnBrk="1" hangingPunct="1"/>
            <a:endParaRPr lang="zh-TW" altLang="en-US" sz="2400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6775450" y="5313363"/>
            <a:ext cx="149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Contract_Emps</a:t>
            </a:r>
          </a:p>
        </p:txBody>
      </p:sp>
      <p:sp>
        <p:nvSpPr>
          <p:cNvPr id="44039" name="Freeform 6"/>
          <p:cNvSpPr>
            <a:spLocks/>
          </p:cNvSpPr>
          <p:nvPr/>
        </p:nvSpPr>
        <p:spPr bwMode="auto">
          <a:xfrm>
            <a:off x="5057775" y="2932113"/>
            <a:ext cx="1055688" cy="390525"/>
          </a:xfrm>
          <a:custGeom>
            <a:avLst/>
            <a:gdLst>
              <a:gd name="T0" fmla="*/ 2147483647 w 665"/>
              <a:gd name="T1" fmla="*/ 2147483647 h 246"/>
              <a:gd name="T2" fmla="*/ 2147483647 w 665"/>
              <a:gd name="T3" fmla="*/ 2147483647 h 246"/>
              <a:gd name="T4" fmla="*/ 2147483647 w 665"/>
              <a:gd name="T5" fmla="*/ 2147483647 h 246"/>
              <a:gd name="T6" fmla="*/ 2147483647 w 665"/>
              <a:gd name="T7" fmla="*/ 2147483647 h 246"/>
              <a:gd name="T8" fmla="*/ 2147483647 w 665"/>
              <a:gd name="T9" fmla="*/ 2147483647 h 246"/>
              <a:gd name="T10" fmla="*/ 2147483647 w 665"/>
              <a:gd name="T11" fmla="*/ 2147483647 h 246"/>
              <a:gd name="T12" fmla="*/ 2147483647 w 665"/>
              <a:gd name="T13" fmla="*/ 2147483647 h 246"/>
              <a:gd name="T14" fmla="*/ 2147483647 w 665"/>
              <a:gd name="T15" fmla="*/ 2147483647 h 246"/>
              <a:gd name="T16" fmla="*/ 2147483647 w 665"/>
              <a:gd name="T17" fmla="*/ 2147483647 h 246"/>
              <a:gd name="T18" fmla="*/ 2147483647 w 665"/>
              <a:gd name="T19" fmla="*/ 2147483647 h 246"/>
              <a:gd name="T20" fmla="*/ 2147483647 w 665"/>
              <a:gd name="T21" fmla="*/ 2147483647 h 246"/>
              <a:gd name="T22" fmla="*/ 2147483647 w 665"/>
              <a:gd name="T23" fmla="*/ 2147483647 h 246"/>
              <a:gd name="T24" fmla="*/ 2147483647 w 665"/>
              <a:gd name="T25" fmla="*/ 2147483647 h 246"/>
              <a:gd name="T26" fmla="*/ 2147483647 w 665"/>
              <a:gd name="T27" fmla="*/ 2147483647 h 246"/>
              <a:gd name="T28" fmla="*/ 2147483647 w 665"/>
              <a:gd name="T29" fmla="*/ 2147483647 h 246"/>
              <a:gd name="T30" fmla="*/ 2147483647 w 665"/>
              <a:gd name="T31" fmla="*/ 2147483647 h 246"/>
              <a:gd name="T32" fmla="*/ 2147483647 w 665"/>
              <a:gd name="T33" fmla="*/ 2147483647 h 246"/>
              <a:gd name="T34" fmla="*/ 2147483647 w 665"/>
              <a:gd name="T35" fmla="*/ 2147483647 h 246"/>
              <a:gd name="T36" fmla="*/ 2147483647 w 665"/>
              <a:gd name="T37" fmla="*/ 2147483647 h 246"/>
              <a:gd name="T38" fmla="*/ 2147483647 w 665"/>
              <a:gd name="T39" fmla="*/ 2147483647 h 246"/>
              <a:gd name="T40" fmla="*/ 2147483647 w 665"/>
              <a:gd name="T41" fmla="*/ 2147483647 h 246"/>
              <a:gd name="T42" fmla="*/ 2147483647 w 665"/>
              <a:gd name="T43" fmla="*/ 2147483647 h 246"/>
              <a:gd name="T44" fmla="*/ 2147483647 w 665"/>
              <a:gd name="T45" fmla="*/ 2147483647 h 246"/>
              <a:gd name="T46" fmla="*/ 2147483647 w 665"/>
              <a:gd name="T47" fmla="*/ 2147483647 h 246"/>
              <a:gd name="T48" fmla="*/ 2147483647 w 665"/>
              <a:gd name="T49" fmla="*/ 2147483647 h 246"/>
              <a:gd name="T50" fmla="*/ 2147483647 w 665"/>
              <a:gd name="T51" fmla="*/ 2147483647 h 246"/>
              <a:gd name="T52" fmla="*/ 2147483647 w 665"/>
              <a:gd name="T53" fmla="*/ 2147483647 h 246"/>
              <a:gd name="T54" fmla="*/ 2147483647 w 665"/>
              <a:gd name="T55" fmla="*/ 2147483647 h 246"/>
              <a:gd name="T56" fmla="*/ 2147483647 w 665"/>
              <a:gd name="T57" fmla="*/ 2147483647 h 246"/>
              <a:gd name="T58" fmla="*/ 2147483647 w 665"/>
              <a:gd name="T59" fmla="*/ 2147483647 h 246"/>
              <a:gd name="T60" fmla="*/ 2147483647 w 665"/>
              <a:gd name="T61" fmla="*/ 2147483647 h 246"/>
              <a:gd name="T62" fmla="*/ 2147483647 w 665"/>
              <a:gd name="T63" fmla="*/ 2147483647 h 246"/>
              <a:gd name="T64" fmla="*/ 2147483647 w 665"/>
              <a:gd name="T65" fmla="*/ 2147483647 h 246"/>
              <a:gd name="T66" fmla="*/ 2147483647 w 665"/>
              <a:gd name="T67" fmla="*/ 2147483647 h 246"/>
              <a:gd name="T68" fmla="*/ 2147483647 w 665"/>
              <a:gd name="T69" fmla="*/ 2147483647 h 246"/>
              <a:gd name="T70" fmla="*/ 2147483647 w 665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46"/>
              <a:gd name="T110" fmla="*/ 665 w 665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Freeform 7"/>
          <p:cNvSpPr>
            <a:spLocks/>
          </p:cNvSpPr>
          <p:nvPr/>
        </p:nvSpPr>
        <p:spPr bwMode="auto">
          <a:xfrm>
            <a:off x="6994525" y="2932113"/>
            <a:ext cx="1054100" cy="390525"/>
          </a:xfrm>
          <a:custGeom>
            <a:avLst/>
            <a:gdLst>
              <a:gd name="T0" fmla="*/ 2147483647 w 664"/>
              <a:gd name="T1" fmla="*/ 2147483647 h 246"/>
              <a:gd name="T2" fmla="*/ 2147483647 w 664"/>
              <a:gd name="T3" fmla="*/ 2147483647 h 246"/>
              <a:gd name="T4" fmla="*/ 2147483647 w 664"/>
              <a:gd name="T5" fmla="*/ 2147483647 h 246"/>
              <a:gd name="T6" fmla="*/ 2147483647 w 664"/>
              <a:gd name="T7" fmla="*/ 2147483647 h 246"/>
              <a:gd name="T8" fmla="*/ 2147483647 w 664"/>
              <a:gd name="T9" fmla="*/ 2147483647 h 246"/>
              <a:gd name="T10" fmla="*/ 2147483647 w 664"/>
              <a:gd name="T11" fmla="*/ 2147483647 h 246"/>
              <a:gd name="T12" fmla="*/ 2147483647 w 664"/>
              <a:gd name="T13" fmla="*/ 2147483647 h 246"/>
              <a:gd name="T14" fmla="*/ 2147483647 w 664"/>
              <a:gd name="T15" fmla="*/ 2147483647 h 246"/>
              <a:gd name="T16" fmla="*/ 2147483647 w 664"/>
              <a:gd name="T17" fmla="*/ 2147483647 h 246"/>
              <a:gd name="T18" fmla="*/ 2147483647 w 664"/>
              <a:gd name="T19" fmla="*/ 2147483647 h 246"/>
              <a:gd name="T20" fmla="*/ 2147483647 w 664"/>
              <a:gd name="T21" fmla="*/ 2147483647 h 246"/>
              <a:gd name="T22" fmla="*/ 2147483647 w 664"/>
              <a:gd name="T23" fmla="*/ 2147483647 h 246"/>
              <a:gd name="T24" fmla="*/ 2147483647 w 664"/>
              <a:gd name="T25" fmla="*/ 2147483647 h 246"/>
              <a:gd name="T26" fmla="*/ 2147483647 w 664"/>
              <a:gd name="T27" fmla="*/ 2147483647 h 246"/>
              <a:gd name="T28" fmla="*/ 2147483647 w 664"/>
              <a:gd name="T29" fmla="*/ 2147483647 h 246"/>
              <a:gd name="T30" fmla="*/ 2147483647 w 664"/>
              <a:gd name="T31" fmla="*/ 2147483647 h 246"/>
              <a:gd name="T32" fmla="*/ 2147483647 w 664"/>
              <a:gd name="T33" fmla="*/ 2147483647 h 246"/>
              <a:gd name="T34" fmla="*/ 2147483647 w 664"/>
              <a:gd name="T35" fmla="*/ 2147483647 h 246"/>
              <a:gd name="T36" fmla="*/ 2147483647 w 664"/>
              <a:gd name="T37" fmla="*/ 2147483647 h 246"/>
              <a:gd name="T38" fmla="*/ 2147483647 w 664"/>
              <a:gd name="T39" fmla="*/ 2147483647 h 246"/>
              <a:gd name="T40" fmla="*/ 2147483647 w 664"/>
              <a:gd name="T41" fmla="*/ 2147483647 h 246"/>
              <a:gd name="T42" fmla="*/ 2147483647 w 664"/>
              <a:gd name="T43" fmla="*/ 2147483647 h 246"/>
              <a:gd name="T44" fmla="*/ 2147483647 w 664"/>
              <a:gd name="T45" fmla="*/ 2147483647 h 246"/>
              <a:gd name="T46" fmla="*/ 2147483647 w 664"/>
              <a:gd name="T47" fmla="*/ 2147483647 h 246"/>
              <a:gd name="T48" fmla="*/ 2147483647 w 664"/>
              <a:gd name="T49" fmla="*/ 2147483647 h 246"/>
              <a:gd name="T50" fmla="*/ 2147483647 w 664"/>
              <a:gd name="T51" fmla="*/ 2147483647 h 246"/>
              <a:gd name="T52" fmla="*/ 2147483647 w 664"/>
              <a:gd name="T53" fmla="*/ 2147483647 h 246"/>
              <a:gd name="T54" fmla="*/ 2147483647 w 664"/>
              <a:gd name="T55" fmla="*/ 2147483647 h 246"/>
              <a:gd name="T56" fmla="*/ 2147483647 w 664"/>
              <a:gd name="T57" fmla="*/ 2147483647 h 246"/>
              <a:gd name="T58" fmla="*/ 2147483647 w 664"/>
              <a:gd name="T59" fmla="*/ 2147483647 h 246"/>
              <a:gd name="T60" fmla="*/ 2147483647 w 664"/>
              <a:gd name="T61" fmla="*/ 2147483647 h 246"/>
              <a:gd name="T62" fmla="*/ 2147483647 w 664"/>
              <a:gd name="T63" fmla="*/ 2147483647 h 246"/>
              <a:gd name="T64" fmla="*/ 2147483647 w 664"/>
              <a:gd name="T65" fmla="*/ 2147483647 h 246"/>
              <a:gd name="T66" fmla="*/ 2147483647 w 664"/>
              <a:gd name="T67" fmla="*/ 2147483647 h 246"/>
              <a:gd name="T68" fmla="*/ 2147483647 w 664"/>
              <a:gd name="T69" fmla="*/ 2147483647 h 246"/>
              <a:gd name="T70" fmla="*/ 2147483647 w 664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Freeform 8"/>
          <p:cNvSpPr>
            <a:spLocks/>
          </p:cNvSpPr>
          <p:nvPr/>
        </p:nvSpPr>
        <p:spPr bwMode="auto">
          <a:xfrm>
            <a:off x="6008688" y="2647950"/>
            <a:ext cx="1054100" cy="390525"/>
          </a:xfrm>
          <a:custGeom>
            <a:avLst/>
            <a:gdLst>
              <a:gd name="T0" fmla="*/ 2147483647 w 664"/>
              <a:gd name="T1" fmla="*/ 2147483647 h 246"/>
              <a:gd name="T2" fmla="*/ 2147483647 w 664"/>
              <a:gd name="T3" fmla="*/ 2147483647 h 246"/>
              <a:gd name="T4" fmla="*/ 2147483647 w 664"/>
              <a:gd name="T5" fmla="*/ 2147483647 h 246"/>
              <a:gd name="T6" fmla="*/ 2147483647 w 664"/>
              <a:gd name="T7" fmla="*/ 2147483647 h 246"/>
              <a:gd name="T8" fmla="*/ 2147483647 w 664"/>
              <a:gd name="T9" fmla="*/ 2147483647 h 246"/>
              <a:gd name="T10" fmla="*/ 2147483647 w 664"/>
              <a:gd name="T11" fmla="*/ 2147483647 h 246"/>
              <a:gd name="T12" fmla="*/ 2147483647 w 664"/>
              <a:gd name="T13" fmla="*/ 2147483647 h 246"/>
              <a:gd name="T14" fmla="*/ 2147483647 w 664"/>
              <a:gd name="T15" fmla="*/ 2147483647 h 246"/>
              <a:gd name="T16" fmla="*/ 2147483647 w 664"/>
              <a:gd name="T17" fmla="*/ 0 h 246"/>
              <a:gd name="T18" fmla="*/ 2147483647 w 664"/>
              <a:gd name="T19" fmla="*/ 0 h 246"/>
              <a:gd name="T20" fmla="*/ 2147483647 w 664"/>
              <a:gd name="T21" fmla="*/ 2147483647 h 246"/>
              <a:gd name="T22" fmla="*/ 2147483647 w 664"/>
              <a:gd name="T23" fmla="*/ 2147483647 h 246"/>
              <a:gd name="T24" fmla="*/ 2147483647 w 664"/>
              <a:gd name="T25" fmla="*/ 2147483647 h 246"/>
              <a:gd name="T26" fmla="*/ 2147483647 w 664"/>
              <a:gd name="T27" fmla="*/ 2147483647 h 246"/>
              <a:gd name="T28" fmla="*/ 2147483647 w 664"/>
              <a:gd name="T29" fmla="*/ 2147483647 h 246"/>
              <a:gd name="T30" fmla="*/ 2147483647 w 664"/>
              <a:gd name="T31" fmla="*/ 2147483647 h 246"/>
              <a:gd name="T32" fmla="*/ 2147483647 w 664"/>
              <a:gd name="T33" fmla="*/ 2147483647 h 246"/>
              <a:gd name="T34" fmla="*/ 2147483647 w 664"/>
              <a:gd name="T35" fmla="*/ 2147483647 h 246"/>
              <a:gd name="T36" fmla="*/ 2147483647 w 664"/>
              <a:gd name="T37" fmla="*/ 2147483647 h 246"/>
              <a:gd name="T38" fmla="*/ 2147483647 w 664"/>
              <a:gd name="T39" fmla="*/ 2147483647 h 246"/>
              <a:gd name="T40" fmla="*/ 2147483647 w 664"/>
              <a:gd name="T41" fmla="*/ 2147483647 h 246"/>
              <a:gd name="T42" fmla="*/ 2147483647 w 664"/>
              <a:gd name="T43" fmla="*/ 2147483647 h 246"/>
              <a:gd name="T44" fmla="*/ 2147483647 w 664"/>
              <a:gd name="T45" fmla="*/ 2147483647 h 246"/>
              <a:gd name="T46" fmla="*/ 2147483647 w 664"/>
              <a:gd name="T47" fmla="*/ 2147483647 h 246"/>
              <a:gd name="T48" fmla="*/ 2147483647 w 664"/>
              <a:gd name="T49" fmla="*/ 2147483647 h 246"/>
              <a:gd name="T50" fmla="*/ 2147483647 w 664"/>
              <a:gd name="T51" fmla="*/ 2147483647 h 246"/>
              <a:gd name="T52" fmla="*/ 2147483647 w 664"/>
              <a:gd name="T53" fmla="*/ 2147483647 h 246"/>
              <a:gd name="T54" fmla="*/ 2147483647 w 664"/>
              <a:gd name="T55" fmla="*/ 2147483647 h 246"/>
              <a:gd name="T56" fmla="*/ 2147483647 w 664"/>
              <a:gd name="T57" fmla="*/ 2147483647 h 246"/>
              <a:gd name="T58" fmla="*/ 2147483647 w 664"/>
              <a:gd name="T59" fmla="*/ 2147483647 h 246"/>
              <a:gd name="T60" fmla="*/ 2147483647 w 664"/>
              <a:gd name="T61" fmla="*/ 2147483647 h 246"/>
              <a:gd name="T62" fmla="*/ 2147483647 w 664"/>
              <a:gd name="T63" fmla="*/ 2147483647 h 246"/>
              <a:gd name="T64" fmla="*/ 2147483647 w 664"/>
              <a:gd name="T65" fmla="*/ 2147483647 h 246"/>
              <a:gd name="T66" fmla="*/ 2147483647 w 664"/>
              <a:gd name="T67" fmla="*/ 2147483647 h 246"/>
              <a:gd name="T68" fmla="*/ 2147483647 w 664"/>
              <a:gd name="T69" fmla="*/ 2147483647 h 246"/>
              <a:gd name="T70" fmla="*/ 2147483647 w 664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Freeform 9"/>
          <p:cNvSpPr>
            <a:spLocks/>
          </p:cNvSpPr>
          <p:nvPr/>
        </p:nvSpPr>
        <p:spPr bwMode="auto">
          <a:xfrm>
            <a:off x="6011863" y="3573463"/>
            <a:ext cx="1196975" cy="425450"/>
          </a:xfrm>
          <a:custGeom>
            <a:avLst/>
            <a:gdLst>
              <a:gd name="T0" fmla="*/ 2147483647 w 754"/>
              <a:gd name="T1" fmla="*/ 2147483647 h 268"/>
              <a:gd name="T2" fmla="*/ 2147483647 w 754"/>
              <a:gd name="T3" fmla="*/ 0 h 268"/>
              <a:gd name="T4" fmla="*/ 0 w 754"/>
              <a:gd name="T5" fmla="*/ 0 h 268"/>
              <a:gd name="T6" fmla="*/ 0 w 754"/>
              <a:gd name="T7" fmla="*/ 2147483647 h 268"/>
              <a:gd name="T8" fmla="*/ 2147483647 w 754"/>
              <a:gd name="T9" fmla="*/ 2147483647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4"/>
              <a:gd name="T16" fmla="*/ 0 h 268"/>
              <a:gd name="T17" fmla="*/ 754 w 754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6227763" y="2708275"/>
            <a:ext cx="646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5307013" y="2928938"/>
            <a:ext cx="4873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 u="sng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6072188" y="3619500"/>
            <a:ext cx="11191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Employees</a:t>
            </a:r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7292975" y="2940050"/>
            <a:ext cx="3984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lot</a:t>
            </a:r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5576888" y="3313113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6623050" y="3055938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 flipH="1">
            <a:off x="6843713" y="3346450"/>
            <a:ext cx="703262" cy="2111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7"/>
          <p:cNvSpPr>
            <a:spLocks/>
          </p:cNvSpPr>
          <p:nvPr/>
        </p:nvSpPr>
        <p:spPr bwMode="auto">
          <a:xfrm>
            <a:off x="3162300" y="4132263"/>
            <a:ext cx="1417638" cy="468312"/>
          </a:xfrm>
          <a:custGeom>
            <a:avLst/>
            <a:gdLst>
              <a:gd name="T0" fmla="*/ 0 w 893"/>
              <a:gd name="T1" fmla="*/ 2147483647 h 295"/>
              <a:gd name="T2" fmla="*/ 2147483647 w 893"/>
              <a:gd name="T3" fmla="*/ 2147483647 h 295"/>
              <a:gd name="T4" fmla="*/ 2147483647 w 893"/>
              <a:gd name="T5" fmla="*/ 2147483647 h 295"/>
              <a:gd name="T6" fmla="*/ 2147483647 w 893"/>
              <a:gd name="T7" fmla="*/ 2147483647 h 295"/>
              <a:gd name="T8" fmla="*/ 2147483647 w 893"/>
              <a:gd name="T9" fmla="*/ 2147483647 h 295"/>
              <a:gd name="T10" fmla="*/ 2147483647 w 893"/>
              <a:gd name="T11" fmla="*/ 2147483647 h 295"/>
              <a:gd name="T12" fmla="*/ 2147483647 w 893"/>
              <a:gd name="T13" fmla="*/ 2147483647 h 295"/>
              <a:gd name="T14" fmla="*/ 2147483647 w 893"/>
              <a:gd name="T15" fmla="*/ 2147483647 h 295"/>
              <a:gd name="T16" fmla="*/ 2147483647 w 893"/>
              <a:gd name="T17" fmla="*/ 2147483647 h 295"/>
              <a:gd name="T18" fmla="*/ 2147483647 w 893"/>
              <a:gd name="T19" fmla="*/ 2147483647 h 295"/>
              <a:gd name="T20" fmla="*/ 2147483647 w 893"/>
              <a:gd name="T21" fmla="*/ 2147483647 h 295"/>
              <a:gd name="T22" fmla="*/ 2147483647 w 893"/>
              <a:gd name="T23" fmla="*/ 2147483647 h 295"/>
              <a:gd name="T24" fmla="*/ 2147483647 w 893"/>
              <a:gd name="T25" fmla="*/ 2147483647 h 295"/>
              <a:gd name="T26" fmla="*/ 2147483647 w 893"/>
              <a:gd name="T27" fmla="*/ 2147483647 h 295"/>
              <a:gd name="T28" fmla="*/ 2147483647 w 893"/>
              <a:gd name="T29" fmla="*/ 2147483647 h 295"/>
              <a:gd name="T30" fmla="*/ 2147483647 w 893"/>
              <a:gd name="T31" fmla="*/ 2147483647 h 295"/>
              <a:gd name="T32" fmla="*/ 2147483647 w 893"/>
              <a:gd name="T33" fmla="*/ 2147483647 h 295"/>
              <a:gd name="T34" fmla="*/ 2147483647 w 893"/>
              <a:gd name="T35" fmla="*/ 2147483647 h 295"/>
              <a:gd name="T36" fmla="*/ 2147483647 w 893"/>
              <a:gd name="T37" fmla="*/ 2147483647 h 295"/>
              <a:gd name="T38" fmla="*/ 2147483647 w 893"/>
              <a:gd name="T39" fmla="*/ 2147483647 h 295"/>
              <a:gd name="T40" fmla="*/ 2147483647 w 893"/>
              <a:gd name="T41" fmla="*/ 2147483647 h 295"/>
              <a:gd name="T42" fmla="*/ 2147483647 w 893"/>
              <a:gd name="T43" fmla="*/ 2147483647 h 295"/>
              <a:gd name="T44" fmla="*/ 2147483647 w 893"/>
              <a:gd name="T45" fmla="*/ 2147483647 h 295"/>
              <a:gd name="T46" fmla="*/ 2147483647 w 893"/>
              <a:gd name="T47" fmla="*/ 2147483647 h 295"/>
              <a:gd name="T48" fmla="*/ 2147483647 w 893"/>
              <a:gd name="T49" fmla="*/ 2147483647 h 295"/>
              <a:gd name="T50" fmla="*/ 2147483647 w 893"/>
              <a:gd name="T51" fmla="*/ 2147483647 h 295"/>
              <a:gd name="T52" fmla="*/ 2147483647 w 893"/>
              <a:gd name="T53" fmla="*/ 0 h 295"/>
              <a:gd name="T54" fmla="*/ 2147483647 w 893"/>
              <a:gd name="T55" fmla="*/ 0 h 295"/>
              <a:gd name="T56" fmla="*/ 2147483647 w 893"/>
              <a:gd name="T57" fmla="*/ 2147483647 h 295"/>
              <a:gd name="T58" fmla="*/ 2147483647 w 893"/>
              <a:gd name="T59" fmla="*/ 2147483647 h 295"/>
              <a:gd name="T60" fmla="*/ 2147483647 w 893"/>
              <a:gd name="T61" fmla="*/ 2147483647 h 295"/>
              <a:gd name="T62" fmla="*/ 2147483647 w 893"/>
              <a:gd name="T63" fmla="*/ 2147483647 h 295"/>
              <a:gd name="T64" fmla="*/ 2147483647 w 893"/>
              <a:gd name="T65" fmla="*/ 2147483647 h 295"/>
              <a:gd name="T66" fmla="*/ 2147483647 w 893"/>
              <a:gd name="T67" fmla="*/ 2147483647 h 295"/>
              <a:gd name="T68" fmla="*/ 2147483647 w 893"/>
              <a:gd name="T69" fmla="*/ 2147483647 h 295"/>
              <a:gd name="T70" fmla="*/ 0 w 893"/>
              <a:gd name="T71" fmla="*/ 2147483647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93"/>
              <a:gd name="T109" fmla="*/ 0 h 295"/>
              <a:gd name="T110" fmla="*/ 893 w 893"/>
              <a:gd name="T111" fmla="*/ 295 h 2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Rectangle 18"/>
          <p:cNvSpPr>
            <a:spLocks noChangeArrowheads="1"/>
          </p:cNvSpPr>
          <p:nvPr/>
        </p:nvSpPr>
        <p:spPr bwMode="auto">
          <a:xfrm>
            <a:off x="3160713" y="4214813"/>
            <a:ext cx="1362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hourly_wages</a:t>
            </a:r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3989388" y="4610100"/>
            <a:ext cx="1143000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0"/>
          <p:cNvSpPr>
            <a:spLocks/>
          </p:cNvSpPr>
          <p:nvPr/>
        </p:nvSpPr>
        <p:spPr bwMode="auto">
          <a:xfrm>
            <a:off x="7124700" y="4589463"/>
            <a:ext cx="1085850" cy="431800"/>
          </a:xfrm>
          <a:custGeom>
            <a:avLst/>
            <a:gdLst>
              <a:gd name="T0" fmla="*/ 2147483647 w 684"/>
              <a:gd name="T1" fmla="*/ 2147483647 h 272"/>
              <a:gd name="T2" fmla="*/ 2147483647 w 684"/>
              <a:gd name="T3" fmla="*/ 2147483647 h 272"/>
              <a:gd name="T4" fmla="*/ 2147483647 w 684"/>
              <a:gd name="T5" fmla="*/ 2147483647 h 272"/>
              <a:gd name="T6" fmla="*/ 2147483647 w 684"/>
              <a:gd name="T7" fmla="*/ 2147483647 h 272"/>
              <a:gd name="T8" fmla="*/ 2147483647 w 684"/>
              <a:gd name="T9" fmla="*/ 2147483647 h 272"/>
              <a:gd name="T10" fmla="*/ 2147483647 w 684"/>
              <a:gd name="T11" fmla="*/ 2147483647 h 272"/>
              <a:gd name="T12" fmla="*/ 2147483647 w 684"/>
              <a:gd name="T13" fmla="*/ 2147483647 h 272"/>
              <a:gd name="T14" fmla="*/ 2147483647 w 684"/>
              <a:gd name="T15" fmla="*/ 2147483647 h 272"/>
              <a:gd name="T16" fmla="*/ 2147483647 w 684"/>
              <a:gd name="T17" fmla="*/ 2147483647 h 272"/>
              <a:gd name="T18" fmla="*/ 2147483647 w 684"/>
              <a:gd name="T19" fmla="*/ 2147483647 h 272"/>
              <a:gd name="T20" fmla="*/ 2147483647 w 684"/>
              <a:gd name="T21" fmla="*/ 2147483647 h 272"/>
              <a:gd name="T22" fmla="*/ 2147483647 w 684"/>
              <a:gd name="T23" fmla="*/ 2147483647 h 272"/>
              <a:gd name="T24" fmla="*/ 2147483647 w 684"/>
              <a:gd name="T25" fmla="*/ 2147483647 h 272"/>
              <a:gd name="T26" fmla="*/ 2147483647 w 684"/>
              <a:gd name="T27" fmla="*/ 2147483647 h 272"/>
              <a:gd name="T28" fmla="*/ 2147483647 w 684"/>
              <a:gd name="T29" fmla="*/ 2147483647 h 272"/>
              <a:gd name="T30" fmla="*/ 2147483647 w 684"/>
              <a:gd name="T31" fmla="*/ 2147483647 h 272"/>
              <a:gd name="T32" fmla="*/ 2147483647 w 684"/>
              <a:gd name="T33" fmla="*/ 2147483647 h 272"/>
              <a:gd name="T34" fmla="*/ 2147483647 w 684"/>
              <a:gd name="T35" fmla="*/ 2147483647 h 272"/>
              <a:gd name="T36" fmla="*/ 2147483647 w 684"/>
              <a:gd name="T37" fmla="*/ 2147483647 h 272"/>
              <a:gd name="T38" fmla="*/ 2147483647 w 684"/>
              <a:gd name="T39" fmla="*/ 2147483647 h 272"/>
              <a:gd name="T40" fmla="*/ 2147483647 w 684"/>
              <a:gd name="T41" fmla="*/ 2147483647 h 272"/>
              <a:gd name="T42" fmla="*/ 2147483647 w 684"/>
              <a:gd name="T43" fmla="*/ 2147483647 h 272"/>
              <a:gd name="T44" fmla="*/ 2147483647 w 684"/>
              <a:gd name="T45" fmla="*/ 2147483647 h 272"/>
              <a:gd name="T46" fmla="*/ 2147483647 w 684"/>
              <a:gd name="T47" fmla="*/ 2147483647 h 272"/>
              <a:gd name="T48" fmla="*/ 2147483647 w 684"/>
              <a:gd name="T49" fmla="*/ 2147483647 h 272"/>
              <a:gd name="T50" fmla="*/ 2147483647 w 684"/>
              <a:gd name="T51" fmla="*/ 2147483647 h 272"/>
              <a:gd name="T52" fmla="*/ 2147483647 w 684"/>
              <a:gd name="T53" fmla="*/ 2147483647 h 272"/>
              <a:gd name="T54" fmla="*/ 2147483647 w 684"/>
              <a:gd name="T55" fmla="*/ 2147483647 h 272"/>
              <a:gd name="T56" fmla="*/ 2147483647 w 684"/>
              <a:gd name="T57" fmla="*/ 2147483647 h 272"/>
              <a:gd name="T58" fmla="*/ 2147483647 w 684"/>
              <a:gd name="T59" fmla="*/ 2147483647 h 272"/>
              <a:gd name="T60" fmla="*/ 2147483647 w 684"/>
              <a:gd name="T61" fmla="*/ 2147483647 h 272"/>
              <a:gd name="T62" fmla="*/ 2147483647 w 684"/>
              <a:gd name="T63" fmla="*/ 2147483647 h 272"/>
              <a:gd name="T64" fmla="*/ 2147483647 w 684"/>
              <a:gd name="T65" fmla="*/ 2147483647 h 272"/>
              <a:gd name="T66" fmla="*/ 2147483647 w 684"/>
              <a:gd name="T67" fmla="*/ 2147483647 h 272"/>
              <a:gd name="T68" fmla="*/ 2147483647 w 684"/>
              <a:gd name="T69" fmla="*/ 2147483647 h 272"/>
              <a:gd name="T70" fmla="*/ 2147483647 w 684"/>
              <a:gd name="T71" fmla="*/ 2147483647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4"/>
              <a:gd name="T109" fmla="*/ 0 h 272"/>
              <a:gd name="T110" fmla="*/ 684 w 684"/>
              <a:gd name="T111" fmla="*/ 272 h 2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1"/>
          <p:cNvSpPr>
            <a:spLocks/>
          </p:cNvSpPr>
          <p:nvPr/>
        </p:nvSpPr>
        <p:spPr bwMode="auto">
          <a:xfrm>
            <a:off x="4610100" y="4132263"/>
            <a:ext cx="1525588" cy="481012"/>
          </a:xfrm>
          <a:custGeom>
            <a:avLst/>
            <a:gdLst>
              <a:gd name="T0" fmla="*/ 2147483647 w 961"/>
              <a:gd name="T1" fmla="*/ 2147483647 h 303"/>
              <a:gd name="T2" fmla="*/ 2147483647 w 961"/>
              <a:gd name="T3" fmla="*/ 2147483647 h 303"/>
              <a:gd name="T4" fmla="*/ 2147483647 w 961"/>
              <a:gd name="T5" fmla="*/ 2147483647 h 303"/>
              <a:gd name="T6" fmla="*/ 2147483647 w 961"/>
              <a:gd name="T7" fmla="*/ 2147483647 h 303"/>
              <a:gd name="T8" fmla="*/ 2147483647 w 961"/>
              <a:gd name="T9" fmla="*/ 2147483647 h 303"/>
              <a:gd name="T10" fmla="*/ 2147483647 w 961"/>
              <a:gd name="T11" fmla="*/ 2147483647 h 303"/>
              <a:gd name="T12" fmla="*/ 2147483647 w 961"/>
              <a:gd name="T13" fmla="*/ 2147483647 h 303"/>
              <a:gd name="T14" fmla="*/ 2147483647 w 961"/>
              <a:gd name="T15" fmla="*/ 2147483647 h 303"/>
              <a:gd name="T16" fmla="*/ 2147483647 w 961"/>
              <a:gd name="T17" fmla="*/ 2147483647 h 303"/>
              <a:gd name="T18" fmla="*/ 2147483647 w 961"/>
              <a:gd name="T19" fmla="*/ 2147483647 h 303"/>
              <a:gd name="T20" fmla="*/ 2147483647 w 961"/>
              <a:gd name="T21" fmla="*/ 2147483647 h 303"/>
              <a:gd name="T22" fmla="*/ 2147483647 w 961"/>
              <a:gd name="T23" fmla="*/ 2147483647 h 303"/>
              <a:gd name="T24" fmla="*/ 2147483647 w 961"/>
              <a:gd name="T25" fmla="*/ 2147483647 h 303"/>
              <a:gd name="T26" fmla="*/ 2147483647 w 961"/>
              <a:gd name="T27" fmla="*/ 2147483647 h 303"/>
              <a:gd name="T28" fmla="*/ 2147483647 w 961"/>
              <a:gd name="T29" fmla="*/ 2147483647 h 303"/>
              <a:gd name="T30" fmla="*/ 2147483647 w 961"/>
              <a:gd name="T31" fmla="*/ 2147483647 h 303"/>
              <a:gd name="T32" fmla="*/ 2147483647 w 961"/>
              <a:gd name="T33" fmla="*/ 2147483647 h 303"/>
              <a:gd name="T34" fmla="*/ 2147483647 w 961"/>
              <a:gd name="T35" fmla="*/ 2147483647 h 303"/>
              <a:gd name="T36" fmla="*/ 2147483647 w 961"/>
              <a:gd name="T37" fmla="*/ 2147483647 h 303"/>
              <a:gd name="T38" fmla="*/ 2147483647 w 961"/>
              <a:gd name="T39" fmla="*/ 2147483647 h 303"/>
              <a:gd name="T40" fmla="*/ 2147483647 w 961"/>
              <a:gd name="T41" fmla="*/ 2147483647 h 303"/>
              <a:gd name="T42" fmla="*/ 2147483647 w 961"/>
              <a:gd name="T43" fmla="*/ 2147483647 h 303"/>
              <a:gd name="T44" fmla="*/ 2147483647 w 961"/>
              <a:gd name="T45" fmla="*/ 2147483647 h 303"/>
              <a:gd name="T46" fmla="*/ 2147483647 w 961"/>
              <a:gd name="T47" fmla="*/ 2147483647 h 303"/>
              <a:gd name="T48" fmla="*/ 2147483647 w 961"/>
              <a:gd name="T49" fmla="*/ 2147483647 h 303"/>
              <a:gd name="T50" fmla="*/ 2147483647 w 961"/>
              <a:gd name="T51" fmla="*/ 2147483647 h 303"/>
              <a:gd name="T52" fmla="*/ 2147483647 w 961"/>
              <a:gd name="T53" fmla="*/ 2147483647 h 303"/>
              <a:gd name="T54" fmla="*/ 2147483647 w 961"/>
              <a:gd name="T55" fmla="*/ 2147483647 h 303"/>
              <a:gd name="T56" fmla="*/ 2147483647 w 961"/>
              <a:gd name="T57" fmla="*/ 2147483647 h 303"/>
              <a:gd name="T58" fmla="*/ 2147483647 w 961"/>
              <a:gd name="T59" fmla="*/ 2147483647 h 303"/>
              <a:gd name="T60" fmla="*/ 2147483647 w 961"/>
              <a:gd name="T61" fmla="*/ 2147483647 h 303"/>
              <a:gd name="T62" fmla="*/ 2147483647 w 961"/>
              <a:gd name="T63" fmla="*/ 2147483647 h 303"/>
              <a:gd name="T64" fmla="*/ 2147483647 w 961"/>
              <a:gd name="T65" fmla="*/ 2147483647 h 303"/>
              <a:gd name="T66" fmla="*/ 2147483647 w 961"/>
              <a:gd name="T67" fmla="*/ 2147483647 h 303"/>
              <a:gd name="T68" fmla="*/ 2147483647 w 961"/>
              <a:gd name="T69" fmla="*/ 2147483647 h 303"/>
              <a:gd name="T70" fmla="*/ 2147483647 w 961"/>
              <a:gd name="T71" fmla="*/ 2147483647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61"/>
              <a:gd name="T109" fmla="*/ 0 h 303"/>
              <a:gd name="T110" fmla="*/ 961 w 961"/>
              <a:gd name="T111" fmla="*/ 303 h 30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2"/>
          <p:cNvSpPr>
            <a:spLocks/>
          </p:cNvSpPr>
          <p:nvPr/>
        </p:nvSpPr>
        <p:spPr bwMode="auto">
          <a:xfrm>
            <a:off x="5010150" y="5272088"/>
            <a:ext cx="1284288" cy="431800"/>
          </a:xfrm>
          <a:custGeom>
            <a:avLst/>
            <a:gdLst>
              <a:gd name="T0" fmla="*/ 2147483647 w 809"/>
              <a:gd name="T1" fmla="*/ 2147483647 h 272"/>
              <a:gd name="T2" fmla="*/ 2147483647 w 809"/>
              <a:gd name="T3" fmla="*/ 0 h 272"/>
              <a:gd name="T4" fmla="*/ 0 w 809"/>
              <a:gd name="T5" fmla="*/ 0 h 272"/>
              <a:gd name="T6" fmla="*/ 0 w 809"/>
              <a:gd name="T7" fmla="*/ 2147483647 h 272"/>
              <a:gd name="T8" fmla="*/ 2147483647 w 809"/>
              <a:gd name="T9" fmla="*/ 2147483647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272"/>
              <a:gd name="T17" fmla="*/ 809 w 809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Freeform 23"/>
          <p:cNvSpPr>
            <a:spLocks/>
          </p:cNvSpPr>
          <p:nvPr/>
        </p:nvSpPr>
        <p:spPr bwMode="auto">
          <a:xfrm>
            <a:off x="6853238" y="5272088"/>
            <a:ext cx="1446212" cy="414337"/>
          </a:xfrm>
          <a:custGeom>
            <a:avLst/>
            <a:gdLst>
              <a:gd name="T0" fmla="*/ 2147483647 w 911"/>
              <a:gd name="T1" fmla="*/ 2147483647 h 261"/>
              <a:gd name="T2" fmla="*/ 2147483647 w 911"/>
              <a:gd name="T3" fmla="*/ 0 h 261"/>
              <a:gd name="T4" fmla="*/ 0 w 911"/>
              <a:gd name="T5" fmla="*/ 0 h 261"/>
              <a:gd name="T6" fmla="*/ 0 w 911"/>
              <a:gd name="T7" fmla="*/ 2147483647 h 261"/>
              <a:gd name="T8" fmla="*/ 2147483647 w 911"/>
              <a:gd name="T9" fmla="*/ 2147483647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"/>
              <a:gd name="T16" fmla="*/ 0 h 261"/>
              <a:gd name="T17" fmla="*/ 911 w 911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Freeform 24"/>
          <p:cNvSpPr>
            <a:spLocks/>
          </p:cNvSpPr>
          <p:nvPr/>
        </p:nvSpPr>
        <p:spPr bwMode="auto">
          <a:xfrm>
            <a:off x="6251575" y="4259263"/>
            <a:ext cx="722313" cy="484187"/>
          </a:xfrm>
          <a:custGeom>
            <a:avLst/>
            <a:gdLst>
              <a:gd name="T0" fmla="*/ 2147483647 w 455"/>
              <a:gd name="T1" fmla="*/ 0 h 305"/>
              <a:gd name="T2" fmla="*/ 2147483647 w 455"/>
              <a:gd name="T3" fmla="*/ 2147483647 h 305"/>
              <a:gd name="T4" fmla="*/ 0 w 455"/>
              <a:gd name="T5" fmla="*/ 2147483647 h 305"/>
              <a:gd name="T6" fmla="*/ 2147483647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5"/>
              <a:gd name="T14" fmla="*/ 455 w 455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Rectangle 25"/>
          <p:cNvSpPr>
            <a:spLocks noChangeArrowheads="1"/>
          </p:cNvSpPr>
          <p:nvPr/>
        </p:nvSpPr>
        <p:spPr bwMode="auto">
          <a:xfrm>
            <a:off x="6370638" y="4465638"/>
            <a:ext cx="4778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ISA</a:t>
            </a:r>
          </a:p>
        </p:txBody>
      </p:sp>
      <p:sp>
        <p:nvSpPr>
          <p:cNvPr id="44059" name="Rectangle 26"/>
          <p:cNvSpPr>
            <a:spLocks noChangeArrowheads="1"/>
          </p:cNvSpPr>
          <p:nvPr/>
        </p:nvSpPr>
        <p:spPr bwMode="auto">
          <a:xfrm>
            <a:off x="4992688" y="5354638"/>
            <a:ext cx="13271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Hourly_Emps</a:t>
            </a:r>
          </a:p>
        </p:txBody>
      </p: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7100888" y="4660900"/>
            <a:ext cx="10366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contractid</a:t>
            </a:r>
          </a:p>
        </p:txBody>
      </p:sp>
      <p:sp>
        <p:nvSpPr>
          <p:cNvPr id="44061" name="Rectangle 28"/>
          <p:cNvSpPr>
            <a:spLocks noChangeArrowheads="1"/>
          </p:cNvSpPr>
          <p:nvPr/>
        </p:nvSpPr>
        <p:spPr bwMode="auto">
          <a:xfrm>
            <a:off x="4683125" y="4205288"/>
            <a:ext cx="13922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hours_worked</a:t>
            </a:r>
          </a:p>
        </p:txBody>
      </p:sp>
      <p:sp>
        <p:nvSpPr>
          <p:cNvPr id="44062" name="Line 29"/>
          <p:cNvSpPr>
            <a:spLocks noChangeShapeType="1"/>
          </p:cNvSpPr>
          <p:nvPr/>
        </p:nvSpPr>
        <p:spPr bwMode="auto">
          <a:xfrm flipH="1">
            <a:off x="5665788" y="4727575"/>
            <a:ext cx="774700" cy="5349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0"/>
          <p:cNvSpPr>
            <a:spLocks noChangeShapeType="1"/>
          </p:cNvSpPr>
          <p:nvPr/>
        </p:nvSpPr>
        <p:spPr bwMode="auto">
          <a:xfrm>
            <a:off x="6691313" y="4727575"/>
            <a:ext cx="785812" cy="5349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1"/>
          <p:cNvSpPr>
            <a:spLocks noChangeShapeType="1"/>
          </p:cNvSpPr>
          <p:nvPr/>
        </p:nvSpPr>
        <p:spPr bwMode="auto">
          <a:xfrm>
            <a:off x="7659688" y="504825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32"/>
          <p:cNvSpPr>
            <a:spLocks noChangeShapeType="1"/>
          </p:cNvSpPr>
          <p:nvPr/>
        </p:nvSpPr>
        <p:spPr bwMode="auto">
          <a:xfrm>
            <a:off x="5353050" y="4610100"/>
            <a:ext cx="0" cy="652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5"/>
          <p:cNvSpPr>
            <a:spLocks noChangeShapeType="1"/>
          </p:cNvSpPr>
          <p:nvPr/>
        </p:nvSpPr>
        <p:spPr bwMode="auto">
          <a:xfrm flipV="1">
            <a:off x="6591300" y="3973513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week Tuesday (Dec. </a:t>
            </a:r>
            <a:r>
              <a:rPr lang="en-US" smtClean="0"/>
              <a:t>4) </a:t>
            </a:r>
            <a:r>
              <a:rPr lang="en-US" dirty="0" smtClean="0"/>
              <a:t>-&gt; No class.</a:t>
            </a:r>
          </a:p>
          <a:p>
            <a:pPr lvl="1"/>
            <a:r>
              <a:rPr lang="en-US" dirty="0" smtClean="0"/>
              <a:t>Will compensate later and decide on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B7657-CA0C-A849-B100-D1207D83C71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730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EEDC820-ADC7-6B4E-818C-E77B21358C7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20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4000">
                <a:latin typeface="Calibri" charset="0"/>
                <a:ea typeface="新細明體" charset="0"/>
                <a:cs typeface="新細明體" charset="0"/>
              </a:rPr>
              <a:t>ISA Hierarchies to Tables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524000"/>
            <a:ext cx="8064500" cy="18335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000" dirty="0">
                <a:latin typeface="Calibri" charset="0"/>
                <a:ea typeface="新細明體" charset="0"/>
                <a:cs typeface="新細明體" charset="0"/>
              </a:rPr>
              <a:t>General approach:</a:t>
            </a:r>
            <a:endParaRPr lang="en-US" altLang="zh-TW" sz="1800" dirty="0">
              <a:latin typeface="Calibri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5000"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3 tables: Employees,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Hourly_Emps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and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Contract_Emps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.</a:t>
            </a:r>
          </a:p>
          <a:p>
            <a:pPr lvl="1" eaLnBrk="1" hangingPunct="1"/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Hourly_Emps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:  Every employee is recorded in Employees.  For hourly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emps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, extra info recorded in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Hourly_Emps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(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hourly_wages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,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hours_worked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,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).</a:t>
            </a:r>
          </a:p>
          <a:p>
            <a:pPr lvl="1" eaLnBrk="1" hangingPunct="1"/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Must delete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Hourly_Emps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tuple if referenced Employees tuple is deleted).</a:t>
            </a:r>
          </a:p>
        </p:txBody>
      </p:sp>
      <p:grpSp>
        <p:nvGrpSpPr>
          <p:cNvPr id="46085" name="Group 37"/>
          <p:cNvGrpSpPr>
            <a:grpSpLocks/>
          </p:cNvGrpSpPr>
          <p:nvPr/>
        </p:nvGrpSpPr>
        <p:grpSpPr bwMode="auto">
          <a:xfrm>
            <a:off x="3059113" y="3141663"/>
            <a:ext cx="5475287" cy="3095625"/>
            <a:chOff x="1968" y="2274"/>
            <a:chExt cx="3449" cy="1950"/>
          </a:xfrm>
        </p:grpSpPr>
        <p:sp>
          <p:nvSpPr>
            <p:cNvPr id="46088" name="Rectangle 3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46089" name="Rectangle 6"/>
            <p:cNvSpPr>
              <a:spLocks noChangeArrowheads="1"/>
            </p:cNvSpPr>
            <p:nvPr/>
          </p:nvSpPr>
          <p:spPr bwMode="auto">
            <a:xfrm>
              <a:off x="4457" y="3953"/>
              <a:ext cx="94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Contract_Emps</a:t>
              </a:r>
            </a:p>
          </p:txBody>
        </p:sp>
        <p:sp>
          <p:nvSpPr>
            <p:cNvPr id="46090" name="Freeform 7"/>
            <p:cNvSpPr>
              <a:spLocks/>
            </p:cNvSpPr>
            <p:nvPr/>
          </p:nvSpPr>
          <p:spPr bwMode="auto">
            <a:xfrm>
              <a:off x="3375" y="2453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Freeform 8"/>
            <p:cNvSpPr>
              <a:spLocks/>
            </p:cNvSpPr>
            <p:nvPr/>
          </p:nvSpPr>
          <p:spPr bwMode="auto">
            <a:xfrm>
              <a:off x="4595" y="2453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Freeform 9"/>
            <p:cNvSpPr>
              <a:spLocks/>
            </p:cNvSpPr>
            <p:nvPr/>
          </p:nvSpPr>
          <p:spPr bwMode="auto">
            <a:xfrm>
              <a:off x="3974" y="2274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Freeform 10"/>
            <p:cNvSpPr>
              <a:spLocks/>
            </p:cNvSpPr>
            <p:nvPr/>
          </p:nvSpPr>
          <p:spPr bwMode="auto">
            <a:xfrm>
              <a:off x="3974" y="2848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Rectangle 11"/>
            <p:cNvSpPr>
              <a:spLocks noChangeArrowheads="1"/>
            </p:cNvSpPr>
            <p:nvPr/>
          </p:nvSpPr>
          <p:spPr bwMode="auto">
            <a:xfrm>
              <a:off x="4112" y="2312"/>
              <a:ext cx="4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46095" name="Rectangle 12"/>
            <p:cNvSpPr>
              <a:spLocks noChangeArrowheads="1"/>
            </p:cNvSpPr>
            <p:nvPr/>
          </p:nvSpPr>
          <p:spPr bwMode="auto">
            <a:xfrm>
              <a:off x="3532" y="2451"/>
              <a:ext cx="3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 u="sng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46096" name="Rectangle 13"/>
            <p:cNvSpPr>
              <a:spLocks noChangeArrowheads="1"/>
            </p:cNvSpPr>
            <p:nvPr/>
          </p:nvSpPr>
          <p:spPr bwMode="auto">
            <a:xfrm>
              <a:off x="4014" y="2886"/>
              <a:ext cx="7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46097" name="Rectangle 14"/>
            <p:cNvSpPr>
              <a:spLocks noChangeArrowheads="1"/>
            </p:cNvSpPr>
            <p:nvPr/>
          </p:nvSpPr>
          <p:spPr bwMode="auto">
            <a:xfrm>
              <a:off x="4783" y="2458"/>
              <a:ext cx="25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46098" name="Line 15"/>
            <p:cNvSpPr>
              <a:spLocks noChangeShapeType="1"/>
            </p:cNvSpPr>
            <p:nvPr/>
          </p:nvSpPr>
          <p:spPr bwMode="auto">
            <a:xfrm>
              <a:off x="3702" y="2693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6"/>
            <p:cNvSpPr>
              <a:spLocks noChangeShapeType="1"/>
            </p:cNvSpPr>
            <p:nvPr/>
          </p:nvSpPr>
          <p:spPr bwMode="auto">
            <a:xfrm>
              <a:off x="4361" y="2531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17"/>
            <p:cNvSpPr>
              <a:spLocks noChangeShapeType="1"/>
            </p:cNvSpPr>
            <p:nvPr/>
          </p:nvSpPr>
          <p:spPr bwMode="auto">
            <a:xfrm flipH="1">
              <a:off x="4500" y="2714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Freeform 18"/>
            <p:cNvSpPr>
              <a:spLocks/>
            </p:cNvSpPr>
            <p:nvPr/>
          </p:nvSpPr>
          <p:spPr bwMode="auto">
            <a:xfrm>
              <a:off x="2181" y="3209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Rectangle 19"/>
            <p:cNvSpPr>
              <a:spLocks noChangeArrowheads="1"/>
            </p:cNvSpPr>
            <p:nvPr/>
          </p:nvSpPr>
          <p:spPr bwMode="auto">
            <a:xfrm>
              <a:off x="2180" y="3261"/>
              <a:ext cx="85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hourly_wages</a:t>
              </a:r>
            </a:p>
          </p:txBody>
        </p:sp>
        <p:sp>
          <p:nvSpPr>
            <p:cNvPr id="46103" name="Line 20"/>
            <p:cNvSpPr>
              <a:spLocks noChangeShapeType="1"/>
            </p:cNvSpPr>
            <p:nvPr/>
          </p:nvSpPr>
          <p:spPr bwMode="auto">
            <a:xfrm>
              <a:off x="2702" y="3510"/>
              <a:ext cx="720" cy="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Freeform 21"/>
            <p:cNvSpPr>
              <a:spLocks/>
            </p:cNvSpPr>
            <p:nvPr/>
          </p:nvSpPr>
          <p:spPr bwMode="auto">
            <a:xfrm>
              <a:off x="4677" y="3497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Freeform 22"/>
            <p:cNvSpPr>
              <a:spLocks/>
            </p:cNvSpPr>
            <p:nvPr/>
          </p:nvSpPr>
          <p:spPr bwMode="auto">
            <a:xfrm>
              <a:off x="3093" y="3209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/>
            <p:cNvSpPr>
              <a:spLocks/>
            </p:cNvSpPr>
            <p:nvPr/>
          </p:nvSpPr>
          <p:spPr bwMode="auto">
            <a:xfrm>
              <a:off x="3345" y="3927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Freeform 24"/>
            <p:cNvSpPr>
              <a:spLocks/>
            </p:cNvSpPr>
            <p:nvPr/>
          </p:nvSpPr>
          <p:spPr bwMode="auto">
            <a:xfrm>
              <a:off x="4506" y="3927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Freeform 25"/>
            <p:cNvSpPr>
              <a:spLocks/>
            </p:cNvSpPr>
            <p:nvPr/>
          </p:nvSpPr>
          <p:spPr bwMode="auto">
            <a:xfrm>
              <a:off x="4127" y="3289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Rectangle 26"/>
            <p:cNvSpPr>
              <a:spLocks noChangeArrowheads="1"/>
            </p:cNvSpPr>
            <p:nvPr/>
          </p:nvSpPr>
          <p:spPr bwMode="auto">
            <a:xfrm>
              <a:off x="4202" y="3419"/>
              <a:ext cx="3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chemeClr val="accent2"/>
                  </a:solidFill>
                  <a:latin typeface="Arial" charset="0"/>
                  <a:ea typeface="新細明體" charset="0"/>
                  <a:cs typeface="新細明體" charset="0"/>
                </a:rPr>
                <a:t>ISA</a:t>
              </a:r>
            </a:p>
          </p:txBody>
        </p:sp>
        <p:sp>
          <p:nvSpPr>
            <p:cNvPr id="46110" name="Rectangle 27"/>
            <p:cNvSpPr>
              <a:spLocks noChangeArrowheads="1"/>
            </p:cNvSpPr>
            <p:nvPr/>
          </p:nvSpPr>
          <p:spPr bwMode="auto">
            <a:xfrm>
              <a:off x="3334" y="3979"/>
              <a:ext cx="83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Hourly_Emps</a:t>
              </a:r>
            </a:p>
          </p:txBody>
        </p:sp>
        <p:sp>
          <p:nvSpPr>
            <p:cNvPr id="46111" name="Rectangle 28"/>
            <p:cNvSpPr>
              <a:spLocks noChangeArrowheads="1"/>
            </p:cNvSpPr>
            <p:nvPr/>
          </p:nvSpPr>
          <p:spPr bwMode="auto">
            <a:xfrm>
              <a:off x="4662" y="3542"/>
              <a:ext cx="6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contractid</a:t>
              </a:r>
            </a:p>
          </p:txBody>
        </p:sp>
        <p:sp>
          <p:nvSpPr>
            <p:cNvPr id="46112" name="Rectangle 29"/>
            <p:cNvSpPr>
              <a:spLocks noChangeArrowheads="1"/>
            </p:cNvSpPr>
            <p:nvPr/>
          </p:nvSpPr>
          <p:spPr bwMode="auto">
            <a:xfrm>
              <a:off x="3139" y="3255"/>
              <a:ext cx="87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hours_worked</a:t>
              </a:r>
            </a:p>
          </p:txBody>
        </p:sp>
        <p:sp>
          <p:nvSpPr>
            <p:cNvPr id="46113" name="Line 30"/>
            <p:cNvSpPr>
              <a:spLocks noChangeShapeType="1"/>
            </p:cNvSpPr>
            <p:nvPr/>
          </p:nvSpPr>
          <p:spPr bwMode="auto">
            <a:xfrm flipH="1">
              <a:off x="3758" y="3584"/>
              <a:ext cx="488" cy="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1"/>
            <p:cNvSpPr>
              <a:spLocks noChangeShapeType="1"/>
            </p:cNvSpPr>
            <p:nvPr/>
          </p:nvSpPr>
          <p:spPr bwMode="auto">
            <a:xfrm>
              <a:off x="4404" y="3584"/>
              <a:ext cx="495" cy="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32"/>
            <p:cNvSpPr>
              <a:spLocks noChangeShapeType="1"/>
            </p:cNvSpPr>
            <p:nvPr/>
          </p:nvSpPr>
          <p:spPr bwMode="auto">
            <a:xfrm>
              <a:off x="5014" y="3786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>
              <a:off x="3561" y="3510"/>
              <a:ext cx="0" cy="4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Line 34"/>
            <p:cNvSpPr>
              <a:spLocks noChangeShapeType="1"/>
            </p:cNvSpPr>
            <p:nvPr/>
          </p:nvSpPr>
          <p:spPr bwMode="auto">
            <a:xfrm flipV="1">
              <a:off x="4341" y="3109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6" name="Rectangle 35"/>
          <p:cNvSpPr>
            <a:spLocks noChangeArrowheads="1"/>
          </p:cNvSpPr>
          <p:nvPr/>
        </p:nvSpPr>
        <p:spPr bwMode="auto">
          <a:xfrm>
            <a:off x="755650" y="3357563"/>
            <a:ext cx="38163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Gill Sans MT" charset="0"/>
                <a:ea typeface="新細明體" charset="0"/>
                <a:cs typeface="新細明體" charset="0"/>
              </a:rPr>
              <a:t>CREATE TABLE employees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(</a:t>
            </a:r>
          </a:p>
          <a:p>
            <a:pPr eaLnBrk="0" hangingPunct="0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ssn  </a:t>
            </a:r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CHAR(11),</a:t>
            </a:r>
            <a:endParaRPr lang="en-US" altLang="zh-TW" sz="1800">
              <a:solidFill>
                <a:srgbClr val="434FD6"/>
              </a:solidFill>
              <a:latin typeface="Gill Sans MT" charset="0"/>
              <a:ea typeface="新細明體" charset="0"/>
              <a:cs typeface="新細明體" charset="0"/>
            </a:endParaRPr>
          </a:p>
          <a:p>
            <a:pPr eaLnBrk="0" hangingPunct="0"/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 name  </a:t>
            </a:r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CHAR(20)</a:t>
            </a:r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 lot  </a:t>
            </a:r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INTEGER</a:t>
            </a:r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1600">
                <a:latin typeface="Gill Sans MT" charset="0"/>
                <a:ea typeface="新細明體" charset="0"/>
                <a:cs typeface="新細明體" charset="0"/>
              </a:rPr>
              <a:t>  PRIMARY KEY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(ssn))</a:t>
            </a:r>
          </a:p>
        </p:txBody>
      </p:sp>
      <p:sp>
        <p:nvSpPr>
          <p:cNvPr id="46087" name="Rectangle 36"/>
          <p:cNvSpPr>
            <a:spLocks noChangeArrowheads="1"/>
          </p:cNvSpPr>
          <p:nvPr/>
        </p:nvSpPr>
        <p:spPr bwMode="auto">
          <a:xfrm>
            <a:off x="539750" y="4941888"/>
            <a:ext cx="5688013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600" dirty="0">
                <a:latin typeface="Gill Sans MT" charset="0"/>
                <a:ea typeface="新細明體" charset="0"/>
                <a:cs typeface="新細明體" charset="0"/>
              </a:rPr>
              <a:t>CREATE TABLE </a:t>
            </a:r>
            <a:r>
              <a:rPr lang="en-US" altLang="zh-TW" sz="1600" dirty="0" err="1">
                <a:latin typeface="Gill Sans MT" charset="0"/>
                <a:ea typeface="新細明體" charset="0"/>
                <a:cs typeface="新細明體" charset="0"/>
              </a:rPr>
              <a:t>hourly_emps</a:t>
            </a:r>
            <a:r>
              <a:rPr lang="en-US" altLang="zh-TW" sz="1600" dirty="0">
                <a:latin typeface="Gill Sans MT" charset="0"/>
                <a:ea typeface="新細明體" charset="0"/>
                <a:cs typeface="新細明體" charset="0"/>
              </a:rPr>
              <a:t> (</a:t>
            </a:r>
          </a:p>
          <a:p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</a:t>
            </a:r>
            <a:r>
              <a:rPr lang="en-US" altLang="zh-TW" sz="1600" dirty="0" err="1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hourly_wages</a:t>
            </a:r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INTEGER,</a:t>
            </a:r>
          </a:p>
          <a:p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</a:t>
            </a:r>
            <a:r>
              <a:rPr lang="en-US" altLang="zh-TW" sz="1600" dirty="0" err="1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hours_worked</a:t>
            </a:r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INTEGER,</a:t>
            </a:r>
          </a:p>
          <a:p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</a:t>
            </a:r>
            <a:r>
              <a:rPr lang="en-US" altLang="zh-TW" sz="1600" dirty="0" err="1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CHAR(11</a:t>
            </a:r>
            <a:r>
              <a:rPr lang="en-US" altLang="zh-TW" sz="1600" dirty="0" smtClean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) NOT NULL,</a:t>
            </a:r>
            <a:endParaRPr lang="en-US" altLang="zh-TW" sz="1600" dirty="0">
              <a:solidFill>
                <a:srgbClr val="434FD6"/>
              </a:solidFill>
              <a:latin typeface="Gill Sans MT" charset="0"/>
              <a:ea typeface="新細明體" charset="0"/>
              <a:cs typeface="新細明體" charset="0"/>
            </a:endParaRPr>
          </a:p>
          <a:p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PRIMARY KEY (</a:t>
            </a:r>
            <a:r>
              <a:rPr lang="en-US" altLang="zh-TW" sz="1600" dirty="0" err="1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)</a:t>
            </a:r>
          </a:p>
          <a:p>
            <a:r>
              <a:rPr lang="en-US" altLang="zh-TW" sz="1600" dirty="0">
                <a:latin typeface="Gill Sans MT" charset="0"/>
                <a:ea typeface="新細明體" charset="0"/>
                <a:cs typeface="新細明體" charset="0"/>
              </a:rPr>
              <a:t>  FOREIGN KEY  (</a:t>
            </a:r>
            <a:r>
              <a:rPr lang="en-US" altLang="zh-TW" sz="1600" dirty="0" err="1">
                <a:latin typeface="Gill Sans MT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600" dirty="0">
                <a:latin typeface="Gill Sans MT" charset="0"/>
                <a:ea typeface="新細明體" charset="0"/>
                <a:cs typeface="新細明體" charset="0"/>
              </a:rPr>
              <a:t>) REFERNECES employees ON DELETE CASCADE)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FD83293-F441-1040-8D1D-4BC4B44BA278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3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A0D1036-128C-EA46-A267-6AC26DEA6351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4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Entity Sets to Tables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643438" y="2971800"/>
            <a:ext cx="44291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TW" altLang="en-US" sz="2000">
                <a:latin typeface="Calibri" charset="0"/>
                <a:ea typeface="新細明體" charset="0"/>
                <a:cs typeface="新細明體" charset="0"/>
              </a:rPr>
              <a:t>            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CREATE TABLE Employees 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(ssn CHAR(11),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name CHAR(20),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lot  INTEGER,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</a:t>
            </a:r>
            <a:r>
              <a:rPr lang="en-US" altLang="zh-TW" sz="200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PRIMARY KEY  (ssn)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)</a:t>
            </a:r>
          </a:p>
        </p:txBody>
      </p: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381000" y="3352800"/>
            <a:ext cx="4406900" cy="1663700"/>
            <a:chOff x="240" y="2112"/>
            <a:chExt cx="2776" cy="1048"/>
          </a:xfrm>
        </p:grpSpPr>
        <p:grpSp>
          <p:nvGrpSpPr>
            <p:cNvPr id="18444" name="Group 8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18454" name="Rectangle 9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Calibri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8455" name="Rectangle 10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Calibri" charset="0"/>
                    <a:ea typeface="新細明體" charset="0"/>
                    <a:cs typeface="新細明體" charset="0"/>
                  </a:rPr>
                  <a:t>Employees</a:t>
                </a:r>
              </a:p>
            </p:txBody>
          </p:sp>
        </p:grpSp>
        <p:sp>
          <p:nvSpPr>
            <p:cNvPr id="18445" name="Oval 11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418" y="2320"/>
              <a:ext cx="3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 u="sng">
                  <a:solidFill>
                    <a:schemeClr val="tx2"/>
                  </a:solidFill>
                  <a:latin typeface="Calibri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18447" name="Oval 13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448" name="Oval 14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449" name="Rectangle 15"/>
            <p:cNvSpPr>
              <a:spLocks noChangeArrowheads="1"/>
            </p:cNvSpPr>
            <p:nvPr/>
          </p:nvSpPr>
          <p:spPr bwMode="auto">
            <a:xfrm>
              <a:off x="1331" y="2177"/>
              <a:ext cx="4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>
                  <a:solidFill>
                    <a:schemeClr val="tx2"/>
                  </a:solidFill>
                  <a:latin typeface="Calibri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18450" name="Rectangle 16"/>
            <p:cNvSpPr>
              <a:spLocks noChangeArrowheads="1"/>
            </p:cNvSpPr>
            <p:nvPr/>
          </p:nvSpPr>
          <p:spPr bwMode="auto">
            <a:xfrm>
              <a:off x="2483" y="2322"/>
              <a:ext cx="2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>
                  <a:solidFill>
                    <a:schemeClr val="tx2"/>
                  </a:solidFill>
                  <a:latin typeface="Calibri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Text Box 21"/>
          <p:cNvSpPr txBox="1">
            <a:spLocks noChangeArrowheads="1"/>
          </p:cNvSpPr>
          <p:nvPr/>
        </p:nvSpPr>
        <p:spPr bwMode="auto">
          <a:xfrm>
            <a:off x="3048000" y="2819400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attributes</a:t>
            </a:r>
          </a:p>
        </p:txBody>
      </p:sp>
      <p:sp>
        <p:nvSpPr>
          <p:cNvPr id="18440" name="Text Box 22"/>
          <p:cNvSpPr txBox="1">
            <a:spLocks noChangeArrowheads="1"/>
          </p:cNvSpPr>
          <p:nvPr/>
        </p:nvSpPr>
        <p:spPr bwMode="auto">
          <a:xfrm>
            <a:off x="304800" y="2819400"/>
            <a:ext cx="177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key attribute</a:t>
            </a:r>
          </a:p>
        </p:txBody>
      </p:sp>
      <p:sp>
        <p:nvSpPr>
          <p:cNvPr id="18441" name="Freeform 25"/>
          <p:cNvSpPr>
            <a:spLocks/>
          </p:cNvSpPr>
          <p:nvPr/>
        </p:nvSpPr>
        <p:spPr bwMode="auto">
          <a:xfrm>
            <a:off x="1482725" y="4003675"/>
            <a:ext cx="4183063" cy="485775"/>
          </a:xfrm>
          <a:custGeom>
            <a:avLst/>
            <a:gdLst>
              <a:gd name="T0" fmla="*/ 0 w 2635"/>
              <a:gd name="T1" fmla="*/ 0 h 306"/>
              <a:gd name="T2" fmla="*/ 2147483647 w 2635"/>
              <a:gd name="T3" fmla="*/ 2147483647 h 306"/>
              <a:gd name="T4" fmla="*/ 2147483647 w 2635"/>
              <a:gd name="T5" fmla="*/ 2147483647 h 306"/>
              <a:gd name="T6" fmla="*/ 2147483647 w 2635"/>
              <a:gd name="T7" fmla="*/ 2147483647 h 306"/>
              <a:gd name="T8" fmla="*/ 2147483647 w 2635"/>
              <a:gd name="T9" fmla="*/ 2147483647 h 306"/>
              <a:gd name="T10" fmla="*/ 2147483647 w 2635"/>
              <a:gd name="T11" fmla="*/ 2147483647 h 306"/>
              <a:gd name="T12" fmla="*/ 2147483647 w 2635"/>
              <a:gd name="T13" fmla="*/ 2147483647 h 306"/>
              <a:gd name="T14" fmla="*/ 2147483647 w 2635"/>
              <a:gd name="T15" fmla="*/ 2147483647 h 3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35"/>
              <a:gd name="T25" fmla="*/ 0 h 306"/>
              <a:gd name="T26" fmla="*/ 2635 w 2635"/>
              <a:gd name="T27" fmla="*/ 306 h 30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35" h="306">
                <a:moveTo>
                  <a:pt x="0" y="0"/>
                </a:moveTo>
                <a:cubicBezTo>
                  <a:pt x="56" y="14"/>
                  <a:pt x="103" y="59"/>
                  <a:pt x="157" y="70"/>
                </a:cubicBezTo>
                <a:cubicBezTo>
                  <a:pt x="237" y="87"/>
                  <a:pt x="401" y="105"/>
                  <a:pt x="401" y="105"/>
                </a:cubicBezTo>
                <a:cubicBezTo>
                  <a:pt x="807" y="262"/>
                  <a:pt x="1271" y="270"/>
                  <a:pt x="1702" y="279"/>
                </a:cubicBezTo>
                <a:cubicBezTo>
                  <a:pt x="1782" y="286"/>
                  <a:pt x="1858" y="298"/>
                  <a:pt x="1937" y="306"/>
                </a:cubicBezTo>
                <a:cubicBezTo>
                  <a:pt x="2054" y="295"/>
                  <a:pt x="2169" y="275"/>
                  <a:pt x="2286" y="262"/>
                </a:cubicBezTo>
                <a:cubicBezTo>
                  <a:pt x="2367" y="241"/>
                  <a:pt x="2365" y="246"/>
                  <a:pt x="2478" y="253"/>
                </a:cubicBezTo>
                <a:cubicBezTo>
                  <a:pt x="2594" y="243"/>
                  <a:pt x="2542" y="245"/>
                  <a:pt x="2635" y="24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724525" y="3357563"/>
            <a:ext cx="2808288" cy="863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724525" y="4292600"/>
            <a:ext cx="2808288" cy="86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0" grpId="0" animBg="1"/>
      <p:bldP spid="420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4CB6C1F-A6C3-614D-9361-1558C7970DD5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5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52DD7D1-0609-D542-B1B5-3954515744C3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6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3600">
                <a:latin typeface="Gill Sans MT" charset="0"/>
                <a:ea typeface="新細明體" charset="0"/>
                <a:cs typeface="新細明體" charset="0"/>
              </a:rPr>
              <a:t>Relationship Sets (without Constraints) to Tables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4114800" y="2057400"/>
            <a:ext cx="49530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CREATE TABLE Works_In(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ssn  CHAR(11),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did  INTEGER,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since  DATE,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PRIMARY KEY (ssn, did),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FOREIGN KEY (ssn) 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 Employees,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FOREIGN KEY (did) 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 Departments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)</a:t>
            </a:r>
          </a:p>
        </p:txBody>
      </p:sp>
      <p:sp>
        <p:nvSpPr>
          <p:cNvPr id="21509" name="Freeform 8"/>
          <p:cNvSpPr>
            <a:spLocks/>
          </p:cNvSpPr>
          <p:nvPr/>
        </p:nvSpPr>
        <p:spPr bwMode="auto">
          <a:xfrm>
            <a:off x="1077913" y="2166938"/>
            <a:ext cx="838200" cy="428625"/>
          </a:xfrm>
          <a:custGeom>
            <a:avLst/>
            <a:gdLst>
              <a:gd name="T0" fmla="*/ 2147483647 w 528"/>
              <a:gd name="T1" fmla="*/ 2147483647 h 270"/>
              <a:gd name="T2" fmla="*/ 2147483647 w 528"/>
              <a:gd name="T3" fmla="*/ 2147483647 h 270"/>
              <a:gd name="T4" fmla="*/ 2147483647 w 528"/>
              <a:gd name="T5" fmla="*/ 2147483647 h 270"/>
              <a:gd name="T6" fmla="*/ 2147483647 w 528"/>
              <a:gd name="T7" fmla="*/ 2147483647 h 270"/>
              <a:gd name="T8" fmla="*/ 2147483647 w 528"/>
              <a:gd name="T9" fmla="*/ 2147483647 h 270"/>
              <a:gd name="T10" fmla="*/ 2147483647 w 528"/>
              <a:gd name="T11" fmla="*/ 2147483647 h 270"/>
              <a:gd name="T12" fmla="*/ 2147483647 w 528"/>
              <a:gd name="T13" fmla="*/ 2147483647 h 270"/>
              <a:gd name="T14" fmla="*/ 2147483647 w 528"/>
              <a:gd name="T15" fmla="*/ 2147483647 h 270"/>
              <a:gd name="T16" fmla="*/ 2147483647 w 528"/>
              <a:gd name="T17" fmla="*/ 2147483647 h 270"/>
              <a:gd name="T18" fmla="*/ 2147483647 w 528"/>
              <a:gd name="T19" fmla="*/ 2147483647 h 270"/>
              <a:gd name="T20" fmla="*/ 2147483647 w 528"/>
              <a:gd name="T21" fmla="*/ 2147483647 h 270"/>
              <a:gd name="T22" fmla="*/ 2147483647 w 528"/>
              <a:gd name="T23" fmla="*/ 2147483647 h 270"/>
              <a:gd name="T24" fmla="*/ 2147483647 w 528"/>
              <a:gd name="T25" fmla="*/ 2147483647 h 270"/>
              <a:gd name="T26" fmla="*/ 2147483647 w 528"/>
              <a:gd name="T27" fmla="*/ 2147483647 h 270"/>
              <a:gd name="T28" fmla="*/ 2147483647 w 528"/>
              <a:gd name="T29" fmla="*/ 2147483647 h 270"/>
              <a:gd name="T30" fmla="*/ 2147483647 w 528"/>
              <a:gd name="T31" fmla="*/ 2147483647 h 270"/>
              <a:gd name="T32" fmla="*/ 2147483647 w 528"/>
              <a:gd name="T33" fmla="*/ 2147483647 h 270"/>
              <a:gd name="T34" fmla="*/ 2147483647 w 528"/>
              <a:gd name="T35" fmla="*/ 2147483647 h 270"/>
              <a:gd name="T36" fmla="*/ 2147483647 w 528"/>
              <a:gd name="T37" fmla="*/ 2147483647 h 270"/>
              <a:gd name="T38" fmla="*/ 2147483647 w 528"/>
              <a:gd name="T39" fmla="*/ 2147483647 h 270"/>
              <a:gd name="T40" fmla="*/ 2147483647 w 528"/>
              <a:gd name="T41" fmla="*/ 2147483647 h 270"/>
              <a:gd name="T42" fmla="*/ 2147483647 w 528"/>
              <a:gd name="T43" fmla="*/ 2147483647 h 270"/>
              <a:gd name="T44" fmla="*/ 2147483647 w 528"/>
              <a:gd name="T45" fmla="*/ 2147483647 h 270"/>
              <a:gd name="T46" fmla="*/ 2147483647 w 528"/>
              <a:gd name="T47" fmla="*/ 2147483647 h 270"/>
              <a:gd name="T48" fmla="*/ 2147483647 w 528"/>
              <a:gd name="T49" fmla="*/ 2147483647 h 270"/>
              <a:gd name="T50" fmla="*/ 2147483647 w 528"/>
              <a:gd name="T51" fmla="*/ 2147483647 h 270"/>
              <a:gd name="T52" fmla="*/ 2147483647 w 528"/>
              <a:gd name="T53" fmla="*/ 2147483647 h 270"/>
              <a:gd name="T54" fmla="*/ 2147483647 w 528"/>
              <a:gd name="T55" fmla="*/ 2147483647 h 270"/>
              <a:gd name="T56" fmla="*/ 2147483647 w 528"/>
              <a:gd name="T57" fmla="*/ 2147483647 h 270"/>
              <a:gd name="T58" fmla="*/ 2147483647 w 528"/>
              <a:gd name="T59" fmla="*/ 2147483647 h 270"/>
              <a:gd name="T60" fmla="*/ 2147483647 w 528"/>
              <a:gd name="T61" fmla="*/ 2147483647 h 270"/>
              <a:gd name="T62" fmla="*/ 2147483647 w 528"/>
              <a:gd name="T63" fmla="*/ 2147483647 h 270"/>
              <a:gd name="T64" fmla="*/ 2147483647 w 528"/>
              <a:gd name="T65" fmla="*/ 2147483647 h 270"/>
              <a:gd name="T66" fmla="*/ 2147483647 w 528"/>
              <a:gd name="T67" fmla="*/ 2147483647 h 270"/>
              <a:gd name="T68" fmla="*/ 2147483647 w 528"/>
              <a:gd name="T69" fmla="*/ 2147483647 h 270"/>
              <a:gd name="T70" fmla="*/ 2147483647 w 528"/>
              <a:gd name="T71" fmla="*/ 2147483647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8"/>
              <a:gd name="T109" fmla="*/ 0 h 270"/>
              <a:gd name="T110" fmla="*/ 528 w 528"/>
              <a:gd name="T111" fmla="*/ 270 h 27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8" h="270">
                <a:moveTo>
                  <a:pt x="527" y="134"/>
                </a:moveTo>
                <a:lnTo>
                  <a:pt x="525" y="123"/>
                </a:lnTo>
                <a:lnTo>
                  <a:pt x="522" y="111"/>
                </a:lnTo>
                <a:lnTo>
                  <a:pt x="517" y="100"/>
                </a:lnTo>
                <a:lnTo>
                  <a:pt x="510" y="88"/>
                </a:lnTo>
                <a:lnTo>
                  <a:pt x="501" y="78"/>
                </a:lnTo>
                <a:lnTo>
                  <a:pt x="490" y="67"/>
                </a:lnTo>
                <a:lnTo>
                  <a:pt x="478" y="57"/>
                </a:lnTo>
                <a:lnTo>
                  <a:pt x="465" y="48"/>
                </a:lnTo>
                <a:lnTo>
                  <a:pt x="449" y="40"/>
                </a:lnTo>
                <a:lnTo>
                  <a:pt x="433" y="32"/>
                </a:lnTo>
                <a:lnTo>
                  <a:pt x="414" y="24"/>
                </a:lnTo>
                <a:lnTo>
                  <a:pt x="394" y="18"/>
                </a:lnTo>
                <a:lnTo>
                  <a:pt x="374" y="14"/>
                </a:lnTo>
                <a:lnTo>
                  <a:pt x="353" y="8"/>
                </a:lnTo>
                <a:lnTo>
                  <a:pt x="331" y="5"/>
                </a:lnTo>
                <a:lnTo>
                  <a:pt x="309" y="2"/>
                </a:lnTo>
                <a:lnTo>
                  <a:pt x="286" y="1"/>
                </a:lnTo>
                <a:lnTo>
                  <a:pt x="262" y="0"/>
                </a:lnTo>
                <a:lnTo>
                  <a:pt x="240" y="1"/>
                </a:lnTo>
                <a:lnTo>
                  <a:pt x="218" y="2"/>
                </a:lnTo>
                <a:lnTo>
                  <a:pt x="195" y="5"/>
                </a:lnTo>
                <a:lnTo>
                  <a:pt x="173" y="8"/>
                </a:lnTo>
                <a:lnTo>
                  <a:pt x="152" y="14"/>
                </a:lnTo>
                <a:lnTo>
                  <a:pt x="132" y="18"/>
                </a:lnTo>
                <a:lnTo>
                  <a:pt x="112" y="24"/>
                </a:lnTo>
                <a:lnTo>
                  <a:pt x="94" y="32"/>
                </a:lnTo>
                <a:lnTo>
                  <a:pt x="77" y="40"/>
                </a:lnTo>
                <a:lnTo>
                  <a:pt x="62" y="48"/>
                </a:lnTo>
                <a:lnTo>
                  <a:pt x="48" y="57"/>
                </a:lnTo>
                <a:lnTo>
                  <a:pt x="36" y="67"/>
                </a:lnTo>
                <a:lnTo>
                  <a:pt x="25" y="78"/>
                </a:lnTo>
                <a:lnTo>
                  <a:pt x="16" y="88"/>
                </a:lnTo>
                <a:lnTo>
                  <a:pt x="9" y="100"/>
                </a:lnTo>
                <a:lnTo>
                  <a:pt x="4" y="111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8"/>
                </a:lnTo>
                <a:lnTo>
                  <a:pt x="9" y="168"/>
                </a:lnTo>
                <a:lnTo>
                  <a:pt x="16" y="180"/>
                </a:lnTo>
                <a:lnTo>
                  <a:pt x="25" y="190"/>
                </a:lnTo>
                <a:lnTo>
                  <a:pt x="36" y="201"/>
                </a:lnTo>
                <a:lnTo>
                  <a:pt x="48" y="211"/>
                </a:lnTo>
                <a:lnTo>
                  <a:pt x="62" y="220"/>
                </a:lnTo>
                <a:lnTo>
                  <a:pt x="77" y="228"/>
                </a:lnTo>
                <a:lnTo>
                  <a:pt x="94" y="237"/>
                </a:lnTo>
                <a:lnTo>
                  <a:pt x="112" y="244"/>
                </a:lnTo>
                <a:lnTo>
                  <a:pt x="132" y="250"/>
                </a:lnTo>
                <a:lnTo>
                  <a:pt x="152" y="256"/>
                </a:lnTo>
                <a:lnTo>
                  <a:pt x="173" y="260"/>
                </a:lnTo>
                <a:lnTo>
                  <a:pt x="195" y="264"/>
                </a:lnTo>
                <a:lnTo>
                  <a:pt x="218" y="266"/>
                </a:lnTo>
                <a:lnTo>
                  <a:pt x="240" y="267"/>
                </a:lnTo>
                <a:lnTo>
                  <a:pt x="262" y="269"/>
                </a:lnTo>
                <a:lnTo>
                  <a:pt x="286" y="267"/>
                </a:lnTo>
                <a:lnTo>
                  <a:pt x="309" y="266"/>
                </a:lnTo>
                <a:lnTo>
                  <a:pt x="331" y="264"/>
                </a:lnTo>
                <a:lnTo>
                  <a:pt x="353" y="260"/>
                </a:lnTo>
                <a:lnTo>
                  <a:pt x="374" y="256"/>
                </a:lnTo>
                <a:lnTo>
                  <a:pt x="394" y="250"/>
                </a:lnTo>
                <a:lnTo>
                  <a:pt x="414" y="244"/>
                </a:lnTo>
                <a:lnTo>
                  <a:pt x="433" y="237"/>
                </a:lnTo>
                <a:lnTo>
                  <a:pt x="449" y="228"/>
                </a:lnTo>
                <a:lnTo>
                  <a:pt x="465" y="220"/>
                </a:lnTo>
                <a:lnTo>
                  <a:pt x="478" y="211"/>
                </a:lnTo>
                <a:lnTo>
                  <a:pt x="490" y="201"/>
                </a:lnTo>
                <a:lnTo>
                  <a:pt x="501" y="190"/>
                </a:lnTo>
                <a:lnTo>
                  <a:pt x="510" y="180"/>
                </a:lnTo>
                <a:lnTo>
                  <a:pt x="517" y="168"/>
                </a:lnTo>
                <a:lnTo>
                  <a:pt x="522" y="158"/>
                </a:lnTo>
                <a:lnTo>
                  <a:pt x="525" y="145"/>
                </a:lnTo>
                <a:lnTo>
                  <a:pt x="527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Freeform 9"/>
          <p:cNvSpPr>
            <a:spLocks/>
          </p:cNvSpPr>
          <p:nvPr/>
        </p:nvSpPr>
        <p:spPr bwMode="auto">
          <a:xfrm>
            <a:off x="282575" y="4159250"/>
            <a:ext cx="833438" cy="427038"/>
          </a:xfrm>
          <a:custGeom>
            <a:avLst/>
            <a:gdLst>
              <a:gd name="T0" fmla="*/ 2147483647 w 525"/>
              <a:gd name="T1" fmla="*/ 2147483647 h 269"/>
              <a:gd name="T2" fmla="*/ 2147483647 w 525"/>
              <a:gd name="T3" fmla="*/ 2147483647 h 269"/>
              <a:gd name="T4" fmla="*/ 2147483647 w 525"/>
              <a:gd name="T5" fmla="*/ 2147483647 h 269"/>
              <a:gd name="T6" fmla="*/ 2147483647 w 525"/>
              <a:gd name="T7" fmla="*/ 2147483647 h 269"/>
              <a:gd name="T8" fmla="*/ 2147483647 w 525"/>
              <a:gd name="T9" fmla="*/ 2147483647 h 269"/>
              <a:gd name="T10" fmla="*/ 2147483647 w 525"/>
              <a:gd name="T11" fmla="*/ 2147483647 h 269"/>
              <a:gd name="T12" fmla="*/ 2147483647 w 525"/>
              <a:gd name="T13" fmla="*/ 2147483647 h 269"/>
              <a:gd name="T14" fmla="*/ 2147483647 w 525"/>
              <a:gd name="T15" fmla="*/ 2147483647 h 269"/>
              <a:gd name="T16" fmla="*/ 2147483647 w 525"/>
              <a:gd name="T17" fmla="*/ 0 h 269"/>
              <a:gd name="T18" fmla="*/ 2147483647 w 525"/>
              <a:gd name="T19" fmla="*/ 0 h 269"/>
              <a:gd name="T20" fmla="*/ 2147483647 w 525"/>
              <a:gd name="T21" fmla="*/ 2147483647 h 269"/>
              <a:gd name="T22" fmla="*/ 2147483647 w 525"/>
              <a:gd name="T23" fmla="*/ 2147483647 h 269"/>
              <a:gd name="T24" fmla="*/ 2147483647 w 525"/>
              <a:gd name="T25" fmla="*/ 2147483647 h 269"/>
              <a:gd name="T26" fmla="*/ 2147483647 w 525"/>
              <a:gd name="T27" fmla="*/ 2147483647 h 269"/>
              <a:gd name="T28" fmla="*/ 2147483647 w 525"/>
              <a:gd name="T29" fmla="*/ 2147483647 h 269"/>
              <a:gd name="T30" fmla="*/ 2147483647 w 525"/>
              <a:gd name="T31" fmla="*/ 2147483647 h 269"/>
              <a:gd name="T32" fmla="*/ 2147483647 w 525"/>
              <a:gd name="T33" fmla="*/ 2147483647 h 269"/>
              <a:gd name="T34" fmla="*/ 2147483647 w 525"/>
              <a:gd name="T35" fmla="*/ 2147483647 h 269"/>
              <a:gd name="T36" fmla="*/ 2147483647 w 525"/>
              <a:gd name="T37" fmla="*/ 2147483647 h 269"/>
              <a:gd name="T38" fmla="*/ 2147483647 w 525"/>
              <a:gd name="T39" fmla="*/ 2147483647 h 269"/>
              <a:gd name="T40" fmla="*/ 2147483647 w 525"/>
              <a:gd name="T41" fmla="*/ 2147483647 h 269"/>
              <a:gd name="T42" fmla="*/ 2147483647 w 525"/>
              <a:gd name="T43" fmla="*/ 2147483647 h 269"/>
              <a:gd name="T44" fmla="*/ 2147483647 w 525"/>
              <a:gd name="T45" fmla="*/ 2147483647 h 269"/>
              <a:gd name="T46" fmla="*/ 2147483647 w 525"/>
              <a:gd name="T47" fmla="*/ 2147483647 h 269"/>
              <a:gd name="T48" fmla="*/ 2147483647 w 525"/>
              <a:gd name="T49" fmla="*/ 2147483647 h 269"/>
              <a:gd name="T50" fmla="*/ 2147483647 w 525"/>
              <a:gd name="T51" fmla="*/ 2147483647 h 269"/>
              <a:gd name="T52" fmla="*/ 2147483647 w 525"/>
              <a:gd name="T53" fmla="*/ 2147483647 h 269"/>
              <a:gd name="T54" fmla="*/ 2147483647 w 525"/>
              <a:gd name="T55" fmla="*/ 2147483647 h 269"/>
              <a:gd name="T56" fmla="*/ 2147483647 w 525"/>
              <a:gd name="T57" fmla="*/ 2147483647 h 269"/>
              <a:gd name="T58" fmla="*/ 2147483647 w 525"/>
              <a:gd name="T59" fmla="*/ 2147483647 h 269"/>
              <a:gd name="T60" fmla="*/ 2147483647 w 525"/>
              <a:gd name="T61" fmla="*/ 2147483647 h 269"/>
              <a:gd name="T62" fmla="*/ 2147483647 w 525"/>
              <a:gd name="T63" fmla="*/ 2147483647 h 269"/>
              <a:gd name="T64" fmla="*/ 2147483647 w 525"/>
              <a:gd name="T65" fmla="*/ 2147483647 h 269"/>
              <a:gd name="T66" fmla="*/ 2147483647 w 525"/>
              <a:gd name="T67" fmla="*/ 2147483647 h 269"/>
              <a:gd name="T68" fmla="*/ 2147483647 w 525"/>
              <a:gd name="T69" fmla="*/ 2147483647 h 269"/>
              <a:gd name="T70" fmla="*/ 2147483647 w 525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Freeform 10"/>
          <p:cNvSpPr>
            <a:spLocks/>
          </p:cNvSpPr>
          <p:nvPr/>
        </p:nvSpPr>
        <p:spPr bwMode="auto">
          <a:xfrm>
            <a:off x="1814513" y="4159250"/>
            <a:ext cx="833437" cy="427038"/>
          </a:xfrm>
          <a:custGeom>
            <a:avLst/>
            <a:gdLst>
              <a:gd name="T0" fmla="*/ 2147483647 w 525"/>
              <a:gd name="T1" fmla="*/ 2147483647 h 269"/>
              <a:gd name="T2" fmla="*/ 2147483647 w 525"/>
              <a:gd name="T3" fmla="*/ 2147483647 h 269"/>
              <a:gd name="T4" fmla="*/ 2147483647 w 525"/>
              <a:gd name="T5" fmla="*/ 2147483647 h 269"/>
              <a:gd name="T6" fmla="*/ 2147483647 w 525"/>
              <a:gd name="T7" fmla="*/ 2147483647 h 269"/>
              <a:gd name="T8" fmla="*/ 2147483647 w 525"/>
              <a:gd name="T9" fmla="*/ 2147483647 h 269"/>
              <a:gd name="T10" fmla="*/ 2147483647 w 525"/>
              <a:gd name="T11" fmla="*/ 2147483647 h 269"/>
              <a:gd name="T12" fmla="*/ 2147483647 w 525"/>
              <a:gd name="T13" fmla="*/ 2147483647 h 269"/>
              <a:gd name="T14" fmla="*/ 2147483647 w 525"/>
              <a:gd name="T15" fmla="*/ 2147483647 h 269"/>
              <a:gd name="T16" fmla="*/ 2147483647 w 525"/>
              <a:gd name="T17" fmla="*/ 2147483647 h 269"/>
              <a:gd name="T18" fmla="*/ 2147483647 w 525"/>
              <a:gd name="T19" fmla="*/ 2147483647 h 269"/>
              <a:gd name="T20" fmla="*/ 2147483647 w 525"/>
              <a:gd name="T21" fmla="*/ 2147483647 h 269"/>
              <a:gd name="T22" fmla="*/ 2147483647 w 525"/>
              <a:gd name="T23" fmla="*/ 2147483647 h 269"/>
              <a:gd name="T24" fmla="*/ 2147483647 w 525"/>
              <a:gd name="T25" fmla="*/ 2147483647 h 269"/>
              <a:gd name="T26" fmla="*/ 2147483647 w 525"/>
              <a:gd name="T27" fmla="*/ 2147483647 h 269"/>
              <a:gd name="T28" fmla="*/ 2147483647 w 525"/>
              <a:gd name="T29" fmla="*/ 2147483647 h 269"/>
              <a:gd name="T30" fmla="*/ 2147483647 w 525"/>
              <a:gd name="T31" fmla="*/ 2147483647 h 269"/>
              <a:gd name="T32" fmla="*/ 2147483647 w 525"/>
              <a:gd name="T33" fmla="*/ 2147483647 h 269"/>
              <a:gd name="T34" fmla="*/ 2147483647 w 525"/>
              <a:gd name="T35" fmla="*/ 2147483647 h 269"/>
              <a:gd name="T36" fmla="*/ 2147483647 w 525"/>
              <a:gd name="T37" fmla="*/ 2147483647 h 269"/>
              <a:gd name="T38" fmla="*/ 2147483647 w 525"/>
              <a:gd name="T39" fmla="*/ 2147483647 h 269"/>
              <a:gd name="T40" fmla="*/ 2147483647 w 525"/>
              <a:gd name="T41" fmla="*/ 2147483647 h 269"/>
              <a:gd name="T42" fmla="*/ 2147483647 w 525"/>
              <a:gd name="T43" fmla="*/ 2147483647 h 269"/>
              <a:gd name="T44" fmla="*/ 2147483647 w 525"/>
              <a:gd name="T45" fmla="*/ 2147483647 h 269"/>
              <a:gd name="T46" fmla="*/ 2147483647 w 525"/>
              <a:gd name="T47" fmla="*/ 2147483647 h 269"/>
              <a:gd name="T48" fmla="*/ 2147483647 w 525"/>
              <a:gd name="T49" fmla="*/ 2147483647 h 269"/>
              <a:gd name="T50" fmla="*/ 2147483647 w 525"/>
              <a:gd name="T51" fmla="*/ 2147483647 h 269"/>
              <a:gd name="T52" fmla="*/ 2147483647 w 525"/>
              <a:gd name="T53" fmla="*/ 0 h 269"/>
              <a:gd name="T54" fmla="*/ 2147483647 w 525"/>
              <a:gd name="T55" fmla="*/ 0 h 269"/>
              <a:gd name="T56" fmla="*/ 2147483647 w 525"/>
              <a:gd name="T57" fmla="*/ 2147483647 h 269"/>
              <a:gd name="T58" fmla="*/ 2147483647 w 525"/>
              <a:gd name="T59" fmla="*/ 2147483647 h 269"/>
              <a:gd name="T60" fmla="*/ 2147483647 w 525"/>
              <a:gd name="T61" fmla="*/ 2147483647 h 269"/>
              <a:gd name="T62" fmla="*/ 2147483647 w 525"/>
              <a:gd name="T63" fmla="*/ 2147483647 h 269"/>
              <a:gd name="T64" fmla="*/ 2147483647 w 525"/>
              <a:gd name="T65" fmla="*/ 2147483647 h 269"/>
              <a:gd name="T66" fmla="*/ 2147483647 w 525"/>
              <a:gd name="T67" fmla="*/ 2147483647 h 269"/>
              <a:gd name="T68" fmla="*/ 2147483647 w 525"/>
              <a:gd name="T69" fmla="*/ 2147483647 h 269"/>
              <a:gd name="T70" fmla="*/ 2147483647 w 525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0" y="134"/>
                </a:moveTo>
                <a:lnTo>
                  <a:pt x="1" y="144"/>
                </a:lnTo>
                <a:lnTo>
                  <a:pt x="4" y="157"/>
                </a:lnTo>
                <a:lnTo>
                  <a:pt x="8" y="167"/>
                </a:lnTo>
                <a:lnTo>
                  <a:pt x="16" y="179"/>
                </a:lnTo>
                <a:lnTo>
                  <a:pt x="25" y="190"/>
                </a:lnTo>
                <a:lnTo>
                  <a:pt x="34" y="200"/>
                </a:lnTo>
                <a:lnTo>
                  <a:pt x="47" y="210"/>
                </a:lnTo>
                <a:lnTo>
                  <a:pt x="61" y="219"/>
                </a:lnTo>
                <a:lnTo>
                  <a:pt x="77" y="227"/>
                </a:lnTo>
                <a:lnTo>
                  <a:pt x="93" y="236"/>
                </a:lnTo>
                <a:lnTo>
                  <a:pt x="111" y="243"/>
                </a:lnTo>
                <a:lnTo>
                  <a:pt x="131" y="249"/>
                </a:lnTo>
                <a:lnTo>
                  <a:pt x="151" y="255"/>
                </a:lnTo>
                <a:lnTo>
                  <a:pt x="172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59"/>
                </a:lnTo>
                <a:lnTo>
                  <a:pt x="372" y="255"/>
                </a:lnTo>
                <a:lnTo>
                  <a:pt x="393" y="249"/>
                </a:lnTo>
                <a:lnTo>
                  <a:pt x="412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79"/>
                </a:lnTo>
                <a:lnTo>
                  <a:pt x="515" y="167"/>
                </a:lnTo>
                <a:lnTo>
                  <a:pt x="520" y="157"/>
                </a:lnTo>
                <a:lnTo>
                  <a:pt x="522" y="144"/>
                </a:lnTo>
                <a:lnTo>
                  <a:pt x="524" y="133"/>
                </a:lnTo>
                <a:lnTo>
                  <a:pt x="522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5"/>
                </a:lnTo>
                <a:lnTo>
                  <a:pt x="477" y="55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2" y="22"/>
                </a:lnTo>
                <a:lnTo>
                  <a:pt x="393" y="17"/>
                </a:lnTo>
                <a:lnTo>
                  <a:pt x="372" y="12"/>
                </a:lnTo>
                <a:lnTo>
                  <a:pt x="352" y="7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7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1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0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Freeform 11"/>
          <p:cNvSpPr>
            <a:spLocks/>
          </p:cNvSpPr>
          <p:nvPr/>
        </p:nvSpPr>
        <p:spPr bwMode="auto">
          <a:xfrm>
            <a:off x="2363788" y="1914525"/>
            <a:ext cx="833437" cy="427038"/>
          </a:xfrm>
          <a:custGeom>
            <a:avLst/>
            <a:gdLst>
              <a:gd name="T0" fmla="*/ 2147483647 w 525"/>
              <a:gd name="T1" fmla="*/ 2147483647 h 269"/>
              <a:gd name="T2" fmla="*/ 2147483647 w 525"/>
              <a:gd name="T3" fmla="*/ 2147483647 h 269"/>
              <a:gd name="T4" fmla="*/ 2147483647 w 525"/>
              <a:gd name="T5" fmla="*/ 2147483647 h 269"/>
              <a:gd name="T6" fmla="*/ 2147483647 w 525"/>
              <a:gd name="T7" fmla="*/ 2147483647 h 269"/>
              <a:gd name="T8" fmla="*/ 2147483647 w 525"/>
              <a:gd name="T9" fmla="*/ 2147483647 h 269"/>
              <a:gd name="T10" fmla="*/ 2147483647 w 525"/>
              <a:gd name="T11" fmla="*/ 2147483647 h 269"/>
              <a:gd name="T12" fmla="*/ 2147483647 w 525"/>
              <a:gd name="T13" fmla="*/ 2147483647 h 269"/>
              <a:gd name="T14" fmla="*/ 2147483647 w 525"/>
              <a:gd name="T15" fmla="*/ 2147483647 h 269"/>
              <a:gd name="T16" fmla="*/ 2147483647 w 525"/>
              <a:gd name="T17" fmla="*/ 2147483647 h 269"/>
              <a:gd name="T18" fmla="*/ 2147483647 w 525"/>
              <a:gd name="T19" fmla="*/ 2147483647 h 269"/>
              <a:gd name="T20" fmla="*/ 2147483647 w 525"/>
              <a:gd name="T21" fmla="*/ 2147483647 h 269"/>
              <a:gd name="T22" fmla="*/ 2147483647 w 525"/>
              <a:gd name="T23" fmla="*/ 2147483647 h 269"/>
              <a:gd name="T24" fmla="*/ 2147483647 w 525"/>
              <a:gd name="T25" fmla="*/ 2147483647 h 269"/>
              <a:gd name="T26" fmla="*/ 2147483647 w 525"/>
              <a:gd name="T27" fmla="*/ 2147483647 h 269"/>
              <a:gd name="T28" fmla="*/ 2147483647 w 525"/>
              <a:gd name="T29" fmla="*/ 2147483647 h 269"/>
              <a:gd name="T30" fmla="*/ 2147483647 w 525"/>
              <a:gd name="T31" fmla="*/ 2147483647 h 269"/>
              <a:gd name="T32" fmla="*/ 2147483647 w 525"/>
              <a:gd name="T33" fmla="*/ 2147483647 h 269"/>
              <a:gd name="T34" fmla="*/ 2147483647 w 525"/>
              <a:gd name="T35" fmla="*/ 2147483647 h 269"/>
              <a:gd name="T36" fmla="*/ 2147483647 w 525"/>
              <a:gd name="T37" fmla="*/ 2147483647 h 269"/>
              <a:gd name="T38" fmla="*/ 2147483647 w 525"/>
              <a:gd name="T39" fmla="*/ 2147483647 h 269"/>
              <a:gd name="T40" fmla="*/ 2147483647 w 525"/>
              <a:gd name="T41" fmla="*/ 2147483647 h 269"/>
              <a:gd name="T42" fmla="*/ 2147483647 w 525"/>
              <a:gd name="T43" fmla="*/ 2147483647 h 269"/>
              <a:gd name="T44" fmla="*/ 2147483647 w 525"/>
              <a:gd name="T45" fmla="*/ 2147483647 h 269"/>
              <a:gd name="T46" fmla="*/ 2147483647 w 525"/>
              <a:gd name="T47" fmla="*/ 2147483647 h 269"/>
              <a:gd name="T48" fmla="*/ 2147483647 w 525"/>
              <a:gd name="T49" fmla="*/ 2147483647 h 269"/>
              <a:gd name="T50" fmla="*/ 2147483647 w 525"/>
              <a:gd name="T51" fmla="*/ 2147483647 h 269"/>
              <a:gd name="T52" fmla="*/ 2147483647 w 525"/>
              <a:gd name="T53" fmla="*/ 0 h 269"/>
              <a:gd name="T54" fmla="*/ 2147483647 w 525"/>
              <a:gd name="T55" fmla="*/ 0 h 269"/>
              <a:gd name="T56" fmla="*/ 2147483647 w 525"/>
              <a:gd name="T57" fmla="*/ 2147483647 h 269"/>
              <a:gd name="T58" fmla="*/ 2147483647 w 525"/>
              <a:gd name="T59" fmla="*/ 2147483647 h 269"/>
              <a:gd name="T60" fmla="*/ 2147483647 w 525"/>
              <a:gd name="T61" fmla="*/ 2147483647 h 269"/>
              <a:gd name="T62" fmla="*/ 2147483647 w 525"/>
              <a:gd name="T63" fmla="*/ 2147483647 h 269"/>
              <a:gd name="T64" fmla="*/ 2147483647 w 525"/>
              <a:gd name="T65" fmla="*/ 2147483647 h 269"/>
              <a:gd name="T66" fmla="*/ 2147483647 w 525"/>
              <a:gd name="T67" fmla="*/ 2147483647 h 269"/>
              <a:gd name="T68" fmla="*/ 2147483647 w 525"/>
              <a:gd name="T69" fmla="*/ 2147483647 h 269"/>
              <a:gd name="T70" fmla="*/ 2147483647 w 525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0" y="134"/>
                </a:moveTo>
                <a:lnTo>
                  <a:pt x="1" y="146"/>
                </a:lnTo>
                <a:lnTo>
                  <a:pt x="4" y="157"/>
                </a:lnTo>
                <a:lnTo>
                  <a:pt x="8" y="169"/>
                </a:lnTo>
                <a:lnTo>
                  <a:pt x="16" y="180"/>
                </a:lnTo>
                <a:lnTo>
                  <a:pt x="25" y="190"/>
                </a:lnTo>
                <a:lnTo>
                  <a:pt x="35" y="200"/>
                </a:lnTo>
                <a:lnTo>
                  <a:pt x="47" y="210"/>
                </a:lnTo>
                <a:lnTo>
                  <a:pt x="60" y="220"/>
                </a:lnTo>
                <a:lnTo>
                  <a:pt x="77" y="229"/>
                </a:lnTo>
                <a:lnTo>
                  <a:pt x="93" y="236"/>
                </a:lnTo>
                <a:lnTo>
                  <a:pt x="111" y="243"/>
                </a:lnTo>
                <a:lnTo>
                  <a:pt x="131" y="250"/>
                </a:lnTo>
                <a:lnTo>
                  <a:pt x="151" y="256"/>
                </a:lnTo>
                <a:lnTo>
                  <a:pt x="172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3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60"/>
                </a:lnTo>
                <a:lnTo>
                  <a:pt x="372" y="255"/>
                </a:lnTo>
                <a:lnTo>
                  <a:pt x="393" y="250"/>
                </a:lnTo>
                <a:lnTo>
                  <a:pt x="413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80"/>
                </a:lnTo>
                <a:lnTo>
                  <a:pt x="515" y="169"/>
                </a:lnTo>
                <a:lnTo>
                  <a:pt x="520" y="157"/>
                </a:lnTo>
                <a:lnTo>
                  <a:pt x="524" y="146"/>
                </a:lnTo>
                <a:lnTo>
                  <a:pt x="524" y="134"/>
                </a:lnTo>
                <a:lnTo>
                  <a:pt x="524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3" y="24"/>
                </a:lnTo>
                <a:lnTo>
                  <a:pt x="393" y="18"/>
                </a:lnTo>
                <a:lnTo>
                  <a:pt x="372" y="12"/>
                </a:lnTo>
                <a:lnTo>
                  <a:pt x="352" y="8"/>
                </a:lnTo>
                <a:lnTo>
                  <a:pt x="330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0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1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solidFill>
            <a:srgbClr val="FFFF99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Freeform 12"/>
          <p:cNvSpPr>
            <a:spLocks/>
          </p:cNvSpPr>
          <p:nvPr/>
        </p:nvSpPr>
        <p:spPr bwMode="auto">
          <a:xfrm>
            <a:off x="328613" y="2481263"/>
            <a:ext cx="835025" cy="428625"/>
          </a:xfrm>
          <a:custGeom>
            <a:avLst/>
            <a:gdLst>
              <a:gd name="T0" fmla="*/ 2147483647 w 526"/>
              <a:gd name="T1" fmla="*/ 2147483647 h 270"/>
              <a:gd name="T2" fmla="*/ 2147483647 w 526"/>
              <a:gd name="T3" fmla="*/ 2147483647 h 270"/>
              <a:gd name="T4" fmla="*/ 2147483647 w 526"/>
              <a:gd name="T5" fmla="*/ 2147483647 h 270"/>
              <a:gd name="T6" fmla="*/ 2147483647 w 526"/>
              <a:gd name="T7" fmla="*/ 2147483647 h 270"/>
              <a:gd name="T8" fmla="*/ 2147483647 w 526"/>
              <a:gd name="T9" fmla="*/ 2147483647 h 270"/>
              <a:gd name="T10" fmla="*/ 2147483647 w 526"/>
              <a:gd name="T11" fmla="*/ 2147483647 h 270"/>
              <a:gd name="T12" fmla="*/ 2147483647 w 526"/>
              <a:gd name="T13" fmla="*/ 2147483647 h 270"/>
              <a:gd name="T14" fmla="*/ 2147483647 w 526"/>
              <a:gd name="T15" fmla="*/ 2147483647 h 270"/>
              <a:gd name="T16" fmla="*/ 2147483647 w 526"/>
              <a:gd name="T17" fmla="*/ 2147483647 h 270"/>
              <a:gd name="T18" fmla="*/ 2147483647 w 526"/>
              <a:gd name="T19" fmla="*/ 2147483647 h 270"/>
              <a:gd name="T20" fmla="*/ 2147483647 w 526"/>
              <a:gd name="T21" fmla="*/ 2147483647 h 270"/>
              <a:gd name="T22" fmla="*/ 2147483647 w 526"/>
              <a:gd name="T23" fmla="*/ 2147483647 h 270"/>
              <a:gd name="T24" fmla="*/ 2147483647 w 526"/>
              <a:gd name="T25" fmla="*/ 2147483647 h 270"/>
              <a:gd name="T26" fmla="*/ 2147483647 w 526"/>
              <a:gd name="T27" fmla="*/ 2147483647 h 270"/>
              <a:gd name="T28" fmla="*/ 2147483647 w 526"/>
              <a:gd name="T29" fmla="*/ 2147483647 h 270"/>
              <a:gd name="T30" fmla="*/ 2147483647 w 526"/>
              <a:gd name="T31" fmla="*/ 2147483647 h 270"/>
              <a:gd name="T32" fmla="*/ 2147483647 w 526"/>
              <a:gd name="T33" fmla="*/ 2147483647 h 270"/>
              <a:gd name="T34" fmla="*/ 2147483647 w 526"/>
              <a:gd name="T35" fmla="*/ 2147483647 h 270"/>
              <a:gd name="T36" fmla="*/ 2147483647 w 526"/>
              <a:gd name="T37" fmla="*/ 2147483647 h 270"/>
              <a:gd name="T38" fmla="*/ 2147483647 w 526"/>
              <a:gd name="T39" fmla="*/ 2147483647 h 270"/>
              <a:gd name="T40" fmla="*/ 2147483647 w 526"/>
              <a:gd name="T41" fmla="*/ 2147483647 h 270"/>
              <a:gd name="T42" fmla="*/ 2147483647 w 526"/>
              <a:gd name="T43" fmla="*/ 2147483647 h 270"/>
              <a:gd name="T44" fmla="*/ 2147483647 w 526"/>
              <a:gd name="T45" fmla="*/ 2147483647 h 270"/>
              <a:gd name="T46" fmla="*/ 2147483647 w 526"/>
              <a:gd name="T47" fmla="*/ 2147483647 h 270"/>
              <a:gd name="T48" fmla="*/ 2147483647 w 526"/>
              <a:gd name="T49" fmla="*/ 2147483647 h 270"/>
              <a:gd name="T50" fmla="*/ 2147483647 w 526"/>
              <a:gd name="T51" fmla="*/ 2147483647 h 270"/>
              <a:gd name="T52" fmla="*/ 2147483647 w 526"/>
              <a:gd name="T53" fmla="*/ 2147483647 h 270"/>
              <a:gd name="T54" fmla="*/ 2147483647 w 526"/>
              <a:gd name="T55" fmla="*/ 2147483647 h 270"/>
              <a:gd name="T56" fmla="*/ 2147483647 w 526"/>
              <a:gd name="T57" fmla="*/ 2147483647 h 270"/>
              <a:gd name="T58" fmla="*/ 2147483647 w 526"/>
              <a:gd name="T59" fmla="*/ 2147483647 h 270"/>
              <a:gd name="T60" fmla="*/ 2147483647 w 526"/>
              <a:gd name="T61" fmla="*/ 2147483647 h 270"/>
              <a:gd name="T62" fmla="*/ 2147483647 w 526"/>
              <a:gd name="T63" fmla="*/ 2147483647 h 270"/>
              <a:gd name="T64" fmla="*/ 2147483647 w 526"/>
              <a:gd name="T65" fmla="*/ 2147483647 h 270"/>
              <a:gd name="T66" fmla="*/ 2147483647 w 526"/>
              <a:gd name="T67" fmla="*/ 2147483647 h 270"/>
              <a:gd name="T68" fmla="*/ 2147483647 w 526"/>
              <a:gd name="T69" fmla="*/ 2147483647 h 270"/>
              <a:gd name="T70" fmla="*/ 2147483647 w 526"/>
              <a:gd name="T71" fmla="*/ 2147483647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70"/>
              <a:gd name="T110" fmla="*/ 526 w 526"/>
              <a:gd name="T111" fmla="*/ 270 h 27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3"/>
          <p:cNvSpPr>
            <a:spLocks/>
          </p:cNvSpPr>
          <p:nvPr/>
        </p:nvSpPr>
        <p:spPr bwMode="auto">
          <a:xfrm>
            <a:off x="2320925" y="2989263"/>
            <a:ext cx="1250950" cy="701675"/>
          </a:xfrm>
          <a:custGeom>
            <a:avLst/>
            <a:gdLst>
              <a:gd name="T0" fmla="*/ 0 w 788"/>
              <a:gd name="T1" fmla="*/ 2147483647 h 442"/>
              <a:gd name="T2" fmla="*/ 2147483647 w 788"/>
              <a:gd name="T3" fmla="*/ 0 h 442"/>
              <a:gd name="T4" fmla="*/ 2147483647 w 788"/>
              <a:gd name="T5" fmla="*/ 2147483647 h 442"/>
              <a:gd name="T6" fmla="*/ 2147483647 w 788"/>
              <a:gd name="T7" fmla="*/ 2147483647 h 442"/>
              <a:gd name="T8" fmla="*/ 0 w 788"/>
              <a:gd name="T9" fmla="*/ 2147483647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solidFill>
            <a:srgbClr val="FF7C8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Freeform 14"/>
          <p:cNvSpPr>
            <a:spLocks/>
          </p:cNvSpPr>
          <p:nvPr/>
        </p:nvSpPr>
        <p:spPr bwMode="auto">
          <a:xfrm>
            <a:off x="1031875" y="4845050"/>
            <a:ext cx="1350963" cy="441325"/>
          </a:xfrm>
          <a:custGeom>
            <a:avLst/>
            <a:gdLst>
              <a:gd name="T0" fmla="*/ 2147483647 w 851"/>
              <a:gd name="T1" fmla="*/ 2147483647 h 278"/>
              <a:gd name="T2" fmla="*/ 2147483647 w 851"/>
              <a:gd name="T3" fmla="*/ 0 h 278"/>
              <a:gd name="T4" fmla="*/ 0 w 851"/>
              <a:gd name="T5" fmla="*/ 0 h 278"/>
              <a:gd name="T6" fmla="*/ 0 w 851"/>
              <a:gd name="T7" fmla="*/ 2147483647 h 278"/>
              <a:gd name="T8" fmla="*/ 2147483647 w 851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"/>
              <a:gd name="T16" fmla="*/ 0 h 278"/>
              <a:gd name="T17" fmla="*/ 851 w 851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" h="278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Freeform 15"/>
          <p:cNvSpPr>
            <a:spLocks/>
          </p:cNvSpPr>
          <p:nvPr/>
        </p:nvSpPr>
        <p:spPr bwMode="auto">
          <a:xfrm>
            <a:off x="592138" y="3152775"/>
            <a:ext cx="1154112" cy="439738"/>
          </a:xfrm>
          <a:custGeom>
            <a:avLst/>
            <a:gdLst>
              <a:gd name="T0" fmla="*/ 2147483647 w 727"/>
              <a:gd name="T1" fmla="*/ 2147483647 h 277"/>
              <a:gd name="T2" fmla="*/ 2147483647 w 727"/>
              <a:gd name="T3" fmla="*/ 0 h 277"/>
              <a:gd name="T4" fmla="*/ 0 w 727"/>
              <a:gd name="T5" fmla="*/ 0 h 277"/>
              <a:gd name="T6" fmla="*/ 0 w 727"/>
              <a:gd name="T7" fmla="*/ 2147483647 h 277"/>
              <a:gd name="T8" fmla="*/ 2147483647 w 727"/>
              <a:gd name="T9" fmla="*/ 2147483647 h 2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7"/>
              <a:gd name="T16" fmla="*/ 0 h 277"/>
              <a:gd name="T17" fmla="*/ 727 w 727"/>
              <a:gd name="T18" fmla="*/ 277 h 2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Freeform 16"/>
          <p:cNvSpPr>
            <a:spLocks/>
          </p:cNvSpPr>
          <p:nvPr/>
        </p:nvSpPr>
        <p:spPr bwMode="auto">
          <a:xfrm>
            <a:off x="1031875" y="3846513"/>
            <a:ext cx="835025" cy="427037"/>
          </a:xfrm>
          <a:custGeom>
            <a:avLst/>
            <a:gdLst>
              <a:gd name="T0" fmla="*/ 2147483647 w 526"/>
              <a:gd name="T1" fmla="*/ 2147483647 h 269"/>
              <a:gd name="T2" fmla="*/ 2147483647 w 526"/>
              <a:gd name="T3" fmla="*/ 2147483647 h 269"/>
              <a:gd name="T4" fmla="*/ 2147483647 w 526"/>
              <a:gd name="T5" fmla="*/ 2147483647 h 269"/>
              <a:gd name="T6" fmla="*/ 2147483647 w 526"/>
              <a:gd name="T7" fmla="*/ 2147483647 h 269"/>
              <a:gd name="T8" fmla="*/ 2147483647 w 526"/>
              <a:gd name="T9" fmla="*/ 2147483647 h 269"/>
              <a:gd name="T10" fmla="*/ 2147483647 w 526"/>
              <a:gd name="T11" fmla="*/ 2147483647 h 269"/>
              <a:gd name="T12" fmla="*/ 2147483647 w 526"/>
              <a:gd name="T13" fmla="*/ 2147483647 h 269"/>
              <a:gd name="T14" fmla="*/ 2147483647 w 526"/>
              <a:gd name="T15" fmla="*/ 2147483647 h 269"/>
              <a:gd name="T16" fmla="*/ 2147483647 w 526"/>
              <a:gd name="T17" fmla="*/ 0 h 269"/>
              <a:gd name="T18" fmla="*/ 2147483647 w 526"/>
              <a:gd name="T19" fmla="*/ 0 h 269"/>
              <a:gd name="T20" fmla="*/ 2147483647 w 526"/>
              <a:gd name="T21" fmla="*/ 2147483647 h 269"/>
              <a:gd name="T22" fmla="*/ 2147483647 w 526"/>
              <a:gd name="T23" fmla="*/ 2147483647 h 269"/>
              <a:gd name="T24" fmla="*/ 2147483647 w 526"/>
              <a:gd name="T25" fmla="*/ 2147483647 h 269"/>
              <a:gd name="T26" fmla="*/ 2147483647 w 526"/>
              <a:gd name="T27" fmla="*/ 2147483647 h 269"/>
              <a:gd name="T28" fmla="*/ 2147483647 w 526"/>
              <a:gd name="T29" fmla="*/ 2147483647 h 269"/>
              <a:gd name="T30" fmla="*/ 2147483647 w 526"/>
              <a:gd name="T31" fmla="*/ 2147483647 h 269"/>
              <a:gd name="T32" fmla="*/ 2147483647 w 526"/>
              <a:gd name="T33" fmla="*/ 2147483647 h 269"/>
              <a:gd name="T34" fmla="*/ 2147483647 w 526"/>
              <a:gd name="T35" fmla="*/ 2147483647 h 269"/>
              <a:gd name="T36" fmla="*/ 2147483647 w 526"/>
              <a:gd name="T37" fmla="*/ 2147483647 h 269"/>
              <a:gd name="T38" fmla="*/ 2147483647 w 526"/>
              <a:gd name="T39" fmla="*/ 2147483647 h 269"/>
              <a:gd name="T40" fmla="*/ 2147483647 w 526"/>
              <a:gd name="T41" fmla="*/ 2147483647 h 269"/>
              <a:gd name="T42" fmla="*/ 2147483647 w 526"/>
              <a:gd name="T43" fmla="*/ 2147483647 h 269"/>
              <a:gd name="T44" fmla="*/ 2147483647 w 526"/>
              <a:gd name="T45" fmla="*/ 2147483647 h 269"/>
              <a:gd name="T46" fmla="*/ 2147483647 w 526"/>
              <a:gd name="T47" fmla="*/ 2147483647 h 269"/>
              <a:gd name="T48" fmla="*/ 2147483647 w 526"/>
              <a:gd name="T49" fmla="*/ 2147483647 h 269"/>
              <a:gd name="T50" fmla="*/ 2147483647 w 526"/>
              <a:gd name="T51" fmla="*/ 2147483647 h 269"/>
              <a:gd name="T52" fmla="*/ 2147483647 w 526"/>
              <a:gd name="T53" fmla="*/ 2147483647 h 269"/>
              <a:gd name="T54" fmla="*/ 2147483647 w 526"/>
              <a:gd name="T55" fmla="*/ 2147483647 h 269"/>
              <a:gd name="T56" fmla="*/ 2147483647 w 526"/>
              <a:gd name="T57" fmla="*/ 2147483647 h 269"/>
              <a:gd name="T58" fmla="*/ 2147483647 w 526"/>
              <a:gd name="T59" fmla="*/ 2147483647 h 269"/>
              <a:gd name="T60" fmla="*/ 2147483647 w 526"/>
              <a:gd name="T61" fmla="*/ 2147483647 h 269"/>
              <a:gd name="T62" fmla="*/ 2147483647 w 526"/>
              <a:gd name="T63" fmla="*/ 2147483647 h 269"/>
              <a:gd name="T64" fmla="*/ 2147483647 w 526"/>
              <a:gd name="T65" fmla="*/ 2147483647 h 269"/>
              <a:gd name="T66" fmla="*/ 2147483647 w 526"/>
              <a:gd name="T67" fmla="*/ 2147483647 h 269"/>
              <a:gd name="T68" fmla="*/ 2147483647 w 526"/>
              <a:gd name="T69" fmla="*/ 2147483647 h 269"/>
              <a:gd name="T70" fmla="*/ 2147483647 w 526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69"/>
              <a:gd name="T110" fmla="*/ 526 w 526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69">
                <a:moveTo>
                  <a:pt x="525" y="134"/>
                </a:moveTo>
                <a:lnTo>
                  <a:pt x="523" y="121"/>
                </a:lnTo>
                <a:lnTo>
                  <a:pt x="521" y="110"/>
                </a:lnTo>
                <a:lnTo>
                  <a:pt x="516" y="98"/>
                </a:lnTo>
                <a:lnTo>
                  <a:pt x="509" y="88"/>
                </a:lnTo>
                <a:lnTo>
                  <a:pt x="501" y="77"/>
                </a:lnTo>
                <a:lnTo>
                  <a:pt x="490" y="67"/>
                </a:lnTo>
                <a:lnTo>
                  <a:pt x="478" y="57"/>
                </a:lnTo>
                <a:lnTo>
                  <a:pt x="464" y="47"/>
                </a:lnTo>
                <a:lnTo>
                  <a:pt x="448" y="38"/>
                </a:lnTo>
                <a:lnTo>
                  <a:pt x="431" y="31"/>
                </a:lnTo>
                <a:lnTo>
                  <a:pt x="412" y="24"/>
                </a:lnTo>
                <a:lnTo>
                  <a:pt x="393" y="18"/>
                </a:lnTo>
                <a:lnTo>
                  <a:pt x="373" y="12"/>
                </a:lnTo>
                <a:lnTo>
                  <a:pt x="351" y="8"/>
                </a:lnTo>
                <a:lnTo>
                  <a:pt x="330" y="4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3" y="8"/>
                </a:lnTo>
                <a:lnTo>
                  <a:pt x="151" y="12"/>
                </a:lnTo>
                <a:lnTo>
                  <a:pt x="130" y="18"/>
                </a:lnTo>
                <a:lnTo>
                  <a:pt x="112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4"/>
                </a:lnTo>
                <a:lnTo>
                  <a:pt x="1" y="146"/>
                </a:lnTo>
                <a:lnTo>
                  <a:pt x="3" y="157"/>
                </a:lnTo>
                <a:lnTo>
                  <a:pt x="8" y="169"/>
                </a:lnTo>
                <a:lnTo>
                  <a:pt x="15" y="180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20"/>
                </a:lnTo>
                <a:lnTo>
                  <a:pt x="76" y="229"/>
                </a:lnTo>
                <a:lnTo>
                  <a:pt x="93" y="236"/>
                </a:lnTo>
                <a:lnTo>
                  <a:pt x="112" y="243"/>
                </a:lnTo>
                <a:lnTo>
                  <a:pt x="130" y="250"/>
                </a:lnTo>
                <a:lnTo>
                  <a:pt x="151" y="256"/>
                </a:lnTo>
                <a:lnTo>
                  <a:pt x="173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2" y="268"/>
                </a:lnTo>
                <a:lnTo>
                  <a:pt x="285" y="268"/>
                </a:lnTo>
                <a:lnTo>
                  <a:pt x="308" y="266"/>
                </a:lnTo>
                <a:lnTo>
                  <a:pt x="330" y="263"/>
                </a:lnTo>
                <a:lnTo>
                  <a:pt x="351" y="260"/>
                </a:lnTo>
                <a:lnTo>
                  <a:pt x="373" y="256"/>
                </a:lnTo>
                <a:lnTo>
                  <a:pt x="393" y="250"/>
                </a:lnTo>
                <a:lnTo>
                  <a:pt x="412" y="243"/>
                </a:lnTo>
                <a:lnTo>
                  <a:pt x="431" y="236"/>
                </a:lnTo>
                <a:lnTo>
                  <a:pt x="448" y="229"/>
                </a:lnTo>
                <a:lnTo>
                  <a:pt x="464" y="220"/>
                </a:lnTo>
                <a:lnTo>
                  <a:pt x="478" y="210"/>
                </a:lnTo>
                <a:lnTo>
                  <a:pt x="490" y="200"/>
                </a:lnTo>
                <a:lnTo>
                  <a:pt x="501" y="190"/>
                </a:lnTo>
                <a:lnTo>
                  <a:pt x="509" y="180"/>
                </a:lnTo>
                <a:lnTo>
                  <a:pt x="516" y="169"/>
                </a:lnTo>
                <a:lnTo>
                  <a:pt x="521" y="157"/>
                </a:lnTo>
                <a:lnTo>
                  <a:pt x="523" y="146"/>
                </a:lnTo>
                <a:lnTo>
                  <a:pt x="525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Rectangle 17"/>
          <p:cNvSpPr>
            <a:spLocks noChangeArrowheads="1"/>
          </p:cNvSpPr>
          <p:nvPr/>
        </p:nvSpPr>
        <p:spPr bwMode="auto">
          <a:xfrm>
            <a:off x="1066800" y="3886200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dname</a:t>
            </a:r>
          </a:p>
        </p:txBody>
      </p:sp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1784350" y="4210050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budget</a:t>
            </a:r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387350" y="4213225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 u="sng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did</a:t>
            </a: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2438400" y="1981200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since</a:t>
            </a: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1143000" y="2209800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2365375" y="3195638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Works_In</a:t>
            </a: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971550" y="4899025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Departments</a:t>
            </a: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530225" y="3217863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Employees</a:t>
            </a: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414338" y="2535238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 u="sng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21527" name="Line 26"/>
          <p:cNvSpPr>
            <a:spLocks noChangeShapeType="1"/>
          </p:cNvSpPr>
          <p:nvPr/>
        </p:nvSpPr>
        <p:spPr bwMode="auto">
          <a:xfrm>
            <a:off x="1463675" y="2579688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706438" y="2925763"/>
            <a:ext cx="6270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 flipH="1">
            <a:off x="1724025" y="3336925"/>
            <a:ext cx="581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30"/>
          <p:cNvSpPr>
            <a:spLocks noChangeShapeType="1"/>
          </p:cNvSpPr>
          <p:nvPr/>
        </p:nvSpPr>
        <p:spPr bwMode="auto">
          <a:xfrm>
            <a:off x="2740025" y="2357438"/>
            <a:ext cx="185738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31"/>
          <p:cNvSpPr>
            <a:spLocks noChangeShapeType="1"/>
          </p:cNvSpPr>
          <p:nvPr/>
        </p:nvSpPr>
        <p:spPr bwMode="auto">
          <a:xfrm>
            <a:off x="703263" y="4613275"/>
            <a:ext cx="5556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2"/>
          <p:cNvSpPr>
            <a:spLocks noChangeShapeType="1"/>
          </p:cNvSpPr>
          <p:nvPr/>
        </p:nvSpPr>
        <p:spPr bwMode="auto">
          <a:xfrm>
            <a:off x="1423988" y="4297363"/>
            <a:ext cx="119062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3"/>
          <p:cNvSpPr>
            <a:spLocks noChangeShapeType="1"/>
          </p:cNvSpPr>
          <p:nvPr/>
        </p:nvSpPr>
        <p:spPr bwMode="auto">
          <a:xfrm flipH="1">
            <a:off x="1892300" y="4583113"/>
            <a:ext cx="317500" cy="246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4"/>
          <p:cNvSpPr>
            <a:spLocks noChangeShapeType="1"/>
          </p:cNvSpPr>
          <p:nvPr/>
        </p:nvSpPr>
        <p:spPr bwMode="auto">
          <a:xfrm flipH="1">
            <a:off x="2438400" y="3657600"/>
            <a:ext cx="53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8"/>
          <p:cNvSpPr txBox="1">
            <a:spLocks noChangeArrowheads="1"/>
          </p:cNvSpPr>
          <p:nvPr/>
        </p:nvSpPr>
        <p:spPr bwMode="auto">
          <a:xfrm>
            <a:off x="2895600" y="15240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>
                <a:ea typeface="新細明體" charset="0"/>
                <a:cs typeface="新細明體" charset="0"/>
              </a:rPr>
              <a:t>descriptive attribute</a:t>
            </a:r>
          </a:p>
        </p:txBody>
      </p:sp>
      <p:sp>
        <p:nvSpPr>
          <p:cNvPr id="85037" name="Rectangle 45"/>
          <p:cNvSpPr>
            <a:spLocks noChangeArrowheads="1"/>
          </p:cNvSpPr>
          <p:nvPr/>
        </p:nvSpPr>
        <p:spPr bwMode="auto">
          <a:xfrm>
            <a:off x="4211638" y="2492375"/>
            <a:ext cx="4360862" cy="10080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5038" name="Rectangle 46"/>
          <p:cNvSpPr>
            <a:spLocks noChangeArrowheads="1"/>
          </p:cNvSpPr>
          <p:nvPr/>
        </p:nvSpPr>
        <p:spPr bwMode="auto">
          <a:xfrm>
            <a:off x="6516688" y="3429000"/>
            <a:ext cx="2055812" cy="50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7019925" y="4221163"/>
            <a:ext cx="1909763" cy="50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7019925" y="5013325"/>
            <a:ext cx="1909763" cy="50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5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5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5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5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7" grpId="0" animBg="1"/>
      <p:bldP spid="85038" grpId="0" animBg="1"/>
      <p:bldP spid="85039" grpId="0" animBg="1"/>
      <p:bldP spid="850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A8DDD13-5841-F84C-B7CA-8BD0DAF10A04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7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4000">
                <a:latin typeface="Gill Sans MT" charset="0"/>
                <a:ea typeface="新細明體" charset="0"/>
                <a:cs typeface="新細明體" charset="0"/>
              </a:rPr>
              <a:t>Relationship Sets to Tables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4419600" cy="3962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Fields (attributes) of a table must include:</a:t>
            </a:r>
          </a:p>
          <a:p>
            <a:pPr lvl="1" eaLnBrk="1" hangingPunct="1">
              <a:buSzPct val="75000"/>
            </a:pP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All descriptive attributes.</a:t>
            </a:r>
          </a:p>
          <a:p>
            <a:pPr lvl="1" eaLnBrk="1" hangingPunct="1">
              <a:buSzPct val="75000"/>
            </a:pP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Keys for each participating entity set  (as </a:t>
            </a:r>
            <a:r>
              <a:rPr lang="en-US" altLang="zh-TW" sz="24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foreign keys</a:t>
            </a: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).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572000" y="1828800"/>
            <a:ext cx="441325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CREATE TABLE 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Works_In(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ssn  </a:t>
            </a:r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CHAR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(11),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did  </a:t>
            </a:r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INTEGER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since  </a:t>
            </a:r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DATE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</a:t>
            </a:r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PRIMARY KEY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(ssn, did),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</a:t>
            </a:r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(ssn) </a:t>
            </a:r>
          </a:p>
          <a:p>
            <a:pPr eaLnBrk="0" hangingPunct="0"/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Employees,</a:t>
            </a:r>
          </a:p>
          <a:p>
            <a:pPr eaLnBrk="0" hangingPunct="0"/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FOREIGN KEY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(did) </a:t>
            </a:r>
          </a:p>
          <a:p>
            <a:pPr eaLnBrk="0" hangingPunct="0"/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Departments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4ABB4B-7349-B847-A6A2-8A76C2FD6F76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8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652069D-6C83-E24D-89E9-235D11BA6B3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9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6626" name="Freeform 2"/>
          <p:cNvSpPr>
            <a:spLocks/>
          </p:cNvSpPr>
          <p:nvPr/>
        </p:nvSpPr>
        <p:spPr bwMode="auto">
          <a:xfrm>
            <a:off x="3700463" y="3824288"/>
            <a:ext cx="1220787" cy="920750"/>
          </a:xfrm>
          <a:custGeom>
            <a:avLst/>
            <a:gdLst>
              <a:gd name="T0" fmla="*/ 0 w 769"/>
              <a:gd name="T1" fmla="*/ 2147483647 h 580"/>
              <a:gd name="T2" fmla="*/ 2147483647 w 769"/>
              <a:gd name="T3" fmla="*/ 0 h 580"/>
              <a:gd name="T4" fmla="*/ 2147483647 w 769"/>
              <a:gd name="T5" fmla="*/ 2147483647 h 580"/>
              <a:gd name="T6" fmla="*/ 2147483647 w 769"/>
              <a:gd name="T7" fmla="*/ 2147483647 h 580"/>
              <a:gd name="T8" fmla="*/ 0 w 769"/>
              <a:gd name="T9" fmla="*/ 2147483647 h 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80"/>
              <a:gd name="T17" fmla="*/ 769 w 769"/>
              <a:gd name="T18" fmla="*/ 580 h 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80">
                <a:moveTo>
                  <a:pt x="0" y="290"/>
                </a:moveTo>
                <a:lnTo>
                  <a:pt x="378" y="0"/>
                </a:lnTo>
                <a:lnTo>
                  <a:pt x="768" y="300"/>
                </a:lnTo>
                <a:lnTo>
                  <a:pt x="378" y="579"/>
                </a:lnTo>
                <a:lnTo>
                  <a:pt x="0" y="290"/>
                </a:lnTo>
              </a:path>
            </a:pathLst>
          </a:custGeom>
          <a:solidFill>
            <a:srgbClr val="FF7C8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4000">
                <a:latin typeface="Gill Sans MT" charset="0"/>
                <a:ea typeface="新細明體" charset="0"/>
                <a:cs typeface="新細明體" charset="0"/>
              </a:rPr>
              <a:t>Review: ER Key Constraints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848600" cy="1981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Describe </a:t>
            </a:r>
            <a:r>
              <a:rPr lang="en-US" altLang="zh-TW" sz="2400">
                <a:solidFill>
                  <a:srgbClr val="008000"/>
                </a:solidFill>
                <a:latin typeface="Gill Sans MT" charset="0"/>
                <a:ea typeface="新細明體" charset="0"/>
                <a:cs typeface="新細明體" charset="0"/>
              </a:rPr>
              <a:t>at most once (entitity)</a:t>
            </a: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 relationship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Manages relationship: each department has at most one manager (okay to have none).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One department can appear </a:t>
            </a:r>
            <a:r>
              <a:rPr lang="en-US" altLang="zh-TW" sz="2000">
                <a:solidFill>
                  <a:srgbClr val="006600"/>
                </a:solidFill>
                <a:latin typeface="Gill Sans MT" charset="0"/>
                <a:ea typeface="新細明體" charset="0"/>
                <a:cs typeface="新細明體" charset="0"/>
              </a:rPr>
              <a:t>at most once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in Manages relationship set, also called</a:t>
            </a:r>
            <a:r>
              <a:rPr lang="en-US" altLang="zh-TW" sz="2000">
                <a:solidFill>
                  <a:srgbClr val="FF9999"/>
                </a:solidFill>
                <a:latin typeface="Gill Sans MT" charset="0"/>
                <a:ea typeface="新細明體" charset="0"/>
                <a:cs typeface="新細明體" charset="0"/>
              </a:rPr>
              <a:t> </a:t>
            </a:r>
            <a:r>
              <a:rPr lang="en-US" altLang="zh-TW" sz="2000">
                <a:solidFill>
                  <a:srgbClr val="008000"/>
                </a:solidFill>
                <a:latin typeface="Gill Sans MT" charset="0"/>
                <a:ea typeface="新細明體" charset="0"/>
                <a:cs typeface="新細明體" charset="0"/>
              </a:rPr>
              <a:t>one-to-many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relation.</a:t>
            </a:r>
          </a:p>
        </p:txBody>
      </p:sp>
      <p:sp>
        <p:nvSpPr>
          <p:cNvPr id="26630" name="Freeform 6"/>
          <p:cNvSpPr>
            <a:spLocks/>
          </p:cNvSpPr>
          <p:nvPr/>
        </p:nvSpPr>
        <p:spPr bwMode="auto">
          <a:xfrm>
            <a:off x="5060950" y="3276600"/>
            <a:ext cx="720725" cy="519113"/>
          </a:xfrm>
          <a:custGeom>
            <a:avLst/>
            <a:gdLst>
              <a:gd name="T0" fmla="*/ 2147483647 w 454"/>
              <a:gd name="T1" fmla="*/ 2147483647 h 327"/>
              <a:gd name="T2" fmla="*/ 2147483647 w 454"/>
              <a:gd name="T3" fmla="*/ 2147483647 h 327"/>
              <a:gd name="T4" fmla="*/ 2147483647 w 454"/>
              <a:gd name="T5" fmla="*/ 2147483647 h 327"/>
              <a:gd name="T6" fmla="*/ 2147483647 w 454"/>
              <a:gd name="T7" fmla="*/ 2147483647 h 327"/>
              <a:gd name="T8" fmla="*/ 2147483647 w 454"/>
              <a:gd name="T9" fmla="*/ 2147483647 h 327"/>
              <a:gd name="T10" fmla="*/ 2147483647 w 454"/>
              <a:gd name="T11" fmla="*/ 2147483647 h 327"/>
              <a:gd name="T12" fmla="*/ 2147483647 w 454"/>
              <a:gd name="T13" fmla="*/ 2147483647 h 327"/>
              <a:gd name="T14" fmla="*/ 2147483647 w 454"/>
              <a:gd name="T15" fmla="*/ 2147483647 h 327"/>
              <a:gd name="T16" fmla="*/ 2147483647 w 454"/>
              <a:gd name="T17" fmla="*/ 0 h 327"/>
              <a:gd name="T18" fmla="*/ 2147483647 w 454"/>
              <a:gd name="T19" fmla="*/ 0 h 327"/>
              <a:gd name="T20" fmla="*/ 2147483647 w 454"/>
              <a:gd name="T21" fmla="*/ 2147483647 h 327"/>
              <a:gd name="T22" fmla="*/ 2147483647 w 454"/>
              <a:gd name="T23" fmla="*/ 2147483647 h 327"/>
              <a:gd name="T24" fmla="*/ 2147483647 w 454"/>
              <a:gd name="T25" fmla="*/ 2147483647 h 327"/>
              <a:gd name="T26" fmla="*/ 2147483647 w 454"/>
              <a:gd name="T27" fmla="*/ 2147483647 h 327"/>
              <a:gd name="T28" fmla="*/ 2147483647 w 454"/>
              <a:gd name="T29" fmla="*/ 2147483647 h 327"/>
              <a:gd name="T30" fmla="*/ 2147483647 w 454"/>
              <a:gd name="T31" fmla="*/ 2147483647 h 327"/>
              <a:gd name="T32" fmla="*/ 2147483647 w 454"/>
              <a:gd name="T33" fmla="*/ 2147483647 h 327"/>
              <a:gd name="T34" fmla="*/ 2147483647 w 454"/>
              <a:gd name="T35" fmla="*/ 2147483647 h 327"/>
              <a:gd name="T36" fmla="*/ 2147483647 w 454"/>
              <a:gd name="T37" fmla="*/ 2147483647 h 327"/>
              <a:gd name="T38" fmla="*/ 2147483647 w 454"/>
              <a:gd name="T39" fmla="*/ 2147483647 h 327"/>
              <a:gd name="T40" fmla="*/ 2147483647 w 454"/>
              <a:gd name="T41" fmla="*/ 2147483647 h 327"/>
              <a:gd name="T42" fmla="*/ 2147483647 w 454"/>
              <a:gd name="T43" fmla="*/ 2147483647 h 327"/>
              <a:gd name="T44" fmla="*/ 2147483647 w 454"/>
              <a:gd name="T45" fmla="*/ 2147483647 h 327"/>
              <a:gd name="T46" fmla="*/ 2147483647 w 454"/>
              <a:gd name="T47" fmla="*/ 2147483647 h 327"/>
              <a:gd name="T48" fmla="*/ 2147483647 w 454"/>
              <a:gd name="T49" fmla="*/ 2147483647 h 327"/>
              <a:gd name="T50" fmla="*/ 2147483647 w 454"/>
              <a:gd name="T51" fmla="*/ 2147483647 h 327"/>
              <a:gd name="T52" fmla="*/ 2147483647 w 454"/>
              <a:gd name="T53" fmla="*/ 2147483647 h 327"/>
              <a:gd name="T54" fmla="*/ 2147483647 w 454"/>
              <a:gd name="T55" fmla="*/ 2147483647 h 327"/>
              <a:gd name="T56" fmla="*/ 2147483647 w 454"/>
              <a:gd name="T57" fmla="*/ 2147483647 h 327"/>
              <a:gd name="T58" fmla="*/ 2147483647 w 454"/>
              <a:gd name="T59" fmla="*/ 2147483647 h 327"/>
              <a:gd name="T60" fmla="*/ 2147483647 w 454"/>
              <a:gd name="T61" fmla="*/ 2147483647 h 327"/>
              <a:gd name="T62" fmla="*/ 2147483647 w 454"/>
              <a:gd name="T63" fmla="*/ 2147483647 h 327"/>
              <a:gd name="T64" fmla="*/ 2147483647 w 454"/>
              <a:gd name="T65" fmla="*/ 2147483647 h 327"/>
              <a:gd name="T66" fmla="*/ 2147483647 w 454"/>
              <a:gd name="T67" fmla="*/ 2147483647 h 327"/>
              <a:gd name="T68" fmla="*/ 2147483647 w 454"/>
              <a:gd name="T69" fmla="*/ 2147483647 h 327"/>
              <a:gd name="T70" fmla="*/ 2147483647 w 454"/>
              <a:gd name="T71" fmla="*/ 214748364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Freeform 7"/>
          <p:cNvSpPr>
            <a:spLocks/>
          </p:cNvSpPr>
          <p:nvPr/>
        </p:nvSpPr>
        <p:spPr bwMode="auto">
          <a:xfrm>
            <a:off x="6380163" y="3298825"/>
            <a:ext cx="912812" cy="496888"/>
          </a:xfrm>
          <a:custGeom>
            <a:avLst/>
            <a:gdLst>
              <a:gd name="T0" fmla="*/ 2147483647 w 575"/>
              <a:gd name="T1" fmla="*/ 2147483647 h 313"/>
              <a:gd name="T2" fmla="*/ 2147483647 w 575"/>
              <a:gd name="T3" fmla="*/ 2147483647 h 313"/>
              <a:gd name="T4" fmla="*/ 2147483647 w 575"/>
              <a:gd name="T5" fmla="*/ 2147483647 h 313"/>
              <a:gd name="T6" fmla="*/ 2147483647 w 575"/>
              <a:gd name="T7" fmla="*/ 2147483647 h 313"/>
              <a:gd name="T8" fmla="*/ 2147483647 w 575"/>
              <a:gd name="T9" fmla="*/ 2147483647 h 313"/>
              <a:gd name="T10" fmla="*/ 2147483647 w 575"/>
              <a:gd name="T11" fmla="*/ 2147483647 h 313"/>
              <a:gd name="T12" fmla="*/ 2147483647 w 575"/>
              <a:gd name="T13" fmla="*/ 2147483647 h 313"/>
              <a:gd name="T14" fmla="*/ 2147483647 w 575"/>
              <a:gd name="T15" fmla="*/ 2147483647 h 313"/>
              <a:gd name="T16" fmla="*/ 2147483647 w 575"/>
              <a:gd name="T17" fmla="*/ 2147483647 h 313"/>
              <a:gd name="T18" fmla="*/ 2147483647 w 575"/>
              <a:gd name="T19" fmla="*/ 2147483647 h 313"/>
              <a:gd name="T20" fmla="*/ 2147483647 w 575"/>
              <a:gd name="T21" fmla="*/ 2147483647 h 313"/>
              <a:gd name="T22" fmla="*/ 2147483647 w 575"/>
              <a:gd name="T23" fmla="*/ 2147483647 h 313"/>
              <a:gd name="T24" fmla="*/ 2147483647 w 575"/>
              <a:gd name="T25" fmla="*/ 2147483647 h 313"/>
              <a:gd name="T26" fmla="*/ 2147483647 w 575"/>
              <a:gd name="T27" fmla="*/ 2147483647 h 313"/>
              <a:gd name="T28" fmla="*/ 2147483647 w 575"/>
              <a:gd name="T29" fmla="*/ 2147483647 h 313"/>
              <a:gd name="T30" fmla="*/ 2147483647 w 575"/>
              <a:gd name="T31" fmla="*/ 2147483647 h 313"/>
              <a:gd name="T32" fmla="*/ 2147483647 w 575"/>
              <a:gd name="T33" fmla="*/ 2147483647 h 313"/>
              <a:gd name="T34" fmla="*/ 2147483647 w 575"/>
              <a:gd name="T35" fmla="*/ 2147483647 h 313"/>
              <a:gd name="T36" fmla="*/ 2147483647 w 575"/>
              <a:gd name="T37" fmla="*/ 2147483647 h 313"/>
              <a:gd name="T38" fmla="*/ 2147483647 w 575"/>
              <a:gd name="T39" fmla="*/ 2147483647 h 313"/>
              <a:gd name="T40" fmla="*/ 2147483647 w 575"/>
              <a:gd name="T41" fmla="*/ 2147483647 h 313"/>
              <a:gd name="T42" fmla="*/ 2147483647 w 575"/>
              <a:gd name="T43" fmla="*/ 2147483647 h 313"/>
              <a:gd name="T44" fmla="*/ 2147483647 w 575"/>
              <a:gd name="T45" fmla="*/ 2147483647 h 313"/>
              <a:gd name="T46" fmla="*/ 2147483647 w 575"/>
              <a:gd name="T47" fmla="*/ 2147483647 h 313"/>
              <a:gd name="T48" fmla="*/ 2147483647 w 575"/>
              <a:gd name="T49" fmla="*/ 2147483647 h 313"/>
              <a:gd name="T50" fmla="*/ 2147483647 w 575"/>
              <a:gd name="T51" fmla="*/ 2147483647 h 313"/>
              <a:gd name="T52" fmla="*/ 2147483647 w 575"/>
              <a:gd name="T53" fmla="*/ 0 h 313"/>
              <a:gd name="T54" fmla="*/ 2147483647 w 575"/>
              <a:gd name="T55" fmla="*/ 0 h 313"/>
              <a:gd name="T56" fmla="*/ 2147483647 w 575"/>
              <a:gd name="T57" fmla="*/ 2147483647 h 313"/>
              <a:gd name="T58" fmla="*/ 2147483647 w 575"/>
              <a:gd name="T59" fmla="*/ 2147483647 h 313"/>
              <a:gd name="T60" fmla="*/ 2147483647 w 575"/>
              <a:gd name="T61" fmla="*/ 2147483647 h 313"/>
              <a:gd name="T62" fmla="*/ 2147483647 w 575"/>
              <a:gd name="T63" fmla="*/ 2147483647 h 313"/>
              <a:gd name="T64" fmla="*/ 2147483647 w 575"/>
              <a:gd name="T65" fmla="*/ 2147483647 h 313"/>
              <a:gd name="T66" fmla="*/ 2147483647 w 575"/>
              <a:gd name="T67" fmla="*/ 2147483647 h 313"/>
              <a:gd name="T68" fmla="*/ 2147483647 w 575"/>
              <a:gd name="T69" fmla="*/ 2147483647 h 313"/>
              <a:gd name="T70" fmla="*/ 2147483647 w 575"/>
              <a:gd name="T71" fmla="*/ 2147483647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5630863" y="2895600"/>
            <a:ext cx="939800" cy="519113"/>
            <a:chOff x="4672" y="468"/>
            <a:chExt cx="592" cy="327"/>
          </a:xfrm>
        </p:grpSpPr>
        <p:sp>
          <p:nvSpPr>
            <p:cNvPr id="26673" name="Freeform 9"/>
            <p:cNvSpPr>
              <a:spLocks/>
            </p:cNvSpPr>
            <p:nvPr/>
          </p:nvSpPr>
          <p:spPr bwMode="auto">
            <a:xfrm>
              <a:off x="4672" y="468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Rectangle 10"/>
            <p:cNvSpPr>
              <a:spLocks noChangeArrowheads="1"/>
            </p:cNvSpPr>
            <p:nvPr/>
          </p:nvSpPr>
          <p:spPr bwMode="auto">
            <a:xfrm>
              <a:off x="4696" y="507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</p:grp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6435725" y="3354388"/>
            <a:ext cx="739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budget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5159375" y="3354388"/>
            <a:ext cx="431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u="sng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did</a:t>
            </a:r>
          </a:p>
        </p:txBody>
      </p:sp>
      <p:grpSp>
        <p:nvGrpSpPr>
          <p:cNvPr id="26635" name="Group 13"/>
          <p:cNvGrpSpPr>
            <a:grpSpLocks/>
          </p:cNvGrpSpPr>
          <p:nvPr/>
        </p:nvGrpSpPr>
        <p:grpSpPr bwMode="auto">
          <a:xfrm>
            <a:off x="3962400" y="2971800"/>
            <a:ext cx="722313" cy="519113"/>
            <a:chOff x="3621" y="276"/>
            <a:chExt cx="455" cy="327"/>
          </a:xfrm>
        </p:grpSpPr>
        <p:sp>
          <p:nvSpPr>
            <p:cNvPr id="26671" name="Freeform 14"/>
            <p:cNvSpPr>
              <a:spLocks/>
            </p:cNvSpPr>
            <p:nvPr/>
          </p:nvSpPr>
          <p:spPr bwMode="auto">
            <a:xfrm>
              <a:off x="3622" y="276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Rectangle 15"/>
            <p:cNvSpPr>
              <a:spLocks noChangeArrowheads="1"/>
            </p:cNvSpPr>
            <p:nvPr/>
          </p:nvSpPr>
          <p:spPr bwMode="auto">
            <a:xfrm>
              <a:off x="3621" y="334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</p:grpSp>
      <p:sp>
        <p:nvSpPr>
          <p:cNvPr id="26636" name="Freeform 16"/>
          <p:cNvSpPr>
            <a:spLocks/>
          </p:cNvSpPr>
          <p:nvPr/>
        </p:nvSpPr>
        <p:spPr bwMode="auto">
          <a:xfrm>
            <a:off x="2524125" y="2909888"/>
            <a:ext cx="720725" cy="519112"/>
          </a:xfrm>
          <a:custGeom>
            <a:avLst/>
            <a:gdLst>
              <a:gd name="T0" fmla="*/ 2147483647 w 454"/>
              <a:gd name="T1" fmla="*/ 2147483647 h 327"/>
              <a:gd name="T2" fmla="*/ 2147483647 w 454"/>
              <a:gd name="T3" fmla="*/ 2147483647 h 327"/>
              <a:gd name="T4" fmla="*/ 2147483647 w 454"/>
              <a:gd name="T5" fmla="*/ 2147483647 h 327"/>
              <a:gd name="T6" fmla="*/ 2147483647 w 454"/>
              <a:gd name="T7" fmla="*/ 2147483647 h 327"/>
              <a:gd name="T8" fmla="*/ 2147483647 w 454"/>
              <a:gd name="T9" fmla="*/ 2147483647 h 327"/>
              <a:gd name="T10" fmla="*/ 2147483647 w 454"/>
              <a:gd name="T11" fmla="*/ 2147483647 h 327"/>
              <a:gd name="T12" fmla="*/ 2147483647 w 454"/>
              <a:gd name="T13" fmla="*/ 2147483647 h 327"/>
              <a:gd name="T14" fmla="*/ 2147483647 w 454"/>
              <a:gd name="T15" fmla="*/ 2147483647 h 327"/>
              <a:gd name="T16" fmla="*/ 2147483647 w 454"/>
              <a:gd name="T17" fmla="*/ 0 h 327"/>
              <a:gd name="T18" fmla="*/ 2147483647 w 454"/>
              <a:gd name="T19" fmla="*/ 0 h 327"/>
              <a:gd name="T20" fmla="*/ 2147483647 w 454"/>
              <a:gd name="T21" fmla="*/ 2147483647 h 327"/>
              <a:gd name="T22" fmla="*/ 2147483647 w 454"/>
              <a:gd name="T23" fmla="*/ 2147483647 h 327"/>
              <a:gd name="T24" fmla="*/ 2147483647 w 454"/>
              <a:gd name="T25" fmla="*/ 2147483647 h 327"/>
              <a:gd name="T26" fmla="*/ 2147483647 w 454"/>
              <a:gd name="T27" fmla="*/ 2147483647 h 327"/>
              <a:gd name="T28" fmla="*/ 2147483647 w 454"/>
              <a:gd name="T29" fmla="*/ 2147483647 h 327"/>
              <a:gd name="T30" fmla="*/ 2147483647 w 454"/>
              <a:gd name="T31" fmla="*/ 2147483647 h 327"/>
              <a:gd name="T32" fmla="*/ 2147483647 w 454"/>
              <a:gd name="T33" fmla="*/ 2147483647 h 327"/>
              <a:gd name="T34" fmla="*/ 2147483647 w 454"/>
              <a:gd name="T35" fmla="*/ 2147483647 h 327"/>
              <a:gd name="T36" fmla="*/ 2147483647 w 454"/>
              <a:gd name="T37" fmla="*/ 2147483647 h 327"/>
              <a:gd name="T38" fmla="*/ 2147483647 w 454"/>
              <a:gd name="T39" fmla="*/ 2147483647 h 327"/>
              <a:gd name="T40" fmla="*/ 2147483647 w 454"/>
              <a:gd name="T41" fmla="*/ 2147483647 h 327"/>
              <a:gd name="T42" fmla="*/ 2147483647 w 454"/>
              <a:gd name="T43" fmla="*/ 2147483647 h 327"/>
              <a:gd name="T44" fmla="*/ 2147483647 w 454"/>
              <a:gd name="T45" fmla="*/ 2147483647 h 327"/>
              <a:gd name="T46" fmla="*/ 2147483647 w 454"/>
              <a:gd name="T47" fmla="*/ 2147483647 h 327"/>
              <a:gd name="T48" fmla="*/ 2147483647 w 454"/>
              <a:gd name="T49" fmla="*/ 2147483647 h 327"/>
              <a:gd name="T50" fmla="*/ 2147483647 w 454"/>
              <a:gd name="T51" fmla="*/ 2147483647 h 327"/>
              <a:gd name="T52" fmla="*/ 2147483647 w 454"/>
              <a:gd name="T53" fmla="*/ 2147483647 h 327"/>
              <a:gd name="T54" fmla="*/ 2147483647 w 454"/>
              <a:gd name="T55" fmla="*/ 2147483647 h 327"/>
              <a:gd name="T56" fmla="*/ 2147483647 w 454"/>
              <a:gd name="T57" fmla="*/ 2147483647 h 327"/>
              <a:gd name="T58" fmla="*/ 2147483647 w 454"/>
              <a:gd name="T59" fmla="*/ 2147483647 h 327"/>
              <a:gd name="T60" fmla="*/ 2147483647 w 454"/>
              <a:gd name="T61" fmla="*/ 2147483647 h 327"/>
              <a:gd name="T62" fmla="*/ 2147483647 w 454"/>
              <a:gd name="T63" fmla="*/ 2147483647 h 327"/>
              <a:gd name="T64" fmla="*/ 2147483647 w 454"/>
              <a:gd name="T65" fmla="*/ 2147483647 h 327"/>
              <a:gd name="T66" fmla="*/ 2147483647 w 454"/>
              <a:gd name="T67" fmla="*/ 2147483647 h 327"/>
              <a:gd name="T68" fmla="*/ 2147483647 w 454"/>
              <a:gd name="T69" fmla="*/ 2147483647 h 327"/>
              <a:gd name="T70" fmla="*/ 2147483647 w 454"/>
              <a:gd name="T71" fmla="*/ 214748364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3" y="148"/>
                </a:lnTo>
                <a:lnTo>
                  <a:pt x="449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1"/>
                </a:lnTo>
                <a:lnTo>
                  <a:pt x="412" y="68"/>
                </a:lnTo>
                <a:lnTo>
                  <a:pt x="399" y="57"/>
                </a:lnTo>
                <a:lnTo>
                  <a:pt x="387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4" y="9"/>
                </a:lnTo>
                <a:lnTo>
                  <a:pt x="285" y="5"/>
                </a:lnTo>
                <a:lnTo>
                  <a:pt x="266" y="2"/>
                </a:lnTo>
                <a:lnTo>
                  <a:pt x="246" y="0"/>
                </a:lnTo>
                <a:lnTo>
                  <a:pt x="227" y="0"/>
                </a:lnTo>
                <a:lnTo>
                  <a:pt x="206" y="0"/>
                </a:lnTo>
                <a:lnTo>
                  <a:pt x="187" y="2"/>
                </a:lnTo>
                <a:lnTo>
                  <a:pt x="167" y="5"/>
                </a:lnTo>
                <a:lnTo>
                  <a:pt x="149" y="9"/>
                </a:lnTo>
                <a:lnTo>
                  <a:pt x="131" y="15"/>
                </a:lnTo>
                <a:lnTo>
                  <a:pt x="113" y="21"/>
                </a:lnTo>
                <a:lnTo>
                  <a:pt x="96" y="29"/>
                </a:lnTo>
                <a:lnTo>
                  <a:pt x="81" y="37"/>
                </a:lnTo>
                <a:lnTo>
                  <a:pt x="66" y="47"/>
                </a:lnTo>
                <a:lnTo>
                  <a:pt x="53" y="57"/>
                </a:lnTo>
                <a:lnTo>
                  <a:pt x="41" y="68"/>
                </a:lnTo>
                <a:lnTo>
                  <a:pt x="30" y="81"/>
                </a:lnTo>
                <a:lnTo>
                  <a:pt x="21" y="94"/>
                </a:lnTo>
                <a:lnTo>
                  <a:pt x="13" y="106"/>
                </a:lnTo>
                <a:lnTo>
                  <a:pt x="8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8" y="205"/>
                </a:lnTo>
                <a:lnTo>
                  <a:pt x="13" y="219"/>
                </a:lnTo>
                <a:lnTo>
                  <a:pt x="21" y="231"/>
                </a:lnTo>
                <a:lnTo>
                  <a:pt x="30" y="244"/>
                </a:lnTo>
                <a:lnTo>
                  <a:pt x="41" y="257"/>
                </a:lnTo>
                <a:lnTo>
                  <a:pt x="53" y="268"/>
                </a:lnTo>
                <a:lnTo>
                  <a:pt x="66" y="278"/>
                </a:lnTo>
                <a:lnTo>
                  <a:pt x="81" y="288"/>
                </a:lnTo>
                <a:lnTo>
                  <a:pt x="96" y="296"/>
                </a:lnTo>
                <a:lnTo>
                  <a:pt x="113" y="304"/>
                </a:lnTo>
                <a:lnTo>
                  <a:pt x="131" y="310"/>
                </a:lnTo>
                <a:lnTo>
                  <a:pt x="149" y="316"/>
                </a:lnTo>
                <a:lnTo>
                  <a:pt x="167" y="320"/>
                </a:lnTo>
                <a:lnTo>
                  <a:pt x="187" y="324"/>
                </a:lnTo>
                <a:lnTo>
                  <a:pt x="206" y="326"/>
                </a:lnTo>
                <a:lnTo>
                  <a:pt x="227" y="326"/>
                </a:lnTo>
                <a:lnTo>
                  <a:pt x="246" y="326"/>
                </a:lnTo>
                <a:lnTo>
                  <a:pt x="266" y="324"/>
                </a:lnTo>
                <a:lnTo>
                  <a:pt x="285" y="320"/>
                </a:lnTo>
                <a:lnTo>
                  <a:pt x="304" y="316"/>
                </a:lnTo>
                <a:lnTo>
                  <a:pt x="322" y="310"/>
                </a:lnTo>
                <a:lnTo>
                  <a:pt x="339" y="304"/>
                </a:lnTo>
                <a:lnTo>
                  <a:pt x="356" y="296"/>
                </a:lnTo>
                <a:lnTo>
                  <a:pt x="372" y="288"/>
                </a:lnTo>
                <a:lnTo>
                  <a:pt x="387" y="278"/>
                </a:lnTo>
                <a:lnTo>
                  <a:pt x="399" y="268"/>
                </a:lnTo>
                <a:lnTo>
                  <a:pt x="412" y="257"/>
                </a:lnTo>
                <a:lnTo>
                  <a:pt x="422" y="244"/>
                </a:lnTo>
                <a:lnTo>
                  <a:pt x="431" y="231"/>
                </a:lnTo>
                <a:lnTo>
                  <a:pt x="439" y="219"/>
                </a:lnTo>
                <a:lnTo>
                  <a:pt x="445" y="205"/>
                </a:lnTo>
                <a:lnTo>
                  <a:pt x="449" y="191"/>
                </a:lnTo>
                <a:lnTo>
                  <a:pt x="453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7"/>
          <p:cNvSpPr>
            <a:spLocks/>
          </p:cNvSpPr>
          <p:nvPr/>
        </p:nvSpPr>
        <p:spPr bwMode="auto">
          <a:xfrm>
            <a:off x="1878013" y="3292475"/>
            <a:ext cx="720725" cy="517525"/>
          </a:xfrm>
          <a:custGeom>
            <a:avLst/>
            <a:gdLst>
              <a:gd name="T0" fmla="*/ 2147483647 w 454"/>
              <a:gd name="T1" fmla="*/ 2147483647 h 326"/>
              <a:gd name="T2" fmla="*/ 2147483647 w 454"/>
              <a:gd name="T3" fmla="*/ 2147483647 h 326"/>
              <a:gd name="T4" fmla="*/ 2147483647 w 454"/>
              <a:gd name="T5" fmla="*/ 2147483647 h 326"/>
              <a:gd name="T6" fmla="*/ 2147483647 w 454"/>
              <a:gd name="T7" fmla="*/ 2147483647 h 326"/>
              <a:gd name="T8" fmla="*/ 2147483647 w 454"/>
              <a:gd name="T9" fmla="*/ 2147483647 h 326"/>
              <a:gd name="T10" fmla="*/ 2147483647 w 454"/>
              <a:gd name="T11" fmla="*/ 2147483647 h 326"/>
              <a:gd name="T12" fmla="*/ 2147483647 w 454"/>
              <a:gd name="T13" fmla="*/ 2147483647 h 326"/>
              <a:gd name="T14" fmla="*/ 2147483647 w 454"/>
              <a:gd name="T15" fmla="*/ 2147483647 h 326"/>
              <a:gd name="T16" fmla="*/ 2147483647 w 454"/>
              <a:gd name="T17" fmla="*/ 0 h 326"/>
              <a:gd name="T18" fmla="*/ 2147483647 w 454"/>
              <a:gd name="T19" fmla="*/ 0 h 326"/>
              <a:gd name="T20" fmla="*/ 2147483647 w 454"/>
              <a:gd name="T21" fmla="*/ 2147483647 h 326"/>
              <a:gd name="T22" fmla="*/ 2147483647 w 454"/>
              <a:gd name="T23" fmla="*/ 2147483647 h 326"/>
              <a:gd name="T24" fmla="*/ 2147483647 w 454"/>
              <a:gd name="T25" fmla="*/ 2147483647 h 326"/>
              <a:gd name="T26" fmla="*/ 2147483647 w 454"/>
              <a:gd name="T27" fmla="*/ 2147483647 h 326"/>
              <a:gd name="T28" fmla="*/ 2147483647 w 454"/>
              <a:gd name="T29" fmla="*/ 2147483647 h 326"/>
              <a:gd name="T30" fmla="*/ 2147483647 w 454"/>
              <a:gd name="T31" fmla="*/ 2147483647 h 326"/>
              <a:gd name="T32" fmla="*/ 2147483647 w 454"/>
              <a:gd name="T33" fmla="*/ 2147483647 h 326"/>
              <a:gd name="T34" fmla="*/ 2147483647 w 454"/>
              <a:gd name="T35" fmla="*/ 2147483647 h 326"/>
              <a:gd name="T36" fmla="*/ 2147483647 w 454"/>
              <a:gd name="T37" fmla="*/ 2147483647 h 326"/>
              <a:gd name="T38" fmla="*/ 2147483647 w 454"/>
              <a:gd name="T39" fmla="*/ 2147483647 h 326"/>
              <a:gd name="T40" fmla="*/ 2147483647 w 454"/>
              <a:gd name="T41" fmla="*/ 2147483647 h 326"/>
              <a:gd name="T42" fmla="*/ 2147483647 w 454"/>
              <a:gd name="T43" fmla="*/ 2147483647 h 326"/>
              <a:gd name="T44" fmla="*/ 2147483647 w 454"/>
              <a:gd name="T45" fmla="*/ 2147483647 h 326"/>
              <a:gd name="T46" fmla="*/ 2147483647 w 454"/>
              <a:gd name="T47" fmla="*/ 2147483647 h 326"/>
              <a:gd name="T48" fmla="*/ 2147483647 w 454"/>
              <a:gd name="T49" fmla="*/ 2147483647 h 326"/>
              <a:gd name="T50" fmla="*/ 2147483647 w 454"/>
              <a:gd name="T51" fmla="*/ 2147483647 h 326"/>
              <a:gd name="T52" fmla="*/ 2147483647 w 454"/>
              <a:gd name="T53" fmla="*/ 2147483647 h 326"/>
              <a:gd name="T54" fmla="*/ 2147483647 w 454"/>
              <a:gd name="T55" fmla="*/ 2147483647 h 326"/>
              <a:gd name="T56" fmla="*/ 2147483647 w 454"/>
              <a:gd name="T57" fmla="*/ 2147483647 h 326"/>
              <a:gd name="T58" fmla="*/ 2147483647 w 454"/>
              <a:gd name="T59" fmla="*/ 2147483647 h 326"/>
              <a:gd name="T60" fmla="*/ 2147483647 w 454"/>
              <a:gd name="T61" fmla="*/ 2147483647 h 326"/>
              <a:gd name="T62" fmla="*/ 2147483647 w 454"/>
              <a:gd name="T63" fmla="*/ 2147483647 h 326"/>
              <a:gd name="T64" fmla="*/ 2147483647 w 454"/>
              <a:gd name="T65" fmla="*/ 2147483647 h 326"/>
              <a:gd name="T66" fmla="*/ 2147483647 w 454"/>
              <a:gd name="T67" fmla="*/ 2147483647 h 326"/>
              <a:gd name="T68" fmla="*/ 2147483647 w 454"/>
              <a:gd name="T69" fmla="*/ 2147483647 h 326"/>
              <a:gd name="T70" fmla="*/ 2147483647 w 454"/>
              <a:gd name="T71" fmla="*/ 2147483647 h 32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6"/>
              <a:gd name="T110" fmla="*/ 454 w 454"/>
              <a:gd name="T111" fmla="*/ 326 h 32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6">
                <a:moveTo>
                  <a:pt x="453" y="162"/>
                </a:moveTo>
                <a:lnTo>
                  <a:pt x="451" y="148"/>
                </a:lnTo>
                <a:lnTo>
                  <a:pt x="449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3"/>
                </a:lnTo>
                <a:lnTo>
                  <a:pt x="422" y="81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4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6" y="47"/>
                </a:lnTo>
                <a:lnTo>
                  <a:pt x="53" y="57"/>
                </a:lnTo>
                <a:lnTo>
                  <a:pt x="41" y="68"/>
                </a:lnTo>
                <a:lnTo>
                  <a:pt x="30" y="81"/>
                </a:lnTo>
                <a:lnTo>
                  <a:pt x="21" y="93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2"/>
                </a:lnTo>
                <a:lnTo>
                  <a:pt x="1" y="176"/>
                </a:lnTo>
                <a:lnTo>
                  <a:pt x="3" y="190"/>
                </a:lnTo>
                <a:lnTo>
                  <a:pt x="7" y="204"/>
                </a:lnTo>
                <a:lnTo>
                  <a:pt x="13" y="218"/>
                </a:lnTo>
                <a:lnTo>
                  <a:pt x="21" y="231"/>
                </a:lnTo>
                <a:lnTo>
                  <a:pt x="30" y="243"/>
                </a:lnTo>
                <a:lnTo>
                  <a:pt x="41" y="256"/>
                </a:lnTo>
                <a:lnTo>
                  <a:pt x="53" y="266"/>
                </a:lnTo>
                <a:lnTo>
                  <a:pt x="66" y="277"/>
                </a:lnTo>
                <a:lnTo>
                  <a:pt x="80" y="287"/>
                </a:lnTo>
                <a:lnTo>
                  <a:pt x="96" y="295"/>
                </a:lnTo>
                <a:lnTo>
                  <a:pt x="113" y="303"/>
                </a:lnTo>
                <a:lnTo>
                  <a:pt x="130" y="309"/>
                </a:lnTo>
                <a:lnTo>
                  <a:pt x="148" y="315"/>
                </a:lnTo>
                <a:lnTo>
                  <a:pt x="167" y="319"/>
                </a:lnTo>
                <a:lnTo>
                  <a:pt x="186" y="322"/>
                </a:lnTo>
                <a:lnTo>
                  <a:pt x="206" y="325"/>
                </a:lnTo>
                <a:lnTo>
                  <a:pt x="225" y="325"/>
                </a:lnTo>
                <a:lnTo>
                  <a:pt x="246" y="325"/>
                </a:lnTo>
                <a:lnTo>
                  <a:pt x="265" y="322"/>
                </a:lnTo>
                <a:lnTo>
                  <a:pt x="285" y="319"/>
                </a:lnTo>
                <a:lnTo>
                  <a:pt x="304" y="315"/>
                </a:lnTo>
                <a:lnTo>
                  <a:pt x="322" y="309"/>
                </a:lnTo>
                <a:lnTo>
                  <a:pt x="339" y="303"/>
                </a:lnTo>
                <a:lnTo>
                  <a:pt x="356" y="295"/>
                </a:lnTo>
                <a:lnTo>
                  <a:pt x="372" y="287"/>
                </a:lnTo>
                <a:lnTo>
                  <a:pt x="386" y="277"/>
                </a:lnTo>
                <a:lnTo>
                  <a:pt x="399" y="266"/>
                </a:lnTo>
                <a:lnTo>
                  <a:pt x="411" y="256"/>
                </a:lnTo>
                <a:lnTo>
                  <a:pt x="422" y="243"/>
                </a:lnTo>
                <a:lnTo>
                  <a:pt x="431" y="231"/>
                </a:lnTo>
                <a:lnTo>
                  <a:pt x="439" y="218"/>
                </a:lnTo>
                <a:lnTo>
                  <a:pt x="445" y="204"/>
                </a:lnTo>
                <a:lnTo>
                  <a:pt x="449" y="190"/>
                </a:lnTo>
                <a:lnTo>
                  <a:pt x="451" y="176"/>
                </a:lnTo>
                <a:lnTo>
                  <a:pt x="453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Rectangle 18"/>
          <p:cNvSpPr>
            <a:spLocks noChangeArrowheads="1"/>
          </p:cNvSpPr>
          <p:nvPr/>
        </p:nvSpPr>
        <p:spPr bwMode="auto">
          <a:xfrm>
            <a:off x="2514600" y="2971800"/>
            <a:ext cx="623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26639" name="Rectangle 19"/>
          <p:cNvSpPr>
            <a:spLocks noChangeArrowheads="1"/>
          </p:cNvSpPr>
          <p:nvPr/>
        </p:nvSpPr>
        <p:spPr bwMode="auto">
          <a:xfrm>
            <a:off x="1960563" y="3373438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u="sng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26640" name="Freeform 20"/>
          <p:cNvSpPr>
            <a:spLocks/>
          </p:cNvSpPr>
          <p:nvPr/>
        </p:nvSpPr>
        <p:spPr bwMode="auto">
          <a:xfrm>
            <a:off x="5478463" y="4114800"/>
            <a:ext cx="1295400" cy="479425"/>
          </a:xfrm>
          <a:custGeom>
            <a:avLst/>
            <a:gdLst>
              <a:gd name="T0" fmla="*/ 2147483647 w 816"/>
              <a:gd name="T1" fmla="*/ 2147483647 h 302"/>
              <a:gd name="T2" fmla="*/ 2147483647 w 816"/>
              <a:gd name="T3" fmla="*/ 0 h 302"/>
              <a:gd name="T4" fmla="*/ 0 w 816"/>
              <a:gd name="T5" fmla="*/ 0 h 302"/>
              <a:gd name="T6" fmla="*/ 0 w 816"/>
              <a:gd name="T7" fmla="*/ 2147483647 h 302"/>
              <a:gd name="T8" fmla="*/ 2147483647 w 816"/>
              <a:gd name="T9" fmla="*/ 2147483647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solidFill>
            <a:srgbClr val="99FF9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6641" name="Group 21"/>
          <p:cNvGrpSpPr>
            <a:grpSpLocks/>
          </p:cNvGrpSpPr>
          <p:nvPr/>
        </p:nvGrpSpPr>
        <p:grpSpPr bwMode="auto">
          <a:xfrm>
            <a:off x="1908175" y="4076700"/>
            <a:ext cx="1292225" cy="468313"/>
            <a:chOff x="2328" y="1226"/>
            <a:chExt cx="814" cy="295"/>
          </a:xfrm>
        </p:grpSpPr>
        <p:sp>
          <p:nvSpPr>
            <p:cNvPr id="26669" name="Freeform 22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Rectangle 23"/>
            <p:cNvSpPr>
              <a:spLocks noChangeArrowheads="1"/>
            </p:cNvSpPr>
            <p:nvPr/>
          </p:nvSpPr>
          <p:spPr bwMode="auto">
            <a:xfrm>
              <a:off x="2336" y="1266"/>
              <a:ext cx="667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</p:grpSp>
      <p:sp>
        <p:nvSpPr>
          <p:cNvPr id="26642" name="Rectangle 24"/>
          <p:cNvSpPr>
            <a:spLocks noChangeArrowheads="1"/>
          </p:cNvSpPr>
          <p:nvPr/>
        </p:nvSpPr>
        <p:spPr bwMode="auto">
          <a:xfrm>
            <a:off x="5651500" y="4149725"/>
            <a:ext cx="1270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Departments</a:t>
            </a:r>
          </a:p>
        </p:txBody>
      </p:sp>
      <p:sp>
        <p:nvSpPr>
          <p:cNvPr id="26643" name="Line 25"/>
          <p:cNvSpPr>
            <a:spLocks noChangeShapeType="1"/>
          </p:cNvSpPr>
          <p:nvPr/>
        </p:nvSpPr>
        <p:spPr bwMode="auto">
          <a:xfrm flipH="1">
            <a:off x="3160713" y="4286250"/>
            <a:ext cx="5461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4926013" y="4286250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7"/>
          <p:cNvSpPr>
            <a:spLocks noChangeShapeType="1"/>
          </p:cNvSpPr>
          <p:nvPr/>
        </p:nvSpPr>
        <p:spPr bwMode="auto">
          <a:xfrm>
            <a:off x="2860675" y="3408363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8"/>
          <p:cNvSpPr>
            <a:spLocks noChangeShapeType="1"/>
          </p:cNvSpPr>
          <p:nvPr/>
        </p:nvSpPr>
        <p:spPr bwMode="auto">
          <a:xfrm>
            <a:off x="2333625" y="3789363"/>
            <a:ext cx="1397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9"/>
          <p:cNvSpPr>
            <a:spLocks noChangeShapeType="1"/>
          </p:cNvSpPr>
          <p:nvPr/>
        </p:nvSpPr>
        <p:spPr bwMode="auto">
          <a:xfrm>
            <a:off x="4267200" y="3429000"/>
            <a:ext cx="42863" cy="393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>
            <a:off x="5535613" y="3759200"/>
            <a:ext cx="2159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6062663" y="345440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 flipH="1">
            <a:off x="6437313" y="3759200"/>
            <a:ext cx="1651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Rectangle 33"/>
          <p:cNvSpPr>
            <a:spLocks noChangeArrowheads="1"/>
          </p:cNvSpPr>
          <p:nvPr/>
        </p:nvSpPr>
        <p:spPr bwMode="auto">
          <a:xfrm>
            <a:off x="3805238" y="4162425"/>
            <a:ext cx="877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Manages</a:t>
            </a:r>
          </a:p>
        </p:txBody>
      </p:sp>
      <p:sp>
        <p:nvSpPr>
          <p:cNvPr id="26652" name="Text Box 34"/>
          <p:cNvSpPr txBox="1">
            <a:spLocks noChangeArrowheads="1"/>
          </p:cNvSpPr>
          <p:nvPr/>
        </p:nvSpPr>
        <p:spPr bwMode="auto">
          <a:xfrm>
            <a:off x="1981200" y="5334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Joe</a:t>
            </a:r>
          </a:p>
        </p:txBody>
      </p:sp>
      <p:sp>
        <p:nvSpPr>
          <p:cNvPr id="26653" name="Text Box 35"/>
          <p:cNvSpPr txBox="1">
            <a:spLocks noChangeArrowheads="1"/>
          </p:cNvSpPr>
          <p:nvPr/>
        </p:nvSpPr>
        <p:spPr bwMode="auto">
          <a:xfrm>
            <a:off x="1981200" y="5791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Alice</a:t>
            </a:r>
          </a:p>
        </p:txBody>
      </p:sp>
      <p:sp>
        <p:nvSpPr>
          <p:cNvPr id="26654" name="Text Box 36"/>
          <p:cNvSpPr txBox="1">
            <a:spLocks noChangeArrowheads="1"/>
          </p:cNvSpPr>
          <p:nvPr/>
        </p:nvSpPr>
        <p:spPr bwMode="auto">
          <a:xfrm>
            <a:off x="1979613" y="486886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Mary</a:t>
            </a:r>
          </a:p>
        </p:txBody>
      </p:sp>
      <p:sp>
        <p:nvSpPr>
          <p:cNvPr id="26655" name="Text Box 37"/>
          <p:cNvSpPr txBox="1">
            <a:spLocks noChangeArrowheads="1"/>
          </p:cNvSpPr>
          <p:nvPr/>
        </p:nvSpPr>
        <p:spPr bwMode="auto">
          <a:xfrm>
            <a:off x="1981200" y="624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Peter</a:t>
            </a:r>
          </a:p>
        </p:txBody>
      </p:sp>
      <p:sp>
        <p:nvSpPr>
          <p:cNvPr id="26656" name="Text Box 38"/>
          <p:cNvSpPr txBox="1">
            <a:spLocks noChangeArrowheads="1"/>
          </p:cNvSpPr>
          <p:nvPr/>
        </p:nvSpPr>
        <p:spPr bwMode="auto">
          <a:xfrm>
            <a:off x="5486400" y="4800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Finance</a:t>
            </a:r>
          </a:p>
        </p:txBody>
      </p:sp>
      <p:sp>
        <p:nvSpPr>
          <p:cNvPr id="26657" name="Text Box 39"/>
          <p:cNvSpPr txBox="1">
            <a:spLocks noChangeArrowheads="1"/>
          </p:cNvSpPr>
          <p:nvPr/>
        </p:nvSpPr>
        <p:spPr bwMode="auto">
          <a:xfrm>
            <a:off x="5486400" y="5257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Accounting</a:t>
            </a:r>
          </a:p>
        </p:txBody>
      </p:sp>
      <p:cxnSp>
        <p:nvCxnSpPr>
          <p:cNvPr id="26658" name="AutoShape 40"/>
          <p:cNvCxnSpPr>
            <a:cxnSpLocks noChangeShapeType="1"/>
            <a:stCxn id="26663" idx="3"/>
            <a:endCxn id="26656" idx="1"/>
          </p:cNvCxnSpPr>
          <p:nvPr/>
        </p:nvCxnSpPr>
        <p:spPr bwMode="auto">
          <a:xfrm flipV="1">
            <a:off x="4762500" y="4984750"/>
            <a:ext cx="7239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41"/>
          <p:cNvCxnSpPr>
            <a:cxnSpLocks noChangeShapeType="1"/>
            <a:stCxn id="26653" idx="3"/>
            <a:endCxn id="26663" idx="1"/>
          </p:cNvCxnSpPr>
          <p:nvPr/>
        </p:nvCxnSpPr>
        <p:spPr bwMode="auto">
          <a:xfrm flipV="1">
            <a:off x="2819400" y="5197475"/>
            <a:ext cx="1104900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0" name="Text Box 42"/>
          <p:cNvSpPr txBox="1">
            <a:spLocks noChangeArrowheads="1"/>
          </p:cNvSpPr>
          <p:nvPr/>
        </p:nvSpPr>
        <p:spPr bwMode="auto">
          <a:xfrm>
            <a:off x="5486400" y="5715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Research</a:t>
            </a:r>
          </a:p>
        </p:txBody>
      </p:sp>
      <p:cxnSp>
        <p:nvCxnSpPr>
          <p:cNvPr id="26661" name="AutoShape 43"/>
          <p:cNvCxnSpPr>
            <a:cxnSpLocks noChangeShapeType="1"/>
            <a:stCxn id="26664" idx="3"/>
            <a:endCxn id="26660" idx="1"/>
          </p:cNvCxnSpPr>
          <p:nvPr/>
        </p:nvCxnSpPr>
        <p:spPr bwMode="auto">
          <a:xfrm>
            <a:off x="4762500" y="5700713"/>
            <a:ext cx="723900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2" name="Text Box 44"/>
          <p:cNvSpPr txBox="1">
            <a:spLocks noChangeArrowheads="1"/>
          </p:cNvSpPr>
          <p:nvPr/>
        </p:nvSpPr>
        <p:spPr bwMode="auto">
          <a:xfrm>
            <a:off x="5486400" y="6172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Legal</a:t>
            </a:r>
          </a:p>
        </p:txBody>
      </p:sp>
      <p:sp>
        <p:nvSpPr>
          <p:cNvPr id="26663" name="Text Box 45"/>
          <p:cNvSpPr txBox="1">
            <a:spLocks noChangeArrowheads="1"/>
          </p:cNvSpPr>
          <p:nvPr/>
        </p:nvSpPr>
        <p:spPr bwMode="auto">
          <a:xfrm>
            <a:off x="3924300" y="50133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3/3/93</a:t>
            </a: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3924300" y="551656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2/2/92</a:t>
            </a:r>
          </a:p>
        </p:txBody>
      </p:sp>
      <p:sp>
        <p:nvSpPr>
          <p:cNvPr id="26665" name="Text Box 47"/>
          <p:cNvSpPr txBox="1">
            <a:spLocks noChangeArrowheads="1"/>
          </p:cNvSpPr>
          <p:nvPr/>
        </p:nvSpPr>
        <p:spPr bwMode="auto">
          <a:xfrm>
            <a:off x="3924300" y="594995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3/1/92</a:t>
            </a:r>
          </a:p>
        </p:txBody>
      </p:sp>
      <p:cxnSp>
        <p:nvCxnSpPr>
          <p:cNvPr id="26666" name="AutoShape 48"/>
          <p:cNvCxnSpPr>
            <a:cxnSpLocks noChangeShapeType="1"/>
            <a:stCxn id="26654" idx="3"/>
            <a:endCxn id="26664" idx="1"/>
          </p:cNvCxnSpPr>
          <p:nvPr/>
        </p:nvCxnSpPr>
        <p:spPr bwMode="auto">
          <a:xfrm>
            <a:off x="2817813" y="5053013"/>
            <a:ext cx="1106487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7" name="AutoShape 49"/>
          <p:cNvCxnSpPr>
            <a:cxnSpLocks noChangeShapeType="1"/>
            <a:stCxn id="26653" idx="3"/>
            <a:endCxn id="26665" idx="1"/>
          </p:cNvCxnSpPr>
          <p:nvPr/>
        </p:nvCxnSpPr>
        <p:spPr bwMode="auto">
          <a:xfrm>
            <a:off x="2819400" y="5975350"/>
            <a:ext cx="1104900" cy="158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8" name="AutoShape 50"/>
          <p:cNvCxnSpPr>
            <a:cxnSpLocks noChangeShapeType="1"/>
            <a:stCxn id="26665" idx="3"/>
            <a:endCxn id="26657" idx="1"/>
          </p:cNvCxnSpPr>
          <p:nvPr/>
        </p:nvCxnSpPr>
        <p:spPr bwMode="auto">
          <a:xfrm flipV="1">
            <a:off x="4762500" y="5441950"/>
            <a:ext cx="72390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1485</Words>
  <Application>Microsoft Macintosh PowerPoint</Application>
  <PresentationFormat>On-screen Show (4:3)</PresentationFormat>
  <Paragraphs>324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Lecture 19: Translate ER Model to Relational Model</vt:lpstr>
      <vt:lpstr>Announcement</vt:lpstr>
      <vt:lpstr>Translate ER Model to Relational Model</vt:lpstr>
      <vt:lpstr>Entity Sets to Tables</vt:lpstr>
      <vt:lpstr>Translate ER Model to Relational Model</vt:lpstr>
      <vt:lpstr>Relationship Sets (without Constraints) to Tables</vt:lpstr>
      <vt:lpstr>Relationship Sets to Tables</vt:lpstr>
      <vt:lpstr>Translate ER Model to Relational Model</vt:lpstr>
      <vt:lpstr>Review: ER Key Constraints</vt:lpstr>
      <vt:lpstr>Relationship Sets (with key Constraints) to Table</vt:lpstr>
      <vt:lpstr>Relationship Sets (with key Constraints) to Table</vt:lpstr>
      <vt:lpstr>Translate ER Model to Relational Model</vt:lpstr>
      <vt:lpstr>Review: Participation Constraints</vt:lpstr>
      <vt:lpstr>Participation Constraints to Table</vt:lpstr>
      <vt:lpstr>Translate ER Model to Relational Model</vt:lpstr>
      <vt:lpstr>Review: Weak Entities</vt:lpstr>
      <vt:lpstr>Weak Entity Sets to Table</vt:lpstr>
      <vt:lpstr>Translate ER Model to Relational Model</vt:lpstr>
      <vt:lpstr>Review: ISA Hierarchies</vt:lpstr>
      <vt:lpstr>ISA Hierarchies to 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(資料庫系統) </dc:title>
  <dc:creator>Hao Chu</dc:creator>
  <cp:lastModifiedBy>Mohammad Dashti</cp:lastModifiedBy>
  <cp:revision>787</cp:revision>
  <dcterms:created xsi:type="dcterms:W3CDTF">2003-09-24T04:23:09Z</dcterms:created>
  <dcterms:modified xsi:type="dcterms:W3CDTF">2018-12-02T12:19:27Z</dcterms:modified>
</cp:coreProperties>
</file>