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34" r:id="rId3"/>
    <p:sldId id="345" r:id="rId4"/>
    <p:sldId id="346" r:id="rId5"/>
    <p:sldId id="314" r:id="rId6"/>
    <p:sldId id="315" r:id="rId7"/>
    <p:sldId id="316" r:id="rId8"/>
    <p:sldId id="317" r:id="rId9"/>
    <p:sldId id="318" r:id="rId10"/>
    <p:sldId id="320" r:id="rId11"/>
    <p:sldId id="322" r:id="rId12"/>
    <p:sldId id="323" r:id="rId13"/>
    <p:sldId id="324" r:id="rId14"/>
    <p:sldId id="325" r:id="rId15"/>
    <p:sldId id="326" r:id="rId16"/>
    <p:sldId id="327" r:id="rId17"/>
    <p:sldId id="313" r:id="rId18"/>
    <p:sldId id="328" r:id="rId19"/>
    <p:sldId id="329" r:id="rId20"/>
    <p:sldId id="330" r:id="rId21"/>
    <p:sldId id="331" r:id="rId22"/>
    <p:sldId id="358" r:id="rId23"/>
    <p:sldId id="333" r:id="rId24"/>
    <p:sldId id="359" r:id="rId25"/>
    <p:sldId id="360" r:id="rId26"/>
    <p:sldId id="361" r:id="rId27"/>
    <p:sldId id="3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4" autoAdjust="0"/>
    <p:restoredTop sz="81314" autoAdjust="0"/>
  </p:normalViewPr>
  <p:slideViewPr>
    <p:cSldViewPr snapToGrid="0" snapToObjects="1">
      <p:cViewPr>
        <p:scale>
          <a:sx n="65" d="100"/>
          <a:sy n="65" d="100"/>
        </p:scale>
        <p:origin x="-1400" y="-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44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14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49DEF-8BE0-8849-BA6F-4200DC94CA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02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49DEF-8BE0-8849-BA6F-4200DC94CA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8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8: The E/R Model</a:t>
            </a:r>
            <a:br>
              <a:rPr lang="en-US" dirty="0" smtClean="0"/>
            </a:br>
            <a:r>
              <a:rPr lang="ar-IQ" dirty="0" smtClean="0"/>
              <a:t>جلسه هشتم: مدل موجودیت-رابطه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925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8067" y="5985641"/>
            <a:ext cx="1040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Copyright: These slides are the modified version of the slides used in CS145 </a:t>
            </a:r>
            <a:r>
              <a:rPr lang="en-US" dirty="0"/>
              <a:t>Introduction to </a:t>
            </a:r>
            <a:r>
              <a:rPr lang="en-US" dirty="0" smtClean="0"/>
              <a:t>Databases course</a:t>
            </a:r>
          </a:p>
          <a:p>
            <a:r>
              <a:rPr lang="en-US" dirty="0" smtClean="0"/>
              <a:t>at Stanford </a:t>
            </a:r>
            <a:r>
              <a:rPr lang="en-US" dirty="0"/>
              <a:t>by Dr. Peter </a:t>
            </a:r>
            <a:r>
              <a:rPr lang="en-US" dirty="0" err="1"/>
              <a:t>Bailis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55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0F56DB-9BDC-8948-A611-B5A50BD45EFC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077200" cy="4114800"/>
          </a:xfrm>
        </p:spPr>
        <p:txBody>
          <a:bodyPr/>
          <a:lstStyle/>
          <a:p>
            <a:pPr eaLnBrk="1" hangingPunct="1"/>
            <a:r>
              <a:rPr lang="en-US" dirty="0"/>
              <a:t>E/R:   entity sets overlap</a:t>
            </a:r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Difference between OO and E/R inheritance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86000" y="3276601"/>
            <a:ext cx="7245350" cy="2133599"/>
            <a:chOff x="2286000" y="3276601"/>
            <a:chExt cx="7245350" cy="2133599"/>
          </a:xfrm>
        </p:grpSpPr>
        <p:sp>
          <p:nvSpPr>
            <p:cNvPr id="54277" name="Text Box 4"/>
            <p:cNvSpPr txBox="1">
              <a:spLocks noChangeArrowheads="1"/>
            </p:cNvSpPr>
            <p:nvPr/>
          </p:nvSpPr>
          <p:spPr bwMode="auto">
            <a:xfrm>
              <a:off x="2286000" y="4572001"/>
              <a:ext cx="1720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3333CC"/>
                  </a:solidFill>
                </a:rPr>
                <a:t>SoftwareProduct</a:t>
              </a:r>
            </a:p>
          </p:txBody>
        </p:sp>
        <p:sp>
          <p:nvSpPr>
            <p:cNvPr id="54278" name="Text Box 5"/>
            <p:cNvSpPr txBox="1">
              <a:spLocks noChangeArrowheads="1"/>
            </p:cNvSpPr>
            <p:nvPr/>
          </p:nvSpPr>
          <p:spPr bwMode="auto">
            <a:xfrm>
              <a:off x="7543800" y="4191001"/>
              <a:ext cx="1987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3333CC"/>
                  </a:solidFill>
                </a:rPr>
                <a:t>EducationalProduct</a:t>
              </a:r>
            </a:p>
          </p:txBody>
        </p:sp>
        <p:grpSp>
          <p:nvGrpSpPr>
            <p:cNvPr id="54279" name="Group 6"/>
            <p:cNvGrpSpPr>
              <a:grpSpLocks/>
            </p:cNvGrpSpPr>
            <p:nvPr/>
          </p:nvGrpSpPr>
          <p:grpSpPr bwMode="auto">
            <a:xfrm>
              <a:off x="3733800" y="3657601"/>
              <a:ext cx="3943350" cy="1452563"/>
              <a:chOff x="1104" y="1668"/>
              <a:chExt cx="2484" cy="915"/>
            </a:xfrm>
          </p:grpSpPr>
          <p:sp>
            <p:nvSpPr>
              <p:cNvPr id="54284" name="Text Box 7"/>
              <p:cNvSpPr txBox="1">
                <a:spLocks noChangeArrowheads="1"/>
              </p:cNvSpPr>
              <p:nvPr/>
            </p:nvSpPr>
            <p:spPr bwMode="auto">
              <a:xfrm>
                <a:off x="1728" y="1728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p1</a:t>
                </a:r>
              </a:p>
            </p:txBody>
          </p:sp>
          <p:sp>
            <p:nvSpPr>
              <p:cNvPr id="54285" name="Text Box 8"/>
              <p:cNvSpPr txBox="1">
                <a:spLocks noChangeArrowheads="1"/>
              </p:cNvSpPr>
              <p:nvPr/>
            </p:nvSpPr>
            <p:spPr bwMode="auto">
              <a:xfrm>
                <a:off x="2161" y="1668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p2</a:t>
                </a:r>
              </a:p>
            </p:txBody>
          </p:sp>
          <p:sp>
            <p:nvSpPr>
              <p:cNvPr id="54286" name="Text Box 9"/>
              <p:cNvSpPr txBox="1">
                <a:spLocks noChangeArrowheads="1"/>
              </p:cNvSpPr>
              <p:nvPr/>
            </p:nvSpPr>
            <p:spPr bwMode="auto">
              <a:xfrm>
                <a:off x="2352" y="1872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p3</a:t>
                </a:r>
              </a:p>
            </p:txBody>
          </p:sp>
          <p:sp>
            <p:nvSpPr>
              <p:cNvPr id="54287" name="Text Box 10"/>
              <p:cNvSpPr txBox="1">
                <a:spLocks noChangeArrowheads="1"/>
              </p:cNvSpPr>
              <p:nvPr/>
            </p:nvSpPr>
            <p:spPr bwMode="auto">
              <a:xfrm>
                <a:off x="1104" y="2016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sp1</a:t>
                </a:r>
              </a:p>
            </p:txBody>
          </p:sp>
          <p:sp>
            <p:nvSpPr>
              <p:cNvPr id="54288" name="Text Box 11"/>
              <p:cNvSpPr txBox="1">
                <a:spLocks noChangeArrowheads="1"/>
              </p:cNvSpPr>
              <p:nvPr/>
            </p:nvSpPr>
            <p:spPr bwMode="auto">
              <a:xfrm>
                <a:off x="1440" y="2304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sp2</a:t>
                </a:r>
              </a:p>
            </p:txBody>
          </p:sp>
          <p:sp>
            <p:nvSpPr>
              <p:cNvPr id="54289" name="Text Box 12"/>
              <p:cNvSpPr txBox="1">
                <a:spLocks noChangeArrowheads="1"/>
              </p:cNvSpPr>
              <p:nvPr/>
            </p:nvSpPr>
            <p:spPr bwMode="auto">
              <a:xfrm>
                <a:off x="2976" y="1824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ep1</a:t>
                </a:r>
              </a:p>
            </p:txBody>
          </p:sp>
          <p:sp>
            <p:nvSpPr>
              <p:cNvPr id="54290" name="Text Box 13"/>
              <p:cNvSpPr txBox="1">
                <a:spLocks noChangeArrowheads="1"/>
              </p:cNvSpPr>
              <p:nvPr/>
            </p:nvSpPr>
            <p:spPr bwMode="auto">
              <a:xfrm>
                <a:off x="3264" y="2112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ep2</a:t>
                </a:r>
              </a:p>
            </p:txBody>
          </p:sp>
          <p:sp>
            <p:nvSpPr>
              <p:cNvPr id="54291" name="Text Box 14"/>
              <p:cNvSpPr txBox="1">
                <a:spLocks noChangeArrowheads="1"/>
              </p:cNvSpPr>
              <p:nvPr/>
            </p:nvSpPr>
            <p:spPr bwMode="auto">
              <a:xfrm>
                <a:off x="3024" y="2352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ep3</a:t>
                </a:r>
              </a:p>
            </p:txBody>
          </p:sp>
        </p:grpSp>
        <p:sp>
          <p:nvSpPr>
            <p:cNvPr id="54280" name="Oval 15"/>
            <p:cNvSpPr>
              <a:spLocks noChangeArrowheads="1"/>
            </p:cNvSpPr>
            <p:nvPr/>
          </p:nvSpPr>
          <p:spPr bwMode="auto">
            <a:xfrm>
              <a:off x="3407228" y="3708251"/>
              <a:ext cx="5217145" cy="1701949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4281" name="Text Box 16"/>
            <p:cNvSpPr txBox="1">
              <a:spLocks noChangeArrowheads="1"/>
            </p:cNvSpPr>
            <p:nvPr/>
          </p:nvSpPr>
          <p:spPr bwMode="auto">
            <a:xfrm>
              <a:off x="5105400" y="3276601"/>
              <a:ext cx="895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3333CC"/>
                  </a:solidFill>
                </a:rPr>
                <a:t>Product</a:t>
              </a:r>
            </a:p>
          </p:txBody>
        </p:sp>
        <p:sp>
          <p:nvSpPr>
            <p:cNvPr id="54282" name="Oval 17"/>
            <p:cNvSpPr>
              <a:spLocks noChangeArrowheads="1"/>
            </p:cNvSpPr>
            <p:nvPr/>
          </p:nvSpPr>
          <p:spPr bwMode="auto">
            <a:xfrm rot="2757794">
              <a:off x="3617913" y="4325988"/>
              <a:ext cx="1223963" cy="649188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4283" name="Oval 18"/>
            <p:cNvSpPr>
              <a:spLocks noChangeArrowheads="1"/>
            </p:cNvSpPr>
            <p:nvPr/>
          </p:nvSpPr>
          <p:spPr bwMode="auto">
            <a:xfrm>
              <a:off x="6362125" y="3905251"/>
              <a:ext cx="1430181" cy="1308693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7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29DFE2-3C13-4344-94E1-E8D31669D46A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68838" y="5888509"/>
            <a:ext cx="6454322" cy="516582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>
                <a:latin typeface="+mj-lt"/>
              </a:rPr>
              <a:t>No need for multiple inheritance in E/R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2706687" y="4203954"/>
            <a:ext cx="172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3333CC"/>
                </a:solidFill>
              </a:rPr>
              <a:t>SoftwareProduct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7964487" y="3822954"/>
            <a:ext cx="198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3333CC"/>
                </a:solidFill>
              </a:rPr>
              <a:t>EducationalProduct</a:t>
            </a:r>
          </a:p>
        </p:txBody>
      </p:sp>
      <p:grpSp>
        <p:nvGrpSpPr>
          <p:cNvPr id="55302" name="Group 5"/>
          <p:cNvGrpSpPr>
            <a:grpSpLocks/>
          </p:cNvGrpSpPr>
          <p:nvPr/>
        </p:nvGrpSpPr>
        <p:grpSpPr bwMode="auto">
          <a:xfrm>
            <a:off x="4154487" y="3289554"/>
            <a:ext cx="3943350" cy="1452563"/>
            <a:chOff x="1104" y="1668"/>
            <a:chExt cx="2484" cy="915"/>
          </a:xfrm>
        </p:grpSpPr>
        <p:sp>
          <p:nvSpPr>
            <p:cNvPr id="55310" name="Text Box 6"/>
            <p:cNvSpPr txBox="1">
              <a:spLocks noChangeArrowheads="1"/>
            </p:cNvSpPr>
            <p:nvPr/>
          </p:nvSpPr>
          <p:spPr bwMode="auto">
            <a:xfrm>
              <a:off x="1728" y="172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55311" name="Text Box 7"/>
            <p:cNvSpPr txBox="1">
              <a:spLocks noChangeArrowheads="1"/>
            </p:cNvSpPr>
            <p:nvPr/>
          </p:nvSpPr>
          <p:spPr bwMode="auto">
            <a:xfrm>
              <a:off x="2161" y="166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55312" name="Text Box 8"/>
            <p:cNvSpPr txBox="1">
              <a:spLocks noChangeArrowheads="1"/>
            </p:cNvSpPr>
            <p:nvPr/>
          </p:nvSpPr>
          <p:spPr bwMode="auto">
            <a:xfrm>
              <a:off x="2352" y="1872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55313" name="Text Box 9"/>
            <p:cNvSpPr txBox="1">
              <a:spLocks noChangeArrowheads="1"/>
            </p:cNvSpPr>
            <p:nvPr/>
          </p:nvSpPr>
          <p:spPr bwMode="auto">
            <a:xfrm>
              <a:off x="1104" y="2016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sp1</a:t>
              </a:r>
            </a:p>
          </p:txBody>
        </p:sp>
        <p:sp>
          <p:nvSpPr>
            <p:cNvPr id="55314" name="Text Box 10"/>
            <p:cNvSpPr txBox="1">
              <a:spLocks noChangeArrowheads="1"/>
            </p:cNvSpPr>
            <p:nvPr/>
          </p:nvSpPr>
          <p:spPr bwMode="auto">
            <a:xfrm>
              <a:off x="1440" y="2304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sp2</a:t>
              </a:r>
            </a:p>
          </p:txBody>
        </p:sp>
        <p:sp>
          <p:nvSpPr>
            <p:cNvPr id="55315" name="Text Box 11"/>
            <p:cNvSpPr txBox="1">
              <a:spLocks noChangeArrowheads="1"/>
            </p:cNvSpPr>
            <p:nvPr/>
          </p:nvSpPr>
          <p:spPr bwMode="auto">
            <a:xfrm>
              <a:off x="2976" y="1824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ep1</a:t>
              </a:r>
            </a:p>
          </p:txBody>
        </p:sp>
        <p:sp>
          <p:nvSpPr>
            <p:cNvPr id="55316" name="Text Box 12"/>
            <p:cNvSpPr txBox="1">
              <a:spLocks noChangeArrowheads="1"/>
            </p:cNvSpPr>
            <p:nvPr/>
          </p:nvSpPr>
          <p:spPr bwMode="auto">
            <a:xfrm>
              <a:off x="3264" y="2112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ep2</a:t>
              </a:r>
            </a:p>
          </p:txBody>
        </p:sp>
        <p:sp>
          <p:nvSpPr>
            <p:cNvPr id="55317" name="Text Box 13"/>
            <p:cNvSpPr txBox="1">
              <a:spLocks noChangeArrowheads="1"/>
            </p:cNvSpPr>
            <p:nvPr/>
          </p:nvSpPr>
          <p:spPr bwMode="auto">
            <a:xfrm>
              <a:off x="3024" y="2352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ep3</a:t>
              </a:r>
            </a:p>
          </p:txBody>
        </p:sp>
      </p:grpSp>
      <p:sp>
        <p:nvSpPr>
          <p:cNvPr id="55303" name="Oval 14"/>
          <p:cNvSpPr>
            <a:spLocks noChangeArrowheads="1"/>
          </p:cNvSpPr>
          <p:nvPr/>
        </p:nvSpPr>
        <p:spPr bwMode="auto">
          <a:xfrm>
            <a:off x="3544887" y="3266685"/>
            <a:ext cx="4942114" cy="1764582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5304" name="Text Box 15"/>
          <p:cNvSpPr txBox="1">
            <a:spLocks noChangeArrowheads="1"/>
          </p:cNvSpPr>
          <p:nvPr/>
        </p:nvSpPr>
        <p:spPr bwMode="auto">
          <a:xfrm>
            <a:off x="5526087" y="2908554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3333CC"/>
                </a:solidFill>
              </a:rPr>
              <a:t>Product</a:t>
            </a:r>
          </a:p>
        </p:txBody>
      </p:sp>
      <p:sp>
        <p:nvSpPr>
          <p:cNvPr id="55305" name="Freeform 16"/>
          <p:cNvSpPr>
            <a:spLocks/>
          </p:cNvSpPr>
          <p:nvPr/>
        </p:nvSpPr>
        <p:spPr bwMode="auto">
          <a:xfrm>
            <a:off x="5037136" y="3481416"/>
            <a:ext cx="3253921" cy="1317851"/>
          </a:xfrm>
          <a:custGeom>
            <a:avLst/>
            <a:gdLst>
              <a:gd name="T0" fmla="*/ 880 w 1560"/>
              <a:gd name="T1" fmla="*/ 104 h 832"/>
              <a:gd name="T2" fmla="*/ 1216 w 1560"/>
              <a:gd name="T3" fmla="*/ 56 h 832"/>
              <a:gd name="T4" fmla="*/ 1552 w 1560"/>
              <a:gd name="T5" fmla="*/ 440 h 832"/>
              <a:gd name="T6" fmla="*/ 1264 w 1560"/>
              <a:gd name="T7" fmla="*/ 728 h 832"/>
              <a:gd name="T8" fmla="*/ 496 w 1560"/>
              <a:gd name="T9" fmla="*/ 824 h 832"/>
              <a:gd name="T10" fmla="*/ 16 w 1560"/>
              <a:gd name="T11" fmla="*/ 680 h 832"/>
              <a:gd name="T12" fmla="*/ 400 w 1560"/>
              <a:gd name="T13" fmla="*/ 536 h 832"/>
              <a:gd name="T14" fmla="*/ 976 w 1560"/>
              <a:gd name="T15" fmla="*/ 488 h 832"/>
              <a:gd name="T16" fmla="*/ 880 w 1560"/>
              <a:gd name="T17" fmla="*/ 104 h 8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60"/>
              <a:gd name="T28" fmla="*/ 0 h 832"/>
              <a:gd name="T29" fmla="*/ 1560 w 1560"/>
              <a:gd name="T30" fmla="*/ 832 h 8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60" h="832">
                <a:moveTo>
                  <a:pt x="880" y="104"/>
                </a:moveTo>
                <a:cubicBezTo>
                  <a:pt x="920" y="32"/>
                  <a:pt x="1104" y="0"/>
                  <a:pt x="1216" y="56"/>
                </a:cubicBezTo>
                <a:cubicBezTo>
                  <a:pt x="1328" y="112"/>
                  <a:pt x="1544" y="328"/>
                  <a:pt x="1552" y="440"/>
                </a:cubicBezTo>
                <a:cubicBezTo>
                  <a:pt x="1560" y="552"/>
                  <a:pt x="1440" y="664"/>
                  <a:pt x="1264" y="728"/>
                </a:cubicBezTo>
                <a:cubicBezTo>
                  <a:pt x="1088" y="792"/>
                  <a:pt x="704" y="832"/>
                  <a:pt x="496" y="824"/>
                </a:cubicBezTo>
                <a:cubicBezTo>
                  <a:pt x="288" y="816"/>
                  <a:pt x="32" y="728"/>
                  <a:pt x="16" y="680"/>
                </a:cubicBezTo>
                <a:cubicBezTo>
                  <a:pt x="0" y="632"/>
                  <a:pt x="240" y="568"/>
                  <a:pt x="400" y="536"/>
                </a:cubicBezTo>
                <a:cubicBezTo>
                  <a:pt x="560" y="504"/>
                  <a:pt x="896" y="560"/>
                  <a:pt x="976" y="488"/>
                </a:cubicBezTo>
                <a:cubicBezTo>
                  <a:pt x="1056" y="416"/>
                  <a:pt x="840" y="176"/>
                  <a:pt x="880" y="104"/>
                </a:cubicBezTo>
                <a:close/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5306" name="Freeform 17"/>
          <p:cNvSpPr>
            <a:spLocks/>
          </p:cNvSpPr>
          <p:nvPr/>
        </p:nvSpPr>
        <p:spPr bwMode="auto">
          <a:xfrm>
            <a:off x="3784373" y="3819553"/>
            <a:ext cx="2929163" cy="1034632"/>
          </a:xfrm>
          <a:custGeom>
            <a:avLst/>
            <a:gdLst>
              <a:gd name="T0" fmla="*/ 0 w 1672"/>
              <a:gd name="T1" fmla="*/ 128 h 728"/>
              <a:gd name="T2" fmla="*/ 336 w 1672"/>
              <a:gd name="T3" fmla="*/ 32 h 728"/>
              <a:gd name="T4" fmla="*/ 720 w 1672"/>
              <a:gd name="T5" fmla="*/ 320 h 728"/>
              <a:gd name="T6" fmla="*/ 1296 w 1672"/>
              <a:gd name="T7" fmla="*/ 272 h 728"/>
              <a:gd name="T8" fmla="*/ 1632 w 1672"/>
              <a:gd name="T9" fmla="*/ 368 h 728"/>
              <a:gd name="T10" fmla="*/ 1536 w 1672"/>
              <a:gd name="T11" fmla="*/ 656 h 728"/>
              <a:gd name="T12" fmla="*/ 960 w 1672"/>
              <a:gd name="T13" fmla="*/ 704 h 728"/>
              <a:gd name="T14" fmla="*/ 336 w 1672"/>
              <a:gd name="T15" fmla="*/ 512 h 728"/>
              <a:gd name="T16" fmla="*/ 0 w 1672"/>
              <a:gd name="T17" fmla="*/ 128 h 7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72"/>
              <a:gd name="T28" fmla="*/ 0 h 728"/>
              <a:gd name="T29" fmla="*/ 1672 w 1672"/>
              <a:gd name="T30" fmla="*/ 728 h 7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72" h="728">
                <a:moveTo>
                  <a:pt x="0" y="128"/>
                </a:moveTo>
                <a:cubicBezTo>
                  <a:pt x="0" y="48"/>
                  <a:pt x="216" y="0"/>
                  <a:pt x="336" y="32"/>
                </a:cubicBezTo>
                <a:cubicBezTo>
                  <a:pt x="456" y="64"/>
                  <a:pt x="560" y="280"/>
                  <a:pt x="720" y="320"/>
                </a:cubicBezTo>
                <a:cubicBezTo>
                  <a:pt x="880" y="360"/>
                  <a:pt x="1144" y="264"/>
                  <a:pt x="1296" y="272"/>
                </a:cubicBezTo>
                <a:cubicBezTo>
                  <a:pt x="1448" y="280"/>
                  <a:pt x="1592" y="304"/>
                  <a:pt x="1632" y="368"/>
                </a:cubicBezTo>
                <a:cubicBezTo>
                  <a:pt x="1672" y="432"/>
                  <a:pt x="1648" y="600"/>
                  <a:pt x="1536" y="656"/>
                </a:cubicBezTo>
                <a:cubicBezTo>
                  <a:pt x="1424" y="712"/>
                  <a:pt x="1160" y="728"/>
                  <a:pt x="960" y="704"/>
                </a:cubicBezTo>
                <a:cubicBezTo>
                  <a:pt x="760" y="680"/>
                  <a:pt x="496" y="608"/>
                  <a:pt x="336" y="512"/>
                </a:cubicBezTo>
                <a:cubicBezTo>
                  <a:pt x="176" y="416"/>
                  <a:pt x="0" y="208"/>
                  <a:pt x="0" y="128"/>
                </a:cubicBezTo>
                <a:close/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5307" name="Text Box 18"/>
          <p:cNvSpPr txBox="1">
            <a:spLocks noChangeArrowheads="1"/>
          </p:cNvSpPr>
          <p:nvPr/>
        </p:nvSpPr>
        <p:spPr bwMode="auto">
          <a:xfrm>
            <a:off x="5373687" y="4432554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</a:rPr>
              <a:t>esp1</a:t>
            </a:r>
          </a:p>
        </p:txBody>
      </p:sp>
      <p:sp>
        <p:nvSpPr>
          <p:cNvPr id="55308" name="Text Box 19"/>
          <p:cNvSpPr txBox="1">
            <a:spLocks noChangeArrowheads="1"/>
          </p:cNvSpPr>
          <p:nvPr/>
        </p:nvSpPr>
        <p:spPr bwMode="auto">
          <a:xfrm>
            <a:off x="5983287" y="4356354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</a:rPr>
              <a:t>esp2</a:t>
            </a:r>
          </a:p>
        </p:txBody>
      </p:sp>
      <p:sp>
        <p:nvSpPr>
          <p:cNvPr id="55309" name="Rectangle 20"/>
          <p:cNvSpPr>
            <a:spLocks noChangeArrowheads="1"/>
          </p:cNvSpPr>
          <p:nvPr/>
        </p:nvSpPr>
        <p:spPr bwMode="auto">
          <a:xfrm>
            <a:off x="2108200" y="1957067"/>
            <a:ext cx="7467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</a:rPr>
              <a:t>We have three entity sets, but four different kinds of </a:t>
            </a:r>
            <a:r>
              <a:rPr lang="en-US" sz="2800" dirty="0" smtClean="0">
                <a:solidFill>
                  <a:srgbClr val="000000"/>
                </a:solidFill>
              </a:rPr>
              <a:t>objects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3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eaLnBrk="1" hangingPunct="1"/>
            <a:r>
              <a:rPr lang="en-US"/>
              <a:t>Difference between OO and E/R inheritance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6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IsA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declare </a:t>
            </a:r>
            <a:r>
              <a:rPr lang="en-US" b="1" i="1" dirty="0" smtClean="0"/>
              <a:t>A </a:t>
            </a:r>
            <a:r>
              <a:rPr lang="en-US" b="1" i="1" dirty="0" err="1" smtClean="0"/>
              <a:t>IsA</a:t>
            </a:r>
            <a:r>
              <a:rPr lang="en-US" b="1" i="1" dirty="0" smtClean="0"/>
              <a:t> B </a:t>
            </a:r>
            <a:r>
              <a:rPr lang="en-US" dirty="0" smtClean="0"/>
              <a:t>then every </a:t>
            </a:r>
            <a:r>
              <a:rPr lang="en-US" b="1" dirty="0" smtClean="0"/>
              <a:t>A</a:t>
            </a:r>
            <a:r>
              <a:rPr lang="en-US" dirty="0" smtClean="0"/>
              <a:t> is a </a:t>
            </a:r>
            <a:r>
              <a:rPr lang="en-US" b="1" dirty="0" smtClean="0"/>
              <a:t>B</a:t>
            </a:r>
          </a:p>
          <a:p>
            <a:endParaRPr lang="en-US" dirty="0" smtClean="0"/>
          </a:p>
          <a:p>
            <a:r>
              <a:rPr lang="en-US" dirty="0" smtClean="0"/>
              <a:t>We use </a:t>
            </a:r>
            <a:r>
              <a:rPr lang="en-US" dirty="0" err="1" smtClean="0"/>
              <a:t>IsA</a:t>
            </a:r>
            <a:r>
              <a:rPr lang="en-US" dirty="0" smtClean="0"/>
              <a:t> to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Add descriptive attributes to a subclass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identify entities that participate in a relationship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 need for multiple inheritance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74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6A7F3C-EFFD-084E-AF2F-40723FF13C24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Modeling UnionTypes With Subclasses</a:t>
            </a:r>
          </a:p>
        </p:txBody>
      </p:sp>
      <p:sp>
        <p:nvSpPr>
          <p:cNvPr id="56325" name="Rectangle 7"/>
          <p:cNvSpPr>
            <a:spLocks noChangeArrowheads="1"/>
          </p:cNvSpPr>
          <p:nvPr/>
        </p:nvSpPr>
        <p:spPr bwMode="auto">
          <a:xfrm>
            <a:off x="2895600" y="4747866"/>
            <a:ext cx="6705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Suppose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each piece of furniture is owned either by a person, or by a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company.  </a:t>
            </a:r>
            <a:r>
              <a:rPr lang="en-US" sz="2800" i="1" dirty="0" smtClean="0">
                <a:solidFill>
                  <a:srgbClr val="000000"/>
                </a:solidFill>
                <a:latin typeface="+mj-lt"/>
              </a:rPr>
              <a:t>How do we represent this?</a:t>
            </a:r>
            <a:endParaRPr lang="en-US" sz="2800" i="1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334000" y="2985914"/>
            <a:ext cx="1985963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FurniturePiece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95600" y="2985914"/>
            <a:ext cx="1023938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8610600" y="2985914"/>
            <a:ext cx="1377950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335224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8AD77-1974-5D42-8093-FA6544DB5CAB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Modeling Union Types with Subclasses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752600"/>
            <a:ext cx="8686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+mj-lt"/>
              </a:rPr>
              <a:t>Say: each piece of furniture is owned either by a person, </a:t>
            </a:r>
            <a:r>
              <a:rPr lang="en-US" dirty="0" smtClean="0">
                <a:latin typeface="+mj-lt"/>
              </a:rPr>
              <a:t>or by </a:t>
            </a:r>
            <a:r>
              <a:rPr lang="en-US" dirty="0">
                <a:latin typeface="+mj-lt"/>
              </a:rPr>
              <a:t>a </a:t>
            </a:r>
            <a:r>
              <a:rPr lang="en-US" dirty="0" smtClean="0">
                <a:latin typeface="+mj-lt"/>
              </a:rPr>
              <a:t>company</a:t>
            </a:r>
          </a:p>
          <a:p>
            <a:pPr eaLnBrk="1" hangingPunct="1">
              <a:buFontTx/>
              <a:buNone/>
            </a:pPr>
            <a:endParaRPr lang="en-US" dirty="0" smtClean="0">
              <a:latin typeface="+mj-lt"/>
            </a:endParaRPr>
          </a:p>
          <a:p>
            <a:pPr eaLnBrk="1" hangingPunct="1">
              <a:buFontTx/>
              <a:buNone/>
            </a:pPr>
            <a:r>
              <a:rPr lang="en-US" b="1" u="sng" dirty="0" smtClean="0">
                <a:latin typeface="+mj-lt"/>
              </a:rPr>
              <a:t>Solution </a:t>
            </a:r>
            <a:r>
              <a:rPr lang="en-US" b="1" u="sng" dirty="0">
                <a:latin typeface="+mj-lt"/>
              </a:rPr>
              <a:t>1.</a:t>
            </a:r>
            <a:r>
              <a:rPr lang="en-US" dirty="0">
                <a:latin typeface="+mj-lt"/>
              </a:rPr>
              <a:t> Acceptable, </a:t>
            </a:r>
            <a:r>
              <a:rPr lang="en-US" dirty="0" smtClean="0">
                <a:latin typeface="+mj-lt"/>
              </a:rPr>
              <a:t>but imperfect </a:t>
            </a:r>
            <a:r>
              <a:rPr lang="en-US" dirty="0">
                <a:latin typeface="+mj-lt"/>
              </a:rPr>
              <a:t>(What’s wrong ?)</a:t>
            </a: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5181600" y="3979862"/>
            <a:ext cx="1985963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FurniturePiece</a:t>
            </a: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2743200" y="3979862"/>
            <a:ext cx="1023938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auto">
          <a:xfrm>
            <a:off x="8458200" y="3979862"/>
            <a:ext cx="1377950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Company</a:t>
            </a:r>
          </a:p>
        </p:txBody>
      </p:sp>
      <p:sp>
        <p:nvSpPr>
          <p:cNvPr id="57353" name="AutoShape 8"/>
          <p:cNvSpPr>
            <a:spLocks noChangeArrowheads="1"/>
          </p:cNvSpPr>
          <p:nvPr/>
        </p:nvSpPr>
        <p:spPr bwMode="auto">
          <a:xfrm>
            <a:off x="3505200" y="5122862"/>
            <a:ext cx="2286000" cy="14160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ownedByPerson</a:t>
            </a:r>
          </a:p>
        </p:txBody>
      </p:sp>
      <p:sp>
        <p:nvSpPr>
          <p:cNvPr id="57354" name="AutoShape 9"/>
          <p:cNvSpPr>
            <a:spLocks noChangeArrowheads="1"/>
          </p:cNvSpPr>
          <p:nvPr/>
        </p:nvSpPr>
        <p:spPr bwMode="auto">
          <a:xfrm>
            <a:off x="6705600" y="5122862"/>
            <a:ext cx="2286000" cy="14160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</a:rPr>
              <a:t>ownedByComp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stCxn id="57350" idx="2"/>
            <a:endCxn id="57353" idx="3"/>
          </p:cNvCxnSpPr>
          <p:nvPr/>
        </p:nvCxnSpPr>
        <p:spPr bwMode="auto">
          <a:xfrm rot="5400000">
            <a:off x="5290741" y="4947046"/>
            <a:ext cx="1384300" cy="383382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>
            <a:stCxn id="57350" idx="2"/>
            <a:endCxn id="57354" idx="1"/>
          </p:cNvCxnSpPr>
          <p:nvPr/>
        </p:nvCxnSpPr>
        <p:spPr bwMode="auto">
          <a:xfrm rot="16200000" flipH="1">
            <a:off x="5747941" y="4873228"/>
            <a:ext cx="1384300" cy="531018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Straight Connector 19"/>
          <p:cNvCxnSpPr>
            <a:stCxn id="57353" idx="1"/>
            <a:endCxn id="57351" idx="2"/>
          </p:cNvCxnSpPr>
          <p:nvPr/>
        </p:nvCxnSpPr>
        <p:spPr bwMode="auto">
          <a:xfrm rot="10800000">
            <a:off x="3255171" y="4446587"/>
            <a:ext cx="250031" cy="13843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57354" idx="3"/>
            <a:endCxn id="57352" idx="2"/>
          </p:cNvCxnSpPr>
          <p:nvPr/>
        </p:nvCxnSpPr>
        <p:spPr bwMode="auto">
          <a:xfrm flipV="1">
            <a:off x="8991601" y="4446587"/>
            <a:ext cx="155575" cy="13843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753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A54DBA-92F2-4B41-B2E1-CEAA340DECD1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Modeling Union Types with Subclasses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0071"/>
            <a:ext cx="10363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Solution 2: </a:t>
            </a:r>
            <a:r>
              <a:rPr lang="en-US" dirty="0" smtClean="0"/>
              <a:t>better (though more laborious)</a:t>
            </a:r>
            <a:endParaRPr lang="en-US" dirty="0"/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5257801" y="2514601"/>
            <a:ext cx="1985963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</a:rPr>
              <a:t>FurniturePiece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3429000" y="5105401"/>
            <a:ext cx="102303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583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153400" y="5105401"/>
            <a:ext cx="1377950" cy="466725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sz="2400" dirty="0"/>
              <a:t>Company</a:t>
            </a:r>
          </a:p>
        </p:txBody>
      </p:sp>
      <p:sp>
        <p:nvSpPr>
          <p:cNvPr id="58377" name="AutoShape 8"/>
          <p:cNvSpPr>
            <a:spLocks noChangeArrowheads="1"/>
          </p:cNvSpPr>
          <p:nvPr/>
        </p:nvSpPr>
        <p:spPr bwMode="auto">
          <a:xfrm>
            <a:off x="5105400" y="3581400"/>
            <a:ext cx="22860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ownedBy</a:t>
            </a:r>
          </a:p>
        </p:txBody>
      </p:sp>
      <p:sp>
        <p:nvSpPr>
          <p:cNvPr id="58378" name="Rectangle 9"/>
          <p:cNvSpPr>
            <a:spLocks noChangeArrowheads="1"/>
          </p:cNvSpPr>
          <p:nvPr/>
        </p:nvSpPr>
        <p:spPr bwMode="auto">
          <a:xfrm>
            <a:off x="5715001" y="4953001"/>
            <a:ext cx="1023937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Owner</a:t>
            </a:r>
          </a:p>
        </p:txBody>
      </p:sp>
      <p:sp>
        <p:nvSpPr>
          <p:cNvPr id="58379" name="AutoShape 10"/>
          <p:cNvSpPr>
            <a:spLocks noChangeAspect="1" noChangeArrowheads="1"/>
          </p:cNvSpPr>
          <p:nvPr/>
        </p:nvSpPr>
        <p:spPr bwMode="auto">
          <a:xfrm>
            <a:off x="5867400" y="5867401"/>
            <a:ext cx="762000" cy="6445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</a:rPr>
              <a:t>isa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23" name="Straight Connector 22"/>
          <p:cNvCxnSpPr>
            <a:stCxn id="58374" idx="2"/>
            <a:endCxn id="58377" idx="0"/>
          </p:cNvCxnSpPr>
          <p:nvPr/>
        </p:nvCxnSpPr>
        <p:spPr bwMode="auto">
          <a:xfrm rot="5400000">
            <a:off x="5949555" y="3280171"/>
            <a:ext cx="600075" cy="238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Straight Connector 24"/>
          <p:cNvCxnSpPr>
            <a:stCxn id="58377" idx="2"/>
            <a:endCxn id="58378" idx="0"/>
          </p:cNvCxnSpPr>
          <p:nvPr/>
        </p:nvCxnSpPr>
        <p:spPr bwMode="auto">
          <a:xfrm rot="5400000">
            <a:off x="5970985" y="4675586"/>
            <a:ext cx="533400" cy="2143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58378" idx="2"/>
            <a:endCxn id="58379" idx="0"/>
          </p:cNvCxnSpPr>
          <p:nvPr/>
        </p:nvCxnSpPr>
        <p:spPr bwMode="auto">
          <a:xfrm rot="16200000" flipH="1">
            <a:off x="6013848" y="5632847"/>
            <a:ext cx="447675" cy="2143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Elbow Connector 38"/>
          <p:cNvCxnSpPr>
            <a:stCxn id="58375" idx="2"/>
            <a:endCxn id="58379" idx="3"/>
          </p:cNvCxnSpPr>
          <p:nvPr/>
        </p:nvCxnSpPr>
        <p:spPr bwMode="auto">
          <a:xfrm rot="16200000" flipH="1">
            <a:off x="4622029" y="4885554"/>
            <a:ext cx="944860" cy="2307882"/>
          </a:xfrm>
          <a:prstGeom prst="bentConnector3">
            <a:avLst>
              <a:gd name="adj1" fmla="val 124194"/>
            </a:avLst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Elbow Connector 40"/>
          <p:cNvCxnSpPr>
            <a:stCxn id="58379" idx="3"/>
            <a:endCxn id="58376" idx="2"/>
          </p:cNvCxnSpPr>
          <p:nvPr/>
        </p:nvCxnSpPr>
        <p:spPr bwMode="auto">
          <a:xfrm rot="5400000" flipH="1" flipV="1">
            <a:off x="7075487" y="4745038"/>
            <a:ext cx="939800" cy="2593975"/>
          </a:xfrm>
          <a:prstGeom prst="bentConnector3">
            <a:avLst>
              <a:gd name="adj1" fmla="val -24324"/>
            </a:avLst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97551" y="3009708"/>
            <a:ext cx="326980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What </a:t>
            </a:r>
            <a:r>
              <a:rPr lang="en-US" sz="2400" smtClean="0">
                <a:latin typeface="+mj-lt"/>
              </a:rPr>
              <a:t>is happening here?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542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045D88-1492-AE41-AA3B-0C79F03A2829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1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Constraints in E/R Diagrams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905069" y="1524001"/>
            <a:ext cx="1029166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Finding constraints is part of the </a:t>
            </a:r>
            <a:r>
              <a:rPr lang="en-US" sz="2400" dirty="0" smtClean="0">
                <a:solidFill>
                  <a:srgbClr val="000000"/>
                </a:solidFill>
              </a:rPr>
              <a:t>E/R modeling </a:t>
            </a:r>
            <a:r>
              <a:rPr lang="en-US" sz="2400" dirty="0">
                <a:solidFill>
                  <a:srgbClr val="000000"/>
                </a:solidFill>
              </a:rPr>
              <a:t>process. </a:t>
            </a:r>
            <a:r>
              <a:rPr lang="en-US" sz="2400" dirty="0" smtClean="0">
                <a:solidFill>
                  <a:srgbClr val="000000"/>
                </a:solidFill>
              </a:rPr>
              <a:t>Commonly </a:t>
            </a:r>
            <a:r>
              <a:rPr lang="en-US" sz="2400" dirty="0">
                <a:solidFill>
                  <a:srgbClr val="000000"/>
                </a:solidFill>
              </a:rPr>
              <a:t>used </a:t>
            </a:r>
            <a:r>
              <a:rPr lang="en-US" sz="2400" dirty="0" smtClean="0">
                <a:solidFill>
                  <a:srgbClr val="000000"/>
                </a:solidFill>
              </a:rPr>
              <a:t>constraints are:</a:t>
            </a:r>
            <a:endParaRPr lang="en-US" sz="2400" dirty="0">
              <a:solidFill>
                <a:srgbClr val="000000"/>
              </a:solidFill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400" u="sng" dirty="0" smtClean="0"/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u="sng" dirty="0" smtClean="0"/>
              <a:t>Keys</a:t>
            </a:r>
            <a:r>
              <a:rPr lang="en-US" sz="2400" dirty="0">
                <a:solidFill>
                  <a:srgbClr val="3333CC"/>
                </a:solidFill>
              </a:rPr>
              <a:t>: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Implicit constraints on uniqueness of entities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i="1" dirty="0" smtClean="0">
                <a:solidFill>
                  <a:srgbClr val="000000"/>
                </a:solidFill>
              </a:rPr>
              <a:t>Ex: An SSN (</a:t>
            </a:r>
            <a:r>
              <a:rPr lang="ar-IQ" sz="2400" i="1" dirty="0" smtClean="0">
                <a:solidFill>
                  <a:srgbClr val="000000"/>
                </a:solidFill>
              </a:rPr>
              <a:t>کد ملی</a:t>
            </a:r>
            <a:r>
              <a:rPr lang="en-US" sz="2400" i="1" dirty="0" smtClean="0">
                <a:solidFill>
                  <a:srgbClr val="000000"/>
                </a:solidFill>
              </a:rPr>
              <a:t>) uniquely </a:t>
            </a:r>
            <a:r>
              <a:rPr lang="en-US" sz="2400" i="1" dirty="0">
                <a:solidFill>
                  <a:srgbClr val="000000"/>
                </a:solidFill>
              </a:rPr>
              <a:t>identifies a </a:t>
            </a:r>
            <a:r>
              <a:rPr lang="en-US" sz="2400" i="1" dirty="0" smtClean="0">
                <a:solidFill>
                  <a:srgbClr val="000000"/>
                </a:solidFill>
              </a:rPr>
              <a:t>person</a:t>
            </a:r>
            <a:endParaRPr lang="en-US" sz="2400" i="1" dirty="0">
              <a:solidFill>
                <a:srgbClr val="000000"/>
              </a:solidFill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400" i="1" dirty="0">
              <a:solidFill>
                <a:srgbClr val="000000"/>
              </a:solidFill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u="sng" dirty="0" smtClean="0"/>
              <a:t>Single-value </a:t>
            </a:r>
            <a:r>
              <a:rPr lang="en-US" sz="2400" u="sng" dirty="0"/>
              <a:t>constraints: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i="1" dirty="0" smtClean="0">
                <a:solidFill>
                  <a:srgbClr val="000000"/>
                </a:solidFill>
              </a:rPr>
              <a:t>Ex: a </a:t>
            </a:r>
            <a:r>
              <a:rPr lang="en-US" sz="2400" i="1" dirty="0">
                <a:solidFill>
                  <a:srgbClr val="000000"/>
                </a:solidFill>
              </a:rPr>
              <a:t>person can have only one </a:t>
            </a:r>
            <a:r>
              <a:rPr lang="en-US" sz="2400" i="1" dirty="0" smtClean="0">
                <a:solidFill>
                  <a:srgbClr val="000000"/>
                </a:solidFill>
              </a:rPr>
              <a:t>father</a:t>
            </a:r>
            <a:endParaRPr lang="en-US" sz="2400" i="1" dirty="0">
              <a:solidFill>
                <a:srgbClr val="000000"/>
              </a:solidFill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400" i="1" dirty="0">
              <a:solidFill>
                <a:srgbClr val="000000"/>
              </a:solidFill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u="sng" dirty="0" smtClean="0"/>
              <a:t>Referential </a:t>
            </a:r>
            <a:r>
              <a:rPr lang="en-US" sz="2400" u="sng" dirty="0"/>
              <a:t>integrity constraints: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Referenced entities must exist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i="1" dirty="0" smtClean="0">
                <a:solidFill>
                  <a:srgbClr val="000000"/>
                </a:solidFill>
              </a:rPr>
              <a:t>Ex: if </a:t>
            </a:r>
            <a:r>
              <a:rPr lang="en-US" sz="2400" i="1" dirty="0">
                <a:solidFill>
                  <a:srgbClr val="000000"/>
                </a:solidFill>
              </a:rPr>
              <a:t>you work for a company, </a:t>
            </a:r>
            <a:r>
              <a:rPr lang="en-US" sz="2400" i="1" dirty="0" smtClean="0">
                <a:solidFill>
                  <a:srgbClr val="000000"/>
                </a:solidFill>
              </a:rPr>
              <a:t>it must </a:t>
            </a:r>
            <a:r>
              <a:rPr lang="en-US" sz="2400" i="1" dirty="0">
                <a:solidFill>
                  <a:srgbClr val="000000"/>
                </a:solidFill>
              </a:rPr>
              <a:t>exist in the </a:t>
            </a:r>
            <a:r>
              <a:rPr lang="en-US" sz="2400" i="1" dirty="0" smtClean="0">
                <a:solidFill>
                  <a:srgbClr val="000000"/>
                </a:solidFill>
              </a:rPr>
              <a:t>database</a:t>
            </a:r>
            <a:endParaRPr lang="en-US" sz="2400" i="1" dirty="0">
              <a:solidFill>
                <a:srgbClr val="000000"/>
              </a:solidFill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400" i="1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933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170366" y="4802497"/>
            <a:ext cx="139026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Recall FOREIGN KEYs!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974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Constraints: Partial v. Total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81200" y="1793054"/>
            <a:ext cx="7811278" cy="1371600"/>
            <a:chOff x="1981200" y="1793054"/>
            <a:chExt cx="7811278" cy="1371600"/>
          </a:xfrm>
        </p:grpSpPr>
        <p:sp>
          <p:nvSpPr>
            <p:cNvPr id="4" name="AutoShape 8"/>
            <p:cNvSpPr>
              <a:spLocks noChangeArrowheads="1"/>
            </p:cNvSpPr>
            <p:nvPr/>
          </p:nvSpPr>
          <p:spPr bwMode="auto">
            <a:xfrm>
              <a:off x="5162939" y="1793054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makes</a:t>
              </a:r>
            </a:p>
          </p:txBody>
        </p:sp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1981200" y="20978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Product</a:t>
              </a:r>
            </a:p>
          </p:txBody>
        </p:sp>
        <p:cxnSp>
          <p:nvCxnSpPr>
            <p:cNvPr id="8" name="Straight Connector 7"/>
            <p:cNvCxnSpPr>
              <a:stCxn id="5" idx="3"/>
              <a:endCxn id="4" idx="1"/>
            </p:cNvCxnSpPr>
            <p:nvPr/>
          </p:nvCxnSpPr>
          <p:spPr bwMode="auto">
            <a:xfrm>
              <a:off x="4114800" y="2478854"/>
              <a:ext cx="1048139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7658878" y="20978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Company</a:t>
              </a:r>
            </a:p>
          </p:txBody>
        </p:sp>
        <p:cxnSp>
          <p:nvCxnSpPr>
            <p:cNvPr id="11" name="Straight Connector 10"/>
            <p:cNvCxnSpPr>
              <a:stCxn id="4" idx="3"/>
              <a:endCxn id="10" idx="1"/>
            </p:cNvCxnSpPr>
            <p:nvPr/>
          </p:nvCxnSpPr>
          <p:spPr bwMode="auto">
            <a:xfrm>
              <a:off x="6686939" y="2478854"/>
              <a:ext cx="971939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3162300" y="3349378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Are there products made by no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company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? Companies that don’t make a product?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81200" y="4374477"/>
            <a:ext cx="7811278" cy="1371600"/>
            <a:chOff x="1981200" y="4374477"/>
            <a:chExt cx="7811278" cy="1371600"/>
          </a:xfrm>
        </p:grpSpPr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5162939" y="4374477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makes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981200" y="4679277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Product</a:t>
              </a:r>
            </a:p>
          </p:txBody>
        </p:sp>
        <p:cxnSp>
          <p:nvCxnSpPr>
            <p:cNvPr id="17" name="Straight Connector 16"/>
            <p:cNvCxnSpPr>
              <a:stCxn id="16" idx="3"/>
              <a:endCxn id="15" idx="1"/>
            </p:cNvCxnSpPr>
            <p:nvPr/>
          </p:nvCxnSpPr>
          <p:spPr bwMode="auto">
            <a:xfrm>
              <a:off x="4114800" y="5060277"/>
              <a:ext cx="1048139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7658878" y="4679277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Company</a:t>
              </a:r>
            </a:p>
          </p:txBody>
        </p:sp>
        <p:cxnSp>
          <p:nvCxnSpPr>
            <p:cNvPr id="19" name="Straight Connector 18"/>
            <p:cNvCxnSpPr>
              <a:stCxn id="15" idx="3"/>
              <a:endCxn id="18" idx="1"/>
            </p:cNvCxnSpPr>
            <p:nvPr/>
          </p:nvCxnSpPr>
          <p:spPr bwMode="auto">
            <a:xfrm>
              <a:off x="6686939" y="5060277"/>
              <a:ext cx="971939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914399" y="6167736"/>
            <a:ext cx="1068977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Bold line indicates </a:t>
            </a:r>
            <a:r>
              <a:rPr lang="en-US" sz="2400" i="1" u="sng" dirty="0">
                <a:solidFill>
                  <a:srgbClr val="000000"/>
                </a:solidFill>
                <a:latin typeface="+mj-lt"/>
              </a:rPr>
              <a:t>total </a:t>
            </a:r>
            <a:r>
              <a:rPr lang="en-US" sz="2400" i="1" u="sng" dirty="0" smtClean="0">
                <a:solidFill>
                  <a:srgbClr val="000000"/>
                </a:solidFill>
                <a:latin typeface="+mj-lt"/>
              </a:rPr>
              <a:t>participation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(i.e. here: all products are made by a company)</a:t>
            </a:r>
            <a:endParaRPr lang="en-US" sz="2400" i="1" u="sng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28933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69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EFBE4F-2750-BB47-A06D-10F33BA80AD9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 Keys in E/R Diagrams</a:t>
            </a:r>
          </a:p>
        </p:txBody>
      </p:sp>
      <p:sp>
        <p:nvSpPr>
          <p:cNvPr id="60420" name="Oval 3"/>
          <p:cNvSpPr>
            <a:spLocks noChangeArrowheads="1"/>
          </p:cNvSpPr>
          <p:nvPr/>
        </p:nvSpPr>
        <p:spPr bwMode="auto">
          <a:xfrm>
            <a:off x="2819400" y="60198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60421" name="Oval 4"/>
          <p:cNvSpPr>
            <a:spLocks noChangeArrowheads="1"/>
          </p:cNvSpPr>
          <p:nvPr/>
        </p:nvSpPr>
        <p:spPr bwMode="auto">
          <a:xfrm>
            <a:off x="5410200" y="59436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60422" name="Oval 5"/>
          <p:cNvSpPr>
            <a:spLocks noChangeArrowheads="1"/>
          </p:cNvSpPr>
          <p:nvPr/>
        </p:nvSpPr>
        <p:spPr bwMode="auto">
          <a:xfrm>
            <a:off x="8077200" y="59436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ssn</a:t>
            </a:r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4953000" y="4724400"/>
            <a:ext cx="21336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60424" name="Rectangle 7"/>
          <p:cNvSpPr>
            <a:spLocks noChangeArrowheads="1"/>
          </p:cNvSpPr>
          <p:nvPr/>
        </p:nvSpPr>
        <p:spPr bwMode="auto">
          <a:xfrm>
            <a:off x="4953000" y="3429000"/>
            <a:ext cx="21336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60425" name="Oval 8"/>
          <p:cNvSpPr>
            <a:spLocks noChangeArrowheads="1"/>
          </p:cNvSpPr>
          <p:nvPr/>
        </p:nvSpPr>
        <p:spPr bwMode="auto">
          <a:xfrm>
            <a:off x="5257800" y="16002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60426" name="Oval 9"/>
          <p:cNvSpPr>
            <a:spLocks noChangeArrowheads="1"/>
          </p:cNvSpPr>
          <p:nvPr/>
        </p:nvSpPr>
        <p:spPr bwMode="auto">
          <a:xfrm>
            <a:off x="6858000" y="16002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category</a:t>
            </a:r>
          </a:p>
        </p:txBody>
      </p:sp>
      <p:sp>
        <p:nvSpPr>
          <p:cNvPr id="60427" name="Oval 10"/>
          <p:cNvSpPr>
            <a:spLocks noChangeArrowheads="1"/>
          </p:cNvSpPr>
          <p:nvPr/>
        </p:nvSpPr>
        <p:spPr bwMode="auto">
          <a:xfrm>
            <a:off x="4114800" y="25146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price</a:t>
            </a:r>
          </a:p>
        </p:txBody>
      </p:sp>
      <p:sp>
        <p:nvSpPr>
          <p:cNvPr id="60428" name="Line 11"/>
          <p:cNvSpPr>
            <a:spLocks noChangeShapeType="1"/>
          </p:cNvSpPr>
          <p:nvPr/>
        </p:nvSpPr>
        <p:spPr bwMode="auto">
          <a:xfrm flipH="1" flipV="1">
            <a:off x="5257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29" name="Line 12"/>
          <p:cNvSpPr>
            <a:spLocks noChangeShapeType="1"/>
          </p:cNvSpPr>
          <p:nvPr/>
        </p:nvSpPr>
        <p:spPr bwMode="auto">
          <a:xfrm flipV="1">
            <a:off x="6019800" y="2286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0" name="Line 13"/>
          <p:cNvSpPr>
            <a:spLocks noChangeShapeType="1"/>
          </p:cNvSpPr>
          <p:nvPr/>
        </p:nvSpPr>
        <p:spPr bwMode="auto">
          <a:xfrm flipV="1">
            <a:off x="6629400" y="22860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1" name="Line 14"/>
          <p:cNvSpPr>
            <a:spLocks noChangeShapeType="1"/>
          </p:cNvSpPr>
          <p:nvPr/>
        </p:nvSpPr>
        <p:spPr bwMode="auto">
          <a:xfrm flipH="1">
            <a:off x="4114800" y="5486400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2" name="Line 15"/>
          <p:cNvSpPr>
            <a:spLocks noChangeShapeType="1"/>
          </p:cNvSpPr>
          <p:nvPr/>
        </p:nvSpPr>
        <p:spPr bwMode="auto">
          <a:xfrm>
            <a:off x="5791200" y="5486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3" name="Line 16"/>
          <p:cNvSpPr>
            <a:spLocks noChangeShapeType="1"/>
          </p:cNvSpPr>
          <p:nvPr/>
        </p:nvSpPr>
        <p:spPr bwMode="auto">
          <a:xfrm>
            <a:off x="6553200" y="54864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4" name="Line 17"/>
          <p:cNvSpPr>
            <a:spLocks noChangeShapeType="1"/>
          </p:cNvSpPr>
          <p:nvPr/>
        </p:nvSpPr>
        <p:spPr bwMode="auto">
          <a:xfrm>
            <a:off x="5638800" y="205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5" name="Line 18"/>
          <p:cNvSpPr>
            <a:spLocks noChangeShapeType="1"/>
          </p:cNvSpPr>
          <p:nvPr/>
        </p:nvSpPr>
        <p:spPr bwMode="auto">
          <a:xfrm>
            <a:off x="70866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6" name="Line 19"/>
          <p:cNvSpPr>
            <a:spLocks noChangeShapeType="1"/>
          </p:cNvSpPr>
          <p:nvPr/>
        </p:nvSpPr>
        <p:spPr bwMode="auto">
          <a:xfrm>
            <a:off x="8534400" y="640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8" name="Text Box 21"/>
          <p:cNvSpPr txBox="1">
            <a:spLocks noChangeArrowheads="1"/>
          </p:cNvSpPr>
          <p:nvPr/>
        </p:nvSpPr>
        <p:spPr bwMode="auto">
          <a:xfrm>
            <a:off x="1897779" y="1824335"/>
            <a:ext cx="21130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+mj-lt"/>
              </a:rPr>
              <a:t>Underline keys:</a:t>
            </a:r>
            <a:endParaRPr lang="en-US" sz="240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780" y="-22510"/>
              <a:ext cx="28933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34400" y="2943394"/>
            <a:ext cx="253637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 no formal way </a:t>
            </a:r>
            <a:r>
              <a:rPr lang="en-US" sz="2400" smtClean="0">
                <a:latin typeface="+mj-lt"/>
              </a:rPr>
              <a:t>to specify </a:t>
            </a:r>
            <a:r>
              <a:rPr lang="en-US" sz="2400" i="1" smtClean="0">
                <a:latin typeface="+mj-lt"/>
              </a:rPr>
              <a:t>multiple</a:t>
            </a:r>
            <a:r>
              <a:rPr lang="en-US" sz="2400" smtClean="0">
                <a:latin typeface="+mj-lt"/>
              </a:rPr>
              <a:t> keys in E/R diagrams…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0244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B092C9-5AF5-9145-B594-631B0A09120C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 Value Constraints</a:t>
            </a:r>
          </a:p>
        </p:txBody>
      </p:sp>
      <p:sp>
        <p:nvSpPr>
          <p:cNvPr id="61444" name="AutoShape 3"/>
          <p:cNvSpPr>
            <a:spLocks noChangeAspect="1" noChangeArrowheads="1"/>
          </p:cNvSpPr>
          <p:nvPr/>
        </p:nvSpPr>
        <p:spPr bwMode="auto">
          <a:xfrm>
            <a:off x="5097278" y="2722359"/>
            <a:ext cx="1927141" cy="917079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makes</a:t>
            </a:r>
          </a:p>
        </p:txBody>
      </p:sp>
      <p:sp>
        <p:nvSpPr>
          <p:cNvPr id="61445" name="Line 4"/>
          <p:cNvSpPr>
            <a:spLocks noChangeAspect="1" noChangeShapeType="1"/>
          </p:cNvSpPr>
          <p:nvPr/>
        </p:nvSpPr>
        <p:spPr bwMode="auto">
          <a:xfrm flipH="1">
            <a:off x="4640035" y="3180897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446" name="Line 5"/>
          <p:cNvSpPr>
            <a:spLocks noChangeAspect="1" noChangeShapeType="1"/>
          </p:cNvSpPr>
          <p:nvPr/>
        </p:nvSpPr>
        <p:spPr bwMode="auto">
          <a:xfrm>
            <a:off x="6945086" y="3180897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447" name="AutoShape 6"/>
          <p:cNvSpPr>
            <a:spLocks noChangeAspect="1" noChangeArrowheads="1"/>
          </p:cNvSpPr>
          <p:nvPr/>
        </p:nvSpPr>
        <p:spPr bwMode="auto">
          <a:xfrm>
            <a:off x="5116328" y="4633709"/>
            <a:ext cx="1927141" cy="917079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makes</a:t>
            </a:r>
          </a:p>
        </p:txBody>
      </p:sp>
      <p:sp>
        <p:nvSpPr>
          <p:cNvPr id="61448" name="Line 7"/>
          <p:cNvSpPr>
            <a:spLocks noChangeAspect="1" noChangeShapeType="1"/>
          </p:cNvSpPr>
          <p:nvPr/>
        </p:nvSpPr>
        <p:spPr bwMode="auto">
          <a:xfrm flipH="1">
            <a:off x="4659085" y="5092247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449" name="Line 8"/>
          <p:cNvSpPr>
            <a:spLocks noChangeAspect="1" noChangeShapeType="1"/>
          </p:cNvSpPr>
          <p:nvPr/>
        </p:nvSpPr>
        <p:spPr bwMode="auto">
          <a:xfrm>
            <a:off x="6964136" y="5092247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5651273" y="3907972"/>
            <a:ext cx="684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v. 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933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2174182"/>
            <a:ext cx="328679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See previous section!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457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Advanced E/R Concepts</a:t>
            </a:r>
            <a:r>
              <a:rPr lang="ar-IQ" dirty="0" smtClean="0">
                <a:latin typeface="+mj-lt"/>
              </a:rPr>
              <a:t> (مفاهیم پیشرفته‌ی موجودیت-رابطه)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E/R Translation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925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3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66959-3E10-8A4D-B797-4FADED7A8352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Referential Integrity Constraints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86000" y="1793054"/>
            <a:ext cx="7543800" cy="1371600"/>
            <a:chOff x="2286000" y="1793054"/>
            <a:chExt cx="7543800" cy="1371600"/>
          </a:xfrm>
        </p:grpSpPr>
        <p:sp>
          <p:nvSpPr>
            <p:cNvPr id="62468" name="Rectangle 3"/>
            <p:cNvSpPr>
              <a:spLocks noChangeArrowheads="1"/>
            </p:cNvSpPr>
            <p:nvPr/>
          </p:nvSpPr>
          <p:spPr bwMode="auto">
            <a:xfrm>
              <a:off x="7696200" y="21740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62469" name="Rectangle 4"/>
            <p:cNvSpPr>
              <a:spLocks noChangeArrowheads="1"/>
            </p:cNvSpPr>
            <p:nvPr/>
          </p:nvSpPr>
          <p:spPr bwMode="auto">
            <a:xfrm>
              <a:off x="2286000" y="21740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2470" name="AutoShape 5"/>
            <p:cNvSpPr>
              <a:spLocks noChangeArrowheads="1"/>
            </p:cNvSpPr>
            <p:nvPr/>
          </p:nvSpPr>
          <p:spPr bwMode="auto">
            <a:xfrm>
              <a:off x="5334000" y="1793054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makes</a:t>
              </a:r>
            </a:p>
          </p:txBody>
        </p:sp>
        <p:sp>
          <p:nvSpPr>
            <p:cNvPr id="62471" name="Line 6"/>
            <p:cNvSpPr>
              <a:spLocks noChangeShapeType="1"/>
            </p:cNvSpPr>
            <p:nvPr/>
          </p:nvSpPr>
          <p:spPr bwMode="auto">
            <a:xfrm flipH="1">
              <a:off x="4419600" y="2478854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2472" name="Line 7"/>
            <p:cNvSpPr>
              <a:spLocks noChangeShapeType="1"/>
            </p:cNvSpPr>
            <p:nvPr/>
          </p:nvSpPr>
          <p:spPr bwMode="auto">
            <a:xfrm>
              <a:off x="6858000" y="2478854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6000" y="4307654"/>
            <a:ext cx="7543800" cy="1371600"/>
            <a:chOff x="2286000" y="4307654"/>
            <a:chExt cx="7543800" cy="1371600"/>
          </a:xfrm>
        </p:grpSpPr>
        <p:sp>
          <p:nvSpPr>
            <p:cNvPr id="62473" name="Rectangle 8"/>
            <p:cNvSpPr>
              <a:spLocks noChangeArrowheads="1"/>
            </p:cNvSpPr>
            <p:nvPr/>
          </p:nvSpPr>
          <p:spPr bwMode="auto">
            <a:xfrm>
              <a:off x="7696200" y="46886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62474" name="Rectangle 9"/>
            <p:cNvSpPr>
              <a:spLocks noChangeArrowheads="1"/>
            </p:cNvSpPr>
            <p:nvPr/>
          </p:nvSpPr>
          <p:spPr bwMode="auto">
            <a:xfrm>
              <a:off x="2286000" y="46886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2475" name="AutoShape 10"/>
            <p:cNvSpPr>
              <a:spLocks noChangeArrowheads="1"/>
            </p:cNvSpPr>
            <p:nvPr/>
          </p:nvSpPr>
          <p:spPr bwMode="auto">
            <a:xfrm>
              <a:off x="5334000" y="4307654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makes</a:t>
              </a:r>
            </a:p>
          </p:txBody>
        </p:sp>
        <p:sp>
          <p:nvSpPr>
            <p:cNvPr id="62476" name="Line 11"/>
            <p:cNvSpPr>
              <a:spLocks noChangeShapeType="1"/>
            </p:cNvSpPr>
            <p:nvPr/>
          </p:nvSpPr>
          <p:spPr bwMode="auto">
            <a:xfrm flipH="1">
              <a:off x="4419600" y="4993454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2477" name="Line 12"/>
            <p:cNvSpPr>
              <a:spLocks noChangeShapeType="1"/>
            </p:cNvSpPr>
            <p:nvPr/>
          </p:nvSpPr>
          <p:spPr bwMode="auto">
            <a:xfrm>
              <a:off x="6858000" y="4993454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62479" name="Text Box 14"/>
          <p:cNvSpPr txBox="1">
            <a:spLocks noChangeArrowheads="1"/>
          </p:cNvSpPr>
          <p:nvPr/>
        </p:nvSpPr>
        <p:spPr bwMode="auto">
          <a:xfrm>
            <a:off x="3247688" y="3262344"/>
            <a:ext cx="56966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Each product made by at most one company.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Some products made by no company?</a:t>
            </a:r>
          </a:p>
        </p:txBody>
      </p:sp>
      <p:sp>
        <p:nvSpPr>
          <p:cNvPr id="62480" name="Text Box 15"/>
          <p:cNvSpPr txBox="1">
            <a:spLocks noChangeArrowheads="1"/>
          </p:cNvSpPr>
          <p:nvPr/>
        </p:nvSpPr>
        <p:spPr bwMode="auto">
          <a:xfrm>
            <a:off x="3278187" y="6096000"/>
            <a:ext cx="5635625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Each product made by </a:t>
            </a:r>
            <a:r>
              <a:rPr lang="en-US" sz="2400" i="1" u="sng" dirty="0">
                <a:solidFill>
                  <a:srgbClr val="000000"/>
                </a:solidFill>
                <a:latin typeface="+mj-lt"/>
              </a:rPr>
              <a:t>exactly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one company.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8933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93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9" grpId="0"/>
      <p:bldP spid="624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5943600"/>
            <a:ext cx="1905000" cy="457200"/>
          </a:xfrm>
          <a:noFill/>
        </p:spPr>
        <p:txBody>
          <a:bodyPr/>
          <a:lstStyle/>
          <a:p>
            <a:fld id="{1F35A8C0-0553-7848-AB31-9B3F8A8B5DB6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Weak Entity Sets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2695069" y="1585572"/>
            <a:ext cx="680186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Entity sets are </a:t>
            </a:r>
            <a:r>
              <a:rPr lang="en-US" sz="2400" i="1" u="sng" dirty="0">
                <a:solidFill>
                  <a:srgbClr val="000000"/>
                </a:solidFill>
                <a:latin typeface="+mj-lt"/>
              </a:rPr>
              <a:t>weak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when their key comes from other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entity sets to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which they are related.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64494" y="5127231"/>
            <a:ext cx="3750906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“Football team”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v.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“</a:t>
            </a:r>
            <a:r>
              <a:rPr lang="en-US" sz="2000" b="1" i="1" dirty="0" smtClean="0">
                <a:solidFill>
                  <a:srgbClr val="000000"/>
                </a:solidFill>
                <a:latin typeface="+mj-lt"/>
              </a:rPr>
              <a:t>The Yazd </a:t>
            </a:r>
            <a:r>
              <a:rPr lang="en-US" sz="2000" b="1" i="1" dirty="0" err="1" smtClean="0">
                <a:solidFill>
                  <a:srgbClr val="000000"/>
                </a:solidFill>
                <a:latin typeface="+mj-lt"/>
              </a:rPr>
              <a:t>Uni</a:t>
            </a:r>
            <a:r>
              <a:rPr lang="en-US" sz="2000" b="1" i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Football team”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+mj-lt"/>
              </a:rPr>
              <a:t>(e.g</a:t>
            </a:r>
            <a:r>
              <a:rPr lang="en-US" sz="2000" i="1" dirty="0">
                <a:solidFill>
                  <a:srgbClr val="000000"/>
                </a:solidFill>
                <a:latin typeface="+mj-lt"/>
              </a:rPr>
              <a:t>., </a:t>
            </a:r>
            <a:r>
              <a:rPr lang="en-US" sz="2000" i="1" dirty="0" smtClean="0">
                <a:solidFill>
                  <a:srgbClr val="000000"/>
                </a:solidFill>
                <a:latin typeface="+mj-lt"/>
              </a:rPr>
              <a:t>Tehran </a:t>
            </a:r>
            <a:r>
              <a:rPr lang="en-US" sz="2000" i="1" dirty="0" err="1" smtClean="0">
                <a:solidFill>
                  <a:srgbClr val="000000"/>
                </a:solidFill>
                <a:latin typeface="+mj-lt"/>
              </a:rPr>
              <a:t>Uni</a:t>
            </a:r>
            <a:r>
              <a:rPr lang="en-US" sz="2000" i="1" dirty="0" smtClean="0">
                <a:solidFill>
                  <a:srgbClr val="000000"/>
                </a:solidFill>
                <a:latin typeface="+mj-lt"/>
              </a:rPr>
              <a:t> has </a:t>
            </a:r>
            <a:r>
              <a:rPr lang="en-US" sz="2000" i="1" dirty="0">
                <a:solidFill>
                  <a:srgbClr val="000000"/>
                </a:solidFill>
                <a:latin typeface="+mj-lt"/>
              </a:rPr>
              <a:t>a football team </a:t>
            </a:r>
            <a:r>
              <a:rPr lang="en-US" sz="2000" i="1" dirty="0" smtClean="0">
                <a:solidFill>
                  <a:srgbClr val="000000"/>
                </a:solidFill>
                <a:latin typeface="+mj-lt"/>
              </a:rPr>
              <a:t>too)</a:t>
            </a:r>
            <a:endParaRPr lang="en-US" sz="2000" i="1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05000" y="2743200"/>
            <a:ext cx="8077200" cy="2133600"/>
            <a:chOff x="1905000" y="2743200"/>
            <a:chExt cx="8077200" cy="2133600"/>
          </a:xfrm>
        </p:grpSpPr>
        <p:grpSp>
          <p:nvGrpSpPr>
            <p:cNvPr id="2" name="Group 1"/>
            <p:cNvGrpSpPr/>
            <p:nvPr/>
          </p:nvGrpSpPr>
          <p:grpSpPr>
            <a:xfrm>
              <a:off x="1905000" y="2743200"/>
              <a:ext cx="8077200" cy="2133600"/>
              <a:chOff x="1905000" y="2743200"/>
              <a:chExt cx="8077200" cy="2133600"/>
            </a:xfrm>
          </p:grpSpPr>
          <p:sp>
            <p:nvSpPr>
              <p:cNvPr id="64524" name="Oval 11"/>
              <p:cNvSpPr>
                <a:spLocks noChangeArrowheads="1"/>
              </p:cNvSpPr>
              <p:nvPr/>
            </p:nvSpPr>
            <p:spPr bwMode="auto">
              <a:xfrm>
                <a:off x="77724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64517" name="Rectangle 4"/>
              <p:cNvSpPr>
                <a:spLocks noChangeArrowheads="1"/>
              </p:cNvSpPr>
              <p:nvPr/>
            </p:nvSpPr>
            <p:spPr bwMode="auto">
              <a:xfrm>
                <a:off x="7848600" y="3124200"/>
                <a:ext cx="21336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University</a:t>
                </a:r>
              </a:p>
            </p:txBody>
          </p:sp>
          <p:sp>
            <p:nvSpPr>
              <p:cNvPr id="64518" name="Rectangle 5"/>
              <p:cNvSpPr>
                <a:spLocks noChangeArrowheads="1"/>
              </p:cNvSpPr>
              <p:nvPr/>
            </p:nvSpPr>
            <p:spPr bwMode="auto">
              <a:xfrm>
                <a:off x="2438400" y="3124200"/>
                <a:ext cx="21336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Team</a:t>
                </a:r>
              </a:p>
            </p:txBody>
          </p:sp>
          <p:sp>
            <p:nvSpPr>
              <p:cNvPr id="64519" name="AutoShape 6"/>
              <p:cNvSpPr>
                <a:spLocks noChangeArrowheads="1"/>
              </p:cNvSpPr>
              <p:nvPr/>
            </p:nvSpPr>
            <p:spPr bwMode="auto">
              <a:xfrm>
                <a:off x="5486400" y="2743200"/>
                <a:ext cx="1524000" cy="1371600"/>
              </a:xfrm>
              <a:prstGeom prst="diamond">
                <a:avLst/>
              </a:prstGeom>
              <a:solidFill>
                <a:schemeClr val="accent1"/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affiliation</a:t>
                </a:r>
              </a:p>
            </p:txBody>
          </p:sp>
          <p:sp>
            <p:nvSpPr>
              <p:cNvPr id="64520" name="Line 7"/>
              <p:cNvSpPr>
                <a:spLocks noChangeShapeType="1"/>
              </p:cNvSpPr>
              <p:nvPr/>
            </p:nvSpPr>
            <p:spPr bwMode="auto">
              <a:xfrm flipH="1">
                <a:off x="4572000" y="3429000"/>
                <a:ext cx="91440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arrow"/>
                <a:tailEnd type="none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21" name="Line 8"/>
              <p:cNvSpPr>
                <a:spLocks noChangeShapeType="1"/>
              </p:cNvSpPr>
              <p:nvPr/>
            </p:nvSpPr>
            <p:spPr bwMode="auto">
              <a:xfrm>
                <a:off x="7010400" y="3429000"/>
                <a:ext cx="838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22" name="Oval 9"/>
              <p:cNvSpPr>
                <a:spLocks noChangeArrowheads="1"/>
              </p:cNvSpPr>
              <p:nvPr/>
            </p:nvSpPr>
            <p:spPr bwMode="auto">
              <a:xfrm>
                <a:off x="40386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number</a:t>
                </a:r>
              </a:p>
            </p:txBody>
          </p:sp>
          <p:sp>
            <p:nvSpPr>
              <p:cNvPr id="64523" name="Oval 10"/>
              <p:cNvSpPr>
                <a:spLocks noChangeArrowheads="1"/>
              </p:cNvSpPr>
              <p:nvPr/>
            </p:nvSpPr>
            <p:spPr bwMode="auto">
              <a:xfrm>
                <a:off x="19050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sport</a:t>
                </a:r>
              </a:p>
            </p:txBody>
          </p:sp>
          <p:sp>
            <p:nvSpPr>
              <p:cNvPr id="64529" name="Line 16"/>
              <p:cNvSpPr>
                <a:spLocks noChangeShapeType="1"/>
              </p:cNvSpPr>
              <p:nvPr/>
            </p:nvSpPr>
            <p:spPr bwMode="auto">
              <a:xfrm flipH="1">
                <a:off x="3048000" y="3886200"/>
                <a:ext cx="381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30" name="Line 17"/>
              <p:cNvSpPr>
                <a:spLocks noChangeShapeType="1"/>
              </p:cNvSpPr>
              <p:nvPr/>
            </p:nvSpPr>
            <p:spPr bwMode="auto">
              <a:xfrm>
                <a:off x="3581400" y="3886200"/>
                <a:ext cx="762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31" name="Line 18"/>
              <p:cNvSpPr>
                <a:spLocks noChangeShapeType="1"/>
              </p:cNvSpPr>
              <p:nvPr/>
            </p:nvSpPr>
            <p:spPr bwMode="auto">
              <a:xfrm flipH="1">
                <a:off x="8382000" y="3886200"/>
                <a:ext cx="2286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4528" name="Line 15"/>
            <p:cNvSpPr>
              <a:spLocks noChangeShapeType="1"/>
            </p:cNvSpPr>
            <p:nvPr/>
          </p:nvSpPr>
          <p:spPr bwMode="auto">
            <a:xfrm>
              <a:off x="8153400" y="4724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4267200" y="4724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280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Weak Entity Sets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1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5943600"/>
            <a:ext cx="1905000" cy="457200"/>
          </a:xfrm>
          <a:noFill/>
        </p:spPr>
        <p:txBody>
          <a:bodyPr/>
          <a:lstStyle/>
          <a:p>
            <a:fld id="{1F35A8C0-0553-7848-AB31-9B3F8A8B5DB6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Weak Entity Sets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2695069" y="1585572"/>
            <a:ext cx="680186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Entity sets are </a:t>
            </a:r>
            <a:r>
              <a:rPr lang="en-US" sz="2400" i="1" u="sng" dirty="0">
                <a:solidFill>
                  <a:srgbClr val="000000"/>
                </a:solidFill>
                <a:latin typeface="+mj-lt"/>
              </a:rPr>
              <a:t>weak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when their key comes from other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classes to which they are related.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7848600" y="3124200"/>
            <a:ext cx="21336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University</a:t>
            </a: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2438400" y="3124200"/>
            <a:ext cx="21336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Team</a:t>
            </a:r>
          </a:p>
        </p:txBody>
      </p:sp>
      <p:sp>
        <p:nvSpPr>
          <p:cNvPr id="64519" name="AutoShape 6"/>
          <p:cNvSpPr>
            <a:spLocks noChangeArrowheads="1"/>
          </p:cNvSpPr>
          <p:nvPr/>
        </p:nvSpPr>
        <p:spPr bwMode="auto">
          <a:xfrm>
            <a:off x="5486400" y="2743200"/>
            <a:ext cx="1524000" cy="1371600"/>
          </a:xfrm>
          <a:prstGeom prst="diamond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affiliation</a:t>
            </a:r>
          </a:p>
        </p:txBody>
      </p:sp>
      <p:sp>
        <p:nvSpPr>
          <p:cNvPr id="64520" name="Line 7"/>
          <p:cNvSpPr>
            <a:spLocks noChangeShapeType="1"/>
          </p:cNvSpPr>
          <p:nvPr/>
        </p:nvSpPr>
        <p:spPr bwMode="auto">
          <a:xfrm flipH="1">
            <a:off x="4572000" y="3429000"/>
            <a:ext cx="91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arrow"/>
            <a:tailEnd type="none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4521" name="Line 8"/>
          <p:cNvSpPr>
            <a:spLocks noChangeShapeType="1"/>
          </p:cNvSpPr>
          <p:nvPr/>
        </p:nvSpPr>
        <p:spPr bwMode="auto">
          <a:xfrm>
            <a:off x="7010400" y="3429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4522" name="Oval 9"/>
          <p:cNvSpPr>
            <a:spLocks noChangeArrowheads="1"/>
          </p:cNvSpPr>
          <p:nvPr/>
        </p:nvSpPr>
        <p:spPr bwMode="auto">
          <a:xfrm>
            <a:off x="4038600" y="41910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number</a:t>
            </a:r>
          </a:p>
        </p:txBody>
      </p:sp>
      <p:sp>
        <p:nvSpPr>
          <p:cNvPr id="64523" name="Oval 10"/>
          <p:cNvSpPr>
            <a:spLocks noChangeArrowheads="1"/>
          </p:cNvSpPr>
          <p:nvPr/>
        </p:nvSpPr>
        <p:spPr bwMode="auto">
          <a:xfrm>
            <a:off x="1905000" y="41910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sport</a:t>
            </a:r>
          </a:p>
        </p:txBody>
      </p:sp>
      <p:sp>
        <p:nvSpPr>
          <p:cNvPr id="64524" name="Oval 11"/>
          <p:cNvSpPr>
            <a:spLocks noChangeArrowheads="1"/>
          </p:cNvSpPr>
          <p:nvPr/>
        </p:nvSpPr>
        <p:spPr bwMode="auto">
          <a:xfrm>
            <a:off x="7772400" y="41910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64528" name="Line 15"/>
          <p:cNvSpPr>
            <a:spLocks noChangeShapeType="1"/>
          </p:cNvSpPr>
          <p:nvPr/>
        </p:nvSpPr>
        <p:spPr bwMode="auto">
          <a:xfrm>
            <a:off x="81534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4529" name="Line 16"/>
          <p:cNvSpPr>
            <a:spLocks noChangeShapeType="1"/>
          </p:cNvSpPr>
          <p:nvPr/>
        </p:nvSpPr>
        <p:spPr bwMode="auto">
          <a:xfrm flipH="1">
            <a:off x="3048000" y="3886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4530" name="Line 17"/>
          <p:cNvSpPr>
            <a:spLocks noChangeShapeType="1"/>
          </p:cNvSpPr>
          <p:nvPr/>
        </p:nvSpPr>
        <p:spPr bwMode="auto">
          <a:xfrm>
            <a:off x="3581400" y="38862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4531" name="Line 18"/>
          <p:cNvSpPr>
            <a:spLocks noChangeShapeType="1"/>
          </p:cNvSpPr>
          <p:nvPr/>
        </p:nvSpPr>
        <p:spPr bwMode="auto">
          <a:xfrm flipH="1">
            <a:off x="8382000" y="3886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42672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280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Weak Entity Sets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247900" y="5319712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smtClean="0">
                <a:solidFill>
                  <a:srgbClr val="000000"/>
                </a:solidFill>
              </a:rPr>
              <a:t>number </a:t>
            </a:r>
            <a:r>
              <a:rPr lang="en-US" sz="2400" dirty="0">
                <a:solidFill>
                  <a:srgbClr val="000000"/>
                </a:solidFill>
              </a:rPr>
              <a:t>is a </a:t>
            </a:r>
            <a:r>
              <a:rPr lang="en-US" sz="2400" i="1" u="sng" dirty="0">
                <a:solidFill>
                  <a:srgbClr val="000000"/>
                </a:solidFill>
              </a:rPr>
              <a:t>partial key</a:t>
            </a:r>
            <a:r>
              <a:rPr lang="en-US" sz="2400" dirty="0">
                <a:solidFill>
                  <a:srgbClr val="000000"/>
                </a:solidFill>
              </a:rPr>
              <a:t>. (denote with dashed underline).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University is called the </a:t>
            </a:r>
            <a:r>
              <a:rPr lang="en-US" sz="2400" i="1" u="sng" dirty="0">
                <a:solidFill>
                  <a:srgbClr val="000000"/>
                </a:solidFill>
              </a:rPr>
              <a:t>identifying owner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Participation in affiliation must be total. Why?</a:t>
            </a:r>
          </a:p>
        </p:txBody>
      </p:sp>
    </p:spTree>
    <p:extLst>
      <p:ext uri="{BB962C8B-B14F-4D97-AF65-F5344CB8AC3E}">
        <p14:creationId xmlns:p14="http://schemas.microsoft.com/office/powerpoint/2010/main" val="71465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09800" y="1690688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800" kern="0" dirty="0" smtClean="0">
                <a:ea typeface="ＭＳ Ｐゴシック" charset="-128"/>
                <a:cs typeface="ＭＳ Ｐゴシック" charset="-128"/>
              </a:rPr>
              <a:t>E/R </a:t>
            </a:r>
            <a:r>
              <a:rPr lang="en-US" sz="2800" kern="0" dirty="0">
                <a:ea typeface="ＭＳ Ｐゴシック" charset="-128"/>
                <a:cs typeface="ＭＳ Ｐゴシック" charset="-128"/>
              </a:rPr>
              <a:t>diagrams are a visual syntax that allows technical and non-technical people to talk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ea typeface="ＭＳ Ｐゴシック" charset="-128"/>
                <a:cs typeface="ＭＳ Ｐゴシック" charset="-128"/>
              </a:rPr>
              <a:t>For conceptual </a:t>
            </a:r>
            <a:r>
              <a:rPr lang="en-US" sz="2800" kern="0" dirty="0" smtClean="0">
                <a:ea typeface="ＭＳ Ｐゴシック" charset="-128"/>
                <a:cs typeface="ＭＳ Ｐゴシック" charset="-128"/>
              </a:rPr>
              <a:t>design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ea typeface="ＭＳ Ｐゴシック" charset="-128"/>
              <a:cs typeface="ＭＳ Ｐゴシック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800" kern="0" dirty="0">
                <a:ea typeface="ＭＳ Ｐゴシック" charset="-128"/>
                <a:cs typeface="ＭＳ Ｐゴシック" charset="-128"/>
              </a:rPr>
              <a:t>Basic constructs: </a:t>
            </a:r>
            <a:r>
              <a:rPr lang="en-US" sz="2800" b="1" kern="0" dirty="0">
                <a:ea typeface="ＭＳ Ｐゴシック" charset="-128"/>
                <a:cs typeface="ＭＳ Ｐゴシック" charset="-128"/>
              </a:rPr>
              <a:t>entity</a:t>
            </a:r>
            <a:r>
              <a:rPr lang="en-US" sz="2800" kern="0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sz="2800" b="1" kern="0" dirty="0">
                <a:ea typeface="ＭＳ Ｐゴシック" charset="-128"/>
                <a:cs typeface="ＭＳ Ｐゴシック" charset="-128"/>
              </a:rPr>
              <a:t>relationship</a:t>
            </a:r>
            <a:r>
              <a:rPr lang="en-US" sz="2800" kern="0" dirty="0">
                <a:ea typeface="ＭＳ Ｐゴシック" charset="-128"/>
                <a:cs typeface="ＭＳ Ｐゴシック" charset="-128"/>
              </a:rPr>
              <a:t>, and </a:t>
            </a:r>
            <a:r>
              <a:rPr lang="en-US" sz="2800" b="1" kern="0" dirty="0" smtClean="0">
                <a:ea typeface="ＭＳ Ｐゴシック" charset="-128"/>
                <a:cs typeface="ＭＳ Ｐゴシック" charset="-128"/>
              </a:rPr>
              <a:t>attributes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sz="2800" i="1" kern="0" dirty="0">
              <a:ea typeface="ＭＳ Ｐゴシック" charset="-128"/>
              <a:cs typeface="ＭＳ Ｐゴシック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800" kern="0" dirty="0">
                <a:ea typeface="ＭＳ Ｐゴシック" charset="-128"/>
                <a:cs typeface="ＭＳ Ｐゴシック" charset="-128"/>
              </a:rPr>
              <a:t>A good design is faithful to the constraints of the application, but not overzealous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 kern="0" dirty="0">
              <a:ea typeface="ＭＳ Ｐゴシック" charset="-128"/>
              <a:cs typeface="ＭＳ Ｐゴシック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sz="2800" kern="0" dirty="0">
              <a:ea typeface="ＭＳ Ｐゴシック" charset="-128"/>
              <a:cs typeface="ＭＳ Ｐゴシック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sz="2800" kern="0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512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16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Activity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352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746265" cy="303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5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4093"/>
            <a:ext cx="10515600" cy="1886511"/>
          </a:xfrm>
        </p:spPr>
        <p:txBody>
          <a:bodyPr/>
          <a:lstStyle/>
          <a:p>
            <a:r>
              <a:rPr lang="en-US" dirty="0" smtClean="0"/>
              <a:t>Add in: Subclasses, constraints, and weak entity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83317" y="5131359"/>
            <a:ext cx="197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Teams belong </a:t>
            </a:r>
            <a:r>
              <a:rPr lang="en-US" sz="2000" smtClean="0">
                <a:latin typeface="+mj-lt"/>
              </a:rPr>
              <a:t>to cities- model as </a:t>
            </a:r>
            <a:r>
              <a:rPr lang="en-US" sz="2000" b="1" i="1" smtClean="0">
                <a:latin typeface="+mj-lt"/>
              </a:rPr>
              <a:t>weak entity sets</a:t>
            </a:r>
            <a:endParaRPr lang="en-US" sz="20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9526" y="5163671"/>
            <a:ext cx="22171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Players are either on Offense or Defense, and are of types (QB, RB, WR, TE)</a:t>
            </a:r>
            <a:endParaRPr lang="en-US" sz="20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2568388"/>
            <a:ext cx="3781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Concepts to include / model:</a:t>
            </a:r>
            <a:endParaRPr lang="en-US" sz="240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6254" y="5131358"/>
            <a:ext cx="2282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Make sure you have designated keys for all our concepts!</a:t>
            </a:r>
          </a:p>
        </p:txBody>
      </p:sp>
    </p:spTree>
    <p:extLst>
      <p:ext uri="{BB962C8B-B14F-4D97-AF65-F5344CB8AC3E}">
        <p14:creationId xmlns:p14="http://schemas.microsoft.com/office/powerpoint/2010/main" val="26358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56918" y="1757358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Teams</a:t>
            </a:r>
          </a:p>
        </p:txBody>
      </p:sp>
      <p:cxnSp>
        <p:nvCxnSpPr>
          <p:cNvPr id="20" name="Straight Connector 19"/>
          <p:cNvCxnSpPr>
            <a:stCxn id="19" idx="4"/>
            <a:endCxn id="16" idx="0"/>
          </p:cNvCxnSpPr>
          <p:nvPr/>
        </p:nvCxnSpPr>
        <p:spPr bwMode="auto">
          <a:xfrm>
            <a:off x="5940956" y="1423473"/>
            <a:ext cx="0" cy="33388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AutoShape 8"/>
          <p:cNvSpPr>
            <a:spLocks noChangeArrowheads="1"/>
          </p:cNvSpPr>
          <p:nvPr/>
        </p:nvSpPr>
        <p:spPr bwMode="auto">
          <a:xfrm>
            <a:off x="5309929" y="2618756"/>
            <a:ext cx="1262054" cy="531005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LocatedIn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91" name="Straight Connector 90"/>
          <p:cNvCxnSpPr>
            <a:stCxn id="90" idx="0"/>
            <a:endCxn id="16" idx="2"/>
          </p:cNvCxnSpPr>
          <p:nvPr/>
        </p:nvCxnSpPr>
        <p:spPr bwMode="auto">
          <a:xfrm flipV="1">
            <a:off x="5940956" y="2170363"/>
            <a:ext cx="0" cy="44839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111" idx="0"/>
            <a:endCxn id="90" idx="2"/>
          </p:cNvCxnSpPr>
          <p:nvPr/>
        </p:nvCxnSpPr>
        <p:spPr bwMode="auto">
          <a:xfrm flipV="1">
            <a:off x="5940956" y="3149760"/>
            <a:ext cx="0" cy="33388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Arrow Connector 98"/>
          <p:cNvCxnSpPr>
            <a:stCxn id="16" idx="2"/>
            <a:endCxn id="90" idx="0"/>
          </p:cNvCxnSpPr>
          <p:nvPr/>
        </p:nvCxnSpPr>
        <p:spPr>
          <a:xfrm>
            <a:off x="5940956" y="2170363"/>
            <a:ext cx="0" cy="44839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456918" y="3483646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Cities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887355" y="3459718"/>
            <a:ext cx="197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Teams belong </a:t>
            </a:r>
            <a:r>
              <a:rPr lang="en-US" sz="2000">
                <a:latin typeface="+mj-lt"/>
              </a:rPr>
              <a:t>to cities- model as </a:t>
            </a:r>
            <a:r>
              <a:rPr lang="en-US" sz="2000" b="1" i="1">
                <a:latin typeface="+mj-lt"/>
              </a:rPr>
              <a:t>weak entity sets</a:t>
            </a:r>
            <a:endParaRPr lang="en-US" sz="2000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352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803996" cy="303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ACTIVITY  &gt;  SOLUTIONS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66161" y="892468"/>
            <a:ext cx="1149590" cy="531005"/>
            <a:chOff x="5366161" y="892468"/>
            <a:chExt cx="1149590" cy="531005"/>
          </a:xfrm>
        </p:grpSpPr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5366161" y="892468"/>
              <a:ext cx="1149590" cy="5310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Team </a:t>
              </a:r>
              <a:r>
                <a:rPr lang="en-US" sz="1200" dirty="0" smtClean="0">
                  <a:solidFill>
                    <a:srgbClr val="000000"/>
                  </a:solidFill>
                </a:rPr>
                <a:t>Name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534515" y="1263728"/>
              <a:ext cx="81288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13"/>
          <p:cNvSpPr>
            <a:spLocks noChangeArrowheads="1"/>
          </p:cNvSpPr>
          <p:nvPr/>
        </p:nvSpPr>
        <p:spPr bwMode="auto">
          <a:xfrm>
            <a:off x="5366161" y="4229929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 smtClean="0">
                <a:solidFill>
                  <a:srgbClr val="000000"/>
                </a:solidFill>
              </a:rPr>
              <a:t>Name</a:t>
            </a:r>
            <a:endParaRPr lang="en-US" sz="1200" u="sng" dirty="0">
              <a:solidFill>
                <a:srgbClr val="000000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  <a:endCxn id="111" idx="2"/>
          </p:cNvCxnSpPr>
          <p:nvPr/>
        </p:nvCxnSpPr>
        <p:spPr bwMode="auto">
          <a:xfrm flipV="1">
            <a:off x="5940956" y="3896650"/>
            <a:ext cx="0" cy="33327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0375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56918" y="1757358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Teams</a:t>
            </a:r>
          </a:p>
        </p:txBody>
      </p:sp>
      <p:cxnSp>
        <p:nvCxnSpPr>
          <p:cNvPr id="20" name="Straight Connector 19"/>
          <p:cNvCxnSpPr>
            <a:stCxn id="19" idx="4"/>
            <a:endCxn id="16" idx="0"/>
          </p:cNvCxnSpPr>
          <p:nvPr/>
        </p:nvCxnSpPr>
        <p:spPr bwMode="auto">
          <a:xfrm>
            <a:off x="5940956" y="1423473"/>
            <a:ext cx="0" cy="33388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AutoShape 8"/>
          <p:cNvSpPr>
            <a:spLocks noChangeArrowheads="1"/>
          </p:cNvSpPr>
          <p:nvPr/>
        </p:nvSpPr>
        <p:spPr bwMode="auto">
          <a:xfrm>
            <a:off x="5309929" y="2618756"/>
            <a:ext cx="1262054" cy="531005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LocatedIn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91" name="Straight Connector 90"/>
          <p:cNvCxnSpPr>
            <a:stCxn id="90" idx="0"/>
            <a:endCxn id="16" idx="2"/>
          </p:cNvCxnSpPr>
          <p:nvPr/>
        </p:nvCxnSpPr>
        <p:spPr bwMode="auto">
          <a:xfrm flipV="1">
            <a:off x="5940956" y="2170363"/>
            <a:ext cx="0" cy="44839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111" idx="0"/>
            <a:endCxn id="90" idx="2"/>
          </p:cNvCxnSpPr>
          <p:nvPr/>
        </p:nvCxnSpPr>
        <p:spPr bwMode="auto">
          <a:xfrm flipV="1">
            <a:off x="5940956" y="3149760"/>
            <a:ext cx="0" cy="33388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Arrow Connector 98"/>
          <p:cNvCxnSpPr>
            <a:stCxn id="16" idx="2"/>
            <a:endCxn id="90" idx="0"/>
          </p:cNvCxnSpPr>
          <p:nvPr/>
        </p:nvCxnSpPr>
        <p:spPr>
          <a:xfrm>
            <a:off x="5940956" y="2170363"/>
            <a:ext cx="0" cy="44839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456918" y="3483646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Cities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352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803996" cy="303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ACTIVITY  &gt;  SOLUTIONS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66161" y="892468"/>
            <a:ext cx="1149590" cy="531005"/>
            <a:chOff x="5366161" y="892468"/>
            <a:chExt cx="1149590" cy="531005"/>
          </a:xfrm>
        </p:grpSpPr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5366161" y="892468"/>
              <a:ext cx="1149590" cy="5310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Team </a:t>
              </a:r>
              <a:r>
                <a:rPr lang="en-US" sz="1200" dirty="0" smtClean="0">
                  <a:solidFill>
                    <a:srgbClr val="000000"/>
                  </a:solidFill>
                </a:rPr>
                <a:t>Name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534515" y="1263728"/>
              <a:ext cx="81288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13"/>
          <p:cNvSpPr>
            <a:spLocks noChangeArrowheads="1"/>
          </p:cNvSpPr>
          <p:nvPr/>
        </p:nvSpPr>
        <p:spPr bwMode="auto">
          <a:xfrm>
            <a:off x="5366161" y="4229929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 smtClean="0">
                <a:solidFill>
                  <a:srgbClr val="000000"/>
                </a:solidFill>
              </a:rPr>
              <a:t>Name</a:t>
            </a:r>
            <a:endParaRPr lang="en-US" sz="1200" u="sng" dirty="0">
              <a:solidFill>
                <a:srgbClr val="000000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  <a:endCxn id="111" idx="2"/>
          </p:cNvCxnSpPr>
          <p:nvPr/>
        </p:nvCxnSpPr>
        <p:spPr bwMode="auto">
          <a:xfrm flipV="1">
            <a:off x="5940956" y="3896650"/>
            <a:ext cx="0" cy="33327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501676" y="1943742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Players</a:t>
            </a:r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1749816" y="1015938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name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2345017" y="1534891"/>
            <a:ext cx="661103" cy="3968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3887861" y="1757359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MemberOf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2985714" y="1042864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Player ID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2985715" y="1573868"/>
            <a:ext cx="574795" cy="36987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1749816" y="2839405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PlaysPosition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67535" y="5211078"/>
            <a:ext cx="110145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</a:rPr>
              <a:t>OffensePosition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808276" y="5211078"/>
            <a:ext cx="1177437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DefensePosition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190859" y="3563141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Position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4" name="AutoShape 10"/>
          <p:cNvSpPr>
            <a:spLocks noChangeAspect="1" noChangeArrowheads="1"/>
          </p:cNvSpPr>
          <p:nvPr/>
        </p:nvSpPr>
        <p:spPr bwMode="auto">
          <a:xfrm>
            <a:off x="1378932" y="4256813"/>
            <a:ext cx="591931" cy="500674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</a:rPr>
              <a:t>isa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5" name="Straight Connector 34"/>
          <p:cNvCxnSpPr>
            <a:stCxn id="30" idx="2"/>
          </p:cNvCxnSpPr>
          <p:nvPr/>
        </p:nvCxnSpPr>
        <p:spPr bwMode="auto">
          <a:xfrm flipH="1">
            <a:off x="1674898" y="3370410"/>
            <a:ext cx="705945" cy="19273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674897" y="3976145"/>
            <a:ext cx="0" cy="28066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H="1">
            <a:off x="1084953" y="4757488"/>
            <a:ext cx="589944" cy="45359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674897" y="4757488"/>
            <a:ext cx="617418" cy="45359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endCxn id="59" idx="0"/>
          </p:cNvCxnSpPr>
          <p:nvPr/>
        </p:nvCxnSpPr>
        <p:spPr bwMode="auto">
          <a:xfrm flipH="1">
            <a:off x="873725" y="5624082"/>
            <a:ext cx="211230" cy="52811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2292317" y="5624082"/>
            <a:ext cx="248844" cy="44990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>
          <a:xfrm flipH="1">
            <a:off x="2407000" y="2356746"/>
            <a:ext cx="604871" cy="482658"/>
          </a:xfrm>
          <a:prstGeom prst="line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5" idx="1"/>
          </p:cNvCxnSpPr>
          <p:nvPr/>
        </p:nvCxnSpPr>
        <p:spPr>
          <a:xfrm flipV="1">
            <a:off x="3469753" y="2022862"/>
            <a:ext cx="418109" cy="12738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25819" y="4520984"/>
            <a:ext cx="22171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Players are either on Offense or Defense, and are of types (QB, RB, WR, </a:t>
            </a:r>
            <a:r>
              <a:rPr lang="en-US" sz="2000" dirty="0" smtClean="0">
                <a:latin typeface="+mj-lt"/>
              </a:rPr>
              <a:t>TE)</a:t>
            </a:r>
            <a:endParaRPr lang="en-US" sz="2000" dirty="0">
              <a:latin typeface="+mj-lt"/>
            </a:endParaRPr>
          </a:p>
        </p:txBody>
      </p:sp>
      <p:cxnSp>
        <p:nvCxnSpPr>
          <p:cNvPr id="46" name="Straight Connector 45"/>
          <p:cNvCxnSpPr>
            <a:stCxn id="27" idx="3"/>
            <a:endCxn id="16" idx="1"/>
          </p:cNvCxnSpPr>
          <p:nvPr/>
        </p:nvCxnSpPr>
        <p:spPr bwMode="auto">
          <a:xfrm flipV="1">
            <a:off x="5149915" y="1963860"/>
            <a:ext cx="307003" cy="5900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3153053" y="3903093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Description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>
            <a:stCxn id="50" idx="2"/>
            <a:endCxn id="33" idx="3"/>
          </p:cNvCxnSpPr>
          <p:nvPr/>
        </p:nvCxnSpPr>
        <p:spPr bwMode="auto">
          <a:xfrm flipH="1" flipV="1">
            <a:off x="2158935" y="3769643"/>
            <a:ext cx="994118" cy="39895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3153053" y="3267177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 smtClean="0">
                <a:solidFill>
                  <a:srgbClr val="000000"/>
                </a:solidFill>
              </a:rPr>
              <a:t>Type</a:t>
            </a:r>
            <a:endParaRPr lang="en-US" sz="1200" u="sng" dirty="0">
              <a:solidFill>
                <a:srgbClr val="000000"/>
              </a:solidFill>
            </a:endParaRPr>
          </a:p>
        </p:txBody>
      </p:sp>
      <p:cxnSp>
        <p:nvCxnSpPr>
          <p:cNvPr id="54" name="Straight Connector 53"/>
          <p:cNvCxnSpPr>
            <a:stCxn id="53" idx="2"/>
            <a:endCxn id="33" idx="3"/>
          </p:cNvCxnSpPr>
          <p:nvPr/>
        </p:nvCxnSpPr>
        <p:spPr bwMode="auto">
          <a:xfrm flipH="1">
            <a:off x="2158935" y="3532680"/>
            <a:ext cx="994118" cy="23696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13"/>
          <p:cNvSpPr>
            <a:spLocks noChangeArrowheads="1"/>
          </p:cNvSpPr>
          <p:nvPr/>
        </p:nvSpPr>
        <p:spPr bwMode="auto">
          <a:xfrm>
            <a:off x="298930" y="6152200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</a:rPr>
              <a:t>OffensivePosType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1969502" y="6073986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DefensivePosType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0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Advanced E/R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76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4661338"/>
            <a:ext cx="9076765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Subclasses &amp; connection to OO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Weak entity sets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Crayon Time!  Drawing E/R diagrams Pt. III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47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66FB78-B3E1-D54F-8CC0-4B065FCEED74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Modeling Subclasses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923731" y="1793054"/>
            <a:ext cx="1003973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Some objects in a class may be special, i.e. worthy of their own class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 Define </a:t>
            </a:r>
            <a:r>
              <a:rPr lang="en-US" sz="2400" dirty="0">
                <a:solidFill>
                  <a:srgbClr val="000000"/>
                </a:solidFill>
              </a:rPr>
              <a:t>a new </a:t>
            </a:r>
            <a:r>
              <a:rPr lang="en-US" sz="2400" dirty="0" smtClean="0">
                <a:solidFill>
                  <a:srgbClr val="000000"/>
                </a:solidFill>
              </a:rPr>
              <a:t>class?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i="1" dirty="0" smtClean="0">
                <a:solidFill>
                  <a:srgbClr val="000000"/>
                </a:solidFill>
              </a:rPr>
              <a:t> But what if we want to maintain connection to current class?</a:t>
            </a:r>
            <a:endParaRPr lang="en-US" sz="2400" i="1" dirty="0">
              <a:solidFill>
                <a:srgbClr val="000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u="sng" dirty="0">
                <a:solidFill>
                  <a:srgbClr val="000000"/>
                </a:solidFill>
              </a:rPr>
              <a:t>B</a:t>
            </a:r>
            <a:r>
              <a:rPr lang="en-US" sz="2400" u="sng" dirty="0" smtClean="0">
                <a:solidFill>
                  <a:srgbClr val="000000"/>
                </a:solidFill>
              </a:rPr>
              <a:t>etter</a:t>
            </a:r>
            <a:r>
              <a:rPr lang="en-US" sz="2400" u="sng" dirty="0">
                <a:solidFill>
                  <a:srgbClr val="000000"/>
                </a:solidFill>
              </a:rPr>
              <a:t>: define a </a:t>
            </a:r>
            <a:r>
              <a:rPr lang="en-US" sz="2400" i="1" u="sng" dirty="0" smtClean="0">
                <a:solidFill>
                  <a:srgbClr val="000000"/>
                </a:solidFill>
              </a:rPr>
              <a:t>subclass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i="1" dirty="0" smtClean="0">
                <a:solidFill>
                  <a:srgbClr val="000000"/>
                </a:solidFill>
              </a:rPr>
              <a:t> Ex: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5699125" y="4003675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Products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3962400" y="4876801"/>
            <a:ext cx="13724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Software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products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6926478" y="4876801"/>
            <a:ext cx="17283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Educational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products</a:t>
            </a:r>
          </a:p>
        </p:txBody>
      </p:sp>
      <p:sp>
        <p:nvSpPr>
          <p:cNvPr id="49160" name="Line 7"/>
          <p:cNvSpPr>
            <a:spLocks noChangeShapeType="1"/>
          </p:cNvSpPr>
          <p:nvPr/>
        </p:nvSpPr>
        <p:spPr bwMode="auto">
          <a:xfrm flipH="1">
            <a:off x="4572000" y="44958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>
            <a:off x="6324600" y="4495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15737" y="6015692"/>
            <a:ext cx="496052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define </a:t>
            </a:r>
            <a:r>
              <a:rPr lang="en-US" sz="2800" b="1" dirty="0" smtClean="0">
                <a:latin typeface="+mj-lt"/>
              </a:rPr>
              <a:t>subclasses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smtClean="0">
                <a:latin typeface="+mj-lt"/>
              </a:rPr>
              <a:t>in E/R!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129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58" grpId="0"/>
      <p:bldP spid="49159" grpId="0"/>
      <p:bldP spid="49160" grpId="0" animBg="1"/>
      <p:bldP spid="49161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F924F9-EC24-9F43-B878-0FCBAF071D5F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/>
            </a:r>
            <a:br>
              <a:rPr lang="en-US"/>
            </a:b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320919" y="1663432"/>
            <a:ext cx="2284701" cy="1991791"/>
            <a:chOff x="4320919" y="1663432"/>
            <a:chExt cx="2284701" cy="1991791"/>
          </a:xfrm>
        </p:grpSpPr>
        <p:sp>
          <p:nvSpPr>
            <p:cNvPr id="50180" name="Rectangle 3"/>
            <p:cNvSpPr>
              <a:spLocks noChangeArrowheads="1"/>
            </p:cNvSpPr>
            <p:nvPr/>
          </p:nvSpPr>
          <p:spPr bwMode="auto">
            <a:xfrm>
              <a:off x="4965322" y="3069402"/>
              <a:ext cx="1640298" cy="5858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50181" name="Oval 4"/>
            <p:cNvSpPr>
              <a:spLocks noChangeArrowheads="1"/>
            </p:cNvSpPr>
            <p:nvPr/>
          </p:nvSpPr>
          <p:spPr bwMode="auto">
            <a:xfrm>
              <a:off x="5199650" y="1663432"/>
              <a:ext cx="1113059" cy="527239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50183" name="Oval 6"/>
            <p:cNvSpPr>
              <a:spLocks noChangeArrowheads="1"/>
            </p:cNvSpPr>
            <p:nvPr/>
          </p:nvSpPr>
          <p:spPr bwMode="auto">
            <a:xfrm>
              <a:off x="4320919" y="2366417"/>
              <a:ext cx="1113059" cy="527239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sp>
          <p:nvSpPr>
            <p:cNvPr id="50184" name="Line 7"/>
            <p:cNvSpPr>
              <a:spLocks noChangeShapeType="1"/>
            </p:cNvSpPr>
            <p:nvPr/>
          </p:nvSpPr>
          <p:spPr bwMode="auto">
            <a:xfrm flipH="1" flipV="1">
              <a:off x="5199650" y="2835074"/>
              <a:ext cx="234328" cy="234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185" name="Line 8"/>
            <p:cNvSpPr>
              <a:spLocks noChangeShapeType="1"/>
            </p:cNvSpPr>
            <p:nvPr/>
          </p:nvSpPr>
          <p:spPr bwMode="auto">
            <a:xfrm flipV="1">
              <a:off x="5785471" y="2190671"/>
              <a:ext cx="0" cy="8787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63457" y="5061192"/>
            <a:ext cx="2167536" cy="1230224"/>
            <a:chOff x="2563457" y="5061192"/>
            <a:chExt cx="2167536" cy="1230224"/>
          </a:xfrm>
        </p:grpSpPr>
        <p:sp>
          <p:nvSpPr>
            <p:cNvPr id="50190" name="Rectangle 13"/>
            <p:cNvSpPr>
              <a:spLocks noChangeArrowheads="1"/>
            </p:cNvSpPr>
            <p:nvPr/>
          </p:nvSpPr>
          <p:spPr bwMode="auto">
            <a:xfrm>
              <a:off x="2914949" y="5061192"/>
              <a:ext cx="1816044" cy="5858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Software Product</a:t>
              </a:r>
            </a:p>
          </p:txBody>
        </p:sp>
        <p:sp>
          <p:nvSpPr>
            <p:cNvPr id="50195" name="Oval 18"/>
            <p:cNvSpPr>
              <a:spLocks noChangeArrowheads="1"/>
            </p:cNvSpPr>
            <p:nvPr/>
          </p:nvSpPr>
          <p:spPr bwMode="auto">
            <a:xfrm>
              <a:off x="2563457" y="5764177"/>
              <a:ext cx="1113059" cy="527239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platforms</a:t>
              </a:r>
            </a:p>
          </p:txBody>
        </p:sp>
        <p:sp>
          <p:nvSpPr>
            <p:cNvPr id="50196" name="Line 19"/>
            <p:cNvSpPr>
              <a:spLocks noChangeShapeType="1"/>
            </p:cNvSpPr>
            <p:nvPr/>
          </p:nvSpPr>
          <p:spPr bwMode="auto">
            <a:xfrm flipH="1">
              <a:off x="3676516" y="5647013"/>
              <a:ext cx="820149" cy="351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22784" y="5061192"/>
            <a:ext cx="2753358" cy="1230224"/>
            <a:chOff x="6722784" y="5061192"/>
            <a:chExt cx="2753358" cy="1230224"/>
          </a:xfrm>
        </p:grpSpPr>
        <p:sp>
          <p:nvSpPr>
            <p:cNvPr id="50189" name="Rectangle 12"/>
            <p:cNvSpPr>
              <a:spLocks noChangeArrowheads="1"/>
            </p:cNvSpPr>
            <p:nvPr/>
          </p:nvSpPr>
          <p:spPr bwMode="auto">
            <a:xfrm>
              <a:off x="6722784" y="5061192"/>
              <a:ext cx="2050373" cy="5858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Educational Product</a:t>
              </a:r>
            </a:p>
          </p:txBody>
        </p:sp>
        <p:sp>
          <p:nvSpPr>
            <p:cNvPr id="50194" name="Oval 17"/>
            <p:cNvSpPr>
              <a:spLocks noChangeArrowheads="1"/>
            </p:cNvSpPr>
            <p:nvPr/>
          </p:nvSpPr>
          <p:spPr bwMode="auto">
            <a:xfrm>
              <a:off x="8363083" y="5764177"/>
              <a:ext cx="1113059" cy="527239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 smtClean="0">
                  <a:solidFill>
                    <a:srgbClr val="000000"/>
                  </a:solidFill>
                </a:rPr>
                <a:t>ageGroup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0197" name="Line 20"/>
            <p:cNvSpPr>
              <a:spLocks noChangeShapeType="1"/>
            </p:cNvSpPr>
            <p:nvPr/>
          </p:nvSpPr>
          <p:spPr bwMode="auto">
            <a:xfrm>
              <a:off x="7484351" y="5647013"/>
              <a:ext cx="878731" cy="351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52263" y="3655223"/>
            <a:ext cx="3895708" cy="1405970"/>
            <a:chOff x="3852263" y="3655223"/>
            <a:chExt cx="3895708" cy="1405970"/>
          </a:xfrm>
        </p:grpSpPr>
        <p:sp>
          <p:nvSpPr>
            <p:cNvPr id="50187" name="AutoShape 10"/>
            <p:cNvSpPr>
              <a:spLocks noChangeArrowheads="1"/>
            </p:cNvSpPr>
            <p:nvPr/>
          </p:nvSpPr>
          <p:spPr bwMode="auto">
            <a:xfrm>
              <a:off x="5375397" y="4006715"/>
              <a:ext cx="761567" cy="644403"/>
            </a:xfrm>
            <a:prstGeom prst="triangle">
              <a:avLst>
                <a:gd name="adj" fmla="val 50000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 smtClean="0">
                  <a:solidFill>
                    <a:srgbClr val="000000"/>
                  </a:solidFill>
                </a:rPr>
                <a:t>isA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5" name="Straight Connector 24"/>
            <p:cNvCxnSpPr>
              <a:endCxn id="50187" idx="2"/>
            </p:cNvCxnSpPr>
            <p:nvPr/>
          </p:nvCxnSpPr>
          <p:spPr bwMode="auto">
            <a:xfrm flipV="1">
              <a:off x="3852263" y="4651118"/>
              <a:ext cx="1523134" cy="410075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50189" idx="0"/>
              <a:endCxn id="50187" idx="4"/>
            </p:cNvCxnSpPr>
            <p:nvPr/>
          </p:nvCxnSpPr>
          <p:spPr bwMode="auto">
            <a:xfrm rot="16200000" flipV="1">
              <a:off x="6737430" y="4050652"/>
              <a:ext cx="410075" cy="161100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50187" idx="0"/>
              <a:endCxn id="50180" idx="2"/>
            </p:cNvCxnSpPr>
            <p:nvPr/>
          </p:nvCxnSpPr>
          <p:spPr bwMode="auto">
            <a:xfrm rot="5400000" flipH="1" flipV="1">
              <a:off x="5595079" y="3816323"/>
              <a:ext cx="351492" cy="2929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Modeling Subclasses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013371" y="2438398"/>
            <a:ext cx="274320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Child subclasses contain all the attributes of </a:t>
            </a:r>
            <a:r>
              <a:rPr lang="en-US" sz="2000" i="1" dirty="0" smtClean="0">
                <a:latin typeface="+mj-lt"/>
              </a:rPr>
              <a:t>all </a:t>
            </a:r>
            <a:r>
              <a:rPr lang="en-US" sz="2000" dirty="0" smtClean="0">
                <a:latin typeface="+mj-lt"/>
              </a:rPr>
              <a:t>of their parent classes </a:t>
            </a:r>
            <a:r>
              <a:rPr lang="en-US" sz="2000" b="1" u="sng" dirty="0" smtClean="0">
                <a:latin typeface="+mj-lt"/>
              </a:rPr>
              <a:t>plus</a:t>
            </a:r>
            <a:r>
              <a:rPr lang="en-US" sz="2000" dirty="0" smtClean="0">
                <a:latin typeface="+mj-lt"/>
              </a:rPr>
              <a:t> the new attributes shown attached to them in the E/R diagram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829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722133-8E06-344C-9044-3F3D88CA4E85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Subclasses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8574" y="1897166"/>
            <a:ext cx="4647041" cy="4048801"/>
          </a:xfrm>
        </p:spPr>
        <p:txBody>
          <a:bodyPr wrap="none">
            <a:spAutoFit/>
          </a:bodyPr>
          <a:lstStyle/>
          <a:p>
            <a:pPr eaLnBrk="1" hangingPunct="1"/>
            <a:r>
              <a:rPr lang="en-US" dirty="0"/>
              <a:t>Think in terms of </a:t>
            </a:r>
            <a:r>
              <a:rPr lang="en-US" dirty="0" smtClean="0"/>
              <a:t>records; ex:</a:t>
            </a:r>
            <a:endParaRPr lang="en-US" dirty="0"/>
          </a:p>
          <a:p>
            <a:pPr lvl="1" eaLnBrk="1" hangingPunct="1"/>
            <a:endParaRPr lang="en-US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 smtClean="0">
                <a:solidFill>
                  <a:schemeClr val="accent2"/>
                </a:solidFill>
              </a:rPr>
              <a:t>Product</a:t>
            </a:r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 err="1" smtClean="0">
                <a:solidFill>
                  <a:schemeClr val="accent2"/>
                </a:solidFill>
              </a:rPr>
              <a:t>SoftwareProduct</a:t>
            </a:r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 smtClean="0">
              <a:solidFill>
                <a:schemeClr val="accent2"/>
              </a:solidFill>
            </a:endParaRP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 err="1" smtClean="0">
                <a:solidFill>
                  <a:schemeClr val="accent2"/>
                </a:solidFill>
              </a:rPr>
              <a:t>EducationalProduct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81800" y="4572000"/>
            <a:ext cx="1219200" cy="304800"/>
            <a:chOff x="6781800" y="4572000"/>
            <a:chExt cx="1219200" cy="304800"/>
          </a:xfrm>
        </p:grpSpPr>
        <p:sp>
          <p:nvSpPr>
            <p:cNvPr id="51208" name="Line 13"/>
            <p:cNvSpPr>
              <a:spLocks noChangeShapeType="1"/>
            </p:cNvSpPr>
            <p:nvPr/>
          </p:nvSpPr>
          <p:spPr bwMode="auto">
            <a:xfrm>
              <a:off x="6781800" y="4572000"/>
              <a:ext cx="0" cy="3048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09" name="Line 14"/>
            <p:cNvSpPr>
              <a:spLocks noChangeShapeType="1"/>
            </p:cNvSpPr>
            <p:nvPr/>
          </p:nvSpPr>
          <p:spPr bwMode="auto">
            <a:xfrm>
              <a:off x="6781800" y="4876800"/>
              <a:ext cx="1219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10" name="Line 15"/>
            <p:cNvSpPr>
              <a:spLocks noChangeShapeType="1"/>
            </p:cNvSpPr>
            <p:nvPr/>
          </p:nvSpPr>
          <p:spPr bwMode="auto">
            <a:xfrm flipV="1">
              <a:off x="8001000" y="4572000"/>
              <a:ext cx="0" cy="3048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81800" y="6096000"/>
            <a:ext cx="1219200" cy="228600"/>
            <a:chOff x="6781800" y="6096000"/>
            <a:chExt cx="1219200" cy="228600"/>
          </a:xfrm>
        </p:grpSpPr>
        <p:sp>
          <p:nvSpPr>
            <p:cNvPr id="51211" name="Line 16"/>
            <p:cNvSpPr>
              <a:spLocks noChangeShapeType="1"/>
            </p:cNvSpPr>
            <p:nvPr/>
          </p:nvSpPr>
          <p:spPr bwMode="auto">
            <a:xfrm>
              <a:off x="6781800" y="6096000"/>
              <a:ext cx="0" cy="2286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12" name="Line 17"/>
            <p:cNvSpPr>
              <a:spLocks noChangeShapeType="1"/>
            </p:cNvSpPr>
            <p:nvPr/>
          </p:nvSpPr>
          <p:spPr bwMode="auto">
            <a:xfrm>
              <a:off x="6781800" y="6324600"/>
              <a:ext cx="1219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13" name="Line 18"/>
            <p:cNvSpPr>
              <a:spLocks noChangeShapeType="1"/>
            </p:cNvSpPr>
            <p:nvPr/>
          </p:nvSpPr>
          <p:spPr bwMode="auto">
            <a:xfrm flipV="1">
              <a:off x="8001000" y="6096000"/>
              <a:ext cx="0" cy="2286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81800" y="2479676"/>
            <a:ext cx="1219200" cy="919163"/>
            <a:chOff x="6781800" y="2479676"/>
            <a:chExt cx="1219200" cy="919163"/>
          </a:xfrm>
        </p:grpSpPr>
        <p:grpSp>
          <p:nvGrpSpPr>
            <p:cNvPr id="51205" name="Group 4"/>
            <p:cNvGrpSpPr>
              <a:grpSpLocks/>
            </p:cNvGrpSpPr>
            <p:nvPr/>
          </p:nvGrpSpPr>
          <p:grpSpPr bwMode="auto">
            <a:xfrm>
              <a:off x="6781800" y="2514600"/>
              <a:ext cx="1219200" cy="838200"/>
              <a:chOff x="3360" y="1632"/>
              <a:chExt cx="768" cy="528"/>
            </a:xfrm>
          </p:grpSpPr>
          <p:sp>
            <p:nvSpPr>
              <p:cNvPr id="51233" name="Rectangle 5"/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76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4" name="Line 6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217" name="Group 22"/>
            <p:cNvGrpSpPr>
              <a:grpSpLocks/>
            </p:cNvGrpSpPr>
            <p:nvPr/>
          </p:nvGrpSpPr>
          <p:grpSpPr bwMode="auto">
            <a:xfrm>
              <a:off x="6918326" y="2479676"/>
              <a:ext cx="893763" cy="919163"/>
              <a:chOff x="3398" y="1562"/>
              <a:chExt cx="563" cy="579"/>
            </a:xfrm>
          </p:grpSpPr>
          <p:sp>
            <p:nvSpPr>
              <p:cNvPr id="51227" name="Text Box 23"/>
              <p:cNvSpPr txBox="1">
                <a:spLocks noChangeArrowheads="1"/>
              </p:cNvSpPr>
              <p:nvPr/>
            </p:nvSpPr>
            <p:spPr bwMode="auto">
              <a:xfrm>
                <a:off x="3398" y="1562"/>
                <a:ext cx="56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name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8" name="Text Box 24"/>
              <p:cNvSpPr txBox="1">
                <a:spLocks noChangeArrowheads="1"/>
              </p:cNvSpPr>
              <p:nvPr/>
            </p:nvSpPr>
            <p:spPr bwMode="auto">
              <a:xfrm>
                <a:off x="3398" y="1850"/>
                <a:ext cx="50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</a:rPr>
                  <a:t>p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rice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6781800" y="3733800"/>
            <a:ext cx="1219200" cy="1173161"/>
            <a:chOff x="6781800" y="3733800"/>
            <a:chExt cx="1219200" cy="1173161"/>
          </a:xfrm>
        </p:grpSpPr>
        <p:grpSp>
          <p:nvGrpSpPr>
            <p:cNvPr id="51206" name="Group 7"/>
            <p:cNvGrpSpPr>
              <a:grpSpLocks/>
            </p:cNvGrpSpPr>
            <p:nvPr/>
          </p:nvGrpSpPr>
          <p:grpSpPr bwMode="auto">
            <a:xfrm>
              <a:off x="6781800" y="3733800"/>
              <a:ext cx="1219200" cy="838200"/>
              <a:chOff x="3360" y="1632"/>
              <a:chExt cx="768" cy="528"/>
            </a:xfrm>
          </p:grpSpPr>
          <p:sp>
            <p:nvSpPr>
              <p:cNvPr id="51231" name="Rectangle 8"/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76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2" name="Line 9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218" name="Group 25"/>
            <p:cNvGrpSpPr>
              <a:grpSpLocks/>
            </p:cNvGrpSpPr>
            <p:nvPr/>
          </p:nvGrpSpPr>
          <p:grpSpPr bwMode="auto">
            <a:xfrm>
              <a:off x="6934201" y="3733801"/>
              <a:ext cx="893763" cy="919163"/>
              <a:chOff x="3398" y="1562"/>
              <a:chExt cx="563" cy="579"/>
            </a:xfrm>
          </p:grpSpPr>
          <p:sp>
            <p:nvSpPr>
              <p:cNvPr id="51225" name="Text Box 26"/>
              <p:cNvSpPr txBox="1">
                <a:spLocks noChangeArrowheads="1"/>
              </p:cNvSpPr>
              <p:nvPr/>
            </p:nvSpPr>
            <p:spPr bwMode="auto">
              <a:xfrm>
                <a:off x="3398" y="1562"/>
                <a:ext cx="56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name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6" name="Text Box 27"/>
              <p:cNvSpPr txBox="1">
                <a:spLocks noChangeArrowheads="1"/>
              </p:cNvSpPr>
              <p:nvPr/>
            </p:nvSpPr>
            <p:spPr bwMode="auto">
              <a:xfrm>
                <a:off x="3398" y="1850"/>
                <a:ext cx="50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price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220" name="Text Box 31"/>
            <p:cNvSpPr txBox="1">
              <a:spLocks noChangeArrowheads="1"/>
            </p:cNvSpPr>
            <p:nvPr/>
          </p:nvSpPr>
          <p:spPr bwMode="auto">
            <a:xfrm>
              <a:off x="6895515" y="4537629"/>
              <a:ext cx="10869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000000"/>
                  </a:solidFill>
                </a:rPr>
                <a:t>platforms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781800" y="5257800"/>
            <a:ext cx="1219200" cy="1145366"/>
            <a:chOff x="6781800" y="5257800"/>
            <a:chExt cx="1219200" cy="1145366"/>
          </a:xfrm>
        </p:grpSpPr>
        <p:grpSp>
          <p:nvGrpSpPr>
            <p:cNvPr id="51207" name="Group 10"/>
            <p:cNvGrpSpPr>
              <a:grpSpLocks/>
            </p:cNvGrpSpPr>
            <p:nvPr/>
          </p:nvGrpSpPr>
          <p:grpSpPr bwMode="auto">
            <a:xfrm>
              <a:off x="6781800" y="5257800"/>
              <a:ext cx="1219200" cy="838200"/>
              <a:chOff x="3360" y="1632"/>
              <a:chExt cx="768" cy="528"/>
            </a:xfrm>
          </p:grpSpPr>
          <p:sp>
            <p:nvSpPr>
              <p:cNvPr id="51229" name="Rectangle 11"/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76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0" name="Line 12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219" name="Group 28"/>
            <p:cNvGrpSpPr>
              <a:grpSpLocks/>
            </p:cNvGrpSpPr>
            <p:nvPr/>
          </p:nvGrpSpPr>
          <p:grpSpPr bwMode="auto">
            <a:xfrm>
              <a:off x="6934201" y="5257801"/>
              <a:ext cx="893763" cy="919163"/>
              <a:chOff x="3398" y="1562"/>
              <a:chExt cx="563" cy="579"/>
            </a:xfrm>
          </p:grpSpPr>
          <p:sp>
            <p:nvSpPr>
              <p:cNvPr id="51223" name="Text Box 29"/>
              <p:cNvSpPr txBox="1">
                <a:spLocks noChangeArrowheads="1"/>
              </p:cNvSpPr>
              <p:nvPr/>
            </p:nvSpPr>
            <p:spPr bwMode="auto">
              <a:xfrm>
                <a:off x="3398" y="1562"/>
                <a:ext cx="56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name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4" name="Text Box 30"/>
              <p:cNvSpPr txBox="1">
                <a:spLocks noChangeArrowheads="1"/>
              </p:cNvSpPr>
              <p:nvPr/>
            </p:nvSpPr>
            <p:spPr bwMode="auto">
              <a:xfrm>
                <a:off x="3398" y="1850"/>
                <a:ext cx="50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price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221" name="Text Box 32"/>
            <p:cNvSpPr txBox="1">
              <a:spLocks noChangeArrowheads="1"/>
            </p:cNvSpPr>
            <p:nvPr/>
          </p:nvSpPr>
          <p:spPr bwMode="auto">
            <a:xfrm>
              <a:off x="6819352" y="6033834"/>
              <a:ext cx="11091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</a:t>
              </a:r>
              <a:r>
                <a:rPr lang="en-US" dirty="0" err="1" smtClean="0">
                  <a:solidFill>
                    <a:srgbClr val="000000"/>
                  </a:solidFill>
                </a:rPr>
                <a:t>geGroup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013371" y="2438398"/>
            <a:ext cx="274320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Child subclasses contain all the attributes of </a:t>
            </a:r>
            <a:r>
              <a:rPr lang="en-US" sz="2000" i="1" dirty="0" smtClean="0">
                <a:latin typeface="+mj-lt"/>
              </a:rPr>
              <a:t>all </a:t>
            </a:r>
            <a:r>
              <a:rPr lang="en-US" sz="2000" dirty="0" smtClean="0">
                <a:latin typeface="+mj-lt"/>
              </a:rPr>
              <a:t>of their parent classes </a:t>
            </a:r>
            <a:r>
              <a:rPr lang="en-US" sz="2000" b="1" u="sng" dirty="0" smtClean="0">
                <a:latin typeface="+mj-lt"/>
              </a:rPr>
              <a:t>plus</a:t>
            </a:r>
            <a:r>
              <a:rPr lang="en-US" sz="2000" dirty="0" smtClean="0">
                <a:latin typeface="+mj-lt"/>
              </a:rPr>
              <a:t> the new attributes shown attached to them in the E/R diagram</a:t>
            </a:r>
            <a:endParaRPr lang="en-US" sz="2000" dirty="0">
              <a:latin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53390" y="2806701"/>
            <a:ext cx="3398119" cy="2275012"/>
            <a:chOff x="1676400" y="838200"/>
            <a:chExt cx="8991600" cy="6019800"/>
          </a:xfrm>
        </p:grpSpPr>
        <p:sp>
          <p:nvSpPr>
            <p:cNvPr id="40" name="Rectangle 3"/>
            <p:cNvSpPr>
              <a:spLocks noChangeArrowheads="1"/>
            </p:cNvSpPr>
            <p:nvPr/>
          </p:nvSpPr>
          <p:spPr bwMode="auto">
            <a:xfrm>
              <a:off x="4800600" y="2667000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5105400" y="838200"/>
              <a:ext cx="1447800" cy="685800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3962400" y="1752600"/>
              <a:ext cx="1447800" cy="685800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price</a:t>
              </a:r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H="1" flipV="1">
              <a:off x="5105400" y="2362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 flipV="1">
              <a:off x="5867400" y="15240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47" name="AutoShape 10"/>
            <p:cNvSpPr>
              <a:spLocks noChangeArrowheads="1"/>
            </p:cNvSpPr>
            <p:nvPr/>
          </p:nvSpPr>
          <p:spPr bwMode="auto">
            <a:xfrm>
              <a:off x="5334000" y="3886200"/>
              <a:ext cx="990600" cy="838200"/>
            </a:xfrm>
            <a:prstGeom prst="triangle">
              <a:avLst>
                <a:gd name="adj" fmla="val 50000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 err="1" smtClean="0">
                  <a:solidFill>
                    <a:srgbClr val="000000"/>
                  </a:solidFill>
                </a:rPr>
                <a:t>isA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>
              <a:off x="7086600" y="5257800"/>
              <a:ext cx="2667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Educational Product</a:t>
              </a: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2133600" y="5257800"/>
              <a:ext cx="23622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Software Product</a:t>
              </a: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9220200" y="6172200"/>
              <a:ext cx="1447800" cy="685800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 err="1" smtClean="0">
                  <a:solidFill>
                    <a:srgbClr val="000000"/>
                  </a:solidFill>
                </a:rPr>
                <a:t>ageGroup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auto">
            <a:xfrm>
              <a:off x="1676400" y="6172200"/>
              <a:ext cx="1447800" cy="685800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platforms</a:t>
              </a:r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>
              <a:off x="3124200" y="6019800"/>
              <a:ext cx="1066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8077200" y="6019800"/>
              <a:ext cx="1143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flipV="1">
              <a:off x="3352800" y="4724400"/>
              <a:ext cx="1981200" cy="5334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16200000" flipV="1">
              <a:off x="7105650" y="3943350"/>
              <a:ext cx="533400" cy="2095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 flipH="1" flipV="1">
              <a:off x="5619750" y="3638550"/>
              <a:ext cx="457200" cy="381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0251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A61151-1231-314C-A342-846A9F51D9E7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4800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Think like tables…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52228" name="Group 3"/>
          <p:cNvGrpSpPr>
            <a:grpSpLocks noChangeAspect="1"/>
          </p:cNvGrpSpPr>
          <p:nvPr/>
        </p:nvGrpSpPr>
        <p:grpSpPr bwMode="auto">
          <a:xfrm>
            <a:off x="609601" y="1905000"/>
            <a:ext cx="5867400" cy="3927475"/>
            <a:chOff x="96" y="528"/>
            <a:chExt cx="5664" cy="3792"/>
          </a:xfrm>
        </p:grpSpPr>
        <p:sp>
          <p:nvSpPr>
            <p:cNvPr id="52279" name="Rectangle 4"/>
            <p:cNvSpPr>
              <a:spLocks noChangeAspect="1" noChangeArrowheads="1"/>
            </p:cNvSpPr>
            <p:nvPr/>
          </p:nvSpPr>
          <p:spPr bwMode="auto">
            <a:xfrm>
              <a:off x="2064" y="1680"/>
              <a:ext cx="1344" cy="4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52280" name="Oval 5"/>
            <p:cNvSpPr>
              <a:spLocks noChangeAspect="1" noChangeArrowheads="1"/>
            </p:cNvSpPr>
            <p:nvPr/>
          </p:nvSpPr>
          <p:spPr bwMode="auto">
            <a:xfrm>
              <a:off x="2256" y="528"/>
              <a:ext cx="912" cy="43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52282" name="Oval 7"/>
            <p:cNvSpPr>
              <a:spLocks noChangeAspect="1" noChangeArrowheads="1"/>
            </p:cNvSpPr>
            <p:nvPr/>
          </p:nvSpPr>
          <p:spPr bwMode="auto">
            <a:xfrm>
              <a:off x="1536" y="1104"/>
              <a:ext cx="912" cy="43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price</a:t>
              </a:r>
            </a:p>
          </p:txBody>
        </p:sp>
        <p:sp>
          <p:nvSpPr>
            <p:cNvPr id="52283" name="Line 8"/>
            <p:cNvSpPr>
              <a:spLocks noChangeAspect="1" noChangeShapeType="1"/>
            </p:cNvSpPr>
            <p:nvPr/>
          </p:nvSpPr>
          <p:spPr bwMode="auto">
            <a:xfrm flipH="1" flipV="1">
              <a:off x="2256" y="148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2284" name="Line 9"/>
            <p:cNvSpPr>
              <a:spLocks noChangeAspect="1" noChangeShapeType="1"/>
            </p:cNvSpPr>
            <p:nvPr/>
          </p:nvSpPr>
          <p:spPr bwMode="auto">
            <a:xfrm flipV="1">
              <a:off x="2736" y="9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2286" name="AutoShape 11"/>
            <p:cNvSpPr>
              <a:spLocks noChangeAspect="1" noChangeArrowheads="1"/>
            </p:cNvSpPr>
            <p:nvPr/>
          </p:nvSpPr>
          <p:spPr bwMode="auto">
            <a:xfrm>
              <a:off x="2376" y="2294"/>
              <a:ext cx="624" cy="528"/>
            </a:xfrm>
            <a:prstGeom prst="triangle">
              <a:avLst>
                <a:gd name="adj" fmla="val 50000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 smtClean="0">
                  <a:solidFill>
                    <a:srgbClr val="000000"/>
                  </a:solidFill>
                </a:rPr>
                <a:t>isA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52288" name="Rectangle 13"/>
            <p:cNvSpPr>
              <a:spLocks noChangeAspect="1" noChangeArrowheads="1"/>
            </p:cNvSpPr>
            <p:nvPr/>
          </p:nvSpPr>
          <p:spPr bwMode="auto">
            <a:xfrm>
              <a:off x="3504" y="3312"/>
              <a:ext cx="1680" cy="4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Educational Product</a:t>
              </a:r>
            </a:p>
          </p:txBody>
        </p:sp>
        <p:sp>
          <p:nvSpPr>
            <p:cNvPr id="52289" name="Rectangle 14"/>
            <p:cNvSpPr>
              <a:spLocks noChangeAspect="1" noChangeArrowheads="1"/>
            </p:cNvSpPr>
            <p:nvPr/>
          </p:nvSpPr>
          <p:spPr bwMode="auto">
            <a:xfrm>
              <a:off x="384" y="3312"/>
              <a:ext cx="1488" cy="4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Software Product</a:t>
              </a:r>
            </a:p>
          </p:txBody>
        </p:sp>
        <p:sp>
          <p:nvSpPr>
            <p:cNvPr id="52293" name="Oval 18"/>
            <p:cNvSpPr>
              <a:spLocks noChangeAspect="1" noChangeArrowheads="1"/>
            </p:cNvSpPr>
            <p:nvPr/>
          </p:nvSpPr>
          <p:spPr bwMode="auto">
            <a:xfrm>
              <a:off x="4848" y="3888"/>
              <a:ext cx="912" cy="43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 smtClean="0">
                  <a:solidFill>
                    <a:srgbClr val="000000"/>
                  </a:solidFill>
                </a:rPr>
                <a:t>ageGroup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52294" name="Oval 19"/>
            <p:cNvSpPr>
              <a:spLocks noChangeAspect="1" noChangeArrowheads="1"/>
            </p:cNvSpPr>
            <p:nvPr/>
          </p:nvSpPr>
          <p:spPr bwMode="auto">
            <a:xfrm>
              <a:off x="96" y="3888"/>
              <a:ext cx="912" cy="43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platforms</a:t>
              </a:r>
            </a:p>
          </p:txBody>
        </p:sp>
        <p:sp>
          <p:nvSpPr>
            <p:cNvPr id="52295" name="Line 20"/>
            <p:cNvSpPr>
              <a:spLocks noChangeAspect="1" noChangeShapeType="1"/>
            </p:cNvSpPr>
            <p:nvPr/>
          </p:nvSpPr>
          <p:spPr bwMode="auto">
            <a:xfrm flipH="1">
              <a:off x="1008" y="379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2296" name="Line 21"/>
            <p:cNvSpPr>
              <a:spLocks noChangeAspect="1" noChangeShapeType="1"/>
            </p:cNvSpPr>
            <p:nvPr/>
          </p:nvSpPr>
          <p:spPr bwMode="auto">
            <a:xfrm>
              <a:off x="4128" y="379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423959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23239"/>
              </p:ext>
            </p:extLst>
          </p:nvPr>
        </p:nvGraphicFramePr>
        <p:xfrm>
          <a:off x="7010400" y="914400"/>
          <a:ext cx="3429000" cy="1981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ame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rice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ategory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398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2701"/>
              </p:ext>
            </p:extLst>
          </p:nvPr>
        </p:nvGraphicFramePr>
        <p:xfrm>
          <a:off x="7772400" y="3276600"/>
          <a:ext cx="2667000" cy="99060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ame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platforms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unix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399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262300"/>
              </p:ext>
            </p:extLst>
          </p:nvPr>
        </p:nvGraphicFramePr>
        <p:xfrm>
          <a:off x="7696200" y="4800600"/>
          <a:ext cx="2667000" cy="148590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ame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ageGroup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toddler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retired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76" name="Text Box 70"/>
          <p:cNvSpPr txBox="1">
            <a:spLocks noChangeArrowheads="1"/>
          </p:cNvSpPr>
          <p:nvPr/>
        </p:nvSpPr>
        <p:spPr bwMode="auto">
          <a:xfrm>
            <a:off x="6562726" y="385742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52277" name="Text Box 71"/>
          <p:cNvSpPr txBox="1">
            <a:spLocks noChangeArrowheads="1"/>
          </p:cNvSpPr>
          <p:nvPr/>
        </p:nvSpPr>
        <p:spPr bwMode="auto">
          <a:xfrm>
            <a:off x="6096001" y="3200400"/>
            <a:ext cx="1598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accent2"/>
                </a:solidFill>
              </a:rPr>
              <a:t>Sw.Product</a:t>
            </a:r>
          </a:p>
        </p:txBody>
      </p:sp>
      <p:sp>
        <p:nvSpPr>
          <p:cNvPr id="52278" name="Text Box 72"/>
          <p:cNvSpPr txBox="1">
            <a:spLocks noChangeArrowheads="1"/>
          </p:cNvSpPr>
          <p:nvPr/>
        </p:nvSpPr>
        <p:spPr bwMode="auto">
          <a:xfrm>
            <a:off x="6629401" y="4267200"/>
            <a:ext cx="154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accent2"/>
                </a:solidFill>
              </a:rPr>
              <a:t>Ed.Product</a:t>
            </a:r>
          </a:p>
        </p:txBody>
      </p:sp>
      <p:cxnSp>
        <p:nvCxnSpPr>
          <p:cNvPr id="31" name="Straight Connector 30"/>
          <p:cNvCxnSpPr>
            <a:stCxn id="52289" idx="0"/>
            <a:endCxn id="52286" idx="3"/>
          </p:cNvCxnSpPr>
          <p:nvPr/>
        </p:nvCxnSpPr>
        <p:spPr bwMode="auto">
          <a:xfrm flipV="1">
            <a:off x="1678661" y="4280957"/>
            <a:ext cx="1616021" cy="50750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52288" idx="0"/>
            <a:endCxn id="52286" idx="3"/>
          </p:cNvCxnSpPr>
          <p:nvPr/>
        </p:nvCxnSpPr>
        <p:spPr bwMode="auto">
          <a:xfrm flipH="1" flipV="1">
            <a:off x="3294682" y="4280957"/>
            <a:ext cx="1715470" cy="50750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52286" idx="0"/>
            <a:endCxn id="52279" idx="2"/>
          </p:cNvCxnSpPr>
          <p:nvPr/>
        </p:nvCxnSpPr>
        <p:spPr bwMode="auto">
          <a:xfrm flipV="1">
            <a:off x="3294682" y="3595306"/>
            <a:ext cx="49724" cy="13878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8" name="Group 2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29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6" grpId="0"/>
      <p:bldP spid="52277" grpId="0"/>
      <p:bldP spid="522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56BD30-E3B0-D04D-8B4E-E30A8D18356E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1981200"/>
            <a:ext cx="8458200" cy="4114800"/>
          </a:xfrm>
        </p:spPr>
        <p:txBody>
          <a:bodyPr/>
          <a:lstStyle/>
          <a:p>
            <a:pPr eaLnBrk="1" hangingPunct="1"/>
            <a:r>
              <a:rPr lang="en-US" dirty="0"/>
              <a:t>OO: C</a:t>
            </a:r>
            <a:r>
              <a:rPr lang="en-US" dirty="0" smtClean="0"/>
              <a:t>lasses </a:t>
            </a:r>
            <a:r>
              <a:rPr lang="en-US" dirty="0"/>
              <a:t>are disjoint (same for Java, C++)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53253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Difference between OO and E/R inheritance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67000" y="3295650"/>
            <a:ext cx="6864350" cy="2087562"/>
            <a:chOff x="2667000" y="3295650"/>
            <a:chExt cx="6864350" cy="2087562"/>
          </a:xfrm>
        </p:grpSpPr>
        <p:grpSp>
          <p:nvGrpSpPr>
            <p:cNvPr id="53252" name="Group 3"/>
            <p:cNvGrpSpPr>
              <a:grpSpLocks/>
            </p:cNvGrpSpPr>
            <p:nvPr/>
          </p:nvGrpSpPr>
          <p:grpSpPr bwMode="auto">
            <a:xfrm>
              <a:off x="3886200" y="3759200"/>
              <a:ext cx="3943350" cy="1452563"/>
              <a:chOff x="1104" y="1668"/>
              <a:chExt cx="2484" cy="915"/>
            </a:xfrm>
          </p:grpSpPr>
          <p:sp>
            <p:nvSpPr>
              <p:cNvPr id="53260" name="Text Box 4"/>
              <p:cNvSpPr txBox="1">
                <a:spLocks noChangeArrowheads="1"/>
              </p:cNvSpPr>
              <p:nvPr/>
            </p:nvSpPr>
            <p:spPr bwMode="auto">
              <a:xfrm>
                <a:off x="1728" y="1728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p1</a:t>
                </a:r>
              </a:p>
            </p:txBody>
          </p:sp>
          <p:sp>
            <p:nvSpPr>
              <p:cNvPr id="53261" name="Text Box 5"/>
              <p:cNvSpPr txBox="1">
                <a:spLocks noChangeArrowheads="1"/>
              </p:cNvSpPr>
              <p:nvPr/>
            </p:nvSpPr>
            <p:spPr bwMode="auto">
              <a:xfrm>
                <a:off x="2161" y="1668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p2</a:t>
                </a:r>
              </a:p>
            </p:txBody>
          </p:sp>
          <p:sp>
            <p:nvSpPr>
              <p:cNvPr id="53262" name="Text Box 6"/>
              <p:cNvSpPr txBox="1">
                <a:spLocks noChangeArrowheads="1"/>
              </p:cNvSpPr>
              <p:nvPr/>
            </p:nvSpPr>
            <p:spPr bwMode="auto">
              <a:xfrm>
                <a:off x="2352" y="1872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p3</a:t>
                </a:r>
              </a:p>
            </p:txBody>
          </p:sp>
          <p:sp>
            <p:nvSpPr>
              <p:cNvPr id="53263" name="Text Box 7"/>
              <p:cNvSpPr txBox="1">
                <a:spLocks noChangeArrowheads="1"/>
              </p:cNvSpPr>
              <p:nvPr/>
            </p:nvSpPr>
            <p:spPr bwMode="auto">
              <a:xfrm>
                <a:off x="1104" y="2016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sp1</a:t>
                </a:r>
              </a:p>
            </p:txBody>
          </p:sp>
          <p:sp>
            <p:nvSpPr>
              <p:cNvPr id="53264" name="Text Box 8"/>
              <p:cNvSpPr txBox="1">
                <a:spLocks noChangeArrowheads="1"/>
              </p:cNvSpPr>
              <p:nvPr/>
            </p:nvSpPr>
            <p:spPr bwMode="auto">
              <a:xfrm>
                <a:off x="1440" y="2304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sp2</a:t>
                </a:r>
              </a:p>
            </p:txBody>
          </p:sp>
          <p:sp>
            <p:nvSpPr>
              <p:cNvPr id="53265" name="Text Box 9"/>
              <p:cNvSpPr txBox="1">
                <a:spLocks noChangeArrowheads="1"/>
              </p:cNvSpPr>
              <p:nvPr/>
            </p:nvSpPr>
            <p:spPr bwMode="auto">
              <a:xfrm>
                <a:off x="2976" y="1824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ep1</a:t>
                </a:r>
              </a:p>
            </p:txBody>
          </p:sp>
          <p:sp>
            <p:nvSpPr>
              <p:cNvPr id="53266" name="Text Box 10"/>
              <p:cNvSpPr txBox="1">
                <a:spLocks noChangeArrowheads="1"/>
              </p:cNvSpPr>
              <p:nvPr/>
            </p:nvSpPr>
            <p:spPr bwMode="auto">
              <a:xfrm>
                <a:off x="3264" y="2112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ep2</a:t>
                </a:r>
              </a:p>
            </p:txBody>
          </p:sp>
          <p:sp>
            <p:nvSpPr>
              <p:cNvPr id="53267" name="Text Box 11"/>
              <p:cNvSpPr txBox="1">
                <a:spLocks noChangeArrowheads="1"/>
              </p:cNvSpPr>
              <p:nvPr/>
            </p:nvSpPr>
            <p:spPr bwMode="auto">
              <a:xfrm>
                <a:off x="3024" y="2352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ep3</a:t>
                </a:r>
              </a:p>
            </p:txBody>
          </p:sp>
        </p:grpSp>
        <p:sp>
          <p:nvSpPr>
            <p:cNvPr id="53254" name="Oval 13"/>
            <p:cNvSpPr>
              <a:spLocks noChangeArrowheads="1"/>
            </p:cNvSpPr>
            <p:nvPr/>
          </p:nvSpPr>
          <p:spPr bwMode="auto">
            <a:xfrm>
              <a:off x="4816474" y="3730724"/>
              <a:ext cx="1743075" cy="777775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3255" name="Oval 14"/>
            <p:cNvSpPr>
              <a:spLocks noChangeArrowheads="1"/>
            </p:cNvSpPr>
            <p:nvPr/>
          </p:nvSpPr>
          <p:spPr bwMode="auto">
            <a:xfrm rot="2757794">
              <a:off x="3770313" y="4446637"/>
              <a:ext cx="1223963" cy="649188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3256" name="Oval 15"/>
            <p:cNvSpPr>
              <a:spLocks noChangeArrowheads="1"/>
            </p:cNvSpPr>
            <p:nvPr/>
          </p:nvSpPr>
          <p:spPr bwMode="auto">
            <a:xfrm>
              <a:off x="6662006" y="3960812"/>
              <a:ext cx="1167544" cy="1385887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3257" name="Text Box 16"/>
            <p:cNvSpPr txBox="1">
              <a:spLocks noChangeArrowheads="1"/>
            </p:cNvSpPr>
            <p:nvPr/>
          </p:nvSpPr>
          <p:spPr bwMode="auto">
            <a:xfrm>
              <a:off x="5257800" y="3295650"/>
              <a:ext cx="895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3333CC"/>
                  </a:solidFill>
                </a:rPr>
                <a:t>Product</a:t>
              </a:r>
            </a:p>
          </p:txBody>
        </p:sp>
        <p:sp>
          <p:nvSpPr>
            <p:cNvPr id="53258" name="Text Box 17"/>
            <p:cNvSpPr txBox="1">
              <a:spLocks noChangeArrowheads="1"/>
            </p:cNvSpPr>
            <p:nvPr/>
          </p:nvSpPr>
          <p:spPr bwMode="auto">
            <a:xfrm>
              <a:off x="2667000" y="4616450"/>
              <a:ext cx="1720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3333CC"/>
                  </a:solidFill>
                </a:rPr>
                <a:t>SoftwareProduct</a:t>
              </a:r>
              <a:endParaRPr lang="en-US" dirty="0">
                <a:solidFill>
                  <a:srgbClr val="3333CC"/>
                </a:solidFill>
              </a:endParaRPr>
            </a:p>
          </p:txBody>
        </p:sp>
        <p:sp>
          <p:nvSpPr>
            <p:cNvPr id="53259" name="Text Box 18"/>
            <p:cNvSpPr txBox="1">
              <a:spLocks noChangeArrowheads="1"/>
            </p:cNvSpPr>
            <p:nvPr/>
          </p:nvSpPr>
          <p:spPr bwMode="auto">
            <a:xfrm>
              <a:off x="7543800" y="3987801"/>
              <a:ext cx="1987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3333CC"/>
                  </a:solidFill>
                </a:rPr>
                <a:t>EducationalProduct</a:t>
              </a:r>
              <a:endParaRPr lang="en-US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155324" y="2304872"/>
            <a:ext cx="226733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OO = </a:t>
            </a:r>
            <a:r>
              <a:rPr lang="en-US" b="1" u="sng" dirty="0" smtClean="0">
                <a:latin typeface="+mj-lt"/>
              </a:rPr>
              <a:t>Object Oriented</a:t>
            </a:r>
            <a:r>
              <a:rPr lang="en-US" dirty="0" smtClean="0">
                <a:latin typeface="+mj-lt"/>
              </a:rPr>
              <a:t>.  E.g. classes as fundamental building block, etc…</a:t>
            </a:r>
          </a:p>
        </p:txBody>
      </p:sp>
    </p:spTree>
    <p:extLst>
      <p:ext uri="{BB962C8B-B14F-4D97-AF65-F5344CB8AC3E}">
        <p14:creationId xmlns:p14="http://schemas.microsoft.com/office/powerpoint/2010/main" val="37101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3584</TotalTime>
  <Words>1241</Words>
  <Application>Microsoft Macintosh PowerPoint</Application>
  <PresentationFormat>Custom</PresentationFormat>
  <Paragraphs>346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Lecture 8: The E/R Model جلسه هشتم: مدل موجودیت-رابطه</vt:lpstr>
      <vt:lpstr>Today’s Lecture</vt:lpstr>
      <vt:lpstr>1. Advanced E/R Concepts</vt:lpstr>
      <vt:lpstr>What you will learn about in this section</vt:lpstr>
      <vt:lpstr>Modeling Subclasses</vt:lpstr>
      <vt:lpstr> </vt:lpstr>
      <vt:lpstr>Understanding Subclasses</vt:lpstr>
      <vt:lpstr> Think like tables… </vt:lpstr>
      <vt:lpstr>Difference between OO and E/R inheritance</vt:lpstr>
      <vt:lpstr>Difference between OO and E/R inheritance</vt:lpstr>
      <vt:lpstr>Difference between OO and E/R inheritance</vt:lpstr>
      <vt:lpstr>IsA Review</vt:lpstr>
      <vt:lpstr>Modeling UnionTypes With Subclasses</vt:lpstr>
      <vt:lpstr>Modeling Union Types with Subclasses</vt:lpstr>
      <vt:lpstr>Modeling Union Types with Subclasses</vt:lpstr>
      <vt:lpstr>Constraints in E/R Diagrams</vt:lpstr>
      <vt:lpstr>Participation Constraints: Partial v. Total</vt:lpstr>
      <vt:lpstr> Keys in E/R Diagrams</vt:lpstr>
      <vt:lpstr>Single Value Constraints</vt:lpstr>
      <vt:lpstr>Referential Integrity Constraints</vt:lpstr>
      <vt:lpstr>Weak Entity Sets</vt:lpstr>
      <vt:lpstr>Weak Entity Sets</vt:lpstr>
      <vt:lpstr>E/R Summary</vt:lpstr>
      <vt:lpstr>Extra Activity</vt:lpstr>
      <vt:lpstr>Add in: Subclasses, constraints, and weak entity sets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Mohammad Dashti</cp:lastModifiedBy>
  <cp:revision>203</cp:revision>
  <dcterms:created xsi:type="dcterms:W3CDTF">2015-09-18T05:48:25Z</dcterms:created>
  <dcterms:modified xsi:type="dcterms:W3CDTF">2018-10-09T06:52:47Z</dcterms:modified>
</cp:coreProperties>
</file>