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22" r:id="rId24"/>
    <p:sldId id="423" r:id="rId25"/>
    <p:sldId id="336" r:id="rId26"/>
    <p:sldId id="337" r:id="rId27"/>
    <p:sldId id="339" r:id="rId28"/>
    <p:sldId id="340" r:id="rId29"/>
    <p:sldId id="341" r:id="rId30"/>
    <p:sldId id="342" r:id="rId31"/>
    <p:sldId id="473" r:id="rId32"/>
    <p:sldId id="464" r:id="rId33"/>
    <p:sldId id="465" r:id="rId34"/>
    <p:sldId id="466" r:id="rId35"/>
    <p:sldId id="467" r:id="rId36"/>
    <p:sldId id="424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9"/>
    <p:restoredTop sz="93910"/>
  </p:normalViewPr>
  <p:slideViewPr>
    <p:cSldViewPr snapToGrid="0" snapToObjects="1">
      <p:cViewPr varScale="1">
        <p:scale>
          <a:sx n="111" d="100"/>
          <a:sy n="111" d="100"/>
        </p:scale>
        <p:origin x="-7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14 &amp; 15: Transactions</a:t>
            </a:r>
            <a:br>
              <a:rPr lang="en-US" dirty="0" smtClean="0"/>
            </a:br>
            <a:r>
              <a:rPr lang="ar-IQ" dirty="0" smtClean="0"/>
              <a:t>تراکنش‌ها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14 &amp;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ar-IQ" dirty="0" smtClean="0"/>
              <a:t>تراکنش‌ها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our class,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ar-IQ" b="1" u="sng" dirty="0" smtClean="0"/>
              <a:t> </a:t>
            </a:r>
            <a:r>
              <a:rPr lang="en-US" b="1" u="sng" dirty="0" smtClean="0"/>
              <a:t>(</a:t>
            </a:r>
            <a:r>
              <a:rPr lang="ar-IQ" b="1" u="sng" dirty="0" smtClean="0"/>
              <a:t>بازیابی و پایایی</a:t>
            </a:r>
            <a:r>
              <a:rPr lang="en-US" b="1" u="sng" dirty="0" smtClean="0"/>
              <a:t>)</a:t>
            </a:r>
            <a:r>
              <a:rPr lang="en-US" dirty="0" smtClean="0"/>
              <a:t>:  Keeping the DBMS data consistent (</a:t>
            </a:r>
            <a:r>
              <a:rPr lang="ar-IQ" dirty="0" smtClean="0"/>
              <a:t>سازگار</a:t>
            </a:r>
            <a:r>
              <a:rPr lang="en-US" dirty="0" smtClean="0"/>
              <a:t>) and durable</a:t>
            </a:r>
            <a:r>
              <a:rPr lang="ar-IQ" dirty="0" smtClean="0"/>
              <a:t> </a:t>
            </a:r>
            <a:r>
              <a:rPr lang="en-US" dirty="0" smtClean="0"/>
              <a:t>(</a:t>
            </a:r>
            <a:r>
              <a:rPr lang="ar-IQ" dirty="0" smtClean="0"/>
              <a:t>پایا</a:t>
            </a:r>
            <a:r>
              <a:rPr lang="en-US" dirty="0" smtClean="0"/>
              <a:t>)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</a:t>
            </a:r>
            <a:r>
              <a:rPr lang="ar-IQ" b="1" u="sng" dirty="0" smtClean="0"/>
              <a:t> </a:t>
            </a:r>
            <a:r>
              <a:rPr lang="en-US" b="1" u="sng" dirty="0" smtClean="0"/>
              <a:t>(</a:t>
            </a:r>
            <a:r>
              <a:rPr lang="ar-IQ" b="1" u="sng" dirty="0" smtClean="0"/>
              <a:t>همزمانی</a:t>
            </a:r>
            <a:r>
              <a:rPr lang="en-US" b="1" u="sng" dirty="0" smtClean="0"/>
              <a:t>):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61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</a:t>
            </a:r>
            <a:r>
              <a:rPr lang="en-US" i="1" dirty="0" smtClean="0"/>
              <a:t>recovery</a:t>
            </a:r>
            <a:r>
              <a:rPr lang="en-US" dirty="0" smtClean="0"/>
              <a:t> and </a:t>
            </a:r>
            <a:r>
              <a:rPr lang="en-US" i="1" dirty="0" smtClean="0"/>
              <a:t>concurrency</a:t>
            </a:r>
            <a:r>
              <a:rPr lang="en-US" dirty="0" smtClean="0"/>
              <a:t>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14 &amp;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ویژگی‌های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تجزیه‌ناپذیری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r>
              <a:rPr lang="ar-IQ" dirty="0" smtClean="0">
                <a:latin typeface="+mj-lt"/>
              </a:rPr>
              <a:t> - سازگاری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  <a:r>
              <a:rPr lang="ar-IQ" dirty="0" smtClean="0">
                <a:latin typeface="+mj-lt"/>
              </a:rPr>
              <a:t> - انزوا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  <a:r>
              <a:rPr lang="ar-IQ" dirty="0" smtClean="0">
                <a:latin typeface="+mj-lt"/>
              </a:rPr>
              <a:t> - پایایی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tomic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تجزیه ناپذیر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onsistent</a:t>
            </a:r>
            <a:r>
              <a:rPr lang="ar-IQ" dirty="0" smtClean="0"/>
              <a:t> - سازگار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solated</a:t>
            </a:r>
            <a:r>
              <a:rPr lang="ar-IQ" dirty="0" smtClean="0"/>
              <a:t> - منزوی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urable</a:t>
            </a:r>
            <a:r>
              <a:rPr lang="ar-IQ" dirty="0" smtClean="0"/>
              <a:t> - پایا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</a:t>
            </a:r>
            <a:r>
              <a:rPr lang="en-US" sz="320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28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87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74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14: Intro to Transactions &amp; Logging</a:t>
            </a:r>
            <a:br>
              <a:rPr lang="en-US" dirty="0" smtClean="0"/>
            </a:br>
            <a:r>
              <a:rPr lang="ar-IQ" dirty="0" smtClean="0"/>
              <a:t>مقدمه‌ای بر تراکنش‌ها و لاگ کردن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by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تراکنش‌ها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ویژگی‌های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لاگ کردن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correct way to write this all to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look at the </a:t>
            </a:r>
            <a:r>
              <a:rPr lang="en-US" i="1" dirty="0" smtClean="0"/>
              <a:t>Write-Ahead Logging (WAL)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 smtClean="0"/>
              <a:t>We’ll see why it works by looking at other protocols which are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600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Remember: Key idea is to ensure durability </a:t>
            </a:r>
            <a:r>
              <a:rPr lang="en-US" sz="3000" i="1" dirty="0" smtClean="0">
                <a:latin typeface="+mj-lt"/>
              </a:rPr>
              <a:t>while </a:t>
            </a:r>
            <a:r>
              <a:rPr lang="en-US" sz="3000" dirty="0" smtClean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Write-Ahead Logging (WAL)</a:t>
            </a:r>
            <a:br>
              <a:rPr lang="en-US" dirty="0" smtClean="0"/>
            </a:br>
            <a:r>
              <a:rPr lang="en-US" dirty="0" smtClean="0"/>
              <a:t>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مدل ما از سیستم پایگاه‌داده و رایانه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پایه‌های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انگیزه: بازیابی و ثبات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r>
              <a:rPr lang="ar-IQ" i="1" dirty="0" smtClean="0">
                <a:latin typeface="+mj-lt"/>
              </a:rPr>
              <a:t> </a:t>
            </a:r>
            <a:r>
              <a:rPr lang="mr-IN" i="1" dirty="0" smtClean="0">
                <a:latin typeface="+mj-lt"/>
              </a:rPr>
              <a:t>–</a:t>
            </a:r>
            <a:r>
              <a:rPr lang="ar-IQ" i="1" dirty="0" smtClean="0">
                <a:latin typeface="+mj-lt"/>
              </a:rPr>
              <a:t> انگیزه: همزمانی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r>
              <a:rPr lang="ar-IQ" i="1" dirty="0" smtClean="0"/>
              <a:t> - کند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  <a:r>
              <a:rPr lang="ar-IQ" i="1" dirty="0" smtClean="0"/>
              <a:t> - پایا</a:t>
            </a:r>
            <a:endParaRPr lang="en-US" i="1" dirty="0" smtClean="0"/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r>
              <a:rPr lang="ar-IQ" dirty="0" smtClean="0"/>
              <a:t> - ارزان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  <a:r>
              <a:rPr lang="ar-IQ" i="1" dirty="0" smtClean="0"/>
              <a:t> - سریع</a:t>
            </a:r>
            <a:endParaRPr lang="en-US" i="1" dirty="0" smtClean="0"/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  <a:r>
              <a:rPr lang="ar-IQ" i="1" dirty="0" smtClean="0"/>
              <a:t> - فرّار</a:t>
            </a:r>
            <a:endParaRPr lang="en-US" i="1" dirty="0" smtClean="0"/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  <a:r>
              <a:rPr lang="ar-IQ" dirty="0" smtClean="0"/>
              <a:t> - گران</a:t>
            </a:r>
            <a:endParaRPr lang="en-US" dirty="0" smtClean="0"/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2691</Words>
  <Application>Microsoft Macintosh PowerPoint</Application>
  <PresentationFormat>Custom</PresentationFormat>
  <Paragraphs>493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Lectures 14 &amp; 15: Transactions تراکنش‌ها</vt:lpstr>
      <vt:lpstr>Goals for this pair of lectures</vt:lpstr>
      <vt:lpstr>Lecture 14: Intro to Transactions &amp; Logging مقدمه‌ای بر تراکنش‌ها و لاگ کردن</vt:lpstr>
      <vt:lpstr>Today’s Lecture</vt:lpstr>
      <vt:lpstr>1. Transactions – تراکنش‌ها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 – تراکنش‌ها</vt:lpstr>
      <vt:lpstr>Transactions: Basic Definition</vt:lpstr>
      <vt:lpstr>Transactions: Basic Definition</vt:lpstr>
      <vt:lpstr>Transactions in SQL</vt:lpstr>
      <vt:lpstr>Model of Transaction for Our Class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 ویژگی‌های تراکنش‌ها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287</cp:revision>
  <cp:lastPrinted>2016-10-16T01:17:37Z</cp:lastPrinted>
  <dcterms:created xsi:type="dcterms:W3CDTF">2015-09-11T05:09:33Z</dcterms:created>
  <dcterms:modified xsi:type="dcterms:W3CDTF">2018-11-03T19:11:51Z</dcterms:modified>
</cp:coreProperties>
</file>