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3"/>
  </p:notesMasterIdLst>
  <p:sldIdLst>
    <p:sldId id="319" r:id="rId2"/>
    <p:sldId id="320" r:id="rId3"/>
    <p:sldId id="413" r:id="rId4"/>
    <p:sldId id="417" r:id="rId5"/>
    <p:sldId id="415" r:id="rId6"/>
    <p:sldId id="416" r:id="rId7"/>
    <p:sldId id="470" r:id="rId8"/>
    <p:sldId id="469" r:id="rId9"/>
    <p:sldId id="468" r:id="rId10"/>
    <p:sldId id="471" r:id="rId11"/>
    <p:sldId id="472" r:id="rId12"/>
    <p:sldId id="321" r:id="rId13"/>
    <p:sldId id="418" r:id="rId14"/>
    <p:sldId id="324" r:id="rId15"/>
    <p:sldId id="325" r:id="rId16"/>
    <p:sldId id="326" r:id="rId17"/>
    <p:sldId id="327" r:id="rId18"/>
    <p:sldId id="328" r:id="rId19"/>
    <p:sldId id="419" r:id="rId20"/>
    <p:sldId id="329" r:id="rId21"/>
    <p:sldId id="331" r:id="rId22"/>
    <p:sldId id="421" r:id="rId23"/>
    <p:sldId id="422" r:id="rId24"/>
    <p:sldId id="423" r:id="rId25"/>
    <p:sldId id="336" r:id="rId26"/>
    <p:sldId id="337" r:id="rId27"/>
    <p:sldId id="339" r:id="rId28"/>
    <p:sldId id="340" r:id="rId29"/>
    <p:sldId id="341" r:id="rId30"/>
    <p:sldId id="342" r:id="rId31"/>
    <p:sldId id="473" r:id="rId32"/>
    <p:sldId id="464" r:id="rId33"/>
    <p:sldId id="465" r:id="rId34"/>
    <p:sldId id="466" r:id="rId35"/>
    <p:sldId id="467" r:id="rId36"/>
    <p:sldId id="424" r:id="rId37"/>
    <p:sldId id="425" r:id="rId38"/>
    <p:sldId id="461" r:id="rId39"/>
    <p:sldId id="350" r:id="rId40"/>
    <p:sldId id="351" r:id="rId41"/>
    <p:sldId id="352" r:id="rId42"/>
    <p:sldId id="520" r:id="rId43"/>
    <p:sldId id="357" r:id="rId44"/>
    <p:sldId id="358" r:id="rId45"/>
    <p:sldId id="359" r:id="rId46"/>
    <p:sldId id="479" r:id="rId47"/>
    <p:sldId id="361" r:id="rId48"/>
    <p:sldId id="480" r:id="rId49"/>
    <p:sldId id="481" r:id="rId50"/>
    <p:sldId id="366" r:id="rId51"/>
    <p:sldId id="367" r:id="rId52"/>
    <p:sldId id="414" r:id="rId53"/>
    <p:sldId id="427" r:id="rId54"/>
    <p:sldId id="428" r:id="rId55"/>
    <p:sldId id="429" r:id="rId56"/>
    <p:sldId id="432" r:id="rId57"/>
    <p:sldId id="433" r:id="rId58"/>
    <p:sldId id="434" r:id="rId59"/>
    <p:sldId id="435" r:id="rId60"/>
    <p:sldId id="436" r:id="rId61"/>
    <p:sldId id="437" r:id="rId62"/>
    <p:sldId id="441" r:id="rId63"/>
    <p:sldId id="484" r:id="rId64"/>
    <p:sldId id="438" r:id="rId65"/>
    <p:sldId id="443" r:id="rId66"/>
    <p:sldId id="442" r:id="rId67"/>
    <p:sldId id="474" r:id="rId68"/>
    <p:sldId id="485" r:id="rId69"/>
    <p:sldId id="486" r:id="rId70"/>
    <p:sldId id="374" r:id="rId71"/>
    <p:sldId id="445" r:id="rId72"/>
    <p:sldId id="447" r:id="rId73"/>
    <p:sldId id="448" r:id="rId74"/>
    <p:sldId id="444" r:id="rId75"/>
    <p:sldId id="379" r:id="rId76"/>
    <p:sldId id="449" r:id="rId77"/>
    <p:sldId id="450" r:id="rId78"/>
    <p:sldId id="451" r:id="rId79"/>
    <p:sldId id="453" r:id="rId80"/>
    <p:sldId id="476" r:id="rId81"/>
    <p:sldId id="487" r:id="rId82"/>
    <p:sldId id="488" r:id="rId83"/>
    <p:sldId id="489" r:id="rId84"/>
    <p:sldId id="492" r:id="rId85"/>
    <p:sldId id="493" r:id="rId86"/>
    <p:sldId id="494" r:id="rId87"/>
    <p:sldId id="495" r:id="rId88"/>
    <p:sldId id="496" r:id="rId89"/>
    <p:sldId id="497" r:id="rId90"/>
    <p:sldId id="498" r:id="rId91"/>
    <p:sldId id="499" r:id="rId92"/>
    <p:sldId id="500" r:id="rId93"/>
    <p:sldId id="501" r:id="rId94"/>
    <p:sldId id="502" r:id="rId95"/>
    <p:sldId id="503" r:id="rId96"/>
    <p:sldId id="504" r:id="rId97"/>
    <p:sldId id="505" r:id="rId98"/>
    <p:sldId id="506" r:id="rId99"/>
    <p:sldId id="507" r:id="rId100"/>
    <p:sldId id="508" r:id="rId101"/>
    <p:sldId id="509" r:id="rId102"/>
    <p:sldId id="510" r:id="rId103"/>
    <p:sldId id="511" r:id="rId104"/>
    <p:sldId id="512" r:id="rId105"/>
    <p:sldId id="513" r:id="rId106"/>
    <p:sldId id="514" r:id="rId107"/>
    <p:sldId id="515" r:id="rId108"/>
    <p:sldId id="516" r:id="rId109"/>
    <p:sldId id="517" r:id="rId110"/>
    <p:sldId id="518" r:id="rId111"/>
    <p:sldId id="519" r:id="rId1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319"/>
            <p14:sldId id="320"/>
            <p14:sldId id="413"/>
            <p14:sldId id="417"/>
            <p14:sldId id="415"/>
            <p14:sldId id="416"/>
            <p14:sldId id="470"/>
            <p14:sldId id="469"/>
            <p14:sldId id="468"/>
            <p14:sldId id="471"/>
            <p14:sldId id="472"/>
            <p14:sldId id="321"/>
            <p14:sldId id="418"/>
            <p14:sldId id="324"/>
            <p14:sldId id="325"/>
            <p14:sldId id="326"/>
            <p14:sldId id="327"/>
            <p14:sldId id="328"/>
            <p14:sldId id="419"/>
            <p14:sldId id="329"/>
            <p14:sldId id="331"/>
            <p14:sldId id="421"/>
            <p14:sldId id="422"/>
            <p14:sldId id="423"/>
            <p14:sldId id="336"/>
            <p14:sldId id="337"/>
            <p14:sldId id="339"/>
            <p14:sldId id="340"/>
            <p14:sldId id="341"/>
            <p14:sldId id="342"/>
            <p14:sldId id="473"/>
            <p14:sldId id="464"/>
            <p14:sldId id="465"/>
            <p14:sldId id="466"/>
            <p14:sldId id="467"/>
            <p14:sldId id="424"/>
            <p14:sldId id="425"/>
            <p14:sldId id="461"/>
            <p14:sldId id="350"/>
            <p14:sldId id="351"/>
            <p14:sldId id="352"/>
            <p14:sldId id="520"/>
            <p14:sldId id="357"/>
            <p14:sldId id="358"/>
            <p14:sldId id="359"/>
            <p14:sldId id="479"/>
            <p14:sldId id="361"/>
            <p14:sldId id="480"/>
            <p14:sldId id="481"/>
            <p14:sldId id="366"/>
            <p14:sldId id="367"/>
            <p14:sldId id="414"/>
            <p14:sldId id="427"/>
            <p14:sldId id="428"/>
            <p14:sldId id="429"/>
            <p14:sldId id="432"/>
            <p14:sldId id="433"/>
            <p14:sldId id="434"/>
            <p14:sldId id="435"/>
            <p14:sldId id="436"/>
            <p14:sldId id="437"/>
            <p14:sldId id="441"/>
            <p14:sldId id="484"/>
            <p14:sldId id="438"/>
            <p14:sldId id="443"/>
            <p14:sldId id="442"/>
            <p14:sldId id="474"/>
            <p14:sldId id="485"/>
            <p14:sldId id="486"/>
            <p14:sldId id="374"/>
            <p14:sldId id="445"/>
            <p14:sldId id="447"/>
            <p14:sldId id="448"/>
            <p14:sldId id="444"/>
            <p14:sldId id="379"/>
            <p14:sldId id="449"/>
            <p14:sldId id="450"/>
            <p14:sldId id="451"/>
            <p14:sldId id="453"/>
            <p14:sldId id="476"/>
            <p14:sldId id="487"/>
            <p14:sldId id="488"/>
            <p14:sldId id="489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9"/>
    <p:restoredTop sz="93910"/>
  </p:normalViewPr>
  <p:slideViewPr>
    <p:cSldViewPr snapToGrid="0" snapToObjects="1">
      <p:cViewPr varScale="1">
        <p:scale>
          <a:sx n="111" d="100"/>
          <a:sy n="111" d="100"/>
        </p:scale>
        <p:origin x="-70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notesMaster" Target="notesMasters/notesMaster1.xml"/><Relationship Id="rId114" Type="http://schemas.openxmlformats.org/officeDocument/2006/relationships/printerSettings" Target="printerSettings/printerSettings1.bin"/><Relationship Id="rId115" Type="http://schemas.openxmlformats.org/officeDocument/2006/relationships/presProps" Target="presProps.xml"/><Relationship Id="rId116" Type="http://schemas.openxmlformats.org/officeDocument/2006/relationships/viewProps" Target="viewProps.xml"/><Relationship Id="rId117" Type="http://schemas.openxmlformats.org/officeDocument/2006/relationships/theme" Target="theme/theme1.xml"/><Relationship Id="rId11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0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2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05774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10373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4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7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87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4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6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67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1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1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1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9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4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9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55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65DF5-22DB-424C-88C6-5DE7B0A5BAAF}" type="slidenum">
              <a:rPr lang="en-US"/>
              <a:pPr/>
              <a:t>88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256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2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C84C5-F5FD-3544-8E8D-7E5A1F599A31}" type="slidenum">
              <a:rPr lang="en-US"/>
              <a:pPr/>
              <a:t>102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4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104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09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105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162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106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881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107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194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elioxman.blogspot.com</a:t>
            </a:r>
            <a:r>
              <a:rPr lang="en-US" dirty="0" smtClean="0"/>
              <a:t>/2013/02/</a:t>
            </a:r>
            <a:r>
              <a:rPr lang="en-US" dirty="0" err="1" smtClean="0"/>
              <a:t>postgres-deadlock.html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9D1CC-2DD0-9340-8C33-E66EE752760E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76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062BF-8938-6540-89F8-D1AD1892A69D}" type="slidenum">
              <a:rPr lang="en-US"/>
              <a:pPr/>
              <a:t>109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123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C3445-4911-6741-B235-1793BEBFC7C1}" type="slidenum">
              <a:rPr lang="en-US"/>
              <a:pPr/>
              <a:t>110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9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63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2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11/3/18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11/3/18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Lectures 14 &amp; 15: Transactions</a:t>
            </a:r>
            <a:br>
              <a:rPr lang="en-US" dirty="0" smtClean="0"/>
            </a:br>
            <a:r>
              <a:rPr lang="ar-IQ" dirty="0" smtClean="0"/>
              <a:t>تراکنش‌ها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463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14 &amp; 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35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833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Keep in mind the tradeoffs here as motivation for the mechanisms we introduce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Main memory: fast but limited capacity, volatile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Vs. Disk: slow but large capacity, durable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942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58636" y="5230368"/>
            <a:ext cx="1047472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How do we effectively utilize </a:t>
            </a:r>
            <a:r>
              <a:rPr lang="en-US" sz="2800" b="1" i="1" dirty="0" smtClean="0">
                <a:latin typeface="+mj-lt"/>
              </a:rPr>
              <a:t>both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ensuring certain critical guarantees?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58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4385" y="396766"/>
            <a:ext cx="9857561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Strict Two-phase Locking (Strict 2PL) Protocol: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385" y="1635672"/>
            <a:ext cx="8336259" cy="4841327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TXNs obtain:</a:t>
            </a:r>
            <a:endParaRPr lang="en-US" sz="3500" b="1" dirty="0">
              <a:latin typeface="+mj-lt"/>
            </a:endParaRP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X (</a:t>
            </a:r>
            <a:r>
              <a:rPr lang="en-US" b="1" i="1" dirty="0"/>
              <a:t>exclusive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/>
              <a:t>writing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dirty="0" smtClean="0"/>
              <a:t>a</a:t>
            </a:r>
            <a:r>
              <a:rPr lang="en-US" i="1" dirty="0" smtClean="0"/>
              <a:t> </a:t>
            </a:r>
            <a:r>
              <a:rPr lang="en-US" dirty="0" smtClean="0"/>
              <a:t>lock </a:t>
            </a:r>
            <a:r>
              <a:rPr lang="en-US" dirty="0"/>
              <a:t>(S or X) on that object.</a:t>
            </a: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S (</a:t>
            </a:r>
            <a:r>
              <a:rPr lang="en-US" b="1" i="1" dirty="0"/>
              <a:t>shared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 smtClean="0"/>
              <a:t>reading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i="1" u="sng" dirty="0"/>
              <a:t>an X lock</a:t>
            </a:r>
            <a:r>
              <a:rPr lang="en-US" i="1" dirty="0"/>
              <a:t> </a:t>
            </a:r>
            <a:r>
              <a:rPr lang="en-US" dirty="0"/>
              <a:t>on that object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locks held by a </a:t>
            </a:r>
            <a:r>
              <a:rPr lang="en-US" dirty="0" smtClean="0"/>
              <a:t>TXN are </a:t>
            </a:r>
            <a:r>
              <a:rPr lang="en-US" dirty="0"/>
              <a:t>released when </a:t>
            </a:r>
            <a:r>
              <a:rPr lang="en-US" dirty="0" smtClean="0"/>
              <a:t>TXN completes.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4065" y="21279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00643" y="2969920"/>
            <a:ext cx="2879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Terminology here- “exclusive”, “shared”- meant to be intuitive- no tricks!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84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284323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9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723109" y="4717576"/>
            <a:ext cx="709204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2-Phase Locking (2PL)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978401" y="2638872"/>
            <a:ext cx="1926304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78402" y="5335700"/>
            <a:ext cx="4695085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48920" y="5307161"/>
            <a:ext cx="2383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04705" y="2638872"/>
            <a:ext cx="0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28652" y="4717576"/>
            <a:ext cx="26069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928652" y="2638874"/>
            <a:ext cx="2606972" cy="1926303"/>
          </a:xfrm>
          <a:prstGeom prst="line">
            <a:avLst/>
          </a:prstGeom>
          <a:ln w="38100"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4079" y="6021687"/>
            <a:ext cx="234040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Strict 2PL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7232138" y="4717577"/>
            <a:ext cx="442144" cy="130411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5908" y="4051495"/>
            <a:ext cx="15412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0 locks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992420" y="2284063"/>
            <a:ext cx="0" cy="2444541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7363" y="1552165"/>
            <a:ext cx="2383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# Locks the TXN has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951660" y="1587688"/>
            <a:ext cx="2317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Acquisition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2137" y="2337541"/>
            <a:ext cx="311059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Release</a:t>
            </a:r>
          </a:p>
          <a:p>
            <a:pPr algn="ctr"/>
            <a:r>
              <a:rPr lang="en-US" sz="3000" dirty="0"/>
              <a:t>On TXN commit!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780" y="-22510"/>
              <a:ext cx="284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53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/>
              <a:t>Strict </a:t>
            </a:r>
            <a:r>
              <a:rPr lang="en-US" dirty="0"/>
              <a:t>2PL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98388"/>
            <a:ext cx="7258878" cy="844935"/>
          </a:xfr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0488" tIns="44450" rIns="90488" bIns="44450" rtlCol="0"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latin typeface="+mj-lt"/>
              </a:rPr>
              <a:t>Theorem:</a:t>
            </a:r>
            <a:r>
              <a:rPr lang="en-US" dirty="0" smtClean="0">
                <a:latin typeface="+mj-lt"/>
              </a:rPr>
              <a:t> Strict </a:t>
            </a:r>
            <a:r>
              <a:rPr lang="en-US" dirty="0">
                <a:latin typeface="+mj-lt"/>
              </a:rPr>
              <a:t>2PL allows only schedules whose </a:t>
            </a:r>
            <a:r>
              <a:rPr lang="en-US" dirty="0" smtClean="0">
                <a:latin typeface="+mj-lt"/>
              </a:rPr>
              <a:t>dependency graph </a:t>
            </a:r>
            <a:r>
              <a:rPr lang="en-US" dirty="0">
                <a:latin typeface="+mj-lt"/>
              </a:rPr>
              <a:t>is acyclic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+mj-lt"/>
                  </a:rPr>
                  <a:t>Therefore, Strict 2PL only allows </a:t>
                </a:r>
                <a:r>
                  <a:rPr lang="en-US" sz="3200" dirty="0" smtClean="0">
                    <a:latin typeface="+mj-lt"/>
                  </a:rPr>
                  <a:t>conflict serializable </a:t>
                </a:r>
                <a14:m>
                  <m:oMath xmlns=""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>
                    <a:latin typeface="+mj-lt"/>
                  </a:rPr>
                  <a:t>serializable schedules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3121841"/>
            <a:ext cx="937260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Proof Intuition: </a:t>
            </a:r>
            <a:r>
              <a:rPr lang="en-US" sz="2400" dirty="0" smtClean="0"/>
              <a:t>In </a:t>
            </a:r>
            <a:r>
              <a:rPr lang="en-US" sz="2400" dirty="0"/>
              <a:t>strict 2PL, </a:t>
            </a:r>
            <a:r>
              <a:rPr lang="en-US" sz="2400" dirty="0" smtClean="0"/>
              <a:t>if there is an edge </a:t>
            </a:r>
            <a:r>
              <a:rPr lang="en-US" sz="2400" dirty="0"/>
              <a:t>T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en-US" sz="2400" dirty="0" smtClean="0"/>
              <a:t>(i.e</a:t>
            </a:r>
            <a:r>
              <a:rPr lang="en-US" sz="2400" dirty="0"/>
              <a:t>.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conflict) then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needs to wait until T</a:t>
            </a:r>
            <a:r>
              <a:rPr lang="en-US" sz="2400" baseline="-25000" dirty="0"/>
              <a:t>i</a:t>
            </a:r>
            <a:r>
              <a:rPr lang="en-US" sz="2400" dirty="0"/>
              <a:t> is finished – so </a:t>
            </a:r>
            <a:r>
              <a:rPr lang="en-US" sz="2400" i="1" dirty="0" smtClean="0"/>
              <a:t>cannot </a:t>
            </a:r>
            <a:r>
              <a:rPr lang="en-US" sz="2400" dirty="0" smtClean="0"/>
              <a:t>have an </a:t>
            </a:r>
            <a:r>
              <a:rPr lang="en-US" sz="2400" dirty="0"/>
              <a:t>edge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endParaRPr lang="en-US" sz="24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84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3331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nimBg="1"/>
      <p:bldP spid="2" grpId="0" animBg="1"/>
      <p:bldP spid="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</a:t>
            </a:r>
            <a:r>
              <a:rPr lang="en-US" dirty="0"/>
              <a:t>2</a:t>
            </a:r>
            <a:r>
              <a:rPr lang="en-US" dirty="0" smtClean="0"/>
              <a:t>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schedule follows strict 2PL</a:t>
            </a:r>
            <a:r>
              <a:rPr lang="en-US" dirty="0"/>
              <a:t> </a:t>
            </a:r>
            <a:r>
              <a:rPr lang="en-US" dirty="0" smtClean="0"/>
              <a:t>and locking, it is conflict serializable…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…and thus serializable</a:t>
            </a:r>
          </a:p>
          <a:p>
            <a:pPr lvl="1"/>
            <a:r>
              <a:rPr lang="en-US" dirty="0" smtClean="0"/>
              <a:t>…and thus maintains isolation &amp; consistency!</a:t>
            </a:r>
          </a:p>
          <a:p>
            <a:endParaRPr lang="en-US" dirty="0" smtClean="0"/>
          </a:p>
          <a:p>
            <a:r>
              <a:rPr lang="en-US" dirty="0" smtClean="0"/>
              <a:t>Not all serializable schedules are allowed by strict 2PL. </a:t>
            </a:r>
          </a:p>
          <a:p>
            <a:endParaRPr lang="en-US" dirty="0"/>
          </a:p>
          <a:p>
            <a:r>
              <a:rPr lang="en-US" dirty="0" smtClean="0"/>
              <a:t>So let’s use strict 2PL, what could go wrong?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4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83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First,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requests a shared lock on A to read from it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8785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Next,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 requests a shared lock on B to read from it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7899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 then requests an exclusive lock on A to write to it- </a:t>
            </a:r>
            <a:r>
              <a:rPr lang="en-US" sz="2800" b="1" dirty="0" smtClean="0">
                <a:latin typeface="+mj-lt"/>
              </a:rPr>
              <a:t>now T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 smtClean="0">
                <a:latin typeface="+mj-lt"/>
              </a:rPr>
              <a:t> is waiting on T</a:t>
            </a:r>
            <a:r>
              <a:rPr lang="en-US" sz="2800" b="1" baseline="-25000" dirty="0" smtClean="0">
                <a:latin typeface="+mj-lt"/>
              </a:rPr>
              <a:t>1</a:t>
            </a:r>
            <a:r>
              <a:rPr lang="en-US" sz="2800" b="1" dirty="0" smtClean="0">
                <a:latin typeface="+mj-lt"/>
              </a:rPr>
              <a:t>…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07522" y="3203169"/>
            <a:ext cx="69442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X(A)</a:t>
            </a:r>
            <a:endParaRPr lang="en-US" sz="2400" b="1" i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9563189" y="3080699"/>
            <a:ext cx="1692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38476" y="3203168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W(A)</a:t>
            </a:r>
            <a:endParaRPr lang="en-US" sz="24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53809" y="3073200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  <a:latin typeface="+mj-lt"/>
              </a:rPr>
              <a:t>Waiting…</a:t>
            </a:r>
            <a:endParaRPr lang="en-US" b="1" i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179209" y="308069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49446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9682371" y="2776125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Finally,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requests an exclusive lock on B to write to it- </a:t>
            </a:r>
            <a:r>
              <a:rPr lang="en-US" sz="2800" b="1" dirty="0" smtClean="0">
                <a:latin typeface="+mj-lt"/>
              </a:rPr>
              <a:t>now T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 smtClean="0">
                <a:latin typeface="+mj-lt"/>
              </a:rPr>
              <a:t> is waiting on T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 smtClean="0">
                <a:latin typeface="+mj-lt"/>
              </a:rPr>
              <a:t>… DEADLOCK!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6937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04128" y="2610544"/>
            <a:ext cx="686406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X(B)</a:t>
            </a:r>
            <a:endParaRPr lang="en-US" sz="2400" b="1" i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07522" y="3203169"/>
            <a:ext cx="69442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X(A)</a:t>
            </a:r>
            <a:endParaRPr lang="en-US" sz="2400" b="1" i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9563189" y="3080699"/>
            <a:ext cx="1692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38476" y="3203168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W(A)</a:t>
            </a:r>
            <a:endParaRPr lang="en-US" sz="2400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30187" y="2619034"/>
            <a:ext cx="803425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W(B)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22773" y="3709701"/>
            <a:ext cx="1966996" cy="9907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Cycle = DEADLOCK</a:t>
            </a:r>
            <a:endParaRPr lang="en-US" sz="2800" b="1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53809" y="3073200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  <a:latin typeface="+mj-lt"/>
              </a:rPr>
              <a:t>Waiting…</a:t>
            </a:r>
            <a:endParaRPr lang="en-US" b="1" i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33411" y="2494142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  <a:latin typeface="+mj-lt"/>
              </a:rPr>
              <a:t>Waiting…</a:t>
            </a:r>
            <a:endParaRPr lang="en-US" b="1" i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179209" y="308069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968530" y="250260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1" name="Rectangle 4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2155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5111" y="1255332"/>
            <a:ext cx="8360293" cy="17543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</a:rPr>
              <a:t>ERROR:  deadlock detected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DETAIL:  Process 321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ExclusiveLock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tuple of relation 20 of database 12002; blocked by process 4924.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Process 404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ShareLock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transaction 689; blocked by process 552.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HINT:  See server log for query details.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641" y="3315623"/>
            <a:ext cx="56140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problem?</a:t>
            </a:r>
            <a:br>
              <a:rPr lang="en-US" dirty="0" smtClean="0"/>
            </a:br>
            <a:r>
              <a:rPr lang="en-US" dirty="0" smtClean="0"/>
              <a:t>Deadlock!??!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1" y="3315623"/>
            <a:ext cx="2072404" cy="3069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0641" y="5051889"/>
            <a:ext cx="6070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NB: Also movie called wedlock (deadlock) set in a futuristic prison…</a:t>
            </a:r>
          </a:p>
          <a:p>
            <a:r>
              <a:rPr lang="en-US" sz="3000" dirty="0"/>
              <a:t>I haven’t seen either of them…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373" t="24518" r="41488" b="41564"/>
          <a:stretch/>
        </p:blipFill>
        <p:spPr>
          <a:xfrm>
            <a:off x="665111" y="415743"/>
            <a:ext cx="8360293" cy="5336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745441" y="3474976"/>
            <a:ext cx="4897193" cy="1174440"/>
            <a:chOff x="8218096" y="3755906"/>
            <a:chExt cx="2806700" cy="673100"/>
          </a:xfrm>
        </p:grpSpPr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8218096" y="3755906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10351696" y="3755906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8903896" y="4060706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51170" y="3822041"/>
              <a:ext cx="396152" cy="47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4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4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477474" y="3809277"/>
              <a:ext cx="396152" cy="47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4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 flipV="1">
              <a:off x="8784714" y="4365280"/>
              <a:ext cx="16927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28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Deadlock</a:t>
            </a:r>
            <a:r>
              <a:rPr lang="en-US" dirty="0"/>
              <a:t>: Cycle of transactions waiting for locks to be released by each other.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ways of dealing with deadlocks:</a:t>
            </a:r>
          </a:p>
          <a:p>
            <a:pPr lvl="1">
              <a:buSzPct val="75000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prevention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detection</a:t>
            </a:r>
          </a:p>
          <a:p>
            <a:pPr>
              <a:buFont typeface="Wingdings" charset="2"/>
              <a:buChar char="§"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1783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ar-IQ" dirty="0" smtClean="0"/>
              <a:t>تراکنش‌ها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54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03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/>
              <a:t>Deadlock Detection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Create </a:t>
            </a:r>
            <a:r>
              <a:rPr lang="en-US" dirty="0" smtClean="0"/>
              <a:t>the </a:t>
            </a:r>
            <a:r>
              <a:rPr lang="en-US" b="1" dirty="0"/>
              <a:t>waits-for graph</a:t>
            </a:r>
            <a:r>
              <a:rPr lang="en-US" dirty="0"/>
              <a:t>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Nodes </a:t>
            </a:r>
            <a:r>
              <a:rPr lang="en-US" dirty="0"/>
              <a:t>are transactions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There </a:t>
            </a:r>
            <a:r>
              <a:rPr lang="en-US" dirty="0"/>
              <a:t>is an edge from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if T</a:t>
            </a:r>
            <a:r>
              <a:rPr lang="en-US" baseline="-25000" dirty="0"/>
              <a:t>i</a:t>
            </a:r>
            <a:r>
              <a:rPr lang="en-US" dirty="0"/>
              <a:t> is </a:t>
            </a:r>
            <a:r>
              <a:rPr lang="en-US" i="1" dirty="0"/>
              <a:t>waiting for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to release a lock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Periodically </a:t>
            </a:r>
            <a:r>
              <a:rPr lang="en-US" dirty="0"/>
              <a:t>check for </a:t>
            </a:r>
            <a:r>
              <a:rPr lang="en-US" dirty="0" smtClean="0"/>
              <a:t>(</a:t>
            </a:r>
            <a:r>
              <a:rPr lang="en-US" b="1" i="1" dirty="0" smtClean="0"/>
              <a:t>and break</a:t>
            </a:r>
            <a:r>
              <a:rPr lang="en-US" dirty="0" smtClean="0"/>
              <a:t>) cycles </a:t>
            </a:r>
            <a:r>
              <a:rPr lang="en-US" dirty="0"/>
              <a:t>in the waits-for graph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0823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Concurrency achieved by </a:t>
            </a:r>
            <a:r>
              <a:rPr lang="en-US" b="1" dirty="0" smtClean="0"/>
              <a:t>interleaving TXNs </a:t>
            </a:r>
            <a:r>
              <a:rPr lang="en-US" dirty="0" smtClean="0"/>
              <a:t>such that </a:t>
            </a:r>
            <a:r>
              <a:rPr lang="en-US" b="1" dirty="0" smtClean="0"/>
              <a:t>isolation </a:t>
            </a:r>
            <a:r>
              <a:rPr lang="en-US" dirty="0" smtClean="0"/>
              <a:t>&amp;</a:t>
            </a:r>
            <a:r>
              <a:rPr lang="en-US" b="1" dirty="0" smtClean="0"/>
              <a:t> consistency </a:t>
            </a:r>
            <a:r>
              <a:rPr lang="en-US" dirty="0" smtClean="0"/>
              <a:t>are maintained</a:t>
            </a:r>
          </a:p>
          <a:p>
            <a:pPr lvl="1"/>
            <a:r>
              <a:rPr lang="en-US" dirty="0" smtClean="0"/>
              <a:t>We formalized a notion of </a:t>
            </a:r>
            <a:r>
              <a:rPr lang="en-US" b="1" u="sng" dirty="0" err="1" smtClean="0"/>
              <a:t>serializability</a:t>
            </a:r>
            <a:r>
              <a:rPr lang="en-US" dirty="0" smtClean="0"/>
              <a:t> that captured such a “good” interleaving schedule</a:t>
            </a:r>
          </a:p>
          <a:p>
            <a:endParaRPr lang="en-US" dirty="0"/>
          </a:p>
          <a:p>
            <a:r>
              <a:rPr lang="en-US" dirty="0" smtClean="0"/>
              <a:t>We defined </a:t>
            </a:r>
            <a:r>
              <a:rPr lang="en-US" b="1" u="sng" dirty="0" smtClean="0"/>
              <a:t>conflict </a:t>
            </a:r>
            <a:r>
              <a:rPr lang="en-US" b="1" u="sng" dirty="0" err="1" smtClean="0"/>
              <a:t>serializability</a:t>
            </a:r>
            <a:r>
              <a:rPr lang="en-US" dirty="0" smtClean="0"/>
              <a:t>, which implies </a:t>
            </a:r>
            <a:r>
              <a:rPr lang="en-US" dirty="0" err="1" smtClean="0"/>
              <a:t>serializability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Locking </a:t>
            </a:r>
            <a:r>
              <a:rPr lang="en-US" dirty="0" smtClean="0"/>
              <a:t>allows only conflict serializable schedules</a:t>
            </a:r>
          </a:p>
          <a:p>
            <a:pPr lvl="1"/>
            <a:r>
              <a:rPr lang="en-US" dirty="0" smtClean="0"/>
              <a:t>If the schedule completes… (it may deadlock!)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76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10163"/>
            <a:ext cx="7020339" cy="2358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A </a:t>
            </a:r>
            <a:r>
              <a:rPr lang="en-US" sz="3600" b="1" u="sng" dirty="0">
                <a:latin typeface="+mj-lt"/>
              </a:rPr>
              <a:t>transaction </a:t>
            </a:r>
            <a:r>
              <a:rPr lang="en-US" sz="3600" b="1" u="sng" dirty="0" smtClean="0">
                <a:latin typeface="+mj-lt"/>
              </a:rPr>
              <a:t>(“TXN”) </a:t>
            </a:r>
            <a:r>
              <a:rPr lang="en-US" sz="3600" dirty="0">
                <a:latin typeface="+mj-lt"/>
              </a:rPr>
              <a:t>is </a:t>
            </a:r>
            <a:r>
              <a:rPr lang="en-US" sz="3600" dirty="0" smtClean="0">
                <a:latin typeface="+mj-lt"/>
              </a:rPr>
              <a:t>a sequence of one or more </a:t>
            </a:r>
            <a:r>
              <a:rPr lang="en-US" sz="3600" b="1" i="1" dirty="0" smtClean="0">
                <a:latin typeface="+mj-lt"/>
              </a:rPr>
              <a:t>operations</a:t>
            </a:r>
            <a:r>
              <a:rPr lang="en-US" sz="3600" dirty="0" smtClean="0">
                <a:latin typeface="+mj-lt"/>
              </a:rPr>
              <a:t> (reads or writes) which reflects </a:t>
            </a:r>
            <a:r>
              <a:rPr lang="en-US" sz="3600" b="1" i="1" dirty="0" smtClean="0">
                <a:latin typeface="+mj-lt"/>
              </a:rPr>
              <a:t>a single real-world transition</a:t>
            </a:r>
            <a:r>
              <a:rPr lang="en-US" sz="3600" dirty="0" smtClean="0">
                <a:latin typeface="+mj-lt"/>
              </a:rPr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10622" y="4416642"/>
            <a:ext cx="5570756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54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7" y="1710163"/>
            <a:ext cx="330259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75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710163"/>
            <a:ext cx="70866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transaction </a:t>
            </a:r>
            <a:r>
              <a:rPr lang="en-US" sz="2800" b="1" u="sng" dirty="0" smtClean="0">
                <a:latin typeface="+mj-lt"/>
              </a:rPr>
              <a:t>(“TXN”) </a:t>
            </a:r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a sequence of one or more </a:t>
            </a:r>
            <a:r>
              <a:rPr lang="en-US" sz="2800" b="1" i="1" dirty="0" smtClean="0">
                <a:latin typeface="+mj-lt"/>
              </a:rPr>
              <a:t>operations</a:t>
            </a:r>
            <a:r>
              <a:rPr lang="en-US" sz="2800" dirty="0" smtClean="0">
                <a:latin typeface="+mj-lt"/>
              </a:rPr>
              <a:t> (reads or writes) which reflects </a:t>
            </a:r>
            <a:r>
              <a:rPr lang="en-US" sz="2800" b="1" i="1" dirty="0" smtClean="0">
                <a:latin typeface="+mj-lt"/>
              </a:rPr>
              <a:t>a single real-world transition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54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8" y="1710163"/>
            <a:ext cx="3349632" cy="1200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460140"/>
            <a:ext cx="7666892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u="sng" dirty="0" smtClean="0">
                <a:latin typeface="+mj-lt"/>
              </a:rPr>
              <a:t>Examples:</a:t>
            </a:r>
          </a:p>
          <a:p>
            <a:pPr>
              <a:lnSpc>
                <a:spcPct val="80000"/>
              </a:lnSpc>
            </a:pPr>
            <a:endParaRPr lang="en-US" sz="3200" u="sng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Transfer </a:t>
            </a:r>
            <a:r>
              <a:rPr lang="en-US" sz="3200" dirty="0">
                <a:latin typeface="+mj-lt"/>
              </a:rPr>
              <a:t>money between </a:t>
            </a:r>
            <a:r>
              <a:rPr lang="en-US" sz="3200" dirty="0" smtClean="0">
                <a:latin typeface="+mj-lt"/>
              </a:rPr>
              <a:t>accounts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Purchase </a:t>
            </a:r>
            <a:r>
              <a:rPr lang="en-US" sz="3200" dirty="0">
                <a:latin typeface="+mj-lt"/>
              </a:rPr>
              <a:t>a group of </a:t>
            </a:r>
            <a:r>
              <a:rPr lang="en-US" sz="3200" dirty="0" smtClean="0">
                <a:latin typeface="+mj-lt"/>
              </a:rPr>
              <a:t>products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Register </a:t>
            </a:r>
            <a:r>
              <a:rPr lang="en-US" sz="3200" dirty="0">
                <a:latin typeface="+mj-lt"/>
              </a:rPr>
              <a:t>for a class (either waitlist or allocated)</a:t>
            </a:r>
          </a:p>
        </p:txBody>
      </p:sp>
    </p:spTree>
    <p:extLst>
      <p:ext uri="{BB962C8B-B14F-4D97-AF65-F5344CB8AC3E}">
        <p14:creationId xmlns:p14="http://schemas.microsoft.com/office/powerpoint/2010/main" val="20636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14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in SQL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“ad-hoc” SQL:</a:t>
            </a:r>
          </a:p>
          <a:p>
            <a:pPr lvl="1"/>
            <a:r>
              <a:rPr lang="en-US" dirty="0"/>
              <a:t>Default: each statement = one transaction</a:t>
            </a:r>
          </a:p>
          <a:p>
            <a:pPr lvl="1"/>
            <a:endParaRPr lang="en-US" dirty="0"/>
          </a:p>
          <a:p>
            <a:r>
              <a:rPr lang="en-US" dirty="0"/>
              <a:t>In a </a:t>
            </a:r>
            <a:r>
              <a:rPr lang="en-US" dirty="0" smtClean="0"/>
              <a:t>program, multiple statements can be grouped together as a transaction: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54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404850" y="3790302"/>
            <a:ext cx="817403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Bank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–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100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‘Bob’</a:t>
            </a:r>
            <a:endParaRPr lang="en-US" sz="24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Bank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amount = amount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100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name 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‘Joe’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Transaction for </a:t>
            </a:r>
            <a:r>
              <a:rPr lang="en-US" dirty="0" smtClean="0"/>
              <a:t>Our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3878"/>
            <a:ext cx="8229600" cy="3219677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Note: </a:t>
            </a:r>
            <a:r>
              <a:rPr lang="en-US" dirty="0" smtClean="0"/>
              <a:t>For </a:t>
            </a:r>
            <a:r>
              <a:rPr lang="en-US" dirty="0" smtClean="0"/>
              <a:t>our class, </a:t>
            </a:r>
            <a:r>
              <a:rPr lang="en-US" dirty="0" smtClean="0"/>
              <a:t>we assume that the DBMS </a:t>
            </a:r>
            <a:r>
              <a:rPr lang="en-US" i="1" dirty="0" smtClean="0"/>
              <a:t>only </a:t>
            </a:r>
            <a:r>
              <a:rPr lang="en-US" dirty="0" smtClean="0"/>
              <a:t>sees </a:t>
            </a:r>
            <a:r>
              <a:rPr lang="en-US" u="sng" dirty="0"/>
              <a:t>reads and writes to </a:t>
            </a:r>
            <a:r>
              <a:rPr lang="en-US" u="sng" dirty="0" smtClean="0"/>
              <a:t>data</a:t>
            </a:r>
            <a:endParaRPr lang="en-US" u="sng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/>
              <a:t>may do much </a:t>
            </a:r>
            <a:r>
              <a:rPr lang="en-US" dirty="0" smtClean="0"/>
              <a:t>more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real systems, databases do have more info...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54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33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 for Transactions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8432409" cy="48768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Grouping user actions (reads &amp; writes) into </a:t>
            </a:r>
            <a:r>
              <a:rPr lang="en-US" i="1" dirty="0" smtClean="0"/>
              <a:t>transactions </a:t>
            </a:r>
            <a:r>
              <a:rPr lang="en-US" dirty="0" smtClean="0"/>
              <a:t>helps with two goals: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Recovery &amp; </a:t>
            </a:r>
            <a:r>
              <a:rPr lang="en-US" b="1" u="sng" dirty="0" smtClean="0"/>
              <a:t>Durability</a:t>
            </a:r>
            <a:r>
              <a:rPr lang="ar-IQ" b="1" u="sng" dirty="0" smtClean="0"/>
              <a:t> </a:t>
            </a:r>
            <a:r>
              <a:rPr lang="en-US" b="1" u="sng" dirty="0" smtClean="0"/>
              <a:t>(</a:t>
            </a:r>
            <a:r>
              <a:rPr lang="ar-IQ" b="1" u="sng" dirty="0" smtClean="0"/>
              <a:t>بازیابی و پایایی</a:t>
            </a:r>
            <a:r>
              <a:rPr lang="en-US" b="1" u="sng" dirty="0" smtClean="0"/>
              <a:t>)</a:t>
            </a:r>
            <a:r>
              <a:rPr lang="en-US" dirty="0" smtClean="0"/>
              <a:t>:  </a:t>
            </a:r>
            <a:r>
              <a:rPr lang="en-US" dirty="0" smtClean="0"/>
              <a:t>Keeping the DBMS data </a:t>
            </a:r>
            <a:r>
              <a:rPr lang="en-US" dirty="0" smtClean="0"/>
              <a:t>consistent (</a:t>
            </a:r>
            <a:r>
              <a:rPr lang="ar-IQ" dirty="0" smtClean="0"/>
              <a:t>سازگار</a:t>
            </a:r>
            <a:r>
              <a:rPr lang="en-US" dirty="0" smtClean="0"/>
              <a:t>) and durable</a:t>
            </a:r>
            <a:r>
              <a:rPr lang="ar-IQ" dirty="0" smtClean="0"/>
              <a:t> </a:t>
            </a:r>
            <a:r>
              <a:rPr lang="en-US" dirty="0" smtClean="0"/>
              <a:t>(</a:t>
            </a:r>
            <a:r>
              <a:rPr lang="ar-IQ" dirty="0" smtClean="0"/>
              <a:t>پایا</a:t>
            </a:r>
            <a:r>
              <a:rPr lang="en-US" dirty="0" smtClean="0"/>
              <a:t>) </a:t>
            </a:r>
            <a:r>
              <a:rPr lang="en-US" dirty="0" smtClean="0"/>
              <a:t>in the face of crashes, aborts, system shutdowns, etc.</a:t>
            </a:r>
          </a:p>
          <a:p>
            <a:pPr marL="514350" indent="-514350">
              <a:buFont typeface="+mj-lt"/>
              <a:buAutoNum type="arabicPeriod"/>
            </a:pPr>
            <a:endParaRPr lang="en-US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Concurrency</a:t>
            </a:r>
            <a:r>
              <a:rPr lang="ar-IQ" b="1" u="sng" dirty="0" smtClean="0"/>
              <a:t> </a:t>
            </a:r>
            <a:r>
              <a:rPr lang="en-US" b="1" u="sng" dirty="0" smtClean="0"/>
              <a:t>(</a:t>
            </a:r>
            <a:r>
              <a:rPr lang="ar-IQ" b="1" u="sng" dirty="0" smtClean="0"/>
              <a:t>همزمانی</a:t>
            </a:r>
            <a:r>
              <a:rPr lang="en-US" b="1" u="sng" dirty="0" smtClean="0"/>
              <a:t>):</a:t>
            </a:r>
            <a:r>
              <a:rPr lang="en-US" dirty="0" smtClean="0"/>
              <a:t>  </a:t>
            </a:r>
            <a:r>
              <a:rPr lang="en-US" dirty="0" smtClean="0"/>
              <a:t>Achieving better performance by parallelizing TXNs </a:t>
            </a:r>
            <a:r>
              <a:rPr lang="en-US" i="1" dirty="0" smtClean="0"/>
              <a:t>without</a:t>
            </a:r>
            <a:r>
              <a:rPr lang="en-US" dirty="0" smtClean="0"/>
              <a:t> creating anomalies</a:t>
            </a:r>
            <a:endParaRPr lang="en-US" b="1" u="sng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961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Motivation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608235" y="3288128"/>
            <a:ext cx="197021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lecture!</a:t>
            </a:r>
            <a:endParaRPr lang="en-US" sz="28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8235" y="4885568"/>
            <a:ext cx="194899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Next lecture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170876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3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204586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1. Recovery &amp; Durability</a:t>
            </a:r>
            <a:r>
              <a:rPr lang="en-US" sz="3600" dirty="0" smtClean="0"/>
              <a:t> of </a:t>
            </a:r>
            <a:r>
              <a:rPr lang="en-US" sz="3600" dirty="0"/>
              <a:t>user </a:t>
            </a:r>
            <a:r>
              <a:rPr lang="en-US" sz="3600" dirty="0" smtClean="0"/>
              <a:t>data </a:t>
            </a:r>
            <a:r>
              <a:rPr lang="en-US" sz="3600" dirty="0"/>
              <a:t>is essential for </a:t>
            </a:r>
            <a:r>
              <a:rPr lang="en-US" sz="3600" dirty="0" smtClean="0"/>
              <a:t>reliable DBMS usage</a:t>
            </a:r>
            <a:endParaRPr lang="en-US" sz="3600" dirty="0"/>
          </a:p>
          <a:p>
            <a:pPr lvl="1">
              <a:buSzPct val="75000"/>
            </a:pPr>
            <a:endParaRPr lang="en-US" sz="2800" dirty="0" smtClean="0"/>
          </a:p>
          <a:p>
            <a:pPr lvl="1">
              <a:buSzPct val="75000"/>
            </a:pPr>
            <a:r>
              <a:rPr lang="en-US" sz="2800" dirty="0" smtClean="0"/>
              <a:t>The DBMS may experience crashes (e.g. power outages, etc.)</a:t>
            </a:r>
          </a:p>
          <a:p>
            <a:pPr lvl="1">
              <a:buSzPct val="75000"/>
            </a:pPr>
            <a:endParaRPr lang="en-US" sz="2800" dirty="0" smtClean="0"/>
          </a:p>
          <a:p>
            <a:pPr lvl="1">
              <a:buSzPct val="75000"/>
            </a:pPr>
            <a:r>
              <a:rPr lang="en-US" sz="2800" dirty="0" smtClean="0"/>
              <a:t>Individual TXNs may be aborted (e.g. by the user)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4605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5205045"/>
            <a:ext cx="1051560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Make sure that TXNs are either </a:t>
            </a:r>
            <a:r>
              <a:rPr lang="en-US" sz="3200" b="1" dirty="0">
                <a:latin typeface="+mj-lt"/>
              </a:rPr>
              <a:t>durably stored in full</a:t>
            </a:r>
            <a:r>
              <a:rPr lang="en-US" sz="3200" dirty="0">
                <a:latin typeface="+mj-lt"/>
              </a:rPr>
              <a:t>, </a:t>
            </a:r>
            <a:r>
              <a:rPr lang="en-US" sz="3200" b="1" dirty="0">
                <a:latin typeface="+mj-lt"/>
              </a:rPr>
              <a:t>or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not at all</a:t>
            </a:r>
            <a:r>
              <a:rPr lang="en-US" sz="3200" dirty="0">
                <a:latin typeface="+mj-lt"/>
              </a:rPr>
              <a:t>; keep log to be able to “roll-back” TXNs</a:t>
            </a:r>
          </a:p>
        </p:txBody>
      </p:sp>
    </p:spTree>
    <p:extLst>
      <p:ext uri="{BB962C8B-B14F-4D97-AF65-F5344CB8AC3E}">
        <p14:creationId xmlns:p14="http://schemas.microsoft.com/office/powerpoint/2010/main" val="336946690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18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crashes / aborts</a:t>
            </a:r>
            <a:endParaRPr lang="en-US" dirty="0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2101958" y="2223185"/>
            <a:ext cx="7988084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INSERT 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(name, 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&lt;=0.99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4271012" y="5790908"/>
            <a:ext cx="364997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smtClean="0">
                <a:latin typeface="+mj-lt"/>
              </a:rPr>
              <a:t>What goes wrong?</a:t>
            </a:r>
            <a:endParaRPr lang="en-US" sz="3600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276579"/>
            <a:ext cx="12192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2592715"/>
            <a:ext cx="12192000" cy="168386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59982" y="3601255"/>
            <a:ext cx="225940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+mj-lt"/>
              </a:rPr>
              <a:t>Crash / abort!</a:t>
            </a:r>
            <a:endParaRPr lang="en-US" sz="2800" b="1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4605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61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19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crashes / aborts</a:t>
            </a:r>
            <a:endParaRPr lang="en-US" dirty="0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1640292" y="1690688"/>
            <a:ext cx="8911414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INSERT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(name, 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&lt;=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0.99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COMMIT OR ROLLBACK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1273881" y="5892581"/>
            <a:ext cx="964424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Now we’d be fine!  We’ll see how / why this lecture</a:t>
            </a:r>
            <a:endParaRPr lang="en-US" sz="36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4605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61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pair of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25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Transactions</a:t>
            </a:r>
            <a:r>
              <a:rPr lang="en-US" dirty="0" smtClean="0"/>
              <a:t> are a programming abstraction that enables the DBMS to handle </a:t>
            </a:r>
            <a:r>
              <a:rPr lang="en-US" i="1" dirty="0" smtClean="0"/>
              <a:t>recovery</a:t>
            </a:r>
            <a:r>
              <a:rPr lang="en-US" dirty="0" smtClean="0"/>
              <a:t> and </a:t>
            </a:r>
            <a:r>
              <a:rPr lang="en-US" i="1" dirty="0" smtClean="0"/>
              <a:t>concurrency</a:t>
            </a:r>
            <a:r>
              <a:rPr lang="en-US" dirty="0" smtClean="0"/>
              <a:t> for users.</a:t>
            </a:r>
          </a:p>
          <a:p>
            <a:endParaRPr lang="en-US" dirty="0" smtClean="0"/>
          </a:p>
          <a:p>
            <a:r>
              <a:rPr lang="en-US" b="1" dirty="0" smtClean="0"/>
              <a:t>Application: </a:t>
            </a:r>
            <a:r>
              <a:rPr lang="en-US" dirty="0" smtClean="0"/>
              <a:t>Transactions are critical for users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casual </a:t>
            </a:r>
            <a:r>
              <a:rPr lang="en-US" dirty="0" smtClean="0"/>
              <a:t>users of data processing systems!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 smtClean="0"/>
              <a:t>Fundamentals: </a:t>
            </a:r>
            <a:r>
              <a:rPr lang="en-US" dirty="0" smtClean="0"/>
              <a:t>The basics of </a:t>
            </a:r>
            <a:r>
              <a:rPr lang="en-US" b="1" dirty="0" smtClean="0"/>
              <a:t>how</a:t>
            </a:r>
            <a:r>
              <a:rPr lang="en-US" dirty="0" smtClean="0"/>
              <a:t> TXNs work</a:t>
            </a:r>
          </a:p>
          <a:p>
            <a:pPr lvl="1"/>
            <a:r>
              <a:rPr lang="en-US" dirty="0" smtClean="0"/>
              <a:t>Transaction processing is part of the debate around new data processing systems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Give you enough information to understand how TXNs work, and the main concerns with using them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463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14 &amp; 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31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443737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 smtClean="0"/>
              <a:t>2. Concurrent</a:t>
            </a:r>
            <a:r>
              <a:rPr lang="en-US" sz="3600" u="sng" dirty="0" smtClean="0"/>
              <a:t> </a:t>
            </a:r>
            <a:r>
              <a:rPr lang="en-US" sz="3600" dirty="0"/>
              <a:t>execution of user programs is essential for good DBMS performance.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sz="2800" dirty="0" smtClean="0"/>
              <a:t>Disk </a:t>
            </a:r>
            <a:r>
              <a:rPr lang="en-US" sz="2800" dirty="0"/>
              <a:t>accesses </a:t>
            </a:r>
            <a:r>
              <a:rPr lang="en-US" sz="2800" dirty="0" smtClean="0"/>
              <a:t>may be frequent </a:t>
            </a:r>
            <a:r>
              <a:rPr lang="en-US" sz="2800" dirty="0"/>
              <a:t>and </a:t>
            </a:r>
            <a:r>
              <a:rPr lang="en-US" sz="2800" b="1" dirty="0" smtClean="0"/>
              <a:t>slow</a:t>
            </a:r>
            <a:r>
              <a:rPr lang="en-US" sz="2800" dirty="0" smtClean="0"/>
              <a:t>- optimize for throughput (# of TXNs), trade for latency (time for any one TXN)</a:t>
            </a:r>
            <a:endParaRPr lang="en-US" sz="2800" b="1" dirty="0" smtClean="0"/>
          </a:p>
          <a:p>
            <a:pPr lvl="1">
              <a:buSzPct val="75000"/>
            </a:pPr>
            <a:endParaRPr lang="en-US" sz="2800" b="1" dirty="0"/>
          </a:p>
          <a:p>
            <a:pPr lvl="1">
              <a:buSzPct val="75000"/>
            </a:pPr>
            <a:r>
              <a:rPr lang="en-US" sz="2800" dirty="0" smtClean="0"/>
              <a:t>Users should still be able to execute TXNs as if in </a:t>
            </a:r>
            <a:r>
              <a:rPr lang="en-US" sz="2800" b="1" dirty="0" smtClean="0"/>
              <a:t>isolation</a:t>
            </a:r>
            <a:r>
              <a:rPr lang="en-US" sz="2800" dirty="0" smtClean="0"/>
              <a:t> and such that </a:t>
            </a:r>
            <a:r>
              <a:rPr lang="en-US" sz="2800" b="1" dirty="0" smtClean="0"/>
              <a:t>consistency </a:t>
            </a:r>
            <a:r>
              <a:rPr lang="en-US" sz="2800" dirty="0" smtClean="0"/>
              <a:t>is maintained</a:t>
            </a:r>
          </a:p>
          <a:p>
            <a:pPr lvl="2">
              <a:buSzPct val="75000"/>
            </a:pP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74763" y="5158252"/>
            <a:ext cx="924247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1"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</a:t>
            </a:r>
            <a:r>
              <a:rPr lang="en-US" sz="3200" dirty="0" smtClean="0">
                <a:latin typeface="+mj-lt"/>
              </a:rPr>
              <a:t>Have the DBMS handle running several user TXNs concurrently, in order to keep </a:t>
            </a:r>
            <a:r>
              <a:rPr lang="en-US" sz="3200" dirty="0">
                <a:latin typeface="+mj-lt"/>
              </a:rPr>
              <a:t>CPUs </a:t>
            </a:r>
            <a:r>
              <a:rPr lang="en-US" sz="3200" dirty="0" smtClean="0">
                <a:latin typeface="+mj-lt"/>
              </a:rPr>
              <a:t>humming…</a:t>
            </a:r>
            <a:endParaRPr lang="en-US" sz="32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964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942484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21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846924" y="2102543"/>
            <a:ext cx="6494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1: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2: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348353" y="5584805"/>
            <a:ext cx="943846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Two managers attempt to discount </a:t>
            </a:r>
            <a:r>
              <a:rPr lang="en-US" sz="2800" dirty="0" smtClean="0">
                <a:latin typeface="+mj-lt"/>
              </a:rPr>
              <a:t>products </a:t>
            </a:r>
            <a:r>
              <a:rPr lang="en-US" sz="2800" i="1" dirty="0" smtClean="0">
                <a:latin typeface="+mj-lt"/>
              </a:rPr>
              <a:t>concurrently-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What could go wrong?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64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73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22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564785" y="1560255"/>
            <a:ext cx="7417415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1: 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COMMIT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2: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937180" y="6041580"/>
            <a:ext cx="867263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Now works like a charm- we’ll see how / why next lecture…</a:t>
            </a:r>
            <a:endParaRPr lang="en-US" sz="28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64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2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Properties of </a:t>
            </a:r>
            <a:r>
              <a:rPr lang="en-US" dirty="0" smtClean="0"/>
              <a:t>Transactions</a:t>
            </a:r>
            <a:r>
              <a:rPr lang="ar-IQ" dirty="0" smtClean="0"/>
              <a:t/>
            </a:r>
            <a:br>
              <a:rPr lang="ar-IQ" dirty="0" smtClean="0"/>
            </a:br>
            <a:r>
              <a:rPr lang="ar-IQ" dirty="0" smtClean="0"/>
              <a:t>ویژگی‌های تراکنش‌ها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8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tomicity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تجزیه‌ناپذیری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onsistency</a:t>
            </a:r>
            <a:r>
              <a:rPr lang="ar-IQ" dirty="0" smtClean="0">
                <a:latin typeface="+mj-lt"/>
              </a:rPr>
              <a:t> - سازگاری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solation</a:t>
            </a:r>
            <a:r>
              <a:rPr lang="ar-IQ" dirty="0" smtClean="0">
                <a:latin typeface="+mj-lt"/>
              </a:rPr>
              <a:t> - انزوا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D</a:t>
            </a:r>
            <a:r>
              <a:rPr lang="en-US" dirty="0" smtClean="0">
                <a:latin typeface="+mj-lt"/>
              </a:rPr>
              <a:t>urability</a:t>
            </a:r>
            <a:r>
              <a:rPr lang="ar-IQ" dirty="0" smtClean="0">
                <a:latin typeface="+mj-lt"/>
              </a:rPr>
              <a:t> - پایایی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54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25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</a:t>
            </a:r>
            <a:r>
              <a:rPr lang="en-US" dirty="0" smtClean="0"/>
              <a:t>Properties: ACID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tomic</a:t>
            </a:r>
            <a:r>
              <a:rPr lang="ar-IQ" dirty="0" smtClean="0"/>
              <a:t> </a:t>
            </a:r>
            <a:r>
              <a:rPr lang="mr-IN" dirty="0" smtClean="0"/>
              <a:t>–</a:t>
            </a:r>
            <a:r>
              <a:rPr lang="ar-IQ" dirty="0" smtClean="0"/>
              <a:t> تجزیه ناپذیر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State shows either all the effects of </a:t>
            </a:r>
            <a:r>
              <a:rPr lang="en-US" dirty="0" err="1"/>
              <a:t>txn</a:t>
            </a:r>
            <a:r>
              <a:rPr lang="en-US" dirty="0"/>
              <a:t>, or none of them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onsistent</a:t>
            </a:r>
            <a:r>
              <a:rPr lang="ar-IQ" dirty="0" smtClean="0"/>
              <a:t> - سازگار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err="1"/>
              <a:t>Txn</a:t>
            </a:r>
            <a:r>
              <a:rPr lang="en-US" dirty="0"/>
              <a:t> moves from a state where integrity holds, to another where integrity holds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solated</a:t>
            </a:r>
            <a:r>
              <a:rPr lang="ar-IQ" dirty="0" smtClean="0"/>
              <a:t> - منزوی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Effect of </a:t>
            </a:r>
            <a:r>
              <a:rPr lang="en-US" dirty="0" err="1"/>
              <a:t>txns</a:t>
            </a:r>
            <a:r>
              <a:rPr lang="en-US" dirty="0"/>
              <a:t> is the same as </a:t>
            </a:r>
            <a:r>
              <a:rPr lang="en-US" dirty="0" err="1"/>
              <a:t>txns</a:t>
            </a:r>
            <a:r>
              <a:rPr lang="en-US" dirty="0"/>
              <a:t> running one after another (</a:t>
            </a:r>
            <a:r>
              <a:rPr lang="en-US" dirty="0" err="1"/>
              <a:t>ie</a:t>
            </a:r>
            <a:r>
              <a:rPr lang="en-US" dirty="0"/>
              <a:t> looks like batch mode)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urable</a:t>
            </a:r>
            <a:r>
              <a:rPr lang="ar-IQ" dirty="0" smtClean="0"/>
              <a:t> - پایا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Once a </a:t>
            </a:r>
            <a:r>
              <a:rPr lang="en-US" dirty="0" err="1"/>
              <a:t>txn</a:t>
            </a:r>
            <a:r>
              <a:rPr lang="en-US" dirty="0"/>
              <a:t> has committed, its effects remain in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1182" y="6019512"/>
            <a:ext cx="844741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ACID </a:t>
            </a:r>
            <a:r>
              <a:rPr lang="en-US" sz="3200" smtClean="0">
                <a:latin typeface="+mj-lt"/>
              </a:rPr>
              <a:t>continues to be a </a:t>
            </a:r>
            <a:r>
              <a:rPr lang="en-US" sz="3200" dirty="0">
                <a:latin typeface="+mj-lt"/>
              </a:rPr>
              <a:t>source of great debate!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20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1B8B-FADB-7C43-801A-767EAE3497C9}" type="slidenum">
              <a:rPr lang="en-US"/>
              <a:pPr/>
              <a:t>26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</a:t>
            </a:r>
            <a:r>
              <a:rPr lang="en-US" dirty="0"/>
              <a:t>CID: </a:t>
            </a:r>
            <a:r>
              <a:rPr lang="en-US" b="1" u="sng" dirty="0"/>
              <a:t>A</a:t>
            </a:r>
            <a:r>
              <a:rPr lang="en-US" dirty="0"/>
              <a:t>tomicity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TXN’s </a:t>
            </a:r>
            <a:r>
              <a:rPr lang="en-US" sz="3200" dirty="0"/>
              <a:t>activities are atomic: </a:t>
            </a:r>
            <a:r>
              <a:rPr lang="en-US" sz="3200" b="1" dirty="0"/>
              <a:t>all or </a:t>
            </a:r>
            <a:r>
              <a:rPr lang="en-US" sz="3200" b="1" dirty="0" smtClean="0"/>
              <a:t>nothing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Intuitively: in the real world, a transaction is something that would either occur </a:t>
            </a:r>
            <a:r>
              <a:rPr lang="en-US" sz="3200" i="1" dirty="0" smtClean="0"/>
              <a:t>completely</a:t>
            </a:r>
            <a:r>
              <a:rPr lang="en-US" sz="3200" dirty="0" smtClean="0"/>
              <a:t> or </a:t>
            </a:r>
            <a:r>
              <a:rPr lang="en-US" sz="3200" i="1" dirty="0" smtClean="0"/>
              <a:t>not at all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Two </a:t>
            </a:r>
            <a:r>
              <a:rPr lang="en-US" sz="3200" dirty="0"/>
              <a:t>possible outcomes for a </a:t>
            </a:r>
            <a:r>
              <a:rPr lang="en-US" sz="3200" dirty="0" smtClean="0"/>
              <a:t>TXN</a:t>
            </a:r>
            <a:endParaRPr lang="en-US" sz="32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commits</a:t>
            </a:r>
            <a:r>
              <a:rPr lang="en-US" sz="3200" dirty="0"/>
              <a:t>: all the changes are made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aborts</a:t>
            </a:r>
            <a:r>
              <a:rPr lang="en-US" sz="3200" dirty="0"/>
              <a:t>: no changes are </a:t>
            </a:r>
            <a:r>
              <a:rPr lang="en-US" sz="3200" dirty="0" smtClean="0"/>
              <a:t>made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61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Atomicity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99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49F1-D323-4347-B6C3-6B3BCD07372F}" type="slidenum">
              <a:rPr lang="en-US"/>
              <a:pPr/>
              <a:t>27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u="sng" dirty="0"/>
              <a:t>C</a:t>
            </a:r>
            <a:r>
              <a:rPr lang="en-US" dirty="0"/>
              <a:t>ID: </a:t>
            </a:r>
            <a:r>
              <a:rPr lang="en-US" b="1" u="sng" dirty="0"/>
              <a:t>C</a:t>
            </a:r>
            <a:r>
              <a:rPr lang="en-US" dirty="0"/>
              <a:t>onsistency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tables must </a:t>
            </a:r>
            <a:r>
              <a:rPr lang="en-US" dirty="0" smtClean="0"/>
              <a:t>always satisfy </a:t>
            </a:r>
            <a:r>
              <a:rPr lang="en-US" dirty="0"/>
              <a:t>user-specified </a:t>
            </a:r>
            <a:r>
              <a:rPr lang="en-US" b="1" i="1" dirty="0"/>
              <a:t>integrity constraints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Examples:</a:t>
            </a:r>
          </a:p>
          <a:p>
            <a:pPr lvl="2"/>
            <a:r>
              <a:rPr lang="en-US" dirty="0" smtClean="0"/>
              <a:t>Account </a:t>
            </a:r>
            <a:r>
              <a:rPr lang="en-US" dirty="0"/>
              <a:t>number is unique</a:t>
            </a:r>
          </a:p>
          <a:p>
            <a:pPr lvl="2"/>
            <a:r>
              <a:rPr lang="en-US" dirty="0"/>
              <a:t>Stock amount can’t be negative</a:t>
            </a:r>
          </a:p>
          <a:p>
            <a:pPr lvl="2"/>
            <a:r>
              <a:rPr lang="en-US" dirty="0"/>
              <a:t>Sum of </a:t>
            </a:r>
            <a:r>
              <a:rPr lang="en-US" i="1" dirty="0"/>
              <a:t>debits </a:t>
            </a:r>
            <a:r>
              <a:rPr lang="en-US" dirty="0"/>
              <a:t>and of </a:t>
            </a:r>
            <a:r>
              <a:rPr lang="en-US" i="1" dirty="0"/>
              <a:t>credits</a:t>
            </a:r>
            <a:r>
              <a:rPr lang="en-US" dirty="0"/>
              <a:t> is 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consistency is achieved: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Programmer makes sure a </a:t>
            </a:r>
            <a:r>
              <a:rPr lang="en-US" dirty="0" err="1"/>
              <a:t>txn</a:t>
            </a:r>
            <a:r>
              <a:rPr lang="en-US" dirty="0"/>
              <a:t> takes a consistent state to a consistent state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System</a:t>
            </a:r>
            <a:r>
              <a:rPr lang="en-US" dirty="0"/>
              <a:t> makes sure that the </a:t>
            </a:r>
            <a:r>
              <a:rPr lang="en-US" dirty="0" err="1"/>
              <a:t>txn</a:t>
            </a:r>
            <a:r>
              <a:rPr lang="en-US" dirty="0"/>
              <a:t> is </a:t>
            </a:r>
            <a:r>
              <a:rPr lang="en-US" b="1" dirty="0"/>
              <a:t>atomic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028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Consistency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51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/>
              <a:pPr/>
              <a:t>28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</a:t>
            </a:r>
            <a:r>
              <a:rPr lang="en-US" b="1" u="sng" dirty="0"/>
              <a:t>I</a:t>
            </a:r>
            <a:r>
              <a:rPr lang="en-US" dirty="0"/>
              <a:t>D: </a:t>
            </a:r>
            <a:r>
              <a:rPr lang="en-US" b="1" u="sng" dirty="0"/>
              <a:t>I</a:t>
            </a:r>
            <a:r>
              <a:rPr lang="en-US" dirty="0"/>
              <a:t>solation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transaction executes concurrently with other </a:t>
            </a:r>
            <a:r>
              <a:rPr lang="en-US" sz="3200" dirty="0" smtClean="0"/>
              <a:t>transactions</a:t>
            </a:r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Isolation</a:t>
            </a:r>
            <a:r>
              <a:rPr lang="en-US" sz="3200" dirty="0"/>
              <a:t>: the effect is as if each transaction executes in </a:t>
            </a:r>
            <a:r>
              <a:rPr lang="en-US" sz="3200" i="1" dirty="0"/>
              <a:t>isolation</a:t>
            </a:r>
            <a:r>
              <a:rPr lang="en-US" sz="3200" dirty="0"/>
              <a:t> of the </a:t>
            </a:r>
            <a:r>
              <a:rPr lang="en-US" sz="3200" dirty="0" smtClean="0"/>
              <a:t>others.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2800" dirty="0" smtClean="0"/>
              <a:t>E.g. Should not be able to observe changes from other transactions during the run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7872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Isolation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85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8FB-4A41-0144-97D8-403CCF4A5DD1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  <a:r>
              <a:rPr lang="en-US" b="1" u="sng" dirty="0"/>
              <a:t>D</a:t>
            </a:r>
            <a:r>
              <a:rPr lang="en-US" dirty="0"/>
              <a:t>: </a:t>
            </a:r>
            <a:r>
              <a:rPr lang="en-US" b="1" u="sng" dirty="0"/>
              <a:t>D</a:t>
            </a:r>
            <a:r>
              <a:rPr lang="en-US" dirty="0"/>
              <a:t>urability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effect of a </a:t>
            </a:r>
            <a:r>
              <a:rPr lang="en-US" sz="3200" dirty="0" smtClean="0"/>
              <a:t>TXN must </a:t>
            </a:r>
            <a:r>
              <a:rPr lang="en-US" sz="3200" dirty="0"/>
              <a:t>continue to </a:t>
            </a:r>
            <a:r>
              <a:rPr lang="en-US" sz="3200" dirty="0" smtClean="0"/>
              <a:t>exist (</a:t>
            </a:r>
            <a:r>
              <a:rPr lang="en-US" sz="3200" b="1" i="1" dirty="0" smtClean="0"/>
              <a:t>“persist”</a:t>
            </a:r>
            <a:r>
              <a:rPr lang="en-US" sz="3200" dirty="0" smtClean="0"/>
              <a:t>) </a:t>
            </a:r>
            <a:r>
              <a:rPr lang="en-US" sz="3200" dirty="0"/>
              <a:t>after the </a:t>
            </a:r>
            <a:r>
              <a:rPr lang="en-US" sz="3200" dirty="0" smtClean="0"/>
              <a:t>TXN</a:t>
            </a:r>
          </a:p>
          <a:p>
            <a:pPr lvl="1"/>
            <a:r>
              <a:rPr lang="en-US" sz="2800" dirty="0" smtClean="0"/>
              <a:t>And after </a:t>
            </a:r>
            <a:r>
              <a:rPr lang="en-US" sz="2800" dirty="0"/>
              <a:t>the whole program has </a:t>
            </a:r>
            <a:r>
              <a:rPr lang="en-US" sz="2800" dirty="0" smtClean="0"/>
              <a:t>terminated</a:t>
            </a:r>
          </a:p>
          <a:p>
            <a:pPr lvl="1"/>
            <a:r>
              <a:rPr lang="en-US" sz="2800" dirty="0" smtClean="0"/>
              <a:t>And even if there are power failures, crashes, etc.</a:t>
            </a:r>
          </a:p>
          <a:p>
            <a:pPr lvl="1"/>
            <a:r>
              <a:rPr lang="en-US" sz="2800" dirty="0" smtClean="0"/>
              <a:t>And etc…</a:t>
            </a:r>
            <a:endParaRPr lang="en-US" sz="2800" dirty="0"/>
          </a:p>
          <a:p>
            <a:pPr lvl="1"/>
            <a:endParaRPr lang="en-US" sz="3200" dirty="0"/>
          </a:p>
          <a:p>
            <a:r>
              <a:rPr lang="en-US" sz="3200" dirty="0"/>
              <a:t>Means: </a:t>
            </a:r>
            <a:r>
              <a:rPr lang="en-US" sz="3200" dirty="0" smtClean="0"/>
              <a:t>Write </a:t>
            </a:r>
            <a:r>
              <a:rPr lang="en-US" sz="3200" dirty="0"/>
              <a:t>data to </a:t>
            </a:r>
            <a:r>
              <a:rPr lang="en-US" sz="3200" b="1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7313" y="39642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1138" y="4333543"/>
            <a:ext cx="374266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Change on the horizon? Non-Volatile Ram (</a:t>
            </a:r>
            <a:r>
              <a:rPr lang="en-US" sz="2400" dirty="0" err="1">
                <a:latin typeface="+mj-lt"/>
              </a:rPr>
              <a:t>NVRam</a:t>
            </a:r>
            <a:r>
              <a:rPr lang="en-US" sz="2400" dirty="0">
                <a:latin typeface="+mj-lt"/>
              </a:rPr>
              <a:t>). Byte addressable.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74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01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14: Intro to Transactions &amp; Logging</a:t>
            </a:r>
            <a:br>
              <a:rPr lang="en-US" dirty="0" smtClean="0"/>
            </a:br>
            <a:r>
              <a:rPr lang="ar-IQ" dirty="0" smtClean="0"/>
              <a:t>مقدمه‌ای بر تراکنش‌ها و لاگ کردن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29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spite of failures: Power failures, but not media failures</a:t>
            </a:r>
          </a:p>
          <a:p>
            <a:endParaRPr lang="en-US" dirty="0" smtClean="0"/>
          </a:p>
          <a:p>
            <a:r>
              <a:rPr lang="en-US" dirty="0" smtClean="0"/>
              <a:t>Users may abort the program: need to “rollback the changes”</a:t>
            </a:r>
          </a:p>
          <a:p>
            <a:pPr lvl="1"/>
            <a:r>
              <a:rPr lang="en-US" dirty="0" smtClean="0"/>
              <a:t>Need to </a:t>
            </a:r>
            <a:r>
              <a:rPr lang="en-US" i="1" dirty="0" smtClean="0"/>
              <a:t>log</a:t>
            </a:r>
            <a:r>
              <a:rPr lang="en-US" dirty="0" smtClean="0"/>
              <a:t> what happened</a:t>
            </a:r>
          </a:p>
          <a:p>
            <a:endParaRPr lang="en-US" dirty="0" smtClean="0"/>
          </a:p>
          <a:p>
            <a:r>
              <a:rPr lang="en-US" dirty="0" smtClean="0"/>
              <a:t>Many users executing concurrently</a:t>
            </a:r>
          </a:p>
          <a:p>
            <a:pPr lvl="1"/>
            <a:r>
              <a:rPr lang="en-US" dirty="0" smtClean="0"/>
              <a:t>Can be solved via locking (we’ll see this next lecture!)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8073" y="5823020"/>
            <a:ext cx="777585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And all this with… Performance</a:t>
            </a:r>
            <a:r>
              <a:rPr lang="en-US" sz="4000" dirty="0">
                <a:latin typeface="+mj-lt"/>
              </a:rPr>
              <a:t>!!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381957" y="2498012"/>
            <a:ext cx="161505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lecture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01679" y="4465979"/>
            <a:ext cx="169533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Next lecture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21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Note: ACID is contentious!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416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Many debates over ACID, both </a:t>
            </a:r>
            <a:r>
              <a:rPr lang="en-US" b="1" dirty="0" smtClean="0"/>
              <a:t>historically</a:t>
            </a:r>
            <a:r>
              <a:rPr lang="en-US" dirty="0" smtClean="0"/>
              <a:t> and</a:t>
            </a:r>
            <a:r>
              <a:rPr lang="en-US" b="1" dirty="0" smtClean="0"/>
              <a:t> currently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newer “NoSQL” DBMSs relax ACID</a:t>
            </a:r>
          </a:p>
          <a:p>
            <a:endParaRPr lang="en-US" dirty="0" smtClean="0"/>
          </a:p>
          <a:p>
            <a:r>
              <a:rPr lang="en-US" dirty="0" smtClean="0"/>
              <a:t>In turn, now “</a:t>
            </a:r>
            <a:r>
              <a:rPr lang="en-US" dirty="0" err="1" smtClean="0"/>
              <a:t>NewSQL</a:t>
            </a:r>
            <a:r>
              <a:rPr lang="en-US" dirty="0" smtClean="0"/>
              <a:t>” reintroduces ACID compliance to NoSQL-style DBMSs…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38" y="953651"/>
            <a:ext cx="1745778" cy="1609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60" y="2856475"/>
            <a:ext cx="4666841" cy="2775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8073" y="5699909"/>
            <a:ext cx="777585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ACID is an extremely important &amp; successful paradigm, but still debated!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816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 this lecture: Ensuring Atomicity &amp; 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223782" cy="1845269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A</a:t>
            </a:r>
            <a:r>
              <a:rPr lang="en-US" dirty="0" smtClean="0"/>
              <a:t>tomicity:</a:t>
            </a:r>
          </a:p>
          <a:p>
            <a:pPr lvl="1"/>
            <a:r>
              <a:rPr lang="en-US" dirty="0" smtClean="0"/>
              <a:t>TXNs should either happen completely or not at all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abort / crash during TXN, </a:t>
            </a:r>
            <a:r>
              <a:rPr lang="en-US" i="1" dirty="0" smtClean="0"/>
              <a:t>no</a:t>
            </a:r>
            <a:r>
              <a:rPr lang="en-US" dirty="0" smtClean="0"/>
              <a:t> effects should be seen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5950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614938" y="931727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latin typeface="+mj-lt"/>
              </a:rPr>
              <a:t>A</a:t>
            </a:r>
            <a:r>
              <a:rPr lang="en-US" sz="3200" dirty="0" smtClean="0">
                <a:latin typeface="+mj-lt"/>
              </a:rPr>
              <a:t>CI</a:t>
            </a:r>
            <a:r>
              <a:rPr lang="en-US" sz="3200" b="1" u="sng" dirty="0" smtClean="0">
                <a:latin typeface="+mj-lt"/>
              </a:rPr>
              <a:t>D</a:t>
            </a:r>
            <a:endParaRPr lang="en-US" sz="3200" b="1" u="sng" dirty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737231" y="1772118"/>
            <a:ext cx="3502855" cy="883696"/>
            <a:chOff x="7737231" y="1772118"/>
            <a:chExt cx="3502855" cy="883696"/>
          </a:xfrm>
        </p:grpSpPr>
        <p:sp>
          <p:nvSpPr>
            <p:cNvPr id="9" name="Rectangle 8"/>
            <p:cNvSpPr/>
            <p:nvPr/>
          </p:nvSpPr>
          <p:spPr>
            <a:xfrm>
              <a:off x="7737231" y="2233783"/>
              <a:ext cx="3502855" cy="4220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37231" y="1772118"/>
              <a:ext cx="91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TXN 1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723164" y="3890386"/>
            <a:ext cx="2278965" cy="883696"/>
            <a:chOff x="7723164" y="3890386"/>
            <a:chExt cx="2278965" cy="883696"/>
          </a:xfrm>
        </p:grpSpPr>
        <p:sp>
          <p:nvSpPr>
            <p:cNvPr id="10" name="Rectangle 9"/>
            <p:cNvSpPr/>
            <p:nvPr/>
          </p:nvSpPr>
          <p:spPr>
            <a:xfrm>
              <a:off x="7723164" y="4352051"/>
              <a:ext cx="2278965" cy="4220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37231" y="3890386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TXN 2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723164" y="2711379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No</a:t>
            </a:r>
            <a:r>
              <a:rPr lang="en-US" sz="2400" i="1" dirty="0" smtClean="0"/>
              <a:t> changes persisted</a:t>
            </a:r>
            <a:endParaRPr lang="en-US" sz="2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737231" y="4854920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All</a:t>
            </a:r>
            <a:r>
              <a:rPr lang="en-US" sz="2400" i="1" dirty="0" smtClean="0"/>
              <a:t> changes persisted</a:t>
            </a:r>
            <a:endParaRPr lang="en-US" sz="2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24858" y="6094740"/>
            <a:ext cx="83422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We’ll focus on how to </a:t>
            </a:r>
            <a:r>
              <a:rPr lang="en-US" sz="2800" smtClean="0">
                <a:latin typeface="+mj-lt"/>
              </a:rPr>
              <a:t>accomplish atomicity (via logging)</a:t>
            </a:r>
            <a:endParaRPr lang="en-US" sz="280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136944" y="1825625"/>
            <a:ext cx="2031609" cy="3444793"/>
            <a:chOff x="10136944" y="1825625"/>
            <a:chExt cx="2031609" cy="344479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136944" y="1825625"/>
              <a:ext cx="0" cy="34447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136944" y="1842557"/>
              <a:ext cx="2031609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+mj-lt"/>
                </a:rPr>
                <a:t>Crash / abort</a:t>
              </a:r>
              <a:endParaRPr lang="en-US" sz="24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838200" y="4027266"/>
            <a:ext cx="6223782" cy="171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smtClean="0"/>
              <a:t>D</a:t>
            </a:r>
            <a:r>
              <a:rPr lang="en-US" smtClean="0"/>
              <a:t>urability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DBMS stops running, changes due to completed TXNs should all persist</a:t>
            </a:r>
          </a:p>
          <a:p>
            <a:pPr lvl="1"/>
            <a:r>
              <a:rPr lang="en-US" i="1" dirty="0" smtClean="0"/>
              <a:t>Just store on stable disk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326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7" grpId="0"/>
      <p:bldP spid="18" grpId="0"/>
      <p:bldP spid="19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Log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1514"/>
            <a:ext cx="10515600" cy="4915486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 smtClean="0"/>
              <a:t>Is a list of modifications</a:t>
            </a:r>
          </a:p>
          <a:p>
            <a:endParaRPr lang="en-US" sz="3200" dirty="0" smtClean="0"/>
          </a:p>
          <a:p>
            <a:r>
              <a:rPr lang="en-US" sz="3200" dirty="0" smtClean="0"/>
              <a:t>Log </a:t>
            </a:r>
            <a:r>
              <a:rPr lang="en-US" sz="3200" dirty="0"/>
              <a:t>is </a:t>
            </a:r>
            <a:r>
              <a:rPr lang="en-US" sz="3200" i="1" dirty="0" smtClean="0"/>
              <a:t>duplexed </a:t>
            </a:r>
            <a:r>
              <a:rPr lang="en-US" sz="3200" dirty="0"/>
              <a:t>and </a:t>
            </a:r>
            <a:r>
              <a:rPr lang="en-US" sz="3200" i="1" dirty="0"/>
              <a:t>archived</a:t>
            </a:r>
            <a:r>
              <a:rPr lang="en-US" sz="3200" dirty="0"/>
              <a:t> on stable storage</a:t>
            </a:r>
            <a:r>
              <a:rPr lang="en-US" sz="3200" dirty="0" smtClean="0"/>
              <a:t>.	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Can </a:t>
            </a:r>
            <a:r>
              <a:rPr lang="en-US" sz="3200" b="1" u="sng" dirty="0" smtClean="0"/>
              <a:t>force write</a:t>
            </a:r>
            <a:r>
              <a:rPr lang="en-US" sz="3200" u="sng" dirty="0" smtClean="0"/>
              <a:t> </a:t>
            </a:r>
            <a:r>
              <a:rPr lang="en-US" sz="3200" dirty="0" smtClean="0"/>
              <a:t>entries to disk</a:t>
            </a:r>
          </a:p>
          <a:p>
            <a:pPr lvl="1"/>
            <a:r>
              <a:rPr lang="en-US" sz="3200" dirty="0" smtClean="0"/>
              <a:t>A page goes to disk.</a:t>
            </a:r>
          </a:p>
          <a:p>
            <a:endParaRPr lang="en-US" sz="3200" dirty="0" smtClean="0"/>
          </a:p>
          <a:p>
            <a:r>
              <a:rPr lang="en-US" sz="3200" dirty="0" smtClean="0"/>
              <a:t>All </a:t>
            </a:r>
            <a:r>
              <a:rPr lang="en-US" sz="3200" dirty="0"/>
              <a:t>log </a:t>
            </a:r>
            <a:r>
              <a:rPr lang="en-US" sz="3200" dirty="0" smtClean="0"/>
              <a:t>activities </a:t>
            </a:r>
            <a:r>
              <a:rPr lang="en-US" sz="3200" b="1" i="1" dirty="0" smtClean="0"/>
              <a:t>handled transparently</a:t>
            </a:r>
            <a:r>
              <a:rPr lang="en-US" sz="3200" dirty="0" smtClean="0"/>
              <a:t> </a:t>
            </a:r>
            <a:r>
              <a:rPr lang="en-US" sz="3200" dirty="0" smtClean="0"/>
              <a:t>by </a:t>
            </a:r>
            <a:r>
              <a:rPr lang="en-US" sz="3200" dirty="0" smtClean="0"/>
              <a:t>the </a:t>
            </a:r>
            <a:r>
              <a:rPr lang="en-US" sz="3200" dirty="0"/>
              <a:t>DBMS</a:t>
            </a:r>
            <a:r>
              <a:rPr lang="en-US" sz="3200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9550090" y="2652683"/>
            <a:ext cx="202762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Assume we don’t lose it!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5950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965171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Basic Idea</a:t>
            </a:r>
            <a:r>
              <a:rPr lang="en-US" dirty="0" smtClean="0"/>
              <a:t>: (Physical) </a:t>
            </a:r>
            <a:r>
              <a:rPr lang="en-US" dirty="0"/>
              <a:t>Logging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Record </a:t>
            </a:r>
            <a:r>
              <a:rPr lang="en-US" dirty="0" smtClean="0"/>
              <a:t>UNDO information for every update!</a:t>
            </a:r>
            <a:endParaRPr lang="en-US" dirty="0"/>
          </a:p>
          <a:p>
            <a:pPr lvl="1"/>
            <a:r>
              <a:rPr lang="en-US" sz="2800" dirty="0"/>
              <a:t>Sequential writes to </a:t>
            </a:r>
            <a:r>
              <a:rPr lang="en-US" sz="2800" dirty="0" smtClean="0"/>
              <a:t>log</a:t>
            </a:r>
            <a:endParaRPr lang="en-US" sz="2800" dirty="0"/>
          </a:p>
          <a:p>
            <a:pPr lvl="1"/>
            <a:r>
              <a:rPr lang="en-US" sz="2800" dirty="0"/>
              <a:t>Minimal info (diff) written to </a:t>
            </a:r>
            <a:r>
              <a:rPr lang="en-US" sz="2800" dirty="0" smtClean="0"/>
              <a:t>log</a:t>
            </a:r>
          </a:p>
          <a:p>
            <a:pPr lvl="1"/>
            <a:endParaRPr lang="en-US" sz="2800" i="1" dirty="0"/>
          </a:p>
          <a:p>
            <a:r>
              <a:rPr lang="en-US" dirty="0" smtClean="0"/>
              <a:t>The </a:t>
            </a:r>
            <a:r>
              <a:rPr lang="en-US" b="1" dirty="0" smtClean="0"/>
              <a:t>log</a:t>
            </a:r>
            <a:r>
              <a:rPr lang="en-US" dirty="0" smtClean="0"/>
              <a:t> consists of </a:t>
            </a:r>
            <a:r>
              <a:rPr lang="en-US" b="1" dirty="0" smtClean="0"/>
              <a:t>an </a:t>
            </a:r>
            <a:r>
              <a:rPr lang="en-US" b="1" dirty="0"/>
              <a:t>ordered list of </a:t>
            </a:r>
            <a:r>
              <a:rPr lang="en-US" b="1" dirty="0" smtClean="0"/>
              <a:t>actions</a:t>
            </a:r>
            <a:endParaRPr lang="en-US" b="1" dirty="0"/>
          </a:p>
          <a:p>
            <a:pPr lvl="1"/>
            <a:r>
              <a:rPr lang="en-US" sz="2800" dirty="0"/>
              <a:t>Log record contains: </a:t>
            </a:r>
          </a:p>
          <a:p>
            <a:pPr lvl="2"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&lt;XID, location, old data, new data&gt;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31562" y="5663625"/>
            <a:ext cx="712887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This is sufficient </a:t>
            </a:r>
            <a:r>
              <a:rPr lang="en-US" sz="3200" dirty="0">
                <a:latin typeface="+mj-lt"/>
              </a:rPr>
              <a:t>to UNDO any transaction!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5950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573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Why do we need logging for atomicity?</a:t>
            </a: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Couldn’t we just write TXN to disk </a:t>
            </a:r>
            <a:r>
              <a:rPr lang="en-US" b="1" dirty="0" smtClean="0"/>
              <a:t>only</a:t>
            </a:r>
            <a:r>
              <a:rPr lang="en-US" dirty="0" smtClean="0"/>
              <a:t> once whole TXN complete?</a:t>
            </a:r>
          </a:p>
          <a:p>
            <a:pPr lvl="1"/>
            <a:r>
              <a:rPr lang="en-US" sz="2400" dirty="0" smtClean="0"/>
              <a:t>Then, if abort / crash and TXN not complete, it has no effect- atomicity!</a:t>
            </a:r>
            <a:endParaRPr lang="en-US" dirty="0" smtClean="0"/>
          </a:p>
          <a:p>
            <a:pPr lvl="1"/>
            <a:r>
              <a:rPr lang="en-US" sz="2400" i="1" dirty="0" smtClean="0"/>
              <a:t>With unlimited memory and time, this could work…</a:t>
            </a:r>
          </a:p>
          <a:p>
            <a:pPr lvl="1"/>
            <a:endParaRPr lang="en-US" i="1" dirty="0"/>
          </a:p>
          <a:p>
            <a:r>
              <a:rPr lang="en-US" sz="2800" dirty="0" smtClean="0"/>
              <a:t>However, we </a:t>
            </a:r>
            <a:r>
              <a:rPr lang="en-US" sz="2800" b="1" dirty="0" smtClean="0"/>
              <a:t>need to log partial results of TXNs</a:t>
            </a:r>
            <a:r>
              <a:rPr lang="en-US" sz="2800" dirty="0" smtClean="0"/>
              <a:t> because of:</a:t>
            </a:r>
          </a:p>
          <a:p>
            <a:pPr lvl="1"/>
            <a:r>
              <a:rPr lang="en-US" sz="2400" dirty="0" smtClean="0"/>
              <a:t>Memory constraints (enough space for full TXN??)</a:t>
            </a:r>
          </a:p>
          <a:p>
            <a:pPr lvl="1"/>
            <a:r>
              <a:rPr lang="en-US" dirty="0" smtClean="0"/>
              <a:t>Time constraints (what if one TXN takes very long?)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68066" y="5129184"/>
            <a:ext cx="92558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 need to write partial results to disk!</a:t>
            </a:r>
          </a:p>
          <a:p>
            <a:pPr algn="ctr"/>
            <a:r>
              <a:rPr lang="en-US" sz="2800" dirty="0" smtClean="0">
                <a:latin typeface="+mj-lt"/>
              </a:rPr>
              <a:t>…And so we need a </a:t>
            </a:r>
            <a:r>
              <a:rPr lang="en-US" sz="2800" b="1" dirty="0" smtClean="0">
                <a:latin typeface="+mj-lt"/>
              </a:rPr>
              <a:t>log</a:t>
            </a:r>
            <a:r>
              <a:rPr lang="en-US" sz="2800" dirty="0" smtClean="0">
                <a:latin typeface="+mj-lt"/>
              </a:rPr>
              <a:t> to be able to </a:t>
            </a:r>
            <a:r>
              <a:rPr lang="en-US" sz="2800" b="1" i="1" dirty="0" smtClean="0">
                <a:latin typeface="+mj-lt"/>
              </a:rPr>
              <a:t>undo</a:t>
            </a:r>
            <a:r>
              <a:rPr lang="en-US" sz="2800" dirty="0" smtClean="0">
                <a:latin typeface="+mj-lt"/>
              </a:rPr>
              <a:t> these partial results!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5950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2626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Atomicity &amp; Durability via Logging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84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515600" cy="38678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Logging: An animation of commit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24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49375"/>
            <a:ext cx="8229600" cy="1143000"/>
          </a:xfrm>
        </p:spPr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79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9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1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9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1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970" y="2353804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 </a:t>
            </a:r>
            <a:endParaRPr lang="en-US" sz="4000" dirty="0"/>
          </a:p>
        </p:txBody>
      </p:sp>
      <p:sp>
        <p:nvSpPr>
          <p:cNvPr id="10" name="Oval 9"/>
          <p:cNvSpPr/>
          <p:nvPr/>
        </p:nvSpPr>
        <p:spPr>
          <a:xfrm>
            <a:off x="2165682" y="24477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50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8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1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57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Transactions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تراکنش‌ها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Properties of Transactions: ACID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ویژگی‌های تراکنش‌ها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Logging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لاگ کردن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9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748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011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748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011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54012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44759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483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694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011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5389" y="1690688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2437" y="2360699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10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748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011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748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011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54012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44759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483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694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011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690688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360699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232225" y="2354011"/>
            <a:ext cx="250815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Operation recorded in log in main memory!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6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correct way to write this all to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look at the </a:t>
            </a:r>
            <a:r>
              <a:rPr lang="en-US" i="1" dirty="0" smtClean="0"/>
              <a:t>Write-Ahead Logging (WAL) </a:t>
            </a:r>
            <a:r>
              <a:rPr lang="en-US" dirty="0" smtClean="0"/>
              <a:t>protocol</a:t>
            </a:r>
          </a:p>
          <a:p>
            <a:endParaRPr lang="en-US" dirty="0"/>
          </a:p>
          <a:p>
            <a:r>
              <a:rPr lang="en-US" dirty="0" smtClean="0"/>
              <a:t>We’ll see why it works by looking at other protocols which are incorrect!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51600" y="4634022"/>
            <a:ext cx="72887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Remember: Key idea is to ensure durability </a:t>
            </a:r>
            <a:r>
              <a:rPr lang="en-US" sz="3000" i="1" dirty="0" smtClean="0">
                <a:latin typeface="+mj-lt"/>
              </a:rPr>
              <a:t>while </a:t>
            </a:r>
            <a:r>
              <a:rPr lang="en-US" sz="3000" dirty="0" smtClean="0">
                <a:latin typeface="+mj-lt"/>
              </a:rPr>
              <a:t>maintaining our ability to “undo”!</a:t>
            </a:r>
            <a:endParaRPr lang="en-US" sz="3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8510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53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Write-Ahead Logging (WAL)</a:t>
            </a:r>
            <a:br>
              <a:rPr lang="en-US" dirty="0" smtClean="0"/>
            </a:br>
            <a:r>
              <a:rPr lang="en-US" dirty="0" smtClean="0"/>
              <a:t>TXN Commit Protocol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37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Transaction </a:t>
            </a:r>
            <a:r>
              <a:rPr lang="en-US" dirty="0" smtClean="0"/>
              <a:t>Commit Process</a:t>
            </a:r>
            <a:endParaRPr 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FORCE Write </a:t>
            </a:r>
            <a:r>
              <a:rPr lang="en-US" sz="3200" b="1" dirty="0"/>
              <a:t>commit</a:t>
            </a:r>
            <a:r>
              <a:rPr lang="en-US" sz="3200" dirty="0"/>
              <a:t> record to </a:t>
            </a:r>
            <a:r>
              <a:rPr lang="en-US" sz="3200" dirty="0" smtClean="0"/>
              <a:t>log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All </a:t>
            </a:r>
            <a:r>
              <a:rPr lang="en-US" sz="3200" dirty="0"/>
              <a:t>log records up to </a:t>
            </a:r>
            <a:r>
              <a:rPr lang="en-US" sz="3200" dirty="0" smtClean="0"/>
              <a:t>last update from this TX are FORCED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Commit</a:t>
            </a:r>
            <a:r>
              <a:rPr lang="en-US" sz="3200" dirty="0"/>
              <a:t>() </a:t>
            </a:r>
            <a:r>
              <a:rPr lang="en-US" sz="3200" dirty="0" smtClean="0"/>
              <a:t>returns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451600" y="5232737"/>
            <a:ext cx="72887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Transaction is committed </a:t>
            </a:r>
            <a:r>
              <a:rPr lang="en-US" sz="3000" i="1" dirty="0">
                <a:latin typeface="+mj-lt"/>
              </a:rPr>
              <a:t>once commit </a:t>
            </a:r>
            <a:r>
              <a:rPr lang="en-US" sz="3000" i="1" dirty="0" smtClean="0">
                <a:latin typeface="+mj-lt"/>
              </a:rPr>
              <a:t>log record </a:t>
            </a:r>
            <a:r>
              <a:rPr lang="en-US" sz="3000" i="1" dirty="0">
                <a:latin typeface="+mj-lt"/>
              </a:rPr>
              <a:t>is on stable storage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2064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uiExpand="1" build="p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Commit Protocol #1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8803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5383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387" y="25383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25844" y="1053014"/>
            <a:ext cx="296077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Let’s try committing </a:t>
            </a:r>
            <a:r>
              <a:rPr lang="en-US" sz="2400" i="1" dirty="0" smtClean="0">
                <a:latin typeface="+mj-lt"/>
              </a:rPr>
              <a:t>before</a:t>
            </a:r>
            <a:r>
              <a:rPr lang="en-US" sz="2400" dirty="0" smtClean="0">
                <a:latin typeface="+mj-lt"/>
              </a:rPr>
              <a:t> we’ve written either data or log to disk…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25844" y="3732909"/>
            <a:ext cx="296077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25844" y="2924679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25844" y="5089366"/>
            <a:ext cx="282361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Lost T’s update!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18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9" grpId="0"/>
      <p:bldP spid="11" grpId="0" animBg="1"/>
      <p:bldP spid="20" grpId="0" animBg="1"/>
      <p:bldP spid="20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Commit Protocol #2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8803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5383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387" y="25383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25844" y="1053014"/>
            <a:ext cx="296077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Let’s try committing </a:t>
            </a:r>
            <a:r>
              <a:rPr lang="en-US" sz="2400" i="1" dirty="0" smtClean="0">
                <a:latin typeface="+mj-lt"/>
              </a:rPr>
              <a:t>after</a:t>
            </a:r>
            <a:r>
              <a:rPr lang="en-US" sz="2400" dirty="0" smtClean="0">
                <a:latin typeface="+mj-lt"/>
              </a:rPr>
              <a:t> we’ve written data but </a:t>
            </a:r>
            <a:r>
              <a:rPr lang="en-US" sz="2400" i="1" dirty="0" smtClean="0">
                <a:latin typeface="+mj-lt"/>
              </a:rPr>
              <a:t>before</a:t>
            </a:r>
            <a:r>
              <a:rPr lang="en-US" sz="2400" dirty="0" smtClean="0">
                <a:latin typeface="+mj-lt"/>
              </a:rPr>
              <a:t> we’ve written log to disk…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04504" y="3939342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  Yes!  Except…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25844" y="2924679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34404" y="5156693"/>
            <a:ext cx="3052212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How do we know whether T was committed??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359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00053 0.376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88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5" grpId="0" animBg="1"/>
      <p:bldP spid="9" grpId="0"/>
      <p:bldP spid="11" grpId="0" animBg="1"/>
      <p:bldP spid="20" grpId="0" animBg="1"/>
      <p:bldP spid="20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42629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Improved Commit Protocol (WAL)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31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55389" y="1880356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time, let’s try committing </a:t>
            </a:r>
            <a:r>
              <a:rPr lang="en-US" sz="2400" b="1" i="1" u="sng" dirty="0" smtClean="0">
                <a:latin typeface="+mj-lt"/>
              </a:rPr>
              <a:t>after</a:t>
            </a:r>
            <a:r>
              <a:rPr lang="en-US" sz="2400" b="1" u="sng" dirty="0" smtClean="0">
                <a:latin typeface="+mj-lt"/>
              </a:rPr>
              <a:t> we’ve written log to disk but </a:t>
            </a:r>
            <a:r>
              <a:rPr lang="en-US" sz="2400" b="1" i="1" u="sng" dirty="0" smtClean="0">
                <a:latin typeface="+mj-lt"/>
              </a:rPr>
              <a:t>before</a:t>
            </a:r>
            <a:r>
              <a:rPr lang="en-US" sz="2400" b="1" u="sng" dirty="0" smtClean="0">
                <a:latin typeface="+mj-lt"/>
              </a:rPr>
              <a:t> we’ve written data to disk</a:t>
            </a:r>
            <a:r>
              <a:rPr lang="en-US" sz="2400" dirty="0" smtClean="0">
                <a:latin typeface="+mj-lt"/>
              </a:rPr>
              <a:t>… this is WAL!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87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7787 0.371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1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24" grpId="0" animBg="1"/>
      <p:bldP spid="25" grpId="0" animBg="1"/>
      <p:bldP spid="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90960" y="4419292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time, let’s try committing </a:t>
            </a:r>
            <a:r>
              <a:rPr lang="en-US" sz="2400" b="1" i="1" u="sng" dirty="0" smtClean="0">
                <a:latin typeface="+mj-lt"/>
              </a:rPr>
              <a:t>after</a:t>
            </a:r>
            <a:r>
              <a:rPr lang="en-US" sz="2400" b="1" u="sng" dirty="0" smtClean="0">
                <a:latin typeface="+mj-lt"/>
              </a:rPr>
              <a:t> we’ve written log to disk but </a:t>
            </a:r>
            <a:r>
              <a:rPr lang="en-US" sz="2400" b="1" i="1" u="sng" dirty="0" smtClean="0">
                <a:latin typeface="+mj-lt"/>
              </a:rPr>
              <a:t>before</a:t>
            </a:r>
            <a:r>
              <a:rPr lang="en-US" sz="2400" b="1" u="sng" dirty="0" smtClean="0">
                <a:latin typeface="+mj-lt"/>
              </a:rPr>
              <a:t> we’ve written data to disk</a:t>
            </a:r>
            <a:r>
              <a:rPr lang="en-US" sz="2400" dirty="0" smtClean="0">
                <a:latin typeface="+mj-lt"/>
              </a:rPr>
              <a:t>… this is WAL!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07712" y="5504783"/>
            <a:ext cx="261939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00B050"/>
                </a:solidFill>
                <a:latin typeface="+mj-lt"/>
              </a:rPr>
              <a:t>USE THE LOG!</a:t>
            </a:r>
            <a:endParaRPr lang="en-US" sz="3200" b="1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283164" y="521736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</p:spTree>
    <p:extLst>
      <p:ext uri="{BB962C8B-B14F-4D97-AF65-F5344CB8AC3E}">
        <p14:creationId xmlns:p14="http://schemas.microsoft.com/office/powerpoint/2010/main" val="133633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C 0.00247 -0.00023 0.00286 0.00186 -0.00677 -0.00393 C -0.01055 -0.00625 -0.0099 -0.00694 -0.01354 -0.0081 C -0.0155 -0.00856 -0.01758 -0.00856 -0.01953 -0.00925 C -0.02162 -0.00995 -0.02357 -0.01088 -0.02552 -0.01203 C -0.0263 -0.0125 -0.02696 -0.01296 -0.02774 -0.01342 C -0.0293 -0.01388 -0.03073 -0.01412 -0.03229 -0.01458 C -0.03425 -0.0155 -0.03633 -0.0162 -0.03828 -0.01736 C -0.03906 -0.01782 -0.03972 -0.01851 -0.0405 -0.01875 C -0.04245 -0.01921 -0.04453 -0.01944 -0.04649 -0.0199 C -0.04857 -0.0206 -0.05065 -0.02222 -0.05248 -0.02268 C -0.05456 -0.02314 -0.0569 -0.02338 -0.05847 -0.02407 C -0.06107 -0.02476 -0.06641 -0.02662 -0.06641 -0.02638 C -0.06706 -0.02754 -0.06797 -0.0287 -0.06953 -0.02939 C -0.07018 -0.03009 -0.07149 -0.03009 -0.07279 -0.03055 C -0.08229 -0.03449 -0.06823 -0.02939 -0.07956 -0.03333 C -0.08203 -0.03634 -0.08216 -0.0368 -0.08555 -0.03865 C -0.08672 -0.03935 -0.08828 -0.03935 -0.08932 -0.04004 C -0.0918 -0.04143 -0.09453 -0.04328 -0.09675 -0.04537 C -0.09883 -0.04699 -0.10065 -0.04976 -0.10274 -0.05069 C -0.10378 -0.05115 -0.10482 -0.05138 -0.10573 -0.05208 C -0.10677 -0.05277 -0.10781 -0.0537 -0.10873 -0.05463 C -0.10951 -0.05555 -0.11016 -0.05671 -0.11107 -0.0574 C -0.11224 -0.0581 -0.11354 -0.0581 -0.11472 -0.05856 C -0.1155 -0.05949 -0.11628 -0.06064 -0.11706 -0.06134 C -0.12031 -0.06435 -0.12097 -0.06412 -0.12448 -0.06527 C -0.12852 -0.0699 -0.12487 -0.06643 -0.12982 -0.06921 C -0.13099 -0.07013 -0.13229 -0.07129 -0.13347 -0.07199 C -0.13451 -0.07245 -0.13763 -0.07361 -0.1388 -0.07476 C -0.14037 -0.07615 -0.1418 -0.07824 -0.14323 -0.08009 C -0.14401 -0.08078 -0.14466 -0.08217 -0.14557 -0.08263 C -0.14675 -0.08356 -0.14805 -0.08425 -0.14922 -0.08541 C -0.1513 -0.08703 -0.15326 -0.08912 -0.15534 -0.09074 C -0.15651 -0.09143 -0.15781 -0.09236 -0.15899 -0.09328 C -0.16107 -0.0949 -0.16289 -0.09722 -0.16498 -0.09861 C -0.16628 -0.09953 -0.16758 -0.10046 -0.16875 -0.10138 C -0.17123 -0.103 -0.17487 -0.10463 -0.17709 -0.10532 C -0.17826 -0.10578 -0.17956 -0.10648 -0.18073 -0.10671 C -0.1875 -0.10787 -0.19427 -0.1081 -0.20104 -0.10925 L -0.20781 -0.11064 L -0.24076 -0.10925 C -0.24232 -0.10925 -0.24375 -0.10856 -0.24531 -0.1081 C -0.24688 -0.1074 -0.24974 -0.10532 -0.24974 -0.10509 C -0.25078 -0.10393 -0.25182 -0.10254 -0.25274 -0.10138 C -0.25352 -0.10046 -0.25443 -0.1 -0.25508 -0.09861 C -0.25547 -0.09745 -0.25547 -0.09606 -0.25573 -0.09467 C -0.25547 -0.09328 -0.2556 -0.09166 -0.25508 -0.09074 C -0.25274 -0.08657 -0.25052 -0.08611 -0.24753 -0.08541 C -0.24584 -0.08472 -0.24401 -0.08449 -0.24232 -0.08402 C -0.23776 -0.08449 -0.23321 -0.08425 -0.22878 -0.08541 C -0.22669 -0.08588 -0.22357 -0.08935 -0.22201 -0.09189 C -0.21927 -0.09675 -0.22044 -0.09675 -0.21823 -0.10138 C -0.21341 -0.11157 -0.21823 -0.0993 -0.21459 -0.10925 C -0.21367 -0.11851 -0.21302 -0.12129 -0.21459 -0.13194 C -0.21498 -0.13541 -0.21823 -0.14213 -0.21979 -0.14398 C -0.22084 -0.14537 -0.22227 -0.1456 -0.22357 -0.14675 C -0.22487 -0.14791 -0.22604 -0.1493 -0.22722 -0.15069 C -0.22878 -0.15208 -0.23034 -0.15324 -0.23177 -0.15463 C -0.23307 -0.15578 -0.23425 -0.15763 -0.23555 -0.15856 C -0.23724 -0.15995 -0.23906 -0.16018 -0.24076 -0.16134 C -0.24336 -0.16296 -0.24557 -0.16574 -0.24831 -0.16666 C -0.25404 -0.16875 -0.25078 -0.16759 -0.25807 -0.16921 C -0.26354 -0.16898 -0.26901 -0.16875 -0.27448 -0.16805 C -0.27552 -0.16782 -0.27656 -0.16713 -0.27748 -0.16666 C -0.27904 -0.16574 -0.28073 -0.1655 -0.28203 -0.16388 C -0.28776 -0.15717 -0.28529 -0.16088 -0.28959 -0.15324 C -0.28985 -0.15208 -0.28985 -0.15046 -0.29024 -0.1493 C -0.29115 -0.14699 -0.29258 -0.14513 -0.29323 -0.14259 C -0.29388 -0.14074 -0.29375 -0.13819 -0.29401 -0.13588 C -0.29453 -0.1324 -0.29557 -0.12523 -0.29557 -0.125 C -0.29505 -0.12222 -0.29518 -0.11851 -0.29401 -0.11597 C -0.29323 -0.11435 -0.29154 -0.11458 -0.29024 -0.11458 C -0.2875 -0.11458 -0.28477 -0.1155 -0.28203 -0.11597 C -0.27865 -0.11805 -0.27995 -0.1162 -0.27826 -0.12407 C -0.27774 -0.12662 -0.27682 -0.13194 -0.27682 -0.13171 C -0.27709 -0.13865 -0.27669 -0.14537 -0.27748 -0.15208 C -0.27774 -0.15416 -0.27904 -0.15555 -0.27982 -0.1574 C -0.28112 -0.16064 -0.28151 -0.16273 -0.28347 -0.16527 C -0.28438 -0.16643 -0.28555 -0.16713 -0.28659 -0.16805 C -0.28919 -0.17013 -0.29427 -0.17129 -0.29623 -0.17199 C -0.30156 -0.17384 -0.29883 -0.17291 -0.30456 -0.17453 C -0.30899 -0.1743 -0.31354 -0.1743 -0.31797 -0.17338 C -0.32214 -0.17245 -0.32279 -0.16967 -0.3263 -0.16666 C -0.32969 -0.16365 -0.32761 -0.16736 -0.33073 -0.16273 C -0.33451 -0.15717 -0.33138 -0.15972 -0.33529 -0.1574 C -0.33906 -0.14838 -0.33659 -0.15347 -0.34284 -0.14259 L -0.34505 -0.13865 C -0.34557 -0.13634 -0.34597 -0.13425 -0.34649 -0.13194 C -0.34701 -0.13009 -0.34766 -0.12847 -0.34805 -0.12662 C -0.34844 -0.125 -0.34857 -0.12314 -0.34883 -0.12129 C -0.34857 -0.11504 -0.34883 -0.10879 -0.34805 -0.10254 C -0.34779 -0.10046 -0.34662 -0.09907 -0.34584 -0.09722 C -0.34427 -0.09421 -0.34102 -0.08912 -0.33906 -0.08796 L -0.33672 -0.08657 C -0.33438 -0.08703 -0.32865 -0.08564 -0.3263 -0.09074 C -0.32552 -0.09213 -0.32526 -0.09421 -0.32474 -0.09606 C -0.32552 -0.10046 -0.32578 -0.10578 -0.32774 -0.10925 C -0.32839 -0.11041 -0.32917 -0.11134 -0.33008 -0.11203 C -0.33151 -0.11319 -0.33307 -0.11365 -0.33451 -0.11458 L -0.33672 -0.11597 C -0.3405 -0.1155 -0.34427 -0.11574 -0.34805 -0.11458 C -0.3513 -0.11365 -0.35248 -0.11157 -0.35404 -0.10671 C -0.35521 -0.10324 -0.35638 -0.09976 -0.35703 -0.09606 C -0.35886 -0.08657 -0.35768 -0.09027 -0.36003 -0.08402 C -0.36185 -0.07129 -0.36289 -0.06875 -0.36081 -0.05324 C -0.36042 -0.05023 -0.35886 -0.04791 -0.35781 -0.04537 C -0.3556 -0.04027 -0.35534 -0.03912 -0.35248 -0.03472 C -0.35156 -0.0331 -0.35052 -0.03217 -0.34948 -0.03055 C -0.34557 -0.0243 -0.34636 -0.02361 -0.34284 -0.0199 C -0.3418 -0.01898 -0.34076 -0.01828 -0.33985 -0.01736 C -0.33698 -0.01458 -0.3375 -0.01342 -0.33373 -0.01203 C -0.33177 -0.01111 -0.32982 -0.01111 -0.32774 -0.01064 C -0.32604 -0.01111 -0.32409 -0.01064 -0.32253 -0.01203 C -0.32136 -0.01296 -0.32057 -0.01828 -0.32031 -0.0199 C -0.32057 -0.02175 -0.32044 -0.02384 -0.3211 -0.02523 C -0.32149 -0.02662 -0.32253 -0.02731 -0.32331 -0.028 C -0.32656 -0.03101 -0.32722 -0.03078 -0.33073 -0.03194 C -0.3336 -0.03148 -0.33646 -0.03263 -0.33906 -0.03055 C -0.34037 -0.02963 -0.34037 -0.02592 -0.34128 -0.02407 C -0.34193 -0.02268 -0.34284 -0.02222 -0.34349 -0.02129 C -0.34401 -0.0199 -0.34466 -0.01875 -0.34505 -0.01736 C -0.34544 -0.01597 -0.34544 -0.01458 -0.34584 -0.01342 C -0.34623 -0.01111 -0.34675 -0.00879 -0.34727 -0.00671 C -0.34701 -0.00138 -0.34688 0.00394 -0.34649 0.00926 C -0.3461 0.01436 -0.34544 0.01343 -0.34349 0.01737 C -0.34297 0.01852 -0.34258 0.02014 -0.34206 0.0213 C -0.34102 0.02362 -0.33998 0.0257 -0.33906 0.02801 C -0.33854 0.03056 -0.33776 0.03542 -0.33672 0.03727 C -0.33568 0.03959 -0.33425 0.04075 -0.33307 0.0426 C -0.33229 0.04399 -0.33151 0.04514 -0.33073 0.04676 C -0.32995 0.04838 -0.32943 0.05047 -0.32852 0.05209 C -0.32722 0.05417 -0.32539 0.05533 -0.32409 0.05741 C -0.32318 0.05857 -0.32266 0.06019 -0.32175 0.06135 C -0.32084 0.0625 -0.31979 0.06297 -0.31875 0.06412 C -0.3138 0.06899 -0.31641 0.06737 -0.31133 0.07061 C -0.3086 0.07246 -0.30651 0.07362 -0.30378 0.07477 C -0.3013 0.0757 -0.29623 0.07732 -0.29623 0.07755 C -0.2918 0.07639 -0.28724 0.0757 -0.28281 0.07477 C -0.28177 0.07454 -0.28073 0.07408 -0.27982 0.07338 C -0.27891 0.07269 -0.27826 0.07176 -0.27748 0.07061 C -0.27279 0.0632 -0.27305 0.0632 -0.27005 0.05602 C -0.27031 0.05371 -0.27018 0.05139 -0.27084 0.04931 C -0.27149 0.04723 -0.27409 0.04607 -0.27526 0.04537 C -0.27604 0.04676 -0.27696 0.04792 -0.27748 0.04931 C -0.27813 0.05093 -0.27852 0.05301 -0.27904 0.05463 C -0.27943 0.05602 -0.28008 0.05741 -0.28047 0.05857 C -0.28034 0.0632 -0.28073 0.06783 -0.27982 0.072 C -0.27813 0.07871 -0.27552 0.07894 -0.27305 0.08264 C -0.27227 0.0838 -0.27162 0.08565 -0.27084 0.08658 C -0.27018 0.0875 -0.26927 0.08727 -0.26849 0.08797 C -0.26771 0.08866 -0.26706 0.09005 -0.26628 0.09075 C -0.26211 0.09445 -0.25729 0.09561 -0.25274 0.09746 C -0.24883 0.097 -0.24479 0.09676 -0.24076 0.09607 C -0.23946 0.09584 -0.23828 0.09514 -0.23698 0.09468 C -0.23568 0.09422 -0.23307 0.09306 -0.23177 0.0919 C -0.23073 0.09121 -0.22982 0.09005 -0.22878 0.08936 C -0.2237 0.08588 -0.22774 0.08982 -0.22357 0.08658 C -0.22253 0.08588 -0.22162 0.08473 -0.22057 0.08403 C -0.21979 0.08357 -0.21901 0.08334 -0.21823 0.08264 C -0.21185 0.07778 -0.21875 0.08264 -0.21224 0.07593 C -0.20781 0.07153 -0.21172 0.08033 -0.20547 0.06945 L -0.19427 0.04931 L -0.19206 0.04537 C -0.19128 0.04399 -0.19063 0.04237 -0.18972 0.04144 C -0.18776 0.03866 -0.18594 0.03565 -0.18373 0.03334 C -0.18255 0.03195 -0.18125 0.03056 -0.18008 0.0294 C -0.17904 0.02848 -0.178 0.02755 -0.17709 0.02662 C -0.1763 0.02593 -0.17552 0.02477 -0.17474 0.02408 C -0.17409 0.02338 -0.17318 0.02338 -0.17253 0.02269 C -0.16693 0.0176 -0.17071 0.02014 -0.16654 0.01598 C -0.1655 0.01505 -0.16446 0.01436 -0.16354 0.01343 C -0.16276 0.0125 -0.16211 0.01135 -0.16133 0.01065 C -0.16003 0.0095 -0.15873 0.00903 -0.15755 0.00811 C -0.15677 0.00718 -0.15612 0.00602 -0.15534 0.00533 C -0.1461 -0.00185 -0.15482 0.00602 -0.14779 0.00139 C -0.14245 -0.00231 -0.14675 -0.00231 -0.1388 -0.00393 C -0.12826 -0.00625 -0.13477 -0.00509 -0.11927 -0.00671 L -0.09297 -0.00532 L -0.0711 -0.00393 L -0.02175 -0.00254 C -0.01432 -0.00208 -0.00248 0.00024 2.08333E-6 -4.44444E-6 Z " pathEditMode="relative" rAng="0" ptsTypes="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34" y="-38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Transactions</a:t>
            </a:r>
            <a:r>
              <a:rPr lang="ar-IQ" dirty="0" smtClean="0"/>
              <a:t> </a:t>
            </a:r>
            <a:r>
              <a:rPr lang="mr-IN" dirty="0" smtClean="0"/>
              <a:t>–</a:t>
            </a:r>
            <a:r>
              <a:rPr lang="ar-IQ" dirty="0" smtClean="0"/>
              <a:t> تراکنش‌ها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05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Write-Ahead Logging (WAL)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8484046" cy="5014912"/>
          </a:xfrm>
          <a:noFill/>
          <a:ln/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200" dirty="0" smtClean="0"/>
              <a:t>DB uses </a:t>
            </a:r>
            <a:r>
              <a:rPr lang="en-US" sz="3200" b="1" dirty="0" smtClean="0"/>
              <a:t>Write</a:t>
            </a:r>
            <a:r>
              <a:rPr lang="en-US" sz="3200" b="1" dirty="0"/>
              <a:t>-Ahead </a:t>
            </a:r>
            <a:r>
              <a:rPr lang="en-US" sz="3200" b="1" dirty="0" smtClean="0"/>
              <a:t>Logging (WAL)</a:t>
            </a:r>
            <a:r>
              <a:rPr lang="en-US" sz="3200" dirty="0" smtClean="0"/>
              <a:t> Protocol</a:t>
            </a:r>
            <a:r>
              <a:rPr lang="en-US" sz="3200" dirty="0"/>
              <a:t>:</a:t>
            </a:r>
            <a:endParaRPr lang="en-US" sz="3200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force </a:t>
            </a:r>
            <a:r>
              <a:rPr lang="en-US" sz="2800" i="1" dirty="0" smtClean="0"/>
              <a:t>log </a:t>
            </a:r>
            <a:r>
              <a:rPr lang="en-US" sz="2800" i="1" dirty="0"/>
              <a:t>record</a:t>
            </a:r>
            <a:r>
              <a:rPr lang="en-US" sz="2800" dirty="0"/>
              <a:t> for an update </a:t>
            </a:r>
            <a:r>
              <a:rPr lang="en-US" sz="2800" i="1" dirty="0"/>
              <a:t>before</a:t>
            </a:r>
            <a:r>
              <a:rPr lang="en-US" sz="2800" dirty="0"/>
              <a:t> the corresponding data page </a:t>
            </a:r>
            <a:r>
              <a:rPr lang="en-US" sz="2800" dirty="0" smtClean="0"/>
              <a:t>goes </a:t>
            </a:r>
            <a:r>
              <a:rPr lang="en-US" sz="2800" dirty="0"/>
              <a:t>to </a:t>
            </a:r>
            <a:r>
              <a:rPr lang="en-US" sz="2800" dirty="0" smtClean="0"/>
              <a:t>storage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write all log records </a:t>
            </a:r>
            <a:r>
              <a:rPr lang="en-US" sz="2800" dirty="0"/>
              <a:t>for a </a:t>
            </a:r>
            <a:r>
              <a:rPr lang="en-US" sz="2800" dirty="0" smtClean="0"/>
              <a:t>TX </a:t>
            </a:r>
            <a:r>
              <a:rPr lang="en-US" sz="2800" i="1" dirty="0" smtClean="0"/>
              <a:t>before</a:t>
            </a:r>
            <a:r>
              <a:rPr lang="en-US" sz="2800" dirty="0" smtClean="0"/>
              <a:t> </a:t>
            </a:r>
            <a:r>
              <a:rPr lang="en-US" sz="2800" i="1" dirty="0" smtClean="0"/>
              <a:t>commit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322246" y="1690688"/>
            <a:ext cx="225546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Each update is logged! Why not reads?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53638" y="3613368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Atomicity</a:t>
            </a:r>
            <a:endParaRPr lang="en-US" sz="3200" b="1" u="sng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53638" y="4920494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Durability</a:t>
            </a:r>
            <a:endParaRPr lang="en-US" sz="32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1201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If DB says TX </a:t>
            </a:r>
            <a:r>
              <a:rPr lang="en-US" sz="3200" b="1" dirty="0" smtClean="0"/>
              <a:t>commits</a:t>
            </a:r>
            <a:r>
              <a:rPr lang="en-US" sz="3200" dirty="0" smtClean="0"/>
              <a:t>, TX effect </a:t>
            </a:r>
            <a:r>
              <a:rPr lang="en-US" sz="3200" b="1" dirty="0" smtClean="0"/>
              <a:t>remains</a:t>
            </a:r>
            <a:r>
              <a:rPr lang="en-US" sz="3200" dirty="0" smtClean="0"/>
              <a:t> after database crash</a:t>
            </a:r>
          </a:p>
          <a:p>
            <a:endParaRPr lang="en-US" sz="3200" dirty="0"/>
          </a:p>
          <a:p>
            <a:r>
              <a:rPr lang="en-US" sz="3200" dirty="0" smtClean="0"/>
              <a:t>DB can </a:t>
            </a:r>
            <a:r>
              <a:rPr lang="en-US" sz="3200" b="1" dirty="0" smtClean="0"/>
              <a:t>undo actions </a:t>
            </a:r>
            <a:r>
              <a:rPr lang="en-US" sz="3200" dirty="0" smtClean="0"/>
              <a:t>and help us with </a:t>
            </a:r>
            <a:r>
              <a:rPr lang="en-US" sz="3200" b="1" dirty="0" smtClean="0"/>
              <a:t>atomicity</a:t>
            </a:r>
          </a:p>
          <a:p>
            <a:endParaRPr lang="en-US" sz="3200" dirty="0" smtClean="0"/>
          </a:p>
          <a:p>
            <a:r>
              <a:rPr lang="en-US" sz="3200" dirty="0" smtClean="0"/>
              <a:t>This is only half the story…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28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15: Concurrency &amp; Locking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183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Concurrency, scheduling &amp; anomalies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Locking: 2PL, conflict </a:t>
            </a:r>
            <a:r>
              <a:rPr lang="en-US" dirty="0" err="1" smtClean="0">
                <a:latin typeface="+mj-lt"/>
              </a:rPr>
              <a:t>serializability</a:t>
            </a:r>
            <a:r>
              <a:rPr lang="en-US" dirty="0" smtClean="0">
                <a:latin typeface="+mj-lt"/>
              </a:rPr>
              <a:t>, deadlock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9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Concurrency, Scheduling &amp; Anomalies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92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682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Interleaving &amp; scheduling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Conflict &amp; anomaly types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TXN viewer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53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Concurrency: Isolation &amp; Consistency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8999483" cy="4351338"/>
          </a:xfrm>
        </p:spPr>
        <p:txBody>
          <a:bodyPr/>
          <a:lstStyle/>
          <a:p>
            <a:r>
              <a:rPr lang="en-US" dirty="0" smtClean="0"/>
              <a:t>The DBMS must handle concurrency such that…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u="sng" dirty="0" smtClean="0"/>
              <a:t>I</a:t>
            </a:r>
            <a:r>
              <a:rPr lang="en-US" sz="2800" b="1" dirty="0" smtClean="0"/>
              <a:t>solation</a:t>
            </a:r>
            <a:r>
              <a:rPr lang="en-US" sz="2800" dirty="0" smtClean="0"/>
              <a:t> is maintained: Users must be able to execute each TXN </a:t>
            </a:r>
            <a:r>
              <a:rPr lang="en-US" sz="2800" b="1" dirty="0" smtClean="0"/>
              <a:t>as if they were the only user</a:t>
            </a:r>
          </a:p>
          <a:p>
            <a:pPr lvl="2"/>
            <a:r>
              <a:rPr lang="en-US" sz="2400" dirty="0" smtClean="0"/>
              <a:t>DBMS handles the details of </a:t>
            </a:r>
            <a:r>
              <a:rPr lang="en-US" sz="2400" i="1" dirty="0" smtClean="0"/>
              <a:t>interleaving</a:t>
            </a:r>
            <a:r>
              <a:rPr lang="en-US" sz="2400" dirty="0" smtClean="0"/>
              <a:t> various TXNs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sz="2800" b="1" u="sng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b="1" u="sng" dirty="0" smtClean="0"/>
              <a:t>C</a:t>
            </a:r>
            <a:r>
              <a:rPr lang="en-US" sz="2800" b="1" dirty="0" smtClean="0"/>
              <a:t>onsistency</a:t>
            </a:r>
            <a:r>
              <a:rPr lang="en-US" sz="2800" dirty="0" smtClean="0"/>
              <a:t> is maintained: TXNs must leave the DB in a </a:t>
            </a:r>
            <a:r>
              <a:rPr lang="en-US" sz="2800" b="1" dirty="0" smtClean="0"/>
              <a:t>consistent state</a:t>
            </a:r>
          </a:p>
          <a:p>
            <a:pPr lvl="2"/>
            <a:r>
              <a:rPr lang="en-US" sz="2400" dirty="0" smtClean="0"/>
              <a:t>DBMS handles the details of enforcing integrity constraints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357693" y="2617076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AC</a:t>
            </a:r>
            <a:r>
              <a:rPr lang="en-US" sz="3200" b="1" u="sng" dirty="0" smtClean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57693" y="4593020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</a:t>
            </a:r>
            <a:r>
              <a:rPr lang="en-US" sz="3200" dirty="0" smtClean="0">
                <a:latin typeface="+mj-lt"/>
              </a:rPr>
              <a:t>ID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3329700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hard part…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2069" y="2085417"/>
            <a:ext cx="524786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…is the effect </a:t>
            </a:r>
            <a:r>
              <a:rPr lang="en-US" sz="2800" dirty="0">
                <a:latin typeface="+mj-lt"/>
              </a:rPr>
              <a:t>of </a:t>
            </a:r>
            <a:r>
              <a:rPr lang="en-US" sz="2800" i="1" dirty="0">
                <a:latin typeface="+mj-lt"/>
              </a:rPr>
              <a:t>interleaving</a:t>
            </a:r>
            <a:r>
              <a:rPr lang="en-US" sz="2800" dirty="0">
                <a:latin typeface="+mj-lt"/>
              </a:rPr>
              <a:t> transactions and </a:t>
            </a:r>
            <a:r>
              <a:rPr lang="en-US" sz="2800" i="1" dirty="0">
                <a:latin typeface="+mj-lt"/>
              </a:rPr>
              <a:t>crashes</a:t>
            </a:r>
            <a:r>
              <a:rPr lang="en-US" sz="2800" dirty="0">
                <a:latin typeface="+mj-lt"/>
              </a:rPr>
              <a:t>.</a:t>
            </a:r>
          </a:p>
          <a:p>
            <a:r>
              <a:rPr lang="en-US" sz="2800" dirty="0" smtClean="0">
                <a:latin typeface="+mj-lt"/>
              </a:rPr>
              <a:t>See </a:t>
            </a:r>
            <a:r>
              <a:rPr lang="en-US" sz="2800" dirty="0">
                <a:latin typeface="+mj-lt"/>
              </a:rPr>
              <a:t>245 for the gory details!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66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3325" y="1690688"/>
            <a:ext cx="4641014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T1: 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+ 100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‘A’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- 100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‘B’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785269" y="2614018"/>
            <a:ext cx="4826962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T2: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* 1.06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325" y="5304155"/>
            <a:ext cx="46410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5269" y="5303550"/>
            <a:ext cx="482696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</p:spTree>
    <p:extLst>
      <p:ext uri="{BB962C8B-B14F-4D97-AF65-F5344CB8AC3E}">
        <p14:creationId xmlns:p14="http://schemas.microsoft.com/office/powerpoint/2010/main" val="1035846411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755755" y="4933719"/>
            <a:ext cx="403333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39828" y="4933719"/>
            <a:ext cx="431546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5755" y="2666678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434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39828" y="3500631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28538" y="3504506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1680047"/>
            <a:ext cx="10060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We can look at the TXNs in a timeline view- serial execution: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17661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Our “model” of the DBMS / computer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مدل ما از سیستم پایگاه‌داده و رایانه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Transactions basics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پایه‌های تراکنش‌ها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Motivation: Recovery &amp; Durability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انگیزه: بازیابی و ثبات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Motivation: Concurrency </a:t>
            </a:r>
            <a:r>
              <a:rPr lang="en-US" i="1" dirty="0" smtClean="0">
                <a:latin typeface="+mj-lt"/>
              </a:rPr>
              <a:t>[next lecture]</a:t>
            </a:r>
            <a:r>
              <a:rPr lang="ar-IQ" i="1" dirty="0" smtClean="0">
                <a:latin typeface="+mj-lt"/>
              </a:rPr>
              <a:t> </a:t>
            </a:r>
            <a:r>
              <a:rPr lang="mr-IN" i="1" dirty="0" smtClean="0">
                <a:latin typeface="+mj-lt"/>
              </a:rPr>
              <a:t>–</a:t>
            </a:r>
            <a:r>
              <a:rPr lang="ar-IQ" i="1" dirty="0" smtClean="0">
                <a:latin typeface="+mj-lt"/>
              </a:rPr>
              <a:t> انگیزه: همزمانی</a:t>
            </a: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96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893675" y="4935336"/>
            <a:ext cx="406161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70916" y="4935336"/>
            <a:ext cx="43487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3675" y="269745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8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7906" y="3554574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8834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The TXNs could occur in either order… DBMS allows!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528122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7906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3907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 DBMS can also </a:t>
            </a:r>
            <a:r>
              <a:rPr lang="en-US" sz="3200" b="1" dirty="0" smtClean="0">
                <a:latin typeface="+mj-lt"/>
              </a:rPr>
              <a:t>interleave</a:t>
            </a:r>
            <a:r>
              <a:rPr lang="en-US" sz="3200" dirty="0" smtClean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0915" y="4978214"/>
            <a:ext cx="425397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T2 credits A’s account with 6% interest payment, then T1 </a:t>
            </a:r>
            <a:r>
              <a:rPr lang="en-US" sz="2400" dirty="0">
                <a:latin typeface="+mj-lt"/>
              </a:rPr>
              <a:t>transfers $100 </a:t>
            </a:r>
            <a:r>
              <a:rPr lang="en-US" sz="2400" dirty="0" smtClean="0">
                <a:latin typeface="+mj-lt"/>
              </a:rPr>
              <a:t>to </a:t>
            </a:r>
            <a:r>
              <a:rPr lang="en-US" sz="2400" dirty="0">
                <a:latin typeface="+mj-lt"/>
              </a:rPr>
              <a:t>A’s </a:t>
            </a:r>
            <a:r>
              <a:rPr lang="en-US" sz="2400" dirty="0" smtClean="0">
                <a:latin typeface="+mj-lt"/>
              </a:rPr>
              <a:t>account…</a:t>
            </a:r>
            <a:endParaRPr lang="en-US" sz="2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03907" y="4978214"/>
            <a:ext cx="4151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</a:t>
            </a:r>
            <a:r>
              <a:rPr lang="en-US" sz="2400" dirty="0" smtClean="0">
                <a:latin typeface="+mj-lt"/>
              </a:rPr>
              <a:t>B’s account </a:t>
            </a:r>
            <a:r>
              <a:rPr lang="en-US" sz="2400" dirty="0">
                <a:latin typeface="+mj-lt"/>
              </a:rPr>
              <a:t>with a 6% interest </a:t>
            </a:r>
            <a:r>
              <a:rPr lang="en-US" sz="2400" dirty="0" smtClean="0">
                <a:latin typeface="+mj-lt"/>
              </a:rPr>
              <a:t>payment, then T1 transfers $100 from B’s account…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694607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1" grpId="0" animBg="1"/>
      <p:bldP spid="17" grpId="0" animBg="1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934564" y="5386352"/>
            <a:ext cx="632287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What goes wrong here??</a:t>
            </a:r>
            <a:endParaRPr lang="en-US" sz="3200" b="1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7906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3907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 DBMS can also </a:t>
            </a:r>
            <a:r>
              <a:rPr lang="en-US" sz="3200" b="1" dirty="0" smtClean="0">
                <a:latin typeface="+mj-lt"/>
              </a:rPr>
              <a:t>interleave</a:t>
            </a:r>
            <a:r>
              <a:rPr lang="en-US" sz="3200" dirty="0" smtClean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141783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Recall: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56443" cy="5032375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Local: </a:t>
            </a:r>
            <a:r>
              <a:rPr lang="en-US" dirty="0" smtClean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Global:  </a:t>
            </a:r>
            <a:r>
              <a:rPr lang="en-US" dirty="0" smtClean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Log: </a:t>
            </a:r>
            <a:r>
              <a:rPr lang="en-US" i="1" dirty="0" smtClean="0"/>
              <a:t>Assume on stable disk storage- spans both main memory and disk…</a:t>
            </a:r>
            <a:endParaRPr lang="en-US" b="1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587408" y="1027905"/>
          <a:ext cx="3233531" cy="246510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1224"/>
                <a:gridCol w="832104"/>
                <a:gridCol w="1360203"/>
              </a:tblGrid>
              <a:tr h="627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5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6368" y="4982207"/>
            <a:ext cx="3114261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“Flushing</a:t>
            </a:r>
            <a:r>
              <a:rPr lang="en-US" sz="2400" dirty="0" smtClean="0">
                <a:latin typeface="+mj-lt"/>
              </a:rPr>
              <a:t> to disk” = writing to disk.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5053" y="18213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1</a:t>
            </a:r>
            <a:endParaRPr lang="en-US" sz="28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493" y="1821376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493" y="2751234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</a:rPr>
              <a:t>3</a:t>
            </a:r>
            <a:endParaRPr lang="en-US" sz="2800" b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2987" y="3899646"/>
            <a:ext cx="29779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Log </a:t>
            </a:r>
            <a:r>
              <a:rPr lang="en-US" sz="2400" dirty="0" smtClean="0">
                <a:latin typeface="+mj-lt"/>
              </a:rPr>
              <a:t>is a </a:t>
            </a:r>
            <a:r>
              <a:rPr lang="en-US" sz="2400" i="1" dirty="0" smtClean="0">
                <a:latin typeface="+mj-lt"/>
              </a:rPr>
              <a:t>sequence</a:t>
            </a:r>
            <a:r>
              <a:rPr lang="en-US" sz="2400" dirty="0" smtClean="0">
                <a:latin typeface="+mj-lt"/>
              </a:rPr>
              <a:t> from main memory -&gt; disk</a:t>
            </a:r>
            <a:endParaRPr lang="en-US" sz="2400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265127" y="1821376"/>
            <a:ext cx="466875" cy="1342917"/>
            <a:chOff x="11265127" y="1821376"/>
            <a:chExt cx="466875" cy="1342917"/>
          </a:xfrm>
        </p:grpSpPr>
        <p:sp>
          <p:nvSpPr>
            <p:cNvPr id="16" name="TextBox 15"/>
            <p:cNvSpPr txBox="1"/>
            <p:nvPr/>
          </p:nvSpPr>
          <p:spPr>
            <a:xfrm>
              <a:off x="11265127" y="1821376"/>
              <a:ext cx="4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latin typeface="+mj-lt"/>
                </a:rPr>
                <a:t>4</a:t>
              </a:r>
              <a:endParaRPr lang="en-US" sz="2800" b="1" i="1" dirty="0">
                <a:latin typeface="+mj-lt"/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306289" y="2338175"/>
              <a:ext cx="298204" cy="82611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9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Interleave TXNs?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4"/>
            <a:ext cx="10515601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Interleaving TXNs might lead to anomalous outcomes… why do it?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Several important reasons:</a:t>
            </a:r>
            <a:endParaRPr lang="en-US" sz="2800" dirty="0" smtClean="0"/>
          </a:p>
          <a:p>
            <a:pPr lvl="1"/>
            <a:r>
              <a:rPr lang="en-US" sz="2800" dirty="0" smtClean="0"/>
              <a:t>Individual TXNs might be </a:t>
            </a:r>
            <a:r>
              <a:rPr lang="en-US" sz="2800" i="1" dirty="0" smtClean="0"/>
              <a:t>slow</a:t>
            </a:r>
            <a:r>
              <a:rPr lang="en-US" sz="2800" dirty="0" smtClean="0"/>
              <a:t>- don’t want to block other users during!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Disk access may be </a:t>
            </a:r>
            <a:r>
              <a:rPr lang="en-US" sz="2800" i="1" dirty="0" smtClean="0"/>
              <a:t>slow-</a:t>
            </a:r>
            <a:r>
              <a:rPr lang="en-US" sz="2800" dirty="0" smtClean="0"/>
              <a:t> let some TXNs use CPUs while others accessing disk!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08584" y="5884575"/>
            <a:ext cx="757483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All concern large differences in </a:t>
            </a:r>
            <a:r>
              <a:rPr lang="en-US" sz="3200" b="1" i="1" dirty="0" smtClean="0">
                <a:latin typeface="+mj-lt"/>
              </a:rPr>
              <a:t>performance</a:t>
            </a:r>
            <a:endParaRPr lang="en-US" sz="32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668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Interleaving &amp;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17328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The DBMS has </a:t>
            </a:r>
            <a:r>
              <a:rPr lang="en-US" dirty="0"/>
              <a:t>freedom to </a:t>
            </a:r>
            <a:r>
              <a:rPr lang="en-US" dirty="0" smtClean="0"/>
              <a:t>interleave TXNs</a:t>
            </a:r>
          </a:p>
          <a:p>
            <a:endParaRPr lang="en-US" dirty="0"/>
          </a:p>
          <a:p>
            <a:r>
              <a:rPr lang="en-US" dirty="0" smtClean="0"/>
              <a:t>However, it must pick an interleaving or </a:t>
            </a:r>
            <a:r>
              <a:rPr lang="en-US" b="1" dirty="0" smtClean="0"/>
              <a:t>schedule</a:t>
            </a:r>
            <a:r>
              <a:rPr lang="en-US" dirty="0" smtClean="0"/>
              <a:t> such that isolation and consistency are maintained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Must be </a:t>
            </a:r>
            <a:r>
              <a:rPr lang="en-US" i="1" dirty="0" smtClean="0"/>
              <a:t>as if</a:t>
            </a:r>
            <a:r>
              <a:rPr lang="en-US" dirty="0" smtClean="0"/>
              <a:t> the TXNs had executed serially!</a:t>
            </a:r>
            <a:endParaRPr lang="en-US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28327" y="5547223"/>
            <a:ext cx="793534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DBMS must pick a schedule which maintains isolation &amp; consistency</a:t>
            </a:r>
            <a:endParaRPr lang="en-US" sz="2800" b="1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6935" y="2223025"/>
            <a:ext cx="258330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“With great power comes great responsibility”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2200" y="4069189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50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8200" y="4441766"/>
            <a:ext cx="6410739" cy="1426800"/>
            <a:chOff x="543325" y="2650776"/>
            <a:chExt cx="10367750" cy="176130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+=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858" y="2650776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94717" y="3533200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77444" y="3562011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90408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00545"/>
              </p:ext>
            </p:extLst>
          </p:nvPr>
        </p:nvGraphicFramePr>
        <p:xfrm>
          <a:off x="8061966" y="5128832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512312" y="3854483"/>
            <a:ext cx="101130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Same result!</a:t>
            </a:r>
            <a:endParaRPr lang="en-US" sz="24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T</a:t>
            </a:r>
            <a:r>
              <a:rPr lang="en-US" sz="2400" u="sng" baseline="-25000" dirty="0" smtClean="0">
                <a:latin typeface="+mj-lt"/>
              </a:rPr>
              <a:t>1</a:t>
            </a:r>
            <a:r>
              <a:rPr lang="en-US" sz="2400" u="sng" dirty="0">
                <a:latin typeface="+mj-lt"/>
                <a:sym typeface="Wingdings"/>
              </a:rPr>
              <a:t>,</a:t>
            </a:r>
            <a:r>
              <a:rPr lang="en-US" sz="2400" u="sng" dirty="0" smtClean="0">
                <a:latin typeface="+mj-lt"/>
                <a:sym typeface="Wingdings"/>
              </a:rPr>
              <a:t>T</a:t>
            </a:r>
            <a:r>
              <a:rPr lang="en-US" sz="2400" u="sng" baseline="-25000" dirty="0" smtClean="0">
                <a:latin typeface="+mj-lt"/>
                <a:sym typeface="Wingdings"/>
              </a:rPr>
              <a:t>2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A:</a:t>
            </a:r>
          </a:p>
        </p:txBody>
      </p:sp>
    </p:spTree>
    <p:extLst>
      <p:ext uri="{BB962C8B-B14F-4D97-AF65-F5344CB8AC3E}">
        <p14:creationId xmlns:p14="http://schemas.microsoft.com/office/powerpoint/2010/main" val="83410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73782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7778"/>
              </p:ext>
            </p:extLst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66007" y="3521701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Different result than serial 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>
                <a:latin typeface="+mj-lt"/>
                <a:sym typeface="Wingdings"/>
              </a:rPr>
              <a:t>,</a:t>
            </a:r>
            <a:r>
              <a:rPr lang="en-US" sz="2400" dirty="0" smtClean="0">
                <a:latin typeface="+mj-lt"/>
                <a:sym typeface="Wingdings"/>
              </a:rPr>
              <a:t>T</a:t>
            </a:r>
            <a:r>
              <a:rPr lang="en-US" sz="2400" baseline="-25000" dirty="0" smtClean="0">
                <a:latin typeface="+mj-lt"/>
                <a:sym typeface="Wingdings"/>
              </a:rPr>
              <a:t>2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922044" y="5414534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T</a:t>
            </a:r>
            <a:r>
              <a:rPr lang="en-US" sz="2400" u="sng" baseline="-25000" dirty="0" smtClean="0">
                <a:latin typeface="+mj-lt"/>
              </a:rPr>
              <a:t>1</a:t>
            </a:r>
            <a:r>
              <a:rPr lang="en-US" sz="2400" u="sng" dirty="0">
                <a:latin typeface="+mj-lt"/>
                <a:sym typeface="Wingdings"/>
              </a:rPr>
              <a:t>,</a:t>
            </a:r>
            <a:r>
              <a:rPr lang="en-US" sz="2400" u="sng" dirty="0" smtClean="0">
                <a:latin typeface="+mj-lt"/>
                <a:sym typeface="Wingdings"/>
              </a:rPr>
              <a:t>T</a:t>
            </a:r>
            <a:r>
              <a:rPr lang="en-US" sz="2400" u="sng" baseline="-25000" dirty="0" smtClean="0">
                <a:latin typeface="+mj-lt"/>
                <a:sym typeface="Wingdings"/>
              </a:rPr>
              <a:t>2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20895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0672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5000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3909" y="3555519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54499" y="3559397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41908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31198"/>
              </p:ext>
            </p:extLst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$159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$112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79070" y="3275805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Different result than serial 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>
                <a:latin typeface="+mj-lt"/>
                <a:sym typeface="Wingdings"/>
              </a:rPr>
              <a:t>,</a:t>
            </a:r>
            <a:r>
              <a:rPr lang="en-US" sz="2400" dirty="0" smtClean="0">
                <a:latin typeface="+mj-lt"/>
                <a:sym typeface="Wingdings"/>
              </a:rPr>
              <a:t>T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 ALSO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019562" y="5404332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</a:t>
            </a:r>
            <a:r>
              <a:rPr lang="en-US" sz="2400" b="1" i="1" u="sng" dirty="0" smtClean="0">
                <a:latin typeface="+mj-lt"/>
              </a:rPr>
              <a:t>T</a:t>
            </a:r>
            <a:r>
              <a:rPr lang="en-US" sz="2400" b="1" i="1" u="sng" baseline="-25000" dirty="0" smtClean="0">
                <a:latin typeface="+mj-lt"/>
              </a:rPr>
              <a:t>2</a:t>
            </a:r>
            <a:r>
              <a:rPr lang="en-US" sz="2400" b="1" i="1" u="sng" dirty="0" smtClean="0">
                <a:latin typeface="+mj-lt"/>
                <a:sym typeface="Wingdings"/>
              </a:rPr>
              <a:t>,T</a:t>
            </a:r>
            <a:r>
              <a:rPr lang="en-US" sz="2400" b="1" i="1" u="sng" baseline="-25000" dirty="0" smtClean="0">
                <a:latin typeface="+mj-lt"/>
                <a:sym typeface="Wingdings"/>
              </a:rPr>
              <a:t>1</a:t>
            </a:r>
            <a:r>
              <a:rPr lang="en-US" sz="2400" b="1" i="1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434750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36371" y="2492355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771976" y="4626661"/>
            <a:ext cx="6648047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This schedule is different than </a:t>
            </a:r>
            <a:r>
              <a:rPr lang="en-US" sz="3200" b="1" i="1" dirty="0" smtClean="0">
                <a:latin typeface="+mj-lt"/>
              </a:rPr>
              <a:t>any serial order!</a:t>
            </a:r>
            <a:r>
              <a:rPr lang="en-US" sz="3200" dirty="0" smtClean="0">
                <a:latin typeface="+mj-lt"/>
              </a:rPr>
              <a:t>  We say that it is </a:t>
            </a:r>
            <a:r>
              <a:rPr lang="en-US" sz="3200" b="1" u="sng" dirty="0" smtClean="0">
                <a:latin typeface="+mj-lt"/>
              </a:rPr>
              <a:t>not serializable</a:t>
            </a:r>
            <a:endParaRPr lang="en-US" sz="32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6371" y="1808636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3778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Disk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Slow</a:t>
            </a:r>
            <a:r>
              <a:rPr lang="ar-IQ" i="1" dirty="0" smtClean="0"/>
              <a:t> - کند</a:t>
            </a:r>
            <a:endParaRPr lang="en-US" u="sng" dirty="0" smtClean="0"/>
          </a:p>
          <a:p>
            <a:pPr lvl="2"/>
            <a:r>
              <a:rPr lang="en-US" dirty="0"/>
              <a:t>Sequential </a:t>
            </a:r>
            <a:r>
              <a:rPr lang="en-US" dirty="0" smtClean="0"/>
              <a:t>access</a:t>
            </a:r>
          </a:p>
          <a:p>
            <a:pPr lvl="3"/>
            <a:r>
              <a:rPr lang="en-US" dirty="0" smtClean="0"/>
              <a:t>(although fast sequential reads)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Durable</a:t>
            </a:r>
            <a:r>
              <a:rPr lang="ar-IQ" i="1" dirty="0" smtClean="0"/>
              <a:t> - پایا</a:t>
            </a:r>
            <a:endParaRPr lang="en-US" i="1" dirty="0" smtClean="0"/>
          </a:p>
          <a:p>
            <a:pPr lvl="2"/>
            <a:r>
              <a:rPr lang="en-US" dirty="0" smtClean="0"/>
              <a:t>We will assume that once on disk, data is safe!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Cheap</a:t>
            </a:r>
            <a:r>
              <a:rPr lang="ar-IQ" dirty="0" smtClean="0"/>
              <a:t> - ارزان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942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83707" y="1970453"/>
            <a:ext cx="4580346" cy="4206510"/>
            <a:chOff x="5257801" y="1676400"/>
            <a:chExt cx="5417379" cy="4975226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83837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3" y="2049463"/>
              <a:ext cx="83035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6" y="2365375"/>
              <a:ext cx="1043555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90" y="4708525"/>
              <a:ext cx="1490663" cy="522288"/>
              <a:chOff x="2798" y="2339"/>
              <a:chExt cx="939" cy="329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9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50"/>
              <a:ext cx="1406525" cy="801688"/>
              <a:chOff x="2069" y="2945"/>
              <a:chExt cx="886" cy="505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88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289050" cy="792162"/>
              <a:chOff x="4552" y="794"/>
              <a:chExt cx="812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812" cy="442"/>
                <a:chOff x="4552" y="794"/>
                <a:chExt cx="812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476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5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9" y="3200400"/>
              <a:ext cx="74219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200" y="1676400"/>
              <a:ext cx="89447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546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Scheduling</a:t>
            </a:r>
            <a:r>
              <a:rPr lang="en-US" dirty="0" smtClean="0"/>
              <a:t> Definitions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8006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 schedule</a:t>
            </a:r>
            <a:r>
              <a:rPr lang="en-US" dirty="0"/>
              <a:t> </a:t>
            </a:r>
            <a:r>
              <a:rPr lang="en-US" dirty="0" smtClean="0"/>
              <a:t>is one that </a:t>
            </a:r>
            <a:r>
              <a:rPr lang="en-US" dirty="0"/>
              <a:t>does not interleave the actions of different </a:t>
            </a:r>
            <a:r>
              <a:rPr lang="en-US" dirty="0" smtClean="0"/>
              <a:t>transactions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A and B are </a:t>
            </a:r>
            <a:r>
              <a:rPr lang="en-US" b="1" u="sng" dirty="0"/>
              <a:t>e</a:t>
            </a:r>
            <a:r>
              <a:rPr lang="en-US" b="1" u="sng" dirty="0" smtClean="0"/>
              <a:t>quivalent schedules</a:t>
            </a:r>
            <a:r>
              <a:rPr lang="en-US" dirty="0" smtClean="0"/>
              <a:t> if,</a:t>
            </a:r>
            <a:r>
              <a:rPr lang="en-US" i="1" dirty="0" smtClean="0"/>
              <a:t> </a:t>
            </a:r>
            <a:r>
              <a:rPr lang="en-US" b="1" i="1" dirty="0"/>
              <a:t>f</a:t>
            </a:r>
            <a:r>
              <a:rPr lang="en-US" b="1" i="1" dirty="0" smtClean="0"/>
              <a:t>or </a:t>
            </a:r>
            <a:r>
              <a:rPr lang="en-US" b="1" i="1" dirty="0"/>
              <a:t>any database state</a:t>
            </a:r>
            <a:r>
              <a:rPr lang="en-US" dirty="0"/>
              <a:t>, the effect </a:t>
            </a:r>
            <a:r>
              <a:rPr lang="en-US" dirty="0" smtClean="0"/>
              <a:t>on DB of </a:t>
            </a:r>
            <a:r>
              <a:rPr lang="en-US" dirty="0"/>
              <a:t>executing </a:t>
            </a:r>
            <a:r>
              <a:rPr lang="en-US" dirty="0" smtClean="0"/>
              <a:t>A </a:t>
            </a:r>
            <a:r>
              <a:rPr lang="en-US" b="1" dirty="0"/>
              <a:t>is identical to </a:t>
            </a:r>
            <a:r>
              <a:rPr lang="en-US" dirty="0"/>
              <a:t>the effect of executing </a:t>
            </a:r>
            <a:r>
              <a:rPr lang="en-US" dirty="0" smtClean="0"/>
              <a:t>B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i="1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erializable schedule</a:t>
            </a:r>
            <a:r>
              <a:rPr lang="en-US" dirty="0" smtClean="0"/>
              <a:t> is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schedule that is equivalent to </a:t>
            </a:r>
            <a:r>
              <a:rPr lang="en-US" b="1" i="1" dirty="0"/>
              <a:t>some</a:t>
            </a:r>
            <a:r>
              <a:rPr lang="en-US" dirty="0"/>
              <a:t> serial execution of the transactions.</a:t>
            </a:r>
          </a:p>
          <a:p>
            <a:pPr>
              <a:buFont typeface="Wingdings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73349" y="5204479"/>
            <a:ext cx="428045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The word “</a:t>
            </a:r>
            <a:r>
              <a:rPr lang="en-US" sz="2800" b="1" dirty="0">
                <a:latin typeface="+mj-lt"/>
              </a:rPr>
              <a:t>some” </a:t>
            </a:r>
            <a:r>
              <a:rPr lang="en-US" sz="2800" dirty="0">
                <a:latin typeface="+mj-lt"/>
              </a:rPr>
              <a:t>makes this </a:t>
            </a:r>
            <a:r>
              <a:rPr lang="en-US" sz="2800" dirty="0" smtClean="0">
                <a:latin typeface="+mj-lt"/>
              </a:rPr>
              <a:t>definition </a:t>
            </a:r>
            <a:r>
              <a:rPr lang="en-US" sz="2800" dirty="0">
                <a:latin typeface="+mj-lt"/>
              </a:rPr>
              <a:t>powerful &amp;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tricky!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56129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nimBg="1"/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A += 100</a:t>
              </a:r>
              <a:endParaRPr lang="en-US" sz="28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6442" y="2650774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-= 100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 *= 1.06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1159" y="3557633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*= 1.06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Same as a serial schedule </a:t>
            </a:r>
            <a:r>
              <a:rPr lang="en-US" sz="2400" b="1" i="1" dirty="0" smtClean="0">
                <a:latin typeface="+mj-lt"/>
              </a:rPr>
              <a:t>for all possible values of A, B = </a:t>
            </a:r>
            <a:r>
              <a:rPr lang="en-US" sz="2400" b="1" u="sng" dirty="0" smtClean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</a:t>
            </a:r>
            <a:r>
              <a:rPr lang="en-US" sz="2400" u="sng" smtClean="0">
                <a:latin typeface="+mj-lt"/>
              </a:rPr>
              <a:t>schedules:</a:t>
            </a:r>
            <a:endParaRPr lang="en-US" sz="2400" u="sng" dirty="0" smtClean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07784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96630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7700729" y="2108711"/>
            <a:ext cx="4174435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584096" y="3899168"/>
            <a:ext cx="3267860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1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A += 100</a:t>
              </a:r>
              <a:endParaRPr lang="en-US" sz="28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4809" y="2639978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-= 100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 *= 1.06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23050" y="3550697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*= 1.06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 </a:t>
            </a:r>
            <a:r>
              <a:rPr lang="en-US" sz="2400" i="1" dirty="0" smtClean="0">
                <a:latin typeface="+mj-lt"/>
              </a:rPr>
              <a:t>equivalent</a:t>
            </a:r>
            <a:r>
              <a:rPr lang="en-US" sz="2400" dirty="0" smtClean="0">
                <a:latin typeface="+mj-lt"/>
              </a:rPr>
              <a:t> to any serializable schedule</a:t>
            </a:r>
            <a:r>
              <a:rPr lang="en-US" sz="2400" b="1" i="1" dirty="0" smtClean="0">
                <a:latin typeface="+mj-lt"/>
              </a:rPr>
              <a:t> = not </a:t>
            </a:r>
            <a:r>
              <a:rPr lang="en-US" sz="2400" b="1" u="sng" dirty="0" smtClean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</a:t>
            </a:r>
            <a:r>
              <a:rPr lang="en-US" sz="2400" u="sng" smtClean="0">
                <a:latin typeface="+mj-lt"/>
              </a:rPr>
              <a:t>schedules:</a:t>
            </a:r>
            <a:endParaRPr lang="en-US" sz="2400" u="sng" dirty="0" smtClean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3499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35802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65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go wrong with interleaving?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Various anomalies which break isolation / </a:t>
            </a:r>
            <a:r>
              <a:rPr lang="en-US" sz="3200" dirty="0" err="1" smtClean="0"/>
              <a:t>serializability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Often </a:t>
            </a:r>
            <a:r>
              <a:rPr lang="en-US" sz="3200" dirty="0"/>
              <a:t>referred to by name…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r>
              <a:rPr lang="en-US" sz="3200" dirty="0" smtClean="0"/>
              <a:t>Occur because of / with certain “conflicts” between interleaved TXNs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27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The DBMS’s view of the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1529121"/>
            <a:ext cx="4727713" cy="1379065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197792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+mj-lt"/>
                </a:rPr>
                <a:t>A += 100</a:t>
              </a:r>
              <a:endParaRPr lang="en-US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85301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 -= 100</a:t>
              </a:r>
              <a:endParaRPr lang="en-US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3" y="3585352"/>
              <a:ext cx="2320831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A *= 1.06</a:t>
              </a:r>
              <a:endParaRPr lang="en-US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306769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 *= 1.06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467074" y="5793391"/>
            <a:ext cx="8133396" cy="1468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4643" y="4202857"/>
            <a:ext cx="402739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4643" y="5016222"/>
            <a:ext cx="401397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7074" y="4251972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66210" y="5020827"/>
            <a:ext cx="792205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48971" y="4253623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W(A)</a:t>
            </a:r>
            <a:endParaRPr lang="en-US" sz="2800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87570" y="5020827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33964" y="5016222"/>
            <a:ext cx="782587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R(B)</a:t>
            </a:r>
            <a:endParaRPr lang="en-US" sz="28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55324" y="5016222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W(B)</a:t>
            </a:r>
            <a:endParaRPr lang="en-US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85382" y="4250321"/>
            <a:ext cx="782587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R(B)</a:t>
            </a:r>
            <a:endParaRPr lang="en-US" sz="28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67279" y="4251972"/>
            <a:ext cx="907621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W(B)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231" y="956642"/>
            <a:ext cx="5916094" cy="22263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43498" y="1432072"/>
            <a:ext cx="341906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Each action in the TXNs </a:t>
            </a:r>
            <a:r>
              <a:rPr lang="en-US" sz="2400" i="1" dirty="0" smtClean="0">
                <a:latin typeface="+mj-lt"/>
              </a:rPr>
              <a:t>reads a value from global memory</a:t>
            </a:r>
            <a:r>
              <a:rPr lang="en-US" sz="2400" dirty="0" smtClean="0">
                <a:latin typeface="+mj-lt"/>
              </a:rPr>
              <a:t> and then </a:t>
            </a:r>
            <a:r>
              <a:rPr lang="en-US" sz="2400" i="1" dirty="0" smtClean="0">
                <a:latin typeface="+mj-lt"/>
              </a:rPr>
              <a:t>writes one back to it</a:t>
            </a:r>
          </a:p>
          <a:p>
            <a:endParaRPr lang="en-US" sz="2400" i="1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Scheduling order matters!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03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199"/>
            <a:ext cx="7105183" cy="2464265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Thus, there are three types of conflicts:</a:t>
            </a:r>
          </a:p>
          <a:p>
            <a:pPr lvl="1"/>
            <a:r>
              <a:rPr lang="en-US" dirty="0" smtClean="0"/>
              <a:t>Read-Write </a:t>
            </a:r>
            <a:r>
              <a:rPr lang="en-US" dirty="0"/>
              <a:t>conflicts (RW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Write-Read conflicts (WR) </a:t>
            </a:r>
            <a:endParaRPr lang="en-US" dirty="0" smtClean="0"/>
          </a:p>
          <a:p>
            <a:pPr lvl="1"/>
            <a:r>
              <a:rPr lang="en-US" dirty="0"/>
              <a:t>Write-Write conflicts (WW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34668" y="3282834"/>
            <a:ext cx="29191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+mj-lt"/>
              </a:rPr>
              <a:t>Why no “RR Conflict”?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083" y="5011521"/>
            <a:ext cx="1039171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Interleaving anomalies occur with / because of these conflicts between TXNs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 smtClean="0">
                <a:latin typeface="+mj-lt"/>
              </a:rPr>
              <a:t>(but these conflicts can occur without causing anomalies!)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78452" y="6202964"/>
            <a:ext cx="337534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See </a:t>
            </a:r>
            <a:r>
              <a:rPr lang="en-US" sz="2400" b="1" i="1" smtClean="0">
                <a:latin typeface="+mj-lt"/>
              </a:rPr>
              <a:t>next section for more!</a:t>
            </a:r>
            <a:endParaRPr lang="en-US" sz="2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56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4655" y="5933614"/>
            <a:ext cx="612270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smtClean="0">
                <a:latin typeface="+mj-lt"/>
              </a:rPr>
              <a:t>Occurring </a:t>
            </a:r>
            <a:r>
              <a:rPr lang="en-US" sz="2800" i="1" dirty="0" smtClean="0">
                <a:latin typeface="+mj-lt"/>
              </a:rPr>
              <a:t>with </a:t>
            </a:r>
            <a:r>
              <a:rPr lang="en-US" sz="2800" i="1" smtClean="0">
                <a:latin typeface="+mj-lt"/>
              </a:rPr>
              <a:t>/ because of a </a:t>
            </a:r>
            <a:r>
              <a:rPr lang="en-US" sz="2800" b="1" i="1" dirty="0" smtClean="0">
                <a:latin typeface="+mj-lt"/>
              </a:rPr>
              <a:t>RW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706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“Unrepeatable read”: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8787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73390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reads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some </a:t>
            </a:r>
            <a:r>
              <a:rPr lang="en-US" sz="2400" dirty="0" smtClean="0">
                <a:latin typeface="+mj-lt"/>
              </a:rPr>
              <a:t>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from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Then, </a:t>
            </a: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reads </a:t>
            </a:r>
            <a:r>
              <a:rPr lang="en-US" sz="2400" dirty="0" smtClean="0">
                <a:latin typeface="+mj-lt"/>
              </a:rPr>
              <a:t>from A again </a:t>
            </a:r>
            <a:r>
              <a:rPr lang="en-US" sz="2400" i="1" dirty="0" smtClean="0">
                <a:latin typeface="+mj-lt"/>
              </a:rPr>
              <a:t>and now gets </a:t>
            </a:r>
            <a:r>
              <a:rPr lang="en-US" sz="2400" i="1" dirty="0">
                <a:latin typeface="+mj-lt"/>
              </a:rPr>
              <a:t>a different / inconsistent value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692474" y="4437882"/>
            <a:ext cx="2549434" cy="528557"/>
            <a:chOff x="2692474" y="4437882"/>
            <a:chExt cx="2549434" cy="528557"/>
          </a:xfrm>
        </p:grpSpPr>
        <p:sp>
          <p:nvSpPr>
            <p:cNvPr id="19" name="TextBox 18"/>
            <p:cNvSpPr txBox="1"/>
            <p:nvPr/>
          </p:nvSpPr>
          <p:spPr>
            <a:xfrm>
              <a:off x="2692474" y="4443219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6161" y="4442140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4882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170415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2153" y="5933614"/>
            <a:ext cx="612770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smtClean="0">
                <a:latin typeface="+mj-lt"/>
              </a:rPr>
              <a:t>Occurring with / because of </a:t>
            </a:r>
            <a:r>
              <a:rPr lang="en-US" sz="2800" i="1" dirty="0" smtClean="0">
                <a:latin typeface="+mj-lt"/>
              </a:rPr>
              <a:t>a </a:t>
            </a:r>
            <a:r>
              <a:rPr lang="en-US" sz="2800" b="1" i="1" dirty="0" smtClean="0">
                <a:latin typeface="+mj-lt"/>
              </a:rPr>
              <a:t>WR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060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“Dirty read” / Reading uncommitted data: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40811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65645" y="3588095"/>
            <a:ext cx="386644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reads</a:t>
            </a:r>
            <a:r>
              <a:rPr lang="en-US" sz="2400" dirty="0" smtClean="0">
                <a:latin typeface="+mj-lt"/>
              </a:rPr>
              <a:t> from A, then writes back to A &amp; commits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aborts- </a:t>
            </a:r>
            <a:r>
              <a:rPr lang="en-US" sz="2400" i="1" dirty="0" smtClean="0">
                <a:latin typeface="+mj-lt"/>
              </a:rPr>
              <a:t>now T</a:t>
            </a:r>
            <a:r>
              <a:rPr lang="en-US" sz="2400" i="1" baseline="-25000" dirty="0" smtClean="0">
                <a:latin typeface="+mj-lt"/>
              </a:rPr>
              <a:t>2</a:t>
            </a:r>
            <a:r>
              <a:rPr lang="en-US" sz="2400" i="1" dirty="0" smtClean="0">
                <a:latin typeface="+mj-lt"/>
              </a:rPr>
              <a:t>’s result is based on an obsolete / inconsistent </a:t>
            </a:r>
            <a:r>
              <a:rPr lang="en-US" sz="2400" i="1" dirty="0">
                <a:latin typeface="+mj-lt"/>
              </a:rPr>
              <a:t>value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63331" y="4437882"/>
            <a:ext cx="2497032" cy="523220"/>
            <a:chOff x="2763331" y="4437882"/>
            <a:chExt cx="2497032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2763331" y="4437882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1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8333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660044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783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“Inconsistent read” / Reading partial commits: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97833" y="5211506"/>
            <a:ext cx="653800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5489" y="3526846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23778" y="2469221"/>
            <a:ext cx="38041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reads</a:t>
            </a:r>
            <a:r>
              <a:rPr lang="en-US" sz="2400" dirty="0" smtClean="0">
                <a:latin typeface="+mj-lt"/>
              </a:rPr>
              <a:t> from A </a:t>
            </a:r>
            <a:r>
              <a:rPr lang="en-US" sz="2400" i="1" dirty="0" smtClean="0">
                <a:latin typeface="+mj-lt"/>
              </a:rPr>
              <a:t>and B</a:t>
            </a:r>
            <a:r>
              <a:rPr lang="en-US" sz="2400" dirty="0" smtClean="0">
                <a:latin typeface="+mj-lt"/>
              </a:rPr>
              <a:t>, and then writes some value which depends on A &amp;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writes to B- </a:t>
            </a:r>
            <a:r>
              <a:rPr lang="en-US" sz="2400" i="1" dirty="0" smtClean="0">
                <a:latin typeface="+mj-lt"/>
              </a:rPr>
              <a:t>now T</a:t>
            </a:r>
            <a:r>
              <a:rPr lang="en-US" sz="2400" i="1" baseline="-25000" dirty="0">
                <a:latin typeface="+mj-lt"/>
              </a:rPr>
              <a:t>2</a:t>
            </a:r>
            <a:r>
              <a:rPr lang="en-US" sz="2400" i="1" dirty="0" smtClean="0">
                <a:latin typeface="+mj-lt"/>
              </a:rPr>
              <a:t>’s result is based on an incomplete commit</a:t>
            </a:r>
            <a:endParaRPr lang="en-US" sz="2400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04264" y="3526846"/>
            <a:ext cx="1293015" cy="461666"/>
            <a:chOff x="5181455" y="3526845"/>
            <a:chExt cx="1293015" cy="461666"/>
          </a:xfrm>
        </p:grpSpPr>
        <p:sp>
          <p:nvSpPr>
            <p:cNvPr id="18" name="TextBox 17"/>
            <p:cNvSpPr txBox="1"/>
            <p:nvPr/>
          </p:nvSpPr>
          <p:spPr>
            <a:xfrm>
              <a:off x="5181455" y="3526846"/>
              <a:ext cx="803425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4694" y="3526845"/>
              <a:ext cx="349776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98115" y="4393320"/>
            <a:ext cx="3526579" cy="461665"/>
            <a:chOff x="2486930" y="4404486"/>
            <a:chExt cx="3526579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2486930" y="4404486"/>
              <a:ext cx="704039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63733" y="4404486"/>
              <a:ext cx="34977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06044" y="4404486"/>
              <a:ext cx="696024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7143" y="4404486"/>
              <a:ext cx="144943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W(C=A*B)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26089" y="6065406"/>
            <a:ext cx="613982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Again, </a:t>
            </a:r>
            <a:r>
              <a:rPr lang="en-US" sz="2800" i="1" dirty="0">
                <a:latin typeface="+mj-lt"/>
              </a:rPr>
              <a:t>o</a:t>
            </a:r>
            <a:r>
              <a:rPr lang="en-US" sz="2800" i="1" dirty="0" smtClean="0">
                <a:latin typeface="+mj-lt"/>
              </a:rPr>
              <a:t>ccurring because of a </a:t>
            </a:r>
            <a:r>
              <a:rPr lang="en-US" sz="2800" b="1" i="1" dirty="0" smtClean="0">
                <a:latin typeface="+mj-lt"/>
              </a:rPr>
              <a:t>WR conflict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721639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uiExpand="1" build="p"/>
      <p:bldP spid="2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57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Partially-lost update: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8663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419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u="sng" dirty="0" smtClean="0">
                <a:latin typeface="+mj-lt"/>
              </a:rPr>
              <a:t>blind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u="sng" dirty="0" smtClean="0">
                <a:latin typeface="+mj-lt"/>
              </a:rPr>
              <a:t>blind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A </a:t>
            </a:r>
            <a:r>
              <a:rPr lang="en-US" sz="2400" i="1" dirty="0" smtClean="0">
                <a:latin typeface="+mj-lt"/>
              </a:rPr>
              <a:t>and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</a:t>
            </a:r>
            <a:r>
              <a:rPr lang="en-US" sz="2400" i="1" u="sng" dirty="0">
                <a:latin typeface="+mj-lt"/>
              </a:rPr>
              <a:t>blind </a:t>
            </a:r>
            <a:r>
              <a:rPr lang="en-US" sz="2400" u="sng" dirty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B; now we have 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’s value for B and 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’s value for A-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not equivalent to any serial schedule!</a:t>
            </a:r>
            <a:endParaRPr lang="en-US" sz="2400" b="1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60608" y="3582236"/>
            <a:ext cx="1405353" cy="523220"/>
            <a:chOff x="5260608" y="3582236"/>
            <a:chExt cx="1405353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5260608" y="3582236"/>
              <a:ext cx="907621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W(B)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88935" y="3582236"/>
              <a:ext cx="377026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96607" y="4437882"/>
            <a:ext cx="2443296" cy="528009"/>
            <a:chOff x="2696607" y="4437882"/>
            <a:chExt cx="2443296" cy="528009"/>
          </a:xfrm>
        </p:grpSpPr>
        <p:sp>
          <p:nvSpPr>
            <p:cNvPr id="19" name="TextBox 18"/>
            <p:cNvSpPr txBox="1"/>
            <p:nvPr/>
          </p:nvSpPr>
          <p:spPr>
            <a:xfrm>
              <a:off x="269660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6287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4551" y="4442671"/>
              <a:ext cx="907621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(B)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7259" y="6016932"/>
            <a:ext cx="531748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Occurring because of a </a:t>
            </a:r>
            <a:r>
              <a:rPr lang="en-US" sz="2800" b="1" i="1" dirty="0" smtClean="0">
                <a:latin typeface="+mj-lt"/>
              </a:rPr>
              <a:t>WW conflict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56670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uiExpand="1" build="p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 Access Memory (RAM) or </a:t>
            </a:r>
            <a:r>
              <a:rPr lang="en-US" b="1" dirty="0" smtClean="0"/>
              <a:t>Main Memory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Fast</a:t>
            </a:r>
            <a:r>
              <a:rPr lang="ar-IQ" i="1" dirty="0" smtClean="0"/>
              <a:t> - سریع</a:t>
            </a:r>
            <a:endParaRPr lang="en-US" i="1" dirty="0" smtClean="0"/>
          </a:p>
          <a:p>
            <a:pPr lvl="2"/>
            <a:r>
              <a:rPr lang="en-US" dirty="0"/>
              <a:t>Random access, byte </a:t>
            </a:r>
            <a:r>
              <a:rPr lang="en-US" dirty="0" smtClean="0"/>
              <a:t>addressable</a:t>
            </a:r>
          </a:p>
          <a:p>
            <a:pPr lvl="3"/>
            <a:r>
              <a:rPr lang="en-US" dirty="0" smtClean="0"/>
              <a:t>~10x faster for </a:t>
            </a:r>
            <a:r>
              <a:rPr lang="en-US" u="sng" dirty="0" smtClean="0"/>
              <a:t>sequential access</a:t>
            </a:r>
          </a:p>
          <a:p>
            <a:pPr lvl="3"/>
            <a:r>
              <a:rPr lang="en-US" dirty="0" smtClean="0"/>
              <a:t>~100,000x faster for </a:t>
            </a:r>
            <a:r>
              <a:rPr lang="en-US" u="sng" dirty="0" smtClean="0"/>
              <a:t>random access!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Volatile</a:t>
            </a:r>
            <a:r>
              <a:rPr lang="ar-IQ" i="1" dirty="0" smtClean="0"/>
              <a:t> - فرّار</a:t>
            </a:r>
            <a:endParaRPr lang="en-US" i="1" dirty="0" smtClean="0"/>
          </a:p>
          <a:p>
            <a:pPr lvl="2"/>
            <a:r>
              <a:rPr lang="en-US" dirty="0" smtClean="0"/>
              <a:t>Data can be lost if e.g. crash occurs, power goes out,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pPr lvl="2"/>
            <a:endParaRPr lang="en-US" u="sng" dirty="0"/>
          </a:p>
          <a:p>
            <a:pPr lvl="1"/>
            <a:r>
              <a:rPr lang="en-US" dirty="0" smtClean="0"/>
              <a:t>Expensive</a:t>
            </a:r>
            <a:r>
              <a:rPr lang="ar-IQ" dirty="0" smtClean="0"/>
              <a:t> - گران</a:t>
            </a:r>
            <a:endParaRPr lang="en-US" dirty="0" smtClean="0"/>
          </a:p>
          <a:p>
            <a:pPr lvl="2"/>
            <a:r>
              <a:rPr lang="en-US" dirty="0" smtClean="0"/>
              <a:t>For $100, get 16GB of RAM vs. 2TB of disk!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942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448" y="2426486"/>
            <a:ext cx="3297504" cy="219833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High-level: Disk vs. </a:t>
            </a:r>
            <a:r>
              <a:rPr lang="en-US" dirty="0" smtClean="0"/>
              <a:t>Main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Activity-8-1.ipynb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36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0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Conflict Serializability, Locking &amp;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11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RECAP: Concurrency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Conflict Serializability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DAGs &amp; Topological Orderings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Strict 2PL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Deadlocks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4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Concurrency as Interleaving TXNs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426" y="1825624"/>
            <a:ext cx="4381435" cy="3806825"/>
          </a:xfrm>
        </p:spPr>
        <p:txBody>
          <a:bodyPr>
            <a:noAutofit/>
          </a:bodyPr>
          <a:lstStyle/>
          <a:p>
            <a:r>
              <a:rPr lang="en-US" dirty="0" smtClean="0"/>
              <a:t>For our purposes, having TXNs occur concurrently means </a:t>
            </a:r>
            <a:r>
              <a:rPr lang="en-US" b="1" dirty="0" smtClean="0"/>
              <a:t>interleaving their component actions (R/W)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043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26076" y="4239066"/>
            <a:ext cx="352772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call the particular order of interleaving </a:t>
            </a:r>
            <a:r>
              <a:rPr lang="en-US" sz="2800" smtClean="0">
                <a:latin typeface="+mj-lt"/>
              </a:rPr>
              <a:t>a </a:t>
            </a:r>
            <a:r>
              <a:rPr lang="en-US" sz="2800" b="1" u="sng" smtClean="0">
                <a:latin typeface="+mj-lt"/>
              </a:rPr>
              <a:t>schedule</a:t>
            </a:r>
            <a:endParaRPr lang="en-US" sz="2800" b="1" i="1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95464" y="3454313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725" y="2286922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725" y="2837070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0070C0"/>
                </a:solidFill>
                <a:latin typeface="+mj-lt"/>
              </a:rPr>
              <a:t>2</a:t>
            </a:r>
            <a:endParaRPr lang="en-US" sz="2800" b="1" baseline="-25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5464" y="2375357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4289" y="2375357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4881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07278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09081" y="2860811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7906" y="2860811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8498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0895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95464" y="6098955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5725" y="4931564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5725" y="5481712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464" y="5019999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09081" y="5019999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04881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12070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25" y="4335330"/>
            <a:ext cx="279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04289" y="5505453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17906" y="5505453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13706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20895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sp>
        <p:nvSpPr>
          <p:cNvPr id="57" name="Down Arrow 56"/>
          <p:cNvSpPr/>
          <p:nvPr/>
        </p:nvSpPr>
        <p:spPr>
          <a:xfrm>
            <a:off x="3825551" y="3657718"/>
            <a:ext cx="597159" cy="69967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“Good” vs. “bad” schedules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517" y="5742027"/>
            <a:ext cx="1114696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We want to develop ways of discerning “good” vs. “bad” schedules</a:t>
            </a:r>
            <a:endParaRPr lang="en-US" sz="3200" b="1" i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299162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299162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091868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2629774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535713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36645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1690688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62678" y="3956907"/>
            <a:ext cx="112421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Why?</a:t>
            </a:r>
            <a:endParaRPr lang="en-US" sz="3200" b="1" i="1" dirty="0">
              <a:latin typeface="+mj-lt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8780" y="-22510"/>
              <a:ext cx="3043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86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Ways of Defining “Good” vs. “Bad” Schedules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86311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Recall from last time: we call a schedule </a:t>
            </a:r>
            <a:r>
              <a:rPr lang="en-US" b="1" i="1" dirty="0" smtClean="0"/>
              <a:t>serializable</a:t>
            </a:r>
            <a:r>
              <a:rPr lang="en-US" dirty="0" smtClean="0"/>
              <a:t> if it is equivalent to </a:t>
            </a:r>
            <a:r>
              <a:rPr lang="en-US" i="1" dirty="0" smtClean="0"/>
              <a:t>some</a:t>
            </a:r>
            <a:r>
              <a:rPr lang="en-US" dirty="0" smtClean="0"/>
              <a:t> serial schedule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800" dirty="0" smtClean="0"/>
              <a:t>We used this as a notion of a “good” interleaved schedule, since </a:t>
            </a:r>
            <a:r>
              <a:rPr lang="en-US" sz="2800" b="1" dirty="0" smtClean="0"/>
              <a:t>a serializable schedule will maintain isolation &amp; consistency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we’ll define a stricter, but very useful variant:</a:t>
            </a:r>
          </a:p>
          <a:p>
            <a:pPr lvl="1"/>
            <a:endParaRPr lang="en-US" dirty="0"/>
          </a:p>
          <a:p>
            <a:pPr lvl="1"/>
            <a:r>
              <a:rPr lang="en-US" sz="2800" b="1" i="1" u="sng" dirty="0" smtClean="0"/>
              <a:t>Conflict </a:t>
            </a:r>
            <a:r>
              <a:rPr lang="en-US" sz="2800" b="1" i="1" u="sng" dirty="0" err="1" smtClean="0"/>
              <a:t>serializability</a:t>
            </a:r>
            <a:endParaRPr lang="en-US" sz="2800" b="1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4610" y="5218150"/>
            <a:ext cx="278290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We’ll need to define </a:t>
            </a:r>
            <a:r>
              <a:rPr lang="en-US" sz="2400" b="1" i="1" dirty="0" smtClean="0">
                <a:latin typeface="+mj-lt"/>
              </a:rPr>
              <a:t>conflicts</a:t>
            </a:r>
            <a:r>
              <a:rPr lang="en-US" sz="2400" dirty="0" smtClean="0">
                <a:latin typeface="+mj-lt"/>
              </a:rPr>
              <a:t> first..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043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650554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4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76494" y="4484208"/>
            <a:ext cx="171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+mj-lt"/>
              </a:rPr>
              <a:t>W-R Conflict</a:t>
            </a:r>
            <a:endParaRPr lang="en-US" sz="24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81136" y="3855344"/>
            <a:ext cx="18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W-W Conflict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24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4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13740" y="5638317"/>
            <a:ext cx="1931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All “conflicts”!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21" idx="1"/>
          </p:cNvCxnSpPr>
          <p:nvPr/>
        </p:nvCxnSpPr>
        <p:spPr>
          <a:xfrm>
            <a:off x="2576952" y="4210175"/>
            <a:ext cx="2342272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21" idx="1"/>
          </p:cNvCxnSpPr>
          <p:nvPr/>
        </p:nvCxnSpPr>
        <p:spPr>
          <a:xfrm>
            <a:off x="3503107" y="4210175"/>
            <a:ext cx="141611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2" idx="1"/>
          </p:cNvCxnSpPr>
          <p:nvPr/>
        </p:nvCxnSpPr>
        <p:spPr>
          <a:xfrm>
            <a:off x="6272675" y="4210175"/>
            <a:ext cx="233832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20" idx="1"/>
          </p:cNvCxnSpPr>
          <p:nvPr/>
        </p:nvCxnSpPr>
        <p:spPr>
          <a:xfrm>
            <a:off x="7194884" y="4210175"/>
            <a:ext cx="553093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32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Conflict </a:t>
            </a:r>
            <a:r>
              <a:rPr lang="en-US" dirty="0" smtClean="0"/>
              <a:t>Serializability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629122" cy="4525963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Two schedules are </a:t>
            </a:r>
            <a:r>
              <a:rPr lang="en-US" b="1" dirty="0"/>
              <a:t>conflict equivalent </a:t>
            </a:r>
            <a:r>
              <a:rPr lang="en-US" dirty="0"/>
              <a:t>if: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They involve </a:t>
            </a:r>
            <a:r>
              <a:rPr lang="en-US" i="1" dirty="0"/>
              <a:t>the same actions of the same </a:t>
            </a:r>
            <a:r>
              <a:rPr lang="en-US" i="1" dirty="0" smtClean="0"/>
              <a:t>TXNs</a:t>
            </a:r>
            <a:endParaRPr lang="en-US" i="1" dirty="0"/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Every </a:t>
            </a:r>
            <a:r>
              <a:rPr lang="en-US" i="1" dirty="0"/>
              <a:t>pair of conflicting actions</a:t>
            </a:r>
            <a:r>
              <a:rPr lang="en-US" dirty="0"/>
              <a:t> </a:t>
            </a:r>
            <a:r>
              <a:rPr lang="en-US" dirty="0" smtClean="0"/>
              <a:t>of two TXNs are </a:t>
            </a:r>
            <a:r>
              <a:rPr lang="en-US" i="1" dirty="0" smtClean="0"/>
              <a:t>ordered in the same way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Schedule </a:t>
            </a:r>
            <a:r>
              <a:rPr lang="en-US" dirty="0"/>
              <a:t>S is </a:t>
            </a:r>
            <a:r>
              <a:rPr lang="en-US" b="1" dirty="0"/>
              <a:t>conflict serializable </a:t>
            </a:r>
            <a:r>
              <a:rPr lang="en-US" dirty="0"/>
              <a:t>if S is </a:t>
            </a:r>
            <a:r>
              <a:rPr lang="en-US" i="1" dirty="0"/>
              <a:t>conflict equivalent</a:t>
            </a:r>
            <a:r>
              <a:rPr lang="en-US" dirty="0"/>
              <a:t> to some serial schedule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6129" y="5584860"/>
                <a:ext cx="9813264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 smtClean="0">
                    <a:latin typeface="+mj-lt"/>
                  </a:rPr>
                  <a:t>Conflict serializable </a:t>
                </a:r>
                <a14:m>
                  <m:oMath xmlns="" xmlns:m="http://schemas.openxmlformats.org/officeDocument/2006/math"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2800" b="1" dirty="0" smtClean="0">
                    <a:latin typeface="+mj-lt"/>
                  </a:rPr>
                  <a:t> serializable</a:t>
                </a:r>
              </a:p>
              <a:p>
                <a:pPr algn="ctr"/>
                <a:r>
                  <a:rPr lang="en-US" sz="2800" dirty="0">
                    <a:latin typeface="+mj-lt"/>
                  </a:rPr>
                  <a:t>S</a:t>
                </a:r>
                <a:r>
                  <a:rPr lang="en-US" sz="2800" dirty="0" smtClean="0">
                    <a:latin typeface="+mj-lt"/>
                  </a:rPr>
                  <a:t>o if we have conflict serializable, we have consistency &amp; isolation! 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9" y="5584860"/>
                <a:ext cx="9813264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6182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“Good” vs. “bad” schedules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2725" y="5671295"/>
            <a:ext cx="848550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Conflict </a:t>
            </a:r>
            <a:r>
              <a:rPr lang="en-US" sz="2800" dirty="0" err="1" smtClean="0">
                <a:latin typeface="+mj-lt"/>
              </a:rPr>
              <a:t>serializability</a:t>
            </a:r>
            <a:r>
              <a:rPr lang="en-US" sz="2800" dirty="0" smtClean="0">
                <a:latin typeface="+mj-lt"/>
              </a:rPr>
              <a:t> also provides us with an operative notion of “good” vs. “bad” schedules!</a:t>
            </a:r>
            <a:endParaRPr lang="en-US" sz="2800" b="1" i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299162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299162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091868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2629774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535713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36645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1690688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1422" y="3863574"/>
            <a:ext cx="493344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in the “bad</a:t>
            </a:r>
            <a:r>
              <a:rPr lang="en-US" sz="2400" smtClean="0">
                <a:latin typeface="+mj-lt"/>
              </a:rPr>
              <a:t>” schedule, the </a:t>
            </a:r>
            <a:r>
              <a:rPr lang="en-US" sz="2400" b="1" i="1" dirty="0" smtClean="0">
                <a:latin typeface="+mj-lt"/>
              </a:rPr>
              <a:t>order of conflicting actions is different than the above (or any) serial schedule!</a:t>
            </a:r>
            <a:endParaRPr lang="en-US" sz="2400" b="1" i="1" dirty="0">
              <a:latin typeface="+mj-lt"/>
            </a:endParaRPr>
          </a:p>
        </p:txBody>
      </p:sp>
      <p:cxnSp>
        <p:nvCxnSpPr>
          <p:cNvPr id="72" name="Straight Arrow Connector 71"/>
          <p:cNvCxnSpPr>
            <a:stCxn id="66" idx="0"/>
            <a:endCxn id="64" idx="2"/>
          </p:cNvCxnSpPr>
          <p:nvPr/>
        </p:nvCxnSpPr>
        <p:spPr>
          <a:xfrm flipV="1">
            <a:off x="9637556" y="4422480"/>
            <a:ext cx="1678760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  <a:endCxn id="54" idx="0"/>
          </p:cNvCxnSpPr>
          <p:nvPr/>
        </p:nvCxnSpPr>
        <p:spPr>
          <a:xfrm>
            <a:off x="10167520" y="2629774"/>
            <a:ext cx="554164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8" idx="2"/>
            <a:endCxn id="30" idx="0"/>
          </p:cNvCxnSpPr>
          <p:nvPr/>
        </p:nvCxnSpPr>
        <p:spPr>
          <a:xfrm>
            <a:off x="2859873" y="2629774"/>
            <a:ext cx="1638292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523223" y="2187018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823141" y="2187018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971937" y="3991755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148505" y="2687553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0381259" y="2686418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300812" y="4450275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4" name="Rectangle 7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88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Our model: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56443" cy="5032375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Local: </a:t>
            </a:r>
            <a:r>
              <a:rPr lang="en-US" dirty="0" smtClean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Global:  </a:t>
            </a:r>
            <a:r>
              <a:rPr lang="en-US" dirty="0" smtClean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Log: </a:t>
            </a:r>
            <a:r>
              <a:rPr lang="en-US" i="1" dirty="0" smtClean="0"/>
              <a:t>Assume on stable disk storage- spans both main memory and disk…</a:t>
            </a:r>
            <a:endParaRPr lang="en-US" b="1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91122"/>
              </p:ext>
            </p:extLst>
          </p:nvPr>
        </p:nvGraphicFramePr>
        <p:xfrm>
          <a:off x="8587408" y="1027905"/>
          <a:ext cx="3233531" cy="246510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1224"/>
                <a:gridCol w="832104"/>
                <a:gridCol w="1360203"/>
              </a:tblGrid>
              <a:tr h="627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5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6368" y="4982207"/>
            <a:ext cx="3114261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“Flushing</a:t>
            </a:r>
            <a:r>
              <a:rPr lang="en-US" sz="2400" dirty="0" smtClean="0">
                <a:latin typeface="+mj-lt"/>
              </a:rPr>
              <a:t> to disk” = writing to disk from main memory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5053" y="18213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1</a:t>
            </a:r>
            <a:endParaRPr lang="en-US" sz="28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493" y="1821376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493" y="2751234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</a:rPr>
              <a:t>3</a:t>
            </a:r>
            <a:endParaRPr lang="en-US" sz="2800" b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42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2987" y="3899646"/>
            <a:ext cx="29779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Log </a:t>
            </a:r>
            <a:r>
              <a:rPr lang="en-US" sz="2400" dirty="0" smtClean="0">
                <a:latin typeface="+mj-lt"/>
              </a:rPr>
              <a:t>is a </a:t>
            </a:r>
            <a:r>
              <a:rPr lang="en-US" sz="2400" i="1" dirty="0" smtClean="0">
                <a:latin typeface="+mj-lt"/>
              </a:rPr>
              <a:t>sequence</a:t>
            </a:r>
            <a:r>
              <a:rPr lang="en-US" sz="2400" dirty="0" smtClean="0">
                <a:latin typeface="+mj-lt"/>
              </a:rPr>
              <a:t> from main memory -&gt; disk</a:t>
            </a:r>
            <a:endParaRPr lang="en-US" sz="2400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265127" y="1821376"/>
            <a:ext cx="466875" cy="1342917"/>
            <a:chOff x="11265127" y="1821376"/>
            <a:chExt cx="466875" cy="1342917"/>
          </a:xfrm>
        </p:grpSpPr>
        <p:sp>
          <p:nvSpPr>
            <p:cNvPr id="16" name="TextBox 15"/>
            <p:cNvSpPr txBox="1"/>
            <p:nvPr/>
          </p:nvSpPr>
          <p:spPr>
            <a:xfrm>
              <a:off x="11265127" y="1821376"/>
              <a:ext cx="4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latin typeface="+mj-lt"/>
                </a:rPr>
                <a:t>4</a:t>
              </a:r>
              <a:endParaRPr lang="en-US" sz="2800" b="1" i="1" dirty="0">
                <a:latin typeface="+mj-lt"/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306289" y="2338175"/>
              <a:ext cx="298204" cy="82611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5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Conflicts vs.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Conflicts</a:t>
            </a:r>
            <a:r>
              <a:rPr lang="en-US" dirty="0" smtClean="0"/>
              <a:t> are things we talk about to help us characterize different schedules</a:t>
            </a:r>
          </a:p>
          <a:p>
            <a:pPr lvl="1"/>
            <a:r>
              <a:rPr lang="en-US" dirty="0" smtClean="0"/>
              <a:t>Present in both “good” and “bad” schedules</a:t>
            </a:r>
          </a:p>
          <a:p>
            <a:endParaRPr lang="en-US" dirty="0"/>
          </a:p>
          <a:p>
            <a:r>
              <a:rPr lang="en-US" b="1" dirty="0" smtClean="0"/>
              <a:t>Anomalies</a:t>
            </a:r>
            <a:r>
              <a:rPr lang="en-US" dirty="0" smtClean="0"/>
              <a:t> are instances where isolation and/or consistency is broken because of a “bad” schedule</a:t>
            </a:r>
            <a:endParaRPr lang="en-US" dirty="0"/>
          </a:p>
          <a:p>
            <a:pPr lvl="1"/>
            <a:r>
              <a:rPr lang="en-US" dirty="0" smtClean="0"/>
              <a:t>We often characterize different anomaly types by what types of conflicts predicated them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7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Conflict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7740"/>
          </a:xfrm>
        </p:spPr>
        <p:txBody>
          <a:bodyPr>
            <a:normAutofit/>
          </a:bodyPr>
          <a:lstStyle/>
          <a:p>
            <a:r>
              <a:rPr lang="en-US" dirty="0" smtClean="0"/>
              <a:t>Let’s now consider looking at conflicts </a:t>
            </a:r>
            <a:r>
              <a:rPr lang="en-US" b="1" dirty="0" smtClean="0"/>
              <a:t>at the TXN level</a:t>
            </a:r>
          </a:p>
          <a:p>
            <a:endParaRPr lang="en-US" b="1" dirty="0"/>
          </a:p>
          <a:p>
            <a:r>
              <a:rPr lang="en-US" dirty="0" smtClean="0"/>
              <a:t>Consider a graph where the </a:t>
            </a:r>
            <a:r>
              <a:rPr lang="en-US" b="1" dirty="0" smtClean="0"/>
              <a:t>nodes are TXNs</a:t>
            </a:r>
            <a:r>
              <a:rPr lang="en-US" dirty="0" smtClean="0"/>
              <a:t>, and there is an edge from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>
                <a:sym typeface="Wingdings"/>
              </a:rPr>
              <a:t>T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if any actions in </a:t>
            </a:r>
            <a:r>
              <a:rPr lang="en-US" b="1" dirty="0" err="1" smtClean="0">
                <a:sym typeface="Wingdings"/>
              </a:rPr>
              <a:t>T</a:t>
            </a:r>
            <a:r>
              <a:rPr lang="en-US" b="1" baseline="-25000" dirty="0" err="1" smtClean="0">
                <a:sym typeface="Wingdings"/>
              </a:rPr>
              <a:t>i</a:t>
            </a:r>
            <a:r>
              <a:rPr lang="en-US" b="1" dirty="0" smtClean="0">
                <a:sym typeface="Wingdings"/>
              </a:rPr>
              <a:t> </a:t>
            </a:r>
            <a:r>
              <a:rPr lang="en-US" b="1" u="sng" dirty="0" smtClean="0">
                <a:sym typeface="Wingdings"/>
              </a:rPr>
              <a:t>precede and conflict with</a:t>
            </a:r>
            <a:r>
              <a:rPr lang="en-US" b="1" dirty="0" smtClean="0">
                <a:sym typeface="Wingdings"/>
              </a:rPr>
              <a:t> any actions in </a:t>
            </a:r>
            <a:r>
              <a:rPr lang="en-US" b="1" dirty="0" err="1" smtClean="0">
                <a:sym typeface="Wingdings"/>
              </a:rPr>
              <a:t>T</a:t>
            </a:r>
            <a:r>
              <a:rPr lang="en-US" b="1" baseline="-25000" dirty="0" err="1" smtClean="0">
                <a:sym typeface="Wingdings"/>
              </a:rPr>
              <a:t>j</a:t>
            </a:r>
            <a:endParaRPr lang="en-US" baseline="-25000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7742944" y="5183156"/>
            <a:ext cx="632697" cy="632697"/>
            <a:chOff x="7435034" y="4492691"/>
            <a:chExt cx="632697" cy="632697"/>
          </a:xfrm>
        </p:grpSpPr>
        <p:sp>
          <p:nvSpPr>
            <p:cNvPr id="156" name="Oval 155"/>
            <p:cNvSpPr/>
            <p:nvPr/>
          </p:nvSpPr>
          <p:spPr>
            <a:xfrm>
              <a:off x="7435034" y="4492691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582333" y="461504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9270791" y="5193886"/>
            <a:ext cx="632697" cy="632697"/>
            <a:chOff x="8962881" y="4512752"/>
            <a:chExt cx="632697" cy="632697"/>
          </a:xfrm>
        </p:grpSpPr>
        <p:sp>
          <p:nvSpPr>
            <p:cNvPr id="157" name="Oval 156"/>
            <p:cNvSpPr/>
            <p:nvPr/>
          </p:nvSpPr>
          <p:spPr>
            <a:xfrm>
              <a:off x="8962881" y="4512752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105830" y="462437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1296462" y="4974896"/>
            <a:ext cx="4861978" cy="976527"/>
            <a:chOff x="988552" y="4284431"/>
            <a:chExt cx="4861978" cy="976527"/>
          </a:xfrm>
        </p:grpSpPr>
        <p:cxnSp>
          <p:nvCxnSpPr>
            <p:cNvPr id="16" name="Straight Arrow Connector 15"/>
            <p:cNvCxnSpPr>
              <a:stCxn id="45" idx="2"/>
              <a:endCxn id="47" idx="1"/>
            </p:cNvCxnSpPr>
            <p:nvPr/>
          </p:nvCxnSpPr>
          <p:spPr>
            <a:xfrm>
              <a:off x="2186940" y="4615043"/>
              <a:ext cx="359895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3" idx="2"/>
              <a:endCxn id="49" idx="1"/>
            </p:cNvCxnSpPr>
            <p:nvPr/>
          </p:nvCxnSpPr>
          <p:spPr>
            <a:xfrm>
              <a:off x="1626796" y="4615043"/>
              <a:ext cx="1445676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5" idx="2"/>
              <a:endCxn id="49" idx="1"/>
            </p:cNvCxnSpPr>
            <p:nvPr/>
          </p:nvCxnSpPr>
          <p:spPr>
            <a:xfrm>
              <a:off x="2186940" y="4615043"/>
              <a:ext cx="885532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398038" y="5250829"/>
              <a:ext cx="4452492" cy="101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88552" y="4284431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88552" y="4736768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98038" y="4338044"/>
              <a:ext cx="45751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00121" y="4338044"/>
              <a:ext cx="475363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23677" y="4338044"/>
              <a:ext cx="52652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56600" y="4338044"/>
              <a:ext cx="52652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46835" y="4829101"/>
              <a:ext cx="459846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48917" y="4829101"/>
              <a:ext cx="450220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72472" y="4829101"/>
              <a:ext cx="526525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69793" y="4829101"/>
              <a:ext cx="526525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cxnSp>
          <p:nvCxnSpPr>
            <p:cNvPr id="144" name="Straight Arrow Connector 143"/>
            <p:cNvCxnSpPr>
              <a:stCxn id="44" idx="2"/>
              <a:endCxn id="50" idx="1"/>
            </p:cNvCxnSpPr>
            <p:nvPr/>
          </p:nvCxnSpPr>
          <p:spPr>
            <a:xfrm>
              <a:off x="3837803" y="4615043"/>
              <a:ext cx="1431990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46" idx="2"/>
              <a:endCxn id="48" idx="1"/>
            </p:cNvCxnSpPr>
            <p:nvPr/>
          </p:nvCxnSpPr>
          <p:spPr>
            <a:xfrm>
              <a:off x="4419863" y="4615043"/>
              <a:ext cx="329054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46" idx="2"/>
              <a:endCxn id="50" idx="1"/>
            </p:cNvCxnSpPr>
            <p:nvPr/>
          </p:nvCxnSpPr>
          <p:spPr>
            <a:xfrm>
              <a:off x="4419863" y="4615043"/>
              <a:ext cx="849930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ight Arrow 152"/>
          <p:cNvSpPr/>
          <p:nvPr/>
        </p:nvSpPr>
        <p:spPr>
          <a:xfrm>
            <a:off x="6488817" y="5236258"/>
            <a:ext cx="678024" cy="49105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/>
          <p:cNvCxnSpPr>
            <a:stCxn id="156" idx="6"/>
            <a:endCxn id="157" idx="2"/>
          </p:cNvCxnSpPr>
          <p:nvPr/>
        </p:nvCxnSpPr>
        <p:spPr>
          <a:xfrm>
            <a:off x="8375641" y="5499505"/>
            <a:ext cx="895150" cy="1073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92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92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5725" y="209785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706328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706328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499034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3036940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942879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4071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2097854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cxnSp>
        <p:nvCxnSpPr>
          <p:cNvPr id="72" name="Straight Arrow Connector 71"/>
          <p:cNvCxnSpPr>
            <a:stCxn id="21" idx="2"/>
            <a:endCxn id="31" idx="1"/>
          </p:cNvCxnSpPr>
          <p:nvPr/>
        </p:nvCxnSpPr>
        <p:spPr>
          <a:xfrm>
            <a:off x="1150934" y="3036940"/>
            <a:ext cx="252980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can we say about “good” vs. “bad” conflict graphs?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27" idx="2"/>
            <a:endCxn id="29" idx="1"/>
          </p:cNvCxnSpPr>
          <p:nvPr/>
        </p:nvCxnSpPr>
        <p:spPr>
          <a:xfrm>
            <a:off x="1711078" y="3036940"/>
            <a:ext cx="1444023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31" idx="1"/>
          </p:cNvCxnSpPr>
          <p:nvPr/>
        </p:nvCxnSpPr>
        <p:spPr>
          <a:xfrm>
            <a:off x="1711078" y="3036940"/>
            <a:ext cx="196966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2" idx="2"/>
            <a:endCxn id="32" idx="1"/>
          </p:cNvCxnSpPr>
          <p:nvPr/>
        </p:nvCxnSpPr>
        <p:spPr>
          <a:xfrm>
            <a:off x="2277813" y="3036940"/>
            <a:ext cx="251611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8" idx="2"/>
            <a:endCxn id="30" idx="1"/>
          </p:cNvCxnSpPr>
          <p:nvPr/>
        </p:nvCxnSpPr>
        <p:spPr>
          <a:xfrm>
            <a:off x="2859873" y="3036940"/>
            <a:ext cx="141318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8" idx="2"/>
            <a:endCxn id="32" idx="1"/>
          </p:cNvCxnSpPr>
          <p:nvPr/>
        </p:nvCxnSpPr>
        <p:spPr>
          <a:xfrm>
            <a:off x="2859873" y="3036940"/>
            <a:ext cx="193405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9" idx="2"/>
            <a:endCxn id="55" idx="1"/>
          </p:cNvCxnSpPr>
          <p:nvPr/>
        </p:nvCxnSpPr>
        <p:spPr>
          <a:xfrm>
            <a:off x="7374453" y="3036940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1" idx="2"/>
            <a:endCxn id="53" idx="1"/>
          </p:cNvCxnSpPr>
          <p:nvPr/>
        </p:nvCxnSpPr>
        <p:spPr>
          <a:xfrm>
            <a:off x="7934597" y="3036940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1" idx="2"/>
            <a:endCxn id="55" idx="1"/>
          </p:cNvCxnSpPr>
          <p:nvPr/>
        </p:nvCxnSpPr>
        <p:spPr>
          <a:xfrm>
            <a:off x="7934597" y="3036940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0" idx="2"/>
            <a:endCxn id="56" idx="1"/>
          </p:cNvCxnSpPr>
          <p:nvPr/>
        </p:nvCxnSpPr>
        <p:spPr>
          <a:xfrm>
            <a:off x="9585460" y="3036940"/>
            <a:ext cx="143199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2" idx="2"/>
            <a:endCxn id="54" idx="1"/>
          </p:cNvCxnSpPr>
          <p:nvPr/>
        </p:nvCxnSpPr>
        <p:spPr>
          <a:xfrm>
            <a:off x="10167520" y="3036940"/>
            <a:ext cx="32905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2" idx="2"/>
            <a:endCxn id="56" idx="1"/>
          </p:cNvCxnSpPr>
          <p:nvPr/>
        </p:nvCxnSpPr>
        <p:spPr>
          <a:xfrm>
            <a:off x="10167520" y="3036940"/>
            <a:ext cx="84993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1" idx="2"/>
            <a:endCxn id="67" idx="1"/>
          </p:cNvCxnSpPr>
          <p:nvPr/>
        </p:nvCxnSpPr>
        <p:spPr>
          <a:xfrm>
            <a:off x="7374453" y="4829646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3" idx="2"/>
            <a:endCxn id="65" idx="1"/>
          </p:cNvCxnSpPr>
          <p:nvPr/>
        </p:nvCxnSpPr>
        <p:spPr>
          <a:xfrm>
            <a:off x="7934597" y="4829646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3" idx="2"/>
            <a:endCxn id="67" idx="1"/>
          </p:cNvCxnSpPr>
          <p:nvPr/>
        </p:nvCxnSpPr>
        <p:spPr>
          <a:xfrm>
            <a:off x="7934597" y="4829646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6" idx="3"/>
            <a:endCxn id="64" idx="2"/>
          </p:cNvCxnSpPr>
          <p:nvPr/>
        </p:nvCxnSpPr>
        <p:spPr>
          <a:xfrm flipV="1">
            <a:off x="9862666" y="4829646"/>
            <a:ext cx="145365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8" idx="3"/>
            <a:endCxn id="62" idx="2"/>
          </p:cNvCxnSpPr>
          <p:nvPr/>
        </p:nvCxnSpPr>
        <p:spPr>
          <a:xfrm flipV="1">
            <a:off x="10459847" y="4829646"/>
            <a:ext cx="27440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8" idx="3"/>
            <a:endCxn id="64" idx="2"/>
          </p:cNvCxnSpPr>
          <p:nvPr/>
        </p:nvCxnSpPr>
        <p:spPr>
          <a:xfrm flipV="1">
            <a:off x="10459847" y="4829646"/>
            <a:ext cx="85646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196055" y="4513538"/>
            <a:ext cx="302640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smtClean="0">
                <a:latin typeface="+mj-lt"/>
              </a:rPr>
              <a:t>bit complicated…</a:t>
            </a:r>
            <a:endParaRPr lang="en-US" sz="2800" b="1" dirty="0">
              <a:latin typeface="+mj-l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07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93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5725" y="209785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812971" y="3036940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942879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4071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2097854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can we say about “good” vs. “bad” conflict graphs?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62764" y="2833780"/>
            <a:ext cx="3869962" cy="1152505"/>
            <a:chOff x="1566079" y="3036940"/>
            <a:chExt cx="2160544" cy="643427"/>
          </a:xfrm>
        </p:grpSpPr>
        <p:grpSp>
          <p:nvGrpSpPr>
            <p:cNvPr id="71" name="Group 7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141189" y="2678631"/>
            <a:ext cx="3869962" cy="1152505"/>
            <a:chOff x="1566079" y="3036940"/>
            <a:chExt cx="2160544" cy="643427"/>
          </a:xfrm>
        </p:grpSpPr>
        <p:grpSp>
          <p:nvGrpSpPr>
            <p:cNvPr id="112" name="Group 111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114" name="Straight Arrow Connector 113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7141190" y="4178064"/>
            <a:ext cx="3869962" cy="1152505"/>
            <a:chOff x="1566079" y="3036940"/>
            <a:chExt cx="2160544" cy="64342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123" name="Straight Arrow Connector 122"/>
            <p:cNvCxnSpPr>
              <a:stCxn id="126" idx="7"/>
              <a:endCxn id="124" idx="1"/>
            </p:cNvCxnSpPr>
            <p:nvPr/>
          </p:nvCxnSpPr>
          <p:spPr>
            <a:xfrm>
              <a:off x="2106120" y="3129596"/>
              <a:ext cx="1080462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4" idx="3"/>
              <a:endCxn id="126" idx="5"/>
            </p:cNvCxnSpPr>
            <p:nvPr/>
          </p:nvCxnSpPr>
          <p:spPr>
            <a:xfrm flipH="1" flipV="1">
              <a:off x="2106119" y="3576981"/>
              <a:ext cx="1080464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/>
          <p:cNvSpPr/>
          <p:nvPr/>
        </p:nvSpPr>
        <p:spPr>
          <a:xfrm>
            <a:off x="2431394" y="5677497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 smtClean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</a:t>
            </a:r>
            <a:r>
              <a:rPr lang="en-US" sz="2800" dirty="0" smtClean="0">
                <a:latin typeface="+mj-lt"/>
              </a:rPr>
              <a:t>conflict graph </a:t>
            </a:r>
            <a:r>
              <a:rPr lang="en-US" sz="2800" dirty="0">
                <a:latin typeface="+mj-lt"/>
              </a:rPr>
              <a:t>is </a:t>
            </a:r>
            <a:r>
              <a:rPr lang="en-US" sz="2800" b="1" u="sng" dirty="0">
                <a:latin typeface="+mj-lt"/>
              </a:rPr>
              <a:t>acyclic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93532" y="4525347"/>
            <a:ext cx="132067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smtClean="0">
                <a:latin typeface="+mj-lt"/>
              </a:rPr>
              <a:t>Simple!</a:t>
            </a:r>
            <a:endParaRPr lang="en-US" sz="2800" b="1" dirty="0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46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142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unpack this notion of acyclic conflict graphs…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8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topological ordering </a:t>
            </a:r>
            <a:r>
              <a:rPr lang="en-US" dirty="0" smtClean="0"/>
              <a:t>of a directed graph is a linear ordering of its vertices that respects all the directed edges</a:t>
            </a:r>
          </a:p>
          <a:p>
            <a:endParaRPr lang="en-US" dirty="0" smtClean="0"/>
          </a:p>
          <a:p>
            <a:r>
              <a:rPr lang="en-US" dirty="0" smtClean="0"/>
              <a:t>A directed </a:t>
            </a:r>
            <a:r>
              <a:rPr lang="en-US" b="1" u="sng" dirty="0" smtClean="0"/>
              <a:t>acyclic</a:t>
            </a:r>
            <a:r>
              <a:rPr lang="en-US" dirty="0" smtClean="0"/>
              <a:t> graph (DAG) always has one or more </a:t>
            </a:r>
            <a:r>
              <a:rPr lang="en-US" b="1" dirty="0" smtClean="0"/>
              <a:t>topological orderings</a:t>
            </a:r>
          </a:p>
          <a:p>
            <a:pPr lvl="1"/>
            <a:r>
              <a:rPr lang="en-US" dirty="0" smtClean="0"/>
              <a:t>(And there exists a topological ordering </a:t>
            </a:r>
            <a:r>
              <a:rPr lang="en-US" i="1" dirty="0" smtClean="0"/>
              <a:t>if and only if </a:t>
            </a:r>
            <a:r>
              <a:rPr lang="en-US" dirty="0" smtClean="0"/>
              <a:t>there are no directed cycles)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03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40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What is one possible topological ordering here?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0933" y="350831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2697" y="5038531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2435" y="502920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010083" y="2929812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>
            <a:off x="2099431" y="3219061"/>
            <a:ext cx="1910652" cy="5784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7"/>
          </p:cNvCxnSpPr>
          <p:nvPr/>
        </p:nvCxnSpPr>
        <p:spPr>
          <a:xfrm flipH="1">
            <a:off x="1436214" y="4086808"/>
            <a:ext cx="373968" cy="10271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8" idx="1"/>
          </p:cNvCxnSpPr>
          <p:nvPr/>
        </p:nvCxnSpPr>
        <p:spPr>
          <a:xfrm>
            <a:off x="1810182" y="4086808"/>
            <a:ext cx="607234" cy="10364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0277" y="3335894"/>
            <a:ext cx="356337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Ex: 0, 1, 2</a:t>
            </a:r>
            <a:r>
              <a:rPr lang="en-US" sz="2400" smtClean="0">
                <a:latin typeface="+mj-lt"/>
              </a:rPr>
              <a:t>, 3  (or: 0, 1, 3, 2)</a:t>
            </a:r>
            <a:endParaRPr lang="en-US" sz="2400" dirty="0" smtClean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703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87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What is one possible topological ordering here?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0933" y="350831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2697" y="5038531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2435" y="502920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010083" y="2929812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>
            <a:off x="2099431" y="3219061"/>
            <a:ext cx="1910652" cy="5784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7"/>
          </p:cNvCxnSpPr>
          <p:nvPr/>
        </p:nvCxnSpPr>
        <p:spPr>
          <a:xfrm flipH="1">
            <a:off x="1436214" y="4086808"/>
            <a:ext cx="373968" cy="10271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2"/>
          </p:cNvCxnSpPr>
          <p:nvPr/>
        </p:nvCxnSpPr>
        <p:spPr>
          <a:xfrm flipV="1">
            <a:off x="1520933" y="5327780"/>
            <a:ext cx="811764" cy="509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2831" y="4086808"/>
            <a:ext cx="2626338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There </a:t>
            </a:r>
            <a:r>
              <a:rPr lang="en-US" sz="3200" smtClean="0">
                <a:latin typeface="+mj-lt"/>
              </a:rPr>
              <a:t>is none!</a:t>
            </a:r>
            <a:endParaRPr lang="en-US" sz="3200" dirty="0" smtClean="0">
              <a:latin typeface="+mj-lt"/>
            </a:endParaRPr>
          </a:p>
        </p:txBody>
      </p:sp>
      <p:cxnSp>
        <p:nvCxnSpPr>
          <p:cNvPr id="17" name="Straight Arrow Connector 16"/>
          <p:cNvCxnSpPr>
            <a:stCxn id="8" idx="0"/>
            <a:endCxn id="7" idx="5"/>
          </p:cNvCxnSpPr>
          <p:nvPr/>
        </p:nvCxnSpPr>
        <p:spPr>
          <a:xfrm flipH="1" flipV="1">
            <a:off x="2014712" y="4002089"/>
            <a:ext cx="607234" cy="10364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703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96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conflict </a:t>
            </a:r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conflict graph, a topological ordering of nodes corresponds to </a:t>
            </a:r>
            <a:r>
              <a:rPr lang="en-US" b="1" dirty="0" smtClean="0"/>
              <a:t>a serial ordering of TXNs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 an </a:t>
            </a:r>
            <a:r>
              <a:rPr lang="en-US" b="1" u="sng" dirty="0" smtClean="0"/>
              <a:t>acyclic</a:t>
            </a:r>
            <a:r>
              <a:rPr lang="en-US" dirty="0"/>
              <a:t> </a:t>
            </a:r>
            <a:r>
              <a:rPr lang="en-US" dirty="0" smtClean="0"/>
              <a:t>conflict graph </a:t>
            </a:r>
            <a:r>
              <a:rPr lang="en-US" dirty="0" smtClean="0">
                <a:sym typeface="Wingdings"/>
              </a:rPr>
              <a:t> conflict serializable!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1396" y="4987032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 smtClean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</a:t>
            </a:r>
            <a:r>
              <a:rPr lang="en-US" sz="2800" dirty="0" smtClean="0">
                <a:latin typeface="+mj-lt"/>
              </a:rPr>
              <a:t>conflict graph </a:t>
            </a:r>
            <a:r>
              <a:rPr lang="en-US" sz="2800" dirty="0">
                <a:latin typeface="+mj-lt"/>
              </a:rPr>
              <a:t>is </a:t>
            </a:r>
            <a:r>
              <a:rPr lang="en-US" sz="2800" b="1" u="sng" dirty="0">
                <a:latin typeface="+mj-lt"/>
              </a:rPr>
              <a:t>acyclic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703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50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Two-Phase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consider </a:t>
            </a:r>
            <a:r>
              <a:rPr lang="en-US" b="1" dirty="0" smtClean="0"/>
              <a:t>locking</a:t>
            </a:r>
            <a:r>
              <a:rPr lang="en-US" dirty="0" smtClean="0"/>
              <a:t>- specifically, </a:t>
            </a:r>
            <a:r>
              <a:rPr lang="en-US" i="1" dirty="0" smtClean="0"/>
              <a:t>strict two-phase locking</a:t>
            </a:r>
            <a:r>
              <a:rPr lang="en-US" dirty="0" smtClean="0"/>
              <a:t>- as a way to deal with concurrency, because is </a:t>
            </a:r>
            <a:r>
              <a:rPr lang="en-US" b="1" dirty="0" smtClean="0"/>
              <a:t>guarantees conflict </a:t>
            </a:r>
            <a:r>
              <a:rPr lang="en-US" b="1" dirty="0" err="1" smtClean="0"/>
              <a:t>serializability</a:t>
            </a:r>
            <a:r>
              <a:rPr lang="en-US" b="1" dirty="0" smtClean="0"/>
              <a:t> (if it completes- see upcoming…)</a:t>
            </a:r>
          </a:p>
          <a:p>
            <a:endParaRPr lang="en-US" b="1" dirty="0"/>
          </a:p>
          <a:p>
            <a:r>
              <a:rPr lang="en-US" dirty="0" smtClean="0"/>
              <a:t>Also (</a:t>
            </a:r>
            <a:r>
              <a:rPr lang="en-US" i="1" dirty="0" smtClean="0"/>
              <a:t>conceptually</a:t>
            </a:r>
            <a:r>
              <a:rPr lang="en-US" dirty="0" smtClean="0"/>
              <a:t>) straightforward to implement, and transparent to the user!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4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861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7614</TotalTime>
  <Words>6745</Words>
  <Application>Microsoft Macintosh PowerPoint</Application>
  <PresentationFormat>Custom</PresentationFormat>
  <Paragraphs>1331</Paragraphs>
  <Slides>111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2" baseType="lpstr">
      <vt:lpstr>Office Theme</vt:lpstr>
      <vt:lpstr>Lectures 14 &amp; 15: Transactions تراکنش‌ها</vt:lpstr>
      <vt:lpstr>Goals for this pair of lectures</vt:lpstr>
      <vt:lpstr>Lecture 14: Intro to Transactions &amp; Logging مقدمه‌ای بر تراکنش‌ها و لاگ کردن</vt:lpstr>
      <vt:lpstr>Today’s Lecture</vt:lpstr>
      <vt:lpstr>1. Transactions – تراکنش‌ها</vt:lpstr>
      <vt:lpstr>What you will learn about in this section</vt:lpstr>
      <vt:lpstr>High-level: Disk vs. Main Memory</vt:lpstr>
      <vt:lpstr>PowerPoint Presentation</vt:lpstr>
      <vt:lpstr>Our model: Three Types of Regions of Memory</vt:lpstr>
      <vt:lpstr>PowerPoint Presentation</vt:lpstr>
      <vt:lpstr>Transactions – تراکنش‌ها</vt:lpstr>
      <vt:lpstr>Transactions: Basic Definition</vt:lpstr>
      <vt:lpstr>Transactions: Basic Definition</vt:lpstr>
      <vt:lpstr>Transactions in SQL</vt:lpstr>
      <vt:lpstr>Model of Transaction for Our Class</vt:lpstr>
      <vt:lpstr>Motivation for Transactions</vt:lpstr>
      <vt:lpstr>Motivation</vt:lpstr>
      <vt:lpstr>Protection against crashes / aborts</vt:lpstr>
      <vt:lpstr>Protection against crashes / aborts</vt:lpstr>
      <vt:lpstr>Motivation</vt:lpstr>
      <vt:lpstr>Multiple users: single statements</vt:lpstr>
      <vt:lpstr>Multiple users: single statements</vt:lpstr>
      <vt:lpstr>2. Properties of Transactions ویژگی‌های تراکنش‌ها</vt:lpstr>
      <vt:lpstr>What you will learn about in this section</vt:lpstr>
      <vt:lpstr>Transaction Properties: ACID</vt:lpstr>
      <vt:lpstr>ACID: Atomicity</vt:lpstr>
      <vt:lpstr>ACID: Consistency</vt:lpstr>
      <vt:lpstr>ACID: Isolation</vt:lpstr>
      <vt:lpstr>ACID: Durability</vt:lpstr>
      <vt:lpstr>Challenges for ACID properties</vt:lpstr>
      <vt:lpstr>A Note: ACID is contentious!</vt:lpstr>
      <vt:lpstr>Goal for this lecture: Ensuring Atomicity &amp; Durability</vt:lpstr>
      <vt:lpstr>The Log</vt:lpstr>
      <vt:lpstr>Basic Idea: (Physical) Logging</vt:lpstr>
      <vt:lpstr>Why do we need logging for atomicity?</vt:lpstr>
      <vt:lpstr>3. Atomicity &amp; Durability via Logging</vt:lpstr>
      <vt:lpstr>What you will learn about in this section</vt:lpstr>
      <vt:lpstr>A Picture of Logging</vt:lpstr>
      <vt:lpstr>A picture of logging</vt:lpstr>
      <vt:lpstr>A picture of logging</vt:lpstr>
      <vt:lpstr>A picture of logging</vt:lpstr>
      <vt:lpstr>What is the correct way to write this all to disk?</vt:lpstr>
      <vt:lpstr>Write-Ahead Logging (WAL) TXN Commit Protocol</vt:lpstr>
      <vt:lpstr>Transaction Commit Process</vt:lpstr>
      <vt:lpstr>Incorrect Commit Protocol #1</vt:lpstr>
      <vt:lpstr>Incorrect Commit Protocol #2</vt:lpstr>
      <vt:lpstr>Improved Commit Protocol (WAL)</vt:lpstr>
      <vt:lpstr>Write-ahead Logging (WAL) Commit Protocol</vt:lpstr>
      <vt:lpstr>Write-ahead Logging (WAL) Commit Protocol</vt:lpstr>
      <vt:lpstr>Write-Ahead Logging (WAL)</vt:lpstr>
      <vt:lpstr>Logging Summary</vt:lpstr>
      <vt:lpstr>Lecture 15: Concurrency &amp; Locking</vt:lpstr>
      <vt:lpstr>Today’s Lecture</vt:lpstr>
      <vt:lpstr>1. Concurrency, Scheduling &amp; Anomalies</vt:lpstr>
      <vt:lpstr>What you will learn about in this section</vt:lpstr>
      <vt:lpstr>Concurrency: Isolation &amp; Consistency</vt:lpstr>
      <vt:lpstr>Note the hard part…</vt:lpstr>
      <vt:lpstr>Example- consider two TXNs:</vt:lpstr>
      <vt:lpstr>Example- consider two TXNs:</vt:lpstr>
      <vt:lpstr>Example- consider two TXNs:</vt:lpstr>
      <vt:lpstr>Example- consider two TXNs:</vt:lpstr>
      <vt:lpstr>Example- consider two TXNs:</vt:lpstr>
      <vt:lpstr>Recall: Three Types of Regions of Memory</vt:lpstr>
      <vt:lpstr>Why Interleave TXNs?</vt:lpstr>
      <vt:lpstr>Interleaving &amp; Isolation</vt:lpstr>
      <vt:lpstr>Scheduling examples</vt:lpstr>
      <vt:lpstr>Scheduling examples</vt:lpstr>
      <vt:lpstr>Scheduling examples</vt:lpstr>
      <vt:lpstr>Scheduling examples</vt:lpstr>
      <vt:lpstr>Scheduling Definitions</vt:lpstr>
      <vt:lpstr>Serializable?</vt:lpstr>
      <vt:lpstr>Serializable?</vt:lpstr>
      <vt:lpstr>What else can go wrong with interleaving?</vt:lpstr>
      <vt:lpstr>The DBMS’s view of the schedule</vt:lpstr>
      <vt:lpstr>Conflict Types</vt:lpstr>
      <vt:lpstr>PowerPoint Presentation</vt:lpstr>
      <vt:lpstr>PowerPoint Presentation</vt:lpstr>
      <vt:lpstr>PowerPoint Presentation</vt:lpstr>
      <vt:lpstr>PowerPoint Presentation</vt:lpstr>
      <vt:lpstr>Activity-8-1.ipynb</vt:lpstr>
      <vt:lpstr>2. Conflict Serializability, Locking &amp; Deadlock</vt:lpstr>
      <vt:lpstr>What you will learn about in this section</vt:lpstr>
      <vt:lpstr>Recall: Concurrency as Interleaving TXNs</vt:lpstr>
      <vt:lpstr>Recall: “Good” vs. “bad” schedules</vt:lpstr>
      <vt:lpstr>Ways of Defining “Good” vs. “Bad” Schedules</vt:lpstr>
      <vt:lpstr>Conflicts</vt:lpstr>
      <vt:lpstr>Conflicts</vt:lpstr>
      <vt:lpstr>Conflict Serializability</vt:lpstr>
      <vt:lpstr>Recall: “Good” vs. “bad” schedules</vt:lpstr>
      <vt:lpstr>Note: Conflicts vs. Anomalies</vt:lpstr>
      <vt:lpstr>The Conflict Graph</vt:lpstr>
      <vt:lpstr>PowerPoint Presentation</vt:lpstr>
      <vt:lpstr>PowerPoint Presentation</vt:lpstr>
      <vt:lpstr>Let’s unpack this notion of acyclic conflict graphs…</vt:lpstr>
      <vt:lpstr>DAGs &amp; Topological Orderings</vt:lpstr>
      <vt:lpstr>DAGs &amp; Topological Orderings</vt:lpstr>
      <vt:lpstr>DAGs &amp; Topological Orderings</vt:lpstr>
      <vt:lpstr>Connection to conflict serializability</vt:lpstr>
      <vt:lpstr>Strict Two-Phase Locking</vt:lpstr>
      <vt:lpstr>Strict Two-phase Locking (Strict 2PL) Protocol:</vt:lpstr>
      <vt:lpstr>Picture of 2-Phase Locking (2PL)</vt:lpstr>
      <vt:lpstr>Strict 2PL</vt:lpstr>
      <vt:lpstr>Strict 2PL</vt:lpstr>
      <vt:lpstr>Deadlock Detection: Example</vt:lpstr>
      <vt:lpstr>Deadlock Detection: Example</vt:lpstr>
      <vt:lpstr>Deadlock Detection: Example</vt:lpstr>
      <vt:lpstr>Deadlock Detection: Example</vt:lpstr>
      <vt:lpstr>The problem? Deadlock!??!</vt:lpstr>
      <vt:lpstr>Deadlocks</vt:lpstr>
      <vt:lpstr>Deadlock Detection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Mohammad Dashti</cp:lastModifiedBy>
  <cp:revision>286</cp:revision>
  <cp:lastPrinted>2016-10-16T01:17:37Z</cp:lastPrinted>
  <dcterms:created xsi:type="dcterms:W3CDTF">2015-09-11T05:09:33Z</dcterms:created>
  <dcterms:modified xsi:type="dcterms:W3CDTF">2018-11-03T19:10:52Z</dcterms:modified>
</cp:coreProperties>
</file>