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45" r:id="rId4"/>
    <p:sldId id="346" r:id="rId5"/>
    <p:sldId id="314" r:id="rId6"/>
    <p:sldId id="315" r:id="rId7"/>
    <p:sldId id="316" r:id="rId8"/>
    <p:sldId id="317" r:id="rId9"/>
    <p:sldId id="318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13" r:id="rId18"/>
    <p:sldId id="328" r:id="rId19"/>
    <p:sldId id="329" r:id="rId20"/>
    <p:sldId id="330" r:id="rId21"/>
    <p:sldId id="331" r:id="rId22"/>
    <p:sldId id="358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 autoAdjust="0"/>
    <p:restoredTop sz="81314" autoAdjust="0"/>
  </p:normalViewPr>
  <p:slideViewPr>
    <p:cSldViewPr snapToGrid="0" snapToObjects="1">
      <p:cViewPr>
        <p:scale>
          <a:sx n="65" d="100"/>
          <a:sy n="65" d="100"/>
        </p:scale>
        <p:origin x="-162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The E/R Model</a:t>
            </a:r>
            <a:br>
              <a:rPr lang="en-US" dirty="0" smtClean="0"/>
            </a:br>
            <a:r>
              <a:rPr lang="ar-IQ" dirty="0" smtClean="0"/>
              <a:t>جلسه </a:t>
            </a:r>
            <a:r>
              <a:rPr lang="ar-IQ" dirty="0" smtClean="0"/>
              <a:t>هشتم: </a:t>
            </a:r>
            <a:r>
              <a:rPr lang="ar-IQ" dirty="0" smtClean="0"/>
              <a:t>مدل موجودیت-رابطه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F56DB-9BDC-8948-A611-B5A50BD45EFC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/>
              <a:t>E/R:   entity sets overlap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3276601"/>
            <a:ext cx="7245350" cy="2133599"/>
            <a:chOff x="2286000" y="3276601"/>
            <a:chExt cx="7245350" cy="2133599"/>
          </a:xfrm>
        </p:grpSpPr>
        <p:sp>
          <p:nvSpPr>
            <p:cNvPr id="54277" name="Text Box 4"/>
            <p:cNvSpPr txBox="1">
              <a:spLocks noChangeArrowheads="1"/>
            </p:cNvSpPr>
            <p:nvPr/>
          </p:nvSpPr>
          <p:spPr bwMode="auto">
            <a:xfrm>
              <a:off x="2286000" y="4572001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SoftwareProduct</a:t>
              </a: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7543800" y="41910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3333CC"/>
                  </a:solidFill>
                </a:rPr>
                <a:t>EducationalProduct</a:t>
              </a:r>
            </a:p>
          </p:txBody>
        </p:sp>
        <p:grpSp>
          <p:nvGrpSpPr>
            <p:cNvPr id="54279" name="Group 6"/>
            <p:cNvGrpSpPr>
              <a:grpSpLocks/>
            </p:cNvGrpSpPr>
            <p:nvPr/>
          </p:nvGrpSpPr>
          <p:grpSpPr bwMode="auto">
            <a:xfrm>
              <a:off x="3733800" y="3657601"/>
              <a:ext cx="3943350" cy="1452563"/>
              <a:chOff x="1104" y="1668"/>
              <a:chExt cx="2484" cy="915"/>
            </a:xfrm>
          </p:grpSpPr>
          <p:sp>
            <p:nvSpPr>
              <p:cNvPr id="54284" name="Text Box 7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4285" name="Text Box 8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4286" name="Text Box 9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4287" name="Text Box 10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4288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4289" name="Text Box 12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4290" name="Text Box 13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4291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3407228" y="3708251"/>
              <a:ext cx="5217145" cy="1701949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1" name="Text Box 16"/>
            <p:cNvSpPr txBox="1">
              <a:spLocks noChangeArrowheads="1"/>
            </p:cNvSpPr>
            <p:nvPr/>
          </p:nvSpPr>
          <p:spPr bwMode="auto">
            <a:xfrm>
              <a:off x="5105400" y="3276601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4282" name="Oval 17"/>
            <p:cNvSpPr>
              <a:spLocks noChangeArrowheads="1"/>
            </p:cNvSpPr>
            <p:nvPr/>
          </p:nvSpPr>
          <p:spPr bwMode="auto">
            <a:xfrm rot="2757794">
              <a:off x="3617913" y="4325988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283" name="Oval 18"/>
            <p:cNvSpPr>
              <a:spLocks noChangeArrowheads="1"/>
            </p:cNvSpPr>
            <p:nvPr/>
          </p:nvSpPr>
          <p:spPr bwMode="auto">
            <a:xfrm>
              <a:off x="6362125" y="3905251"/>
              <a:ext cx="1430181" cy="130869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9DFE2-3C13-4344-94E1-E8D31669D46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8838" y="5888509"/>
            <a:ext cx="6454322" cy="516582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>
                <a:latin typeface="+mj-lt"/>
              </a:rPr>
              <a:t>No need for multiple inheritance in E/R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706687" y="4203954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SoftwareProduct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7964487" y="3822954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EducationalProduct</a:t>
            </a:r>
          </a:p>
        </p:txBody>
      </p:sp>
      <p:grpSp>
        <p:nvGrpSpPr>
          <p:cNvPr id="55302" name="Group 5"/>
          <p:cNvGrpSpPr>
            <a:grpSpLocks/>
          </p:cNvGrpSpPr>
          <p:nvPr/>
        </p:nvGrpSpPr>
        <p:grpSpPr bwMode="auto">
          <a:xfrm>
            <a:off x="4154487" y="3289554"/>
            <a:ext cx="3943350" cy="1452563"/>
            <a:chOff x="1104" y="1668"/>
            <a:chExt cx="2484" cy="915"/>
          </a:xfrm>
        </p:grpSpPr>
        <p:sp>
          <p:nvSpPr>
            <p:cNvPr id="55310" name="Text Box 6"/>
            <p:cNvSpPr txBox="1">
              <a:spLocks noChangeArrowheads="1"/>
            </p:cNvSpPr>
            <p:nvPr/>
          </p:nvSpPr>
          <p:spPr bwMode="auto">
            <a:xfrm>
              <a:off x="1728" y="172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55311" name="Text Box 7"/>
            <p:cNvSpPr txBox="1">
              <a:spLocks noChangeArrowheads="1"/>
            </p:cNvSpPr>
            <p:nvPr/>
          </p:nvSpPr>
          <p:spPr bwMode="auto">
            <a:xfrm>
              <a:off x="2161" y="16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55312" name="Text Box 8"/>
            <p:cNvSpPr txBox="1">
              <a:spLocks noChangeArrowheads="1"/>
            </p:cNvSpPr>
            <p:nvPr/>
          </p:nvSpPr>
          <p:spPr bwMode="auto">
            <a:xfrm>
              <a:off x="2352" y="187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55313" name="Text Box 9"/>
            <p:cNvSpPr txBox="1">
              <a:spLocks noChangeArrowheads="1"/>
            </p:cNvSpPr>
            <p:nvPr/>
          </p:nvSpPr>
          <p:spPr bwMode="auto">
            <a:xfrm>
              <a:off x="1104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sp1</a:t>
              </a:r>
            </a:p>
          </p:txBody>
        </p:sp>
        <p:sp>
          <p:nvSpPr>
            <p:cNvPr id="55314" name="Text Box 10"/>
            <p:cNvSpPr txBox="1">
              <a:spLocks noChangeArrowheads="1"/>
            </p:cNvSpPr>
            <p:nvPr/>
          </p:nvSpPr>
          <p:spPr bwMode="auto">
            <a:xfrm>
              <a:off x="1440" y="230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sp2</a:t>
              </a:r>
            </a:p>
          </p:txBody>
        </p:sp>
        <p:sp>
          <p:nvSpPr>
            <p:cNvPr id="55315" name="Text Box 11"/>
            <p:cNvSpPr txBox="1">
              <a:spLocks noChangeArrowheads="1"/>
            </p:cNvSpPr>
            <p:nvPr/>
          </p:nvSpPr>
          <p:spPr bwMode="auto">
            <a:xfrm>
              <a:off x="2976" y="182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ep1</a:t>
              </a:r>
            </a:p>
          </p:txBody>
        </p:sp>
        <p:sp>
          <p:nvSpPr>
            <p:cNvPr id="55316" name="Text Box 12"/>
            <p:cNvSpPr txBox="1">
              <a:spLocks noChangeArrowheads="1"/>
            </p:cNvSpPr>
            <p:nvPr/>
          </p:nvSpPr>
          <p:spPr bwMode="auto">
            <a:xfrm>
              <a:off x="3264" y="211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ep2</a:t>
              </a:r>
            </a:p>
          </p:txBody>
        </p:sp>
        <p:sp>
          <p:nvSpPr>
            <p:cNvPr id="55317" name="Text Box 13"/>
            <p:cNvSpPr txBox="1">
              <a:spLocks noChangeArrowheads="1"/>
            </p:cNvSpPr>
            <p:nvPr/>
          </p:nvSpPr>
          <p:spPr bwMode="auto">
            <a:xfrm>
              <a:off x="3024" y="2352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ep3</a:t>
              </a:r>
            </a:p>
          </p:txBody>
        </p:sp>
      </p:grpSp>
      <p:sp>
        <p:nvSpPr>
          <p:cNvPr id="55303" name="Oval 14"/>
          <p:cNvSpPr>
            <a:spLocks noChangeArrowheads="1"/>
          </p:cNvSpPr>
          <p:nvPr/>
        </p:nvSpPr>
        <p:spPr bwMode="auto">
          <a:xfrm>
            <a:off x="3544887" y="3266685"/>
            <a:ext cx="4942114" cy="1764582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4" name="Text Box 15"/>
          <p:cNvSpPr txBox="1">
            <a:spLocks noChangeArrowheads="1"/>
          </p:cNvSpPr>
          <p:nvPr/>
        </p:nvSpPr>
        <p:spPr bwMode="auto">
          <a:xfrm>
            <a:off x="5526087" y="2908554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</a:rPr>
              <a:t>Product</a:t>
            </a:r>
          </a:p>
        </p:txBody>
      </p:sp>
      <p:sp>
        <p:nvSpPr>
          <p:cNvPr id="55305" name="Freeform 16"/>
          <p:cNvSpPr>
            <a:spLocks/>
          </p:cNvSpPr>
          <p:nvPr/>
        </p:nvSpPr>
        <p:spPr bwMode="auto">
          <a:xfrm>
            <a:off x="5037136" y="3481416"/>
            <a:ext cx="3253921" cy="1317851"/>
          </a:xfrm>
          <a:custGeom>
            <a:avLst/>
            <a:gdLst>
              <a:gd name="T0" fmla="*/ 880 w 1560"/>
              <a:gd name="T1" fmla="*/ 104 h 832"/>
              <a:gd name="T2" fmla="*/ 1216 w 1560"/>
              <a:gd name="T3" fmla="*/ 56 h 832"/>
              <a:gd name="T4" fmla="*/ 1552 w 1560"/>
              <a:gd name="T5" fmla="*/ 440 h 832"/>
              <a:gd name="T6" fmla="*/ 1264 w 1560"/>
              <a:gd name="T7" fmla="*/ 728 h 832"/>
              <a:gd name="T8" fmla="*/ 496 w 1560"/>
              <a:gd name="T9" fmla="*/ 824 h 832"/>
              <a:gd name="T10" fmla="*/ 16 w 1560"/>
              <a:gd name="T11" fmla="*/ 680 h 832"/>
              <a:gd name="T12" fmla="*/ 400 w 1560"/>
              <a:gd name="T13" fmla="*/ 536 h 832"/>
              <a:gd name="T14" fmla="*/ 976 w 1560"/>
              <a:gd name="T15" fmla="*/ 488 h 832"/>
              <a:gd name="T16" fmla="*/ 880 w 1560"/>
              <a:gd name="T17" fmla="*/ 104 h 8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60"/>
              <a:gd name="T28" fmla="*/ 0 h 832"/>
              <a:gd name="T29" fmla="*/ 1560 w 1560"/>
              <a:gd name="T30" fmla="*/ 832 h 8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60" h="832">
                <a:moveTo>
                  <a:pt x="880" y="104"/>
                </a:moveTo>
                <a:cubicBezTo>
                  <a:pt x="920" y="32"/>
                  <a:pt x="1104" y="0"/>
                  <a:pt x="1216" y="56"/>
                </a:cubicBezTo>
                <a:cubicBezTo>
                  <a:pt x="1328" y="112"/>
                  <a:pt x="1544" y="328"/>
                  <a:pt x="1552" y="440"/>
                </a:cubicBezTo>
                <a:cubicBezTo>
                  <a:pt x="1560" y="552"/>
                  <a:pt x="1440" y="664"/>
                  <a:pt x="1264" y="728"/>
                </a:cubicBezTo>
                <a:cubicBezTo>
                  <a:pt x="1088" y="792"/>
                  <a:pt x="704" y="832"/>
                  <a:pt x="496" y="824"/>
                </a:cubicBezTo>
                <a:cubicBezTo>
                  <a:pt x="288" y="816"/>
                  <a:pt x="32" y="728"/>
                  <a:pt x="16" y="680"/>
                </a:cubicBezTo>
                <a:cubicBezTo>
                  <a:pt x="0" y="632"/>
                  <a:pt x="240" y="568"/>
                  <a:pt x="400" y="536"/>
                </a:cubicBezTo>
                <a:cubicBezTo>
                  <a:pt x="560" y="504"/>
                  <a:pt x="896" y="560"/>
                  <a:pt x="976" y="488"/>
                </a:cubicBezTo>
                <a:cubicBezTo>
                  <a:pt x="1056" y="416"/>
                  <a:pt x="840" y="176"/>
                  <a:pt x="880" y="104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6" name="Freeform 17"/>
          <p:cNvSpPr>
            <a:spLocks/>
          </p:cNvSpPr>
          <p:nvPr/>
        </p:nvSpPr>
        <p:spPr bwMode="auto">
          <a:xfrm>
            <a:off x="3784373" y="3819553"/>
            <a:ext cx="2929163" cy="1034632"/>
          </a:xfrm>
          <a:custGeom>
            <a:avLst/>
            <a:gdLst>
              <a:gd name="T0" fmla="*/ 0 w 1672"/>
              <a:gd name="T1" fmla="*/ 128 h 728"/>
              <a:gd name="T2" fmla="*/ 336 w 1672"/>
              <a:gd name="T3" fmla="*/ 32 h 728"/>
              <a:gd name="T4" fmla="*/ 720 w 1672"/>
              <a:gd name="T5" fmla="*/ 320 h 728"/>
              <a:gd name="T6" fmla="*/ 1296 w 1672"/>
              <a:gd name="T7" fmla="*/ 272 h 728"/>
              <a:gd name="T8" fmla="*/ 1632 w 1672"/>
              <a:gd name="T9" fmla="*/ 368 h 728"/>
              <a:gd name="T10" fmla="*/ 1536 w 1672"/>
              <a:gd name="T11" fmla="*/ 656 h 728"/>
              <a:gd name="T12" fmla="*/ 960 w 1672"/>
              <a:gd name="T13" fmla="*/ 704 h 728"/>
              <a:gd name="T14" fmla="*/ 336 w 1672"/>
              <a:gd name="T15" fmla="*/ 512 h 728"/>
              <a:gd name="T16" fmla="*/ 0 w 1672"/>
              <a:gd name="T17" fmla="*/ 128 h 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72"/>
              <a:gd name="T28" fmla="*/ 0 h 728"/>
              <a:gd name="T29" fmla="*/ 1672 w 1672"/>
              <a:gd name="T30" fmla="*/ 728 h 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72" h="728">
                <a:moveTo>
                  <a:pt x="0" y="128"/>
                </a:moveTo>
                <a:cubicBezTo>
                  <a:pt x="0" y="48"/>
                  <a:pt x="216" y="0"/>
                  <a:pt x="336" y="32"/>
                </a:cubicBezTo>
                <a:cubicBezTo>
                  <a:pt x="456" y="64"/>
                  <a:pt x="560" y="280"/>
                  <a:pt x="720" y="320"/>
                </a:cubicBezTo>
                <a:cubicBezTo>
                  <a:pt x="880" y="360"/>
                  <a:pt x="1144" y="264"/>
                  <a:pt x="1296" y="272"/>
                </a:cubicBezTo>
                <a:cubicBezTo>
                  <a:pt x="1448" y="280"/>
                  <a:pt x="1592" y="304"/>
                  <a:pt x="1632" y="368"/>
                </a:cubicBezTo>
                <a:cubicBezTo>
                  <a:pt x="1672" y="432"/>
                  <a:pt x="1648" y="600"/>
                  <a:pt x="1536" y="656"/>
                </a:cubicBezTo>
                <a:cubicBezTo>
                  <a:pt x="1424" y="712"/>
                  <a:pt x="1160" y="728"/>
                  <a:pt x="960" y="704"/>
                </a:cubicBezTo>
                <a:cubicBezTo>
                  <a:pt x="760" y="680"/>
                  <a:pt x="496" y="608"/>
                  <a:pt x="336" y="512"/>
                </a:cubicBezTo>
                <a:cubicBezTo>
                  <a:pt x="176" y="416"/>
                  <a:pt x="0" y="208"/>
                  <a:pt x="0" y="128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auto">
          <a:xfrm>
            <a:off x="5373687" y="44325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esp1</a:t>
            </a:r>
          </a:p>
        </p:txBody>
      </p:sp>
      <p:sp>
        <p:nvSpPr>
          <p:cNvPr id="55308" name="Text Box 19"/>
          <p:cNvSpPr txBox="1">
            <a:spLocks noChangeArrowheads="1"/>
          </p:cNvSpPr>
          <p:nvPr/>
        </p:nvSpPr>
        <p:spPr bwMode="auto">
          <a:xfrm>
            <a:off x="5983287" y="4356354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esp2</a:t>
            </a:r>
          </a:p>
        </p:txBody>
      </p:sp>
      <p:sp>
        <p:nvSpPr>
          <p:cNvPr id="55309" name="Rectangle 20"/>
          <p:cNvSpPr>
            <a:spLocks noChangeArrowheads="1"/>
          </p:cNvSpPr>
          <p:nvPr/>
        </p:nvSpPr>
        <p:spPr bwMode="auto">
          <a:xfrm>
            <a:off x="2108200" y="1957067"/>
            <a:ext cx="746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We have three entity sets, but four different kinds of </a:t>
            </a:r>
            <a:r>
              <a:rPr lang="en-US" sz="2800" dirty="0" smtClean="0">
                <a:solidFill>
                  <a:srgbClr val="000000"/>
                </a:solidFill>
              </a:rPr>
              <a:t>objects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6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b="1" i="1" dirty="0" smtClean="0"/>
              <a:t>A </a:t>
            </a:r>
            <a:r>
              <a:rPr lang="en-US" b="1" i="1" dirty="0" err="1" smtClean="0"/>
              <a:t>IsA</a:t>
            </a:r>
            <a:r>
              <a:rPr lang="en-US" b="1" i="1" dirty="0" smtClean="0"/>
              <a:t> B </a:t>
            </a:r>
            <a:r>
              <a:rPr lang="en-US" dirty="0" smtClean="0"/>
              <a:t>then every </a:t>
            </a:r>
            <a:r>
              <a:rPr lang="en-US" b="1" dirty="0" smtClean="0"/>
              <a:t>A</a:t>
            </a:r>
            <a:r>
              <a:rPr lang="en-US" dirty="0" smtClean="0"/>
              <a:t> is a </a:t>
            </a:r>
            <a:r>
              <a:rPr lang="en-US" b="1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IsA</a:t>
            </a:r>
            <a:r>
              <a:rPr lang="en-US" dirty="0" smtClean="0"/>
              <a:t>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descriptive attributes to a subclass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identify entities that participate in a relationship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 need for multiple 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UnionTypes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895600" y="4747866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Suppose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each piece of furniture is owned either by a person, or by a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company. 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How do we represent this?</a:t>
            </a:r>
            <a:endParaRPr lang="en-US" sz="28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000" y="2985914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95600" y="2985914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610600" y="2985914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33522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Union Types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+mj-lt"/>
              </a:rPr>
              <a:t>Say: each piece of furniture is owned either by a person, </a:t>
            </a:r>
            <a:r>
              <a:rPr lang="en-US" dirty="0" smtClean="0">
                <a:latin typeface="+mj-lt"/>
              </a:rPr>
              <a:t>or by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company</a:t>
            </a:r>
          </a:p>
          <a:p>
            <a:pPr eaLnBrk="1" hangingPunct="1">
              <a:buFontTx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buFontTx/>
              <a:buNone/>
            </a:pPr>
            <a:r>
              <a:rPr lang="en-US" b="1" u="sng" dirty="0" smtClean="0">
                <a:latin typeface="+mj-lt"/>
              </a:rPr>
              <a:t>Solution </a:t>
            </a:r>
            <a:r>
              <a:rPr lang="en-US" b="1" u="sng" dirty="0">
                <a:latin typeface="+mj-lt"/>
              </a:rPr>
              <a:t>1.</a:t>
            </a:r>
            <a:r>
              <a:rPr lang="en-US" dirty="0">
                <a:latin typeface="+mj-lt"/>
              </a:rPr>
              <a:t> Acceptable, </a:t>
            </a:r>
            <a:r>
              <a:rPr lang="en-US" dirty="0" smtClean="0">
                <a:latin typeface="+mj-lt"/>
              </a:rPr>
              <a:t>but imperfect </a:t>
            </a:r>
            <a:r>
              <a:rPr lang="en-US" dirty="0">
                <a:latin typeface="+mj-lt"/>
              </a:rPr>
              <a:t>(What’s wrong ?)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5181600" y="3979862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743200" y="3979862"/>
            <a:ext cx="1023938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8458200" y="3979862"/>
            <a:ext cx="1377950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5052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6705600" y="5122862"/>
            <a:ext cx="2286000" cy="14160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ownedByComp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rot="5400000">
            <a:off x="5290741" y="4947046"/>
            <a:ext cx="1384300" cy="383382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 rot="16200000" flipH="1">
            <a:off x="5747941" y="4873228"/>
            <a:ext cx="1384300" cy="531018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rot="10800000">
            <a:off x="3255171" y="4446587"/>
            <a:ext cx="250031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8991601" y="4446587"/>
            <a:ext cx="155575" cy="1384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Union Types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0071"/>
            <a:ext cx="10363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Solution 2: </a:t>
            </a:r>
            <a:r>
              <a:rPr lang="en-US" dirty="0" smtClean="0"/>
              <a:t>better (though more laborious)</a:t>
            </a:r>
            <a:endParaRPr lang="en-US" dirty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57801" y="2514601"/>
            <a:ext cx="198596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FurniturePiece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3429000" y="5105401"/>
            <a:ext cx="10230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53400" y="5105401"/>
            <a:ext cx="1377950" cy="46672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5105400" y="3581400"/>
            <a:ext cx="22860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5715001" y="4953001"/>
            <a:ext cx="1023937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5867400" y="5867401"/>
            <a:ext cx="762000" cy="6445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</a:rPr>
              <a:t>isa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rot="5400000">
            <a:off x="5949555" y="3280171"/>
            <a:ext cx="600075" cy="238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rot="5400000">
            <a:off x="5970985" y="4675586"/>
            <a:ext cx="533400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 rot="16200000" flipH="1">
            <a:off x="6013848" y="5632847"/>
            <a:ext cx="447675" cy="2143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4622029" y="4885554"/>
            <a:ext cx="944860" cy="2307882"/>
          </a:xfrm>
          <a:prstGeom prst="bentConnector3">
            <a:avLst>
              <a:gd name="adj1" fmla="val 12419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7075487" y="4745038"/>
            <a:ext cx="939800" cy="2593975"/>
          </a:xfrm>
          <a:prstGeom prst="bentConnector3">
            <a:avLst>
              <a:gd name="adj1" fmla="val -24324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7551" y="3009708"/>
            <a:ext cx="32698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</a:t>
            </a:r>
            <a:r>
              <a:rPr lang="en-US" sz="2400" smtClean="0">
                <a:latin typeface="+mj-lt"/>
              </a:rPr>
              <a:t>is happening here?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54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1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05069" y="1524001"/>
            <a:ext cx="1029166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Finding constraints is part of the </a:t>
            </a:r>
            <a:r>
              <a:rPr lang="en-US" sz="2400" dirty="0" smtClean="0">
                <a:solidFill>
                  <a:srgbClr val="000000"/>
                </a:solidFill>
              </a:rPr>
              <a:t>E/R modeling </a:t>
            </a:r>
            <a:r>
              <a:rPr lang="en-US" sz="2400" dirty="0">
                <a:solidFill>
                  <a:srgbClr val="000000"/>
                </a:solidFill>
              </a:rPr>
              <a:t>process. </a:t>
            </a:r>
            <a:r>
              <a:rPr lang="en-US" sz="2400" dirty="0" smtClean="0">
                <a:solidFill>
                  <a:srgbClr val="000000"/>
                </a:solidFill>
              </a:rPr>
              <a:t>Commonly </a:t>
            </a:r>
            <a:r>
              <a:rPr lang="en-US" sz="2400" dirty="0">
                <a:solidFill>
                  <a:srgbClr val="000000"/>
                </a:solidFill>
              </a:rPr>
              <a:t>used </a:t>
            </a:r>
            <a:r>
              <a:rPr lang="en-US" sz="2400" dirty="0" smtClean="0">
                <a:solidFill>
                  <a:srgbClr val="000000"/>
                </a:solidFill>
              </a:rPr>
              <a:t>constraints are: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u="sng" dirty="0" smtClean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Keys</a:t>
            </a:r>
            <a:r>
              <a:rPr lang="en-US" sz="2400" dirty="0">
                <a:solidFill>
                  <a:srgbClr val="3333CC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Implicit constraints on uniqueness of entities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An SSN (</a:t>
            </a:r>
            <a:r>
              <a:rPr lang="ar-IQ" sz="2400" i="1" dirty="0" smtClean="0">
                <a:solidFill>
                  <a:srgbClr val="000000"/>
                </a:solidFill>
              </a:rPr>
              <a:t>کد ملی</a:t>
            </a:r>
            <a:r>
              <a:rPr lang="en-US" sz="2400" i="1" dirty="0" smtClean="0">
                <a:solidFill>
                  <a:srgbClr val="000000"/>
                </a:solidFill>
              </a:rPr>
              <a:t>) uniquely </a:t>
            </a:r>
            <a:r>
              <a:rPr lang="en-US" sz="2400" i="1" dirty="0">
                <a:solidFill>
                  <a:srgbClr val="000000"/>
                </a:solidFill>
              </a:rPr>
              <a:t>identifies a </a:t>
            </a:r>
            <a:r>
              <a:rPr lang="en-US" sz="2400" i="1" dirty="0" smtClean="0">
                <a:solidFill>
                  <a:srgbClr val="000000"/>
                </a:solidFill>
              </a:rPr>
              <a:t>person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Single-value </a:t>
            </a:r>
            <a:r>
              <a:rPr lang="en-US" sz="2400" u="sng" dirty="0"/>
              <a:t>constraints: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a </a:t>
            </a:r>
            <a:r>
              <a:rPr lang="en-US" sz="2400" i="1" dirty="0">
                <a:solidFill>
                  <a:srgbClr val="000000"/>
                </a:solidFill>
              </a:rPr>
              <a:t>person can have only one </a:t>
            </a:r>
            <a:r>
              <a:rPr lang="en-US" sz="2400" i="1" dirty="0" smtClean="0">
                <a:solidFill>
                  <a:srgbClr val="000000"/>
                </a:solidFill>
              </a:rPr>
              <a:t>father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Referential </a:t>
            </a:r>
            <a:r>
              <a:rPr lang="en-US" sz="2400" u="sng" dirty="0"/>
              <a:t>integrity constraints: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Referenced entities must exist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if </a:t>
            </a:r>
            <a:r>
              <a:rPr lang="en-US" sz="2400" i="1" dirty="0">
                <a:solidFill>
                  <a:srgbClr val="000000"/>
                </a:solidFill>
              </a:rPr>
              <a:t>you work for a company, </a:t>
            </a:r>
            <a:r>
              <a:rPr lang="en-US" sz="2400" i="1" dirty="0" smtClean="0">
                <a:solidFill>
                  <a:srgbClr val="000000"/>
                </a:solidFill>
              </a:rPr>
              <a:t>it must </a:t>
            </a:r>
            <a:r>
              <a:rPr lang="en-US" sz="2400" i="1" dirty="0">
                <a:solidFill>
                  <a:srgbClr val="000000"/>
                </a:solidFill>
              </a:rPr>
              <a:t>exist in the </a:t>
            </a:r>
            <a:r>
              <a:rPr lang="en-US" sz="2400" i="1" dirty="0" smtClean="0">
                <a:solidFill>
                  <a:srgbClr val="000000"/>
                </a:solidFill>
              </a:rPr>
              <a:t>database</a:t>
            </a:r>
            <a:endParaRPr lang="en-US" sz="2400" i="1" dirty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Other </a:t>
            </a:r>
            <a:r>
              <a:rPr lang="en-US" sz="2400" u="sng" dirty="0"/>
              <a:t>constraints: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Ex: peoples</a:t>
            </a:r>
            <a:r>
              <a:rPr lang="en-US" sz="2400" i="1" dirty="0">
                <a:solidFill>
                  <a:srgbClr val="000000"/>
                </a:solidFill>
              </a:rPr>
              <a:t>’ ages are between 0 and </a:t>
            </a:r>
            <a:r>
              <a:rPr lang="en-US" sz="2400" i="1" dirty="0" smtClean="0">
                <a:solidFill>
                  <a:srgbClr val="000000"/>
                </a:solidFill>
              </a:rPr>
              <a:t>150</a:t>
            </a:r>
            <a:endParaRPr lang="en-US" sz="2400" i="1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70366" y="4802497"/>
            <a:ext cx="13902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Recall FOREIGN KEYs!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7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Constraints: Partial v. Total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1793054"/>
            <a:ext cx="7811278" cy="13716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3162300" y="3349378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Are there products made by no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81200" y="4374477"/>
            <a:ext cx="7811278" cy="13716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914399" y="6167736"/>
            <a:ext cx="106897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total </a:t>
            </a:r>
            <a:r>
              <a:rPr lang="en-US" sz="2400" i="1" u="sng" dirty="0" smtClean="0">
                <a:solidFill>
                  <a:srgbClr val="000000"/>
                </a:solidFill>
                <a:latin typeface="+mj-lt"/>
              </a:rPr>
              <a:t>participation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sz="2400" i="1" u="sng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69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819400" y="60198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5410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8077200" y="5943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4953000" y="47244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4953000" y="34290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52578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6858000" y="16002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4114800" y="25146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5257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60198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6629400" y="2286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4114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5791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6553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5638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7086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85344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1897779" y="1824335"/>
            <a:ext cx="2113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+mj-lt"/>
              </a:rPr>
              <a:t>Underline keys:</a:t>
            </a:r>
            <a:endParaRPr lang="en-US" sz="240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4400" y="2943394"/>
            <a:ext cx="253637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no formal way </a:t>
            </a:r>
            <a:r>
              <a:rPr lang="en-US" sz="2400" smtClean="0">
                <a:latin typeface="+mj-lt"/>
              </a:rPr>
              <a:t>to specify </a:t>
            </a:r>
            <a:r>
              <a:rPr lang="en-US" sz="2400" i="1" smtClean="0">
                <a:latin typeface="+mj-lt"/>
              </a:rPr>
              <a:t>multiple</a:t>
            </a:r>
            <a:r>
              <a:rPr lang="en-US" sz="2400" smtClean="0">
                <a:latin typeface="+mj-lt"/>
              </a:rPr>
              <a:t> keys in E/R diagrams…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24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B092C9-5AF5-9145-B594-631B0A09120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Value Constraints</a:t>
            </a:r>
          </a:p>
        </p:txBody>
      </p:sp>
      <p:sp>
        <p:nvSpPr>
          <p:cNvPr id="61444" name="AutoShape 3"/>
          <p:cNvSpPr>
            <a:spLocks noChangeAspect="1" noChangeArrowheads="1"/>
          </p:cNvSpPr>
          <p:nvPr/>
        </p:nvSpPr>
        <p:spPr bwMode="auto">
          <a:xfrm>
            <a:off x="5097278" y="272235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5" name="Line 4"/>
          <p:cNvSpPr>
            <a:spLocks noChangeAspect="1" noChangeShapeType="1"/>
          </p:cNvSpPr>
          <p:nvPr/>
        </p:nvSpPr>
        <p:spPr bwMode="auto">
          <a:xfrm flipH="1">
            <a:off x="4640035" y="318089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6" name="Line 5"/>
          <p:cNvSpPr>
            <a:spLocks noChangeAspect="1" noChangeShapeType="1"/>
          </p:cNvSpPr>
          <p:nvPr/>
        </p:nvSpPr>
        <p:spPr bwMode="auto">
          <a:xfrm>
            <a:off x="6945086" y="318089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7" name="AutoShape 6"/>
          <p:cNvSpPr>
            <a:spLocks noChangeAspect="1" noChangeArrowheads="1"/>
          </p:cNvSpPr>
          <p:nvPr/>
        </p:nvSpPr>
        <p:spPr bwMode="auto">
          <a:xfrm>
            <a:off x="5116328" y="4633709"/>
            <a:ext cx="1927141" cy="91707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61448" name="Line 7"/>
          <p:cNvSpPr>
            <a:spLocks noChangeAspect="1" noChangeShapeType="1"/>
          </p:cNvSpPr>
          <p:nvPr/>
        </p:nvSpPr>
        <p:spPr bwMode="auto">
          <a:xfrm flipH="1">
            <a:off x="4659085" y="5092247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49" name="Line 8"/>
          <p:cNvSpPr>
            <a:spLocks noChangeAspect="1" noChangeShapeType="1"/>
          </p:cNvSpPr>
          <p:nvPr/>
        </p:nvSpPr>
        <p:spPr bwMode="auto">
          <a:xfrm>
            <a:off x="6964136" y="5092247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651273" y="3907972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v. 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2174182"/>
            <a:ext cx="32867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See previous section!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57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E/R Concepts</a:t>
            </a:r>
            <a:r>
              <a:rPr lang="ar-IQ" dirty="0" smtClean="0">
                <a:latin typeface="+mj-lt"/>
              </a:rPr>
              <a:t> (مفاهیم پیشرفته‌ی موجودیت-رابطه)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E/R Translation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Constraints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1793054"/>
            <a:ext cx="7543800" cy="13716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4307654"/>
            <a:ext cx="7543800" cy="13716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3247688" y="3262344"/>
            <a:ext cx="5696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3278187" y="6096000"/>
            <a:ext cx="563562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Each product made by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exactly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one company.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9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9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entity sets to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4494" y="5127231"/>
            <a:ext cx="375090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“Football team”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v.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“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The Yazd 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Football team”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(e.g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.,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Tehran </a:t>
            </a:r>
            <a:r>
              <a:rPr lang="en-US" sz="2000" i="1" dirty="0" err="1" smtClean="0">
                <a:solidFill>
                  <a:srgbClr val="000000"/>
                </a:solidFill>
                <a:latin typeface="+mj-lt"/>
              </a:rPr>
              <a:t>Uni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 has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a football team 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too)</a:t>
            </a:r>
            <a:endParaRPr lang="en-US" sz="20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000" y="2743200"/>
            <a:ext cx="8077200" cy="21336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Team</a:t>
                </a: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affiliation</a:t>
                </a: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arrow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number</a:t>
                </a: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sport</a:t>
                </a: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5943600"/>
            <a:ext cx="1905000" cy="457200"/>
          </a:xfrm>
          <a:noFill/>
        </p:spPr>
        <p:txBody>
          <a:bodyPr/>
          <a:lstStyle/>
          <a:p>
            <a:fld id="{1F35A8C0-0553-7848-AB31-9B3F8A8B5DB6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695069" y="1585572"/>
            <a:ext cx="68018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  <a:latin typeface="+mj-lt"/>
              </a:rPr>
              <a:t>weak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classes to which they are related.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78486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University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2438400" y="31242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5486400" y="2743200"/>
            <a:ext cx="1524000" cy="1371600"/>
          </a:xfrm>
          <a:prstGeom prst="diamond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affiliation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>
            <a:off x="4572000" y="34290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arrow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7010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40386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number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19050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sport</a:t>
            </a: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7772400" y="4191000"/>
            <a:ext cx="1447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81534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30480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35814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83820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267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280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Weak Entity Sets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47900" y="531971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number </a:t>
            </a: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i="1" u="sng" dirty="0">
                <a:solidFill>
                  <a:srgbClr val="000000"/>
                </a:solidFill>
              </a:rPr>
              <a:t>partial key</a:t>
            </a:r>
            <a:r>
              <a:rPr lang="en-US" sz="2400" dirty="0">
                <a:solidFill>
                  <a:srgbClr val="000000"/>
                </a:solidFill>
              </a:rPr>
              <a:t>. (denote with dashed underline).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University is called the </a:t>
            </a:r>
            <a:r>
              <a:rPr lang="en-US" sz="2400" i="1" u="sng" dirty="0">
                <a:solidFill>
                  <a:srgbClr val="000000"/>
                </a:solidFill>
              </a:rPr>
              <a:t>identifying owner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Participation in affiliation must be total. Why?</a:t>
            </a:r>
          </a:p>
        </p:txBody>
      </p:sp>
    </p:spTree>
    <p:extLst>
      <p:ext uri="{BB962C8B-B14F-4D97-AF65-F5344CB8AC3E}">
        <p14:creationId xmlns:p14="http://schemas.microsoft.com/office/powerpoint/2010/main" val="7146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800" y="1690688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E/R 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diagrams are a visual syntax that allows technical and non-technical people to talk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For conceptual </a:t>
            </a: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design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Basic constructs: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entity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b="1" kern="0" dirty="0">
                <a:ea typeface="ＭＳ Ｐゴシック" charset="-128"/>
                <a:cs typeface="ＭＳ Ｐゴシック" charset="-128"/>
              </a:rPr>
              <a:t>relationship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, and </a:t>
            </a:r>
            <a:r>
              <a:rPr lang="en-US" sz="2800" b="1" kern="0" dirty="0" smtClean="0">
                <a:ea typeface="ＭＳ Ｐゴシック" charset="-128"/>
                <a:cs typeface="ＭＳ Ｐゴシック" charset="-128"/>
              </a:rPr>
              <a:t>attributes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i="1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A good design is faithful to the constraints of the application, but not overzealous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51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6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Advanced E/R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4661338"/>
            <a:ext cx="9076765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Subclasses &amp; connection to OO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Weak entity sets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Crayon Time!  Drawing E/R diagrams Pt. III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4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23731" y="1793054"/>
            <a:ext cx="100397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Some objects in a class may be special, i.e. worthy of their own class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Define </a:t>
            </a:r>
            <a:r>
              <a:rPr lang="en-US" sz="2400" dirty="0">
                <a:solidFill>
                  <a:srgbClr val="000000"/>
                </a:solidFill>
              </a:rPr>
              <a:t>a new </a:t>
            </a:r>
            <a:r>
              <a:rPr lang="en-US" sz="2400" dirty="0" smtClean="0">
                <a:solidFill>
                  <a:srgbClr val="000000"/>
                </a:solidFill>
              </a:rPr>
              <a:t>class?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But what if we want to maintain connection to current class?</a:t>
            </a:r>
            <a:endParaRPr lang="en-US" sz="2400" i="1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</a:t>
            </a:r>
            <a:r>
              <a:rPr lang="en-US" sz="2400" u="sng" dirty="0" smtClean="0">
                <a:solidFill>
                  <a:srgbClr val="000000"/>
                </a:solidFill>
              </a:rPr>
              <a:t>etter</a:t>
            </a:r>
            <a:r>
              <a:rPr lang="en-US" sz="2400" u="sng" dirty="0">
                <a:solidFill>
                  <a:srgbClr val="000000"/>
                </a:solidFill>
              </a:rPr>
              <a:t>: define a </a:t>
            </a:r>
            <a:r>
              <a:rPr lang="en-US" sz="2400" i="1" u="sng" dirty="0" smtClean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 Ex: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5699125" y="40036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962400" y="4876801"/>
            <a:ext cx="1372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6926478" y="4876801"/>
            <a:ext cx="1728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Educational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4572000" y="4495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6324600" y="4495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15737" y="6015692"/>
            <a:ext cx="496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define </a:t>
            </a:r>
            <a:r>
              <a:rPr lang="en-US" sz="2800" b="1" dirty="0" smtClean="0">
                <a:latin typeface="+mj-lt"/>
              </a:rPr>
              <a:t>subclasses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in E/R!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20919" y="1663432"/>
            <a:ext cx="2284701" cy="1991791"/>
            <a:chOff x="4320919" y="1663432"/>
            <a:chExt cx="2284701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199650" y="1663432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320919" y="236641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63457" y="5061192"/>
            <a:ext cx="2167536" cy="1230224"/>
            <a:chOff x="2563457" y="5061192"/>
            <a:chExt cx="2167536" cy="1230224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914949" y="5061192"/>
              <a:ext cx="1816044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6" y="5647013"/>
              <a:ext cx="820149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2784" y="5061192"/>
            <a:ext cx="2753358" cy="1230224"/>
            <a:chOff x="6722784" y="5061192"/>
            <a:chExt cx="2753358" cy="1230224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363083" y="5764177"/>
              <a:ext cx="1113059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ageGroup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878731" cy="35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52263" y="3655223"/>
            <a:ext cx="3895708" cy="1405970"/>
            <a:chOff x="3852263" y="3655223"/>
            <a:chExt cx="3895708" cy="1405970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375397" y="4006715"/>
              <a:ext cx="761567" cy="644403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52263" y="4651118"/>
              <a:ext cx="1523134" cy="41007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rot="16200000" flipV="1">
              <a:off x="6737430" y="4050652"/>
              <a:ext cx="410075" cy="16110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rot="5400000" flipH="1" flipV="1">
              <a:off x="5595079" y="3816323"/>
              <a:ext cx="351492" cy="292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Modeling Subclasses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29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8574" y="1897166"/>
            <a:ext cx="4647041" cy="404880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Think in terms of </a:t>
            </a:r>
            <a:r>
              <a:rPr lang="en-US" dirty="0" smtClean="0"/>
              <a:t>records; ex:</a:t>
            </a:r>
            <a:endParaRPr lang="en-US" dirty="0"/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EducationalProduct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81800" y="4572000"/>
            <a:ext cx="1219200" cy="3048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800" y="6096000"/>
            <a:ext cx="1219200" cy="22860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2479676"/>
            <a:ext cx="1219200" cy="919163"/>
            <a:chOff x="6781800" y="2479676"/>
            <a:chExt cx="1219200" cy="919163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6" y="2479676"/>
              <a:ext cx="893763" cy="919163"/>
              <a:chOff x="3398" y="1562"/>
              <a:chExt cx="563" cy="579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p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781800" y="3733800"/>
            <a:ext cx="1219200" cy="1173161"/>
            <a:chOff x="6781800" y="3733800"/>
            <a:chExt cx="1219200" cy="1173161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201" y="3733801"/>
              <a:ext cx="893763" cy="919163"/>
              <a:chOff x="3398" y="1562"/>
              <a:chExt cx="563" cy="579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29"/>
              <a:ext cx="10869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platforms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81800" y="5257800"/>
            <a:ext cx="1219200" cy="1145366"/>
            <a:chOff x="6781800" y="5257800"/>
            <a:chExt cx="1219200" cy="1145366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201" y="5257801"/>
              <a:ext cx="893763" cy="919163"/>
              <a:chOff x="3398" y="1562"/>
              <a:chExt cx="563" cy="579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name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price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4"/>
              <a:ext cx="11091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</a:t>
              </a:r>
              <a:r>
                <a:rPr lang="en-US" dirty="0" err="1" smtClean="0">
                  <a:solidFill>
                    <a:srgbClr val="000000"/>
                  </a:solidFill>
                </a:rPr>
                <a:t>geGroup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013371" y="2438398"/>
            <a:ext cx="27432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Child subclasses contain all the attributes of </a:t>
            </a:r>
            <a:r>
              <a:rPr lang="en-US" sz="2000" i="1" dirty="0" smtClean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of their parent classes </a:t>
            </a:r>
            <a:r>
              <a:rPr lang="en-US" sz="2000" b="1" u="sng" dirty="0" smtClean="0">
                <a:latin typeface="+mj-lt"/>
              </a:rPr>
              <a:t>plus</a:t>
            </a:r>
            <a:r>
              <a:rPr lang="en-US" sz="2000" dirty="0" smtClean="0">
                <a:latin typeface="+mj-lt"/>
              </a:rPr>
              <a:t> the new attributes shown attached to them in the E/R diagram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3390" y="2806701"/>
            <a:ext cx="3398119" cy="2275012"/>
            <a:chOff x="1676400" y="838200"/>
            <a:chExt cx="8991600" cy="6019800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4800600" y="2667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5105400" y="838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5105400" y="2362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V="1">
              <a:off x="5867400" y="15240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>
              <a:off x="5334000" y="3886200"/>
              <a:ext cx="990600" cy="838200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isA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7086600" y="5257800"/>
              <a:ext cx="2667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133600" y="5257800"/>
              <a:ext cx="23622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92202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 smtClean="0">
                  <a:solidFill>
                    <a:srgbClr val="000000"/>
                  </a:solidFill>
                </a:rPr>
                <a:t>ageGroup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1676400" y="6172200"/>
              <a:ext cx="1447800" cy="6858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3124200" y="60198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077200" y="60198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V="1">
              <a:off x="3352800" y="4724400"/>
              <a:ext cx="1981200" cy="5334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 flipV="1">
              <a:off x="7105650" y="3943350"/>
              <a:ext cx="533400" cy="2095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 flipH="1" flipV="1">
              <a:off x="5619750" y="3638550"/>
              <a:ext cx="457200" cy="38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251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4800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Think like tables…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2228" name="Group 3"/>
          <p:cNvGrpSpPr>
            <a:grpSpLocks noChangeAspect="1"/>
          </p:cNvGrpSpPr>
          <p:nvPr/>
        </p:nvGrpSpPr>
        <p:grpSpPr bwMode="auto">
          <a:xfrm>
            <a:off x="609601" y="1905000"/>
            <a:ext cx="5867400" cy="3927475"/>
            <a:chOff x="96" y="528"/>
            <a:chExt cx="5664" cy="3792"/>
          </a:xfrm>
        </p:grpSpPr>
        <p:sp>
          <p:nvSpPr>
            <p:cNvPr id="52279" name="Rectangle 4"/>
            <p:cNvSpPr>
              <a:spLocks noChangeAspect="1" noChangeArrowheads="1"/>
            </p:cNvSpPr>
            <p:nvPr/>
          </p:nvSpPr>
          <p:spPr bwMode="auto">
            <a:xfrm>
              <a:off x="2064" y="1680"/>
              <a:ext cx="1344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2280" name="Oval 5"/>
            <p:cNvSpPr>
              <a:spLocks noChangeAspect="1" noChangeArrowheads="1"/>
            </p:cNvSpPr>
            <p:nvPr/>
          </p:nvSpPr>
          <p:spPr bwMode="auto">
            <a:xfrm>
              <a:off x="2256" y="52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2282" name="Oval 7"/>
            <p:cNvSpPr>
              <a:spLocks noChangeAspect="1" noChangeArrowheads="1"/>
            </p:cNvSpPr>
            <p:nvPr/>
          </p:nvSpPr>
          <p:spPr bwMode="auto">
            <a:xfrm>
              <a:off x="1536" y="1104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2283" name="Line 8"/>
            <p:cNvSpPr>
              <a:spLocks noChangeAspect="1" noChangeShapeType="1"/>
            </p:cNvSpPr>
            <p:nvPr/>
          </p:nvSpPr>
          <p:spPr bwMode="auto">
            <a:xfrm flipH="1" flipV="1">
              <a:off x="225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4" name="Line 9"/>
            <p:cNvSpPr>
              <a:spLocks noChangeAspect="1" noChangeShapeType="1"/>
            </p:cNvSpPr>
            <p:nvPr/>
          </p:nvSpPr>
          <p:spPr bwMode="auto">
            <a:xfrm flipV="1">
              <a:off x="2736" y="9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86" name="AutoShape 11"/>
            <p:cNvSpPr>
              <a:spLocks noChangeAspect="1" noChangeArrowheads="1"/>
            </p:cNvSpPr>
            <p:nvPr/>
          </p:nvSpPr>
          <p:spPr bwMode="auto">
            <a:xfrm>
              <a:off x="2376" y="2294"/>
              <a:ext cx="624" cy="528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isA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88" name="Rectangle 13"/>
            <p:cNvSpPr>
              <a:spLocks noChangeAspect="1" noChangeArrowheads="1"/>
            </p:cNvSpPr>
            <p:nvPr/>
          </p:nvSpPr>
          <p:spPr bwMode="auto">
            <a:xfrm>
              <a:off x="3504" y="3312"/>
              <a:ext cx="1680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Educational Product</a:t>
              </a:r>
            </a:p>
          </p:txBody>
        </p:sp>
        <p:sp>
          <p:nvSpPr>
            <p:cNvPr id="52289" name="Rectangle 14"/>
            <p:cNvSpPr>
              <a:spLocks noChangeAspect="1" noChangeArrowheads="1"/>
            </p:cNvSpPr>
            <p:nvPr/>
          </p:nvSpPr>
          <p:spPr bwMode="auto">
            <a:xfrm>
              <a:off x="384" y="3312"/>
              <a:ext cx="1488" cy="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2293" name="Oval 18"/>
            <p:cNvSpPr>
              <a:spLocks noChangeAspect="1" noChangeArrowheads="1"/>
            </p:cNvSpPr>
            <p:nvPr/>
          </p:nvSpPr>
          <p:spPr bwMode="auto">
            <a:xfrm>
              <a:off x="4848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ageGroup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2294" name="Oval 19"/>
            <p:cNvSpPr>
              <a:spLocks noChangeAspect="1" noChangeArrowheads="1"/>
            </p:cNvSpPr>
            <p:nvPr/>
          </p:nvSpPr>
          <p:spPr bwMode="auto">
            <a:xfrm>
              <a:off x="96" y="3888"/>
              <a:ext cx="912" cy="43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2295" name="Line 20"/>
            <p:cNvSpPr>
              <a:spLocks noChangeAspect="1" noChangeShapeType="1"/>
            </p:cNvSpPr>
            <p:nvPr/>
          </p:nvSpPr>
          <p:spPr bwMode="auto">
            <a:xfrm flipH="1">
              <a:off x="1008" y="379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2296" name="Line 21"/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3239"/>
              </p:ext>
            </p:extLst>
          </p:nvPr>
        </p:nvGraphicFramePr>
        <p:xfrm>
          <a:off x="7010400" y="914400"/>
          <a:ext cx="3429000" cy="1981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rice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ategory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2701"/>
              </p:ext>
            </p:extLst>
          </p:nvPr>
        </p:nvGraphicFramePr>
        <p:xfrm>
          <a:off x="7772400" y="3276600"/>
          <a:ext cx="2667000" cy="990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unix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62300"/>
              </p:ext>
            </p:extLst>
          </p:nvPr>
        </p:nvGraphicFramePr>
        <p:xfrm>
          <a:off x="7696200" y="4800600"/>
          <a:ext cx="2667000" cy="14859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ageGroup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toddler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6562726" y="385742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6096001" y="32004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Sw.Product</a:t>
            </a: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6629401" y="42672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accent2"/>
                </a:solidFill>
              </a:rPr>
              <a:t>Ed.Product</a:t>
            </a:r>
          </a:p>
        </p:txBody>
      </p:sp>
      <p:cxnSp>
        <p:nvCxnSpPr>
          <p:cNvPr id="31" name="Straight Connector 30"/>
          <p:cNvCxnSpPr>
            <a:stCxn id="52289" idx="0"/>
            <a:endCxn id="52286" idx="3"/>
          </p:cNvCxnSpPr>
          <p:nvPr/>
        </p:nvCxnSpPr>
        <p:spPr bwMode="auto">
          <a:xfrm flipV="1">
            <a:off x="1678661" y="4280957"/>
            <a:ext cx="1616021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2288" idx="0"/>
            <a:endCxn id="52286" idx="3"/>
          </p:cNvCxnSpPr>
          <p:nvPr/>
        </p:nvCxnSpPr>
        <p:spPr bwMode="auto">
          <a:xfrm flipH="1" flipV="1">
            <a:off x="3294682" y="4280957"/>
            <a:ext cx="1715470" cy="5075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52286" idx="0"/>
            <a:endCxn id="52279" idx="2"/>
          </p:cNvCxnSpPr>
          <p:nvPr/>
        </p:nvCxnSpPr>
        <p:spPr bwMode="auto">
          <a:xfrm flipV="1">
            <a:off x="3294682" y="3595306"/>
            <a:ext cx="49724" cy="13878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2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6BD30-E3B0-D04D-8B4E-E30A8D18356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/>
              <a:t>OO: C</a:t>
            </a:r>
            <a:r>
              <a:rPr lang="en-US" dirty="0" smtClean="0"/>
              <a:t>lasses </a:t>
            </a:r>
            <a:r>
              <a:rPr lang="en-US" dirty="0"/>
              <a:t>are disjoint (same for Java, C++)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325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 between OO and E/R inheritance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67000" y="3295650"/>
            <a:ext cx="6864350" cy="2087562"/>
            <a:chOff x="2667000" y="3295650"/>
            <a:chExt cx="6864350" cy="2087562"/>
          </a:xfrm>
        </p:grpSpPr>
        <p:grpSp>
          <p:nvGrpSpPr>
            <p:cNvPr id="53252" name="Group 3"/>
            <p:cNvGrpSpPr>
              <a:grpSpLocks/>
            </p:cNvGrpSpPr>
            <p:nvPr/>
          </p:nvGrpSpPr>
          <p:grpSpPr bwMode="auto">
            <a:xfrm>
              <a:off x="3886200" y="3759200"/>
              <a:ext cx="3943350" cy="1452563"/>
              <a:chOff x="1104" y="1668"/>
              <a:chExt cx="2484" cy="915"/>
            </a:xfrm>
          </p:grpSpPr>
          <p:sp>
            <p:nvSpPr>
              <p:cNvPr id="53260" name="Text Box 4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p1</a:t>
                </a:r>
              </a:p>
            </p:txBody>
          </p:sp>
          <p:sp>
            <p:nvSpPr>
              <p:cNvPr id="53261" name="Text Box 5"/>
              <p:cNvSpPr txBox="1">
                <a:spLocks noChangeArrowheads="1"/>
              </p:cNvSpPr>
              <p:nvPr/>
            </p:nvSpPr>
            <p:spPr bwMode="auto">
              <a:xfrm>
                <a:off x="2161" y="166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p2</a:t>
                </a:r>
              </a:p>
            </p:txBody>
          </p:sp>
          <p:sp>
            <p:nvSpPr>
              <p:cNvPr id="53262" name="Text Box 6"/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p3</a:t>
                </a:r>
              </a:p>
            </p:txBody>
          </p:sp>
          <p:sp>
            <p:nvSpPr>
              <p:cNvPr id="53263" name="Text Box 7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sp1</a:t>
                </a:r>
              </a:p>
            </p:txBody>
          </p:sp>
          <p:sp>
            <p:nvSpPr>
              <p:cNvPr id="53264" name="Text Box 8"/>
              <p:cNvSpPr txBox="1">
                <a:spLocks noChangeArrowheads="1"/>
              </p:cNvSpPr>
              <p:nvPr/>
            </p:nvSpPr>
            <p:spPr bwMode="auto">
              <a:xfrm>
                <a:off x="1440" y="230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sp2</a:t>
                </a:r>
              </a:p>
            </p:txBody>
          </p:sp>
          <p:sp>
            <p:nvSpPr>
              <p:cNvPr id="53265" name="Text Box 9"/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ep1</a:t>
                </a:r>
              </a:p>
            </p:txBody>
          </p: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ep2</a:t>
                </a:r>
              </a:p>
            </p:txBody>
          </p:sp>
          <p:sp>
            <p:nvSpPr>
              <p:cNvPr id="53267" name="Text Box 11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ep3</a:t>
                </a:r>
              </a:p>
            </p:txBody>
          </p:sp>
        </p:grpSp>
        <p:sp>
          <p:nvSpPr>
            <p:cNvPr id="53254" name="Oval 13"/>
            <p:cNvSpPr>
              <a:spLocks noChangeArrowheads="1"/>
            </p:cNvSpPr>
            <p:nvPr/>
          </p:nvSpPr>
          <p:spPr bwMode="auto">
            <a:xfrm>
              <a:off x="4816474" y="3730724"/>
              <a:ext cx="1743075" cy="777775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5" name="Oval 14"/>
            <p:cNvSpPr>
              <a:spLocks noChangeArrowheads="1"/>
            </p:cNvSpPr>
            <p:nvPr/>
          </p:nvSpPr>
          <p:spPr bwMode="auto">
            <a:xfrm rot="2757794">
              <a:off x="3770313" y="4446637"/>
              <a:ext cx="1223963" cy="6491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6" name="Oval 15"/>
            <p:cNvSpPr>
              <a:spLocks noChangeArrowheads="1"/>
            </p:cNvSpPr>
            <p:nvPr/>
          </p:nvSpPr>
          <p:spPr bwMode="auto">
            <a:xfrm>
              <a:off x="6662006" y="3960812"/>
              <a:ext cx="1167544" cy="1385887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5257800" y="3295650"/>
              <a:ext cx="895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333CC"/>
                  </a:solidFill>
                </a:rPr>
                <a:t>Product</a:t>
              </a:r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2667000" y="4616450"/>
              <a:ext cx="172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SoftwareProduct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7543800" y="3987801"/>
              <a:ext cx="198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3333CC"/>
                  </a:solidFill>
                </a:rPr>
                <a:t>EducationalProduct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284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Subclasses &amp; OO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55324" y="2304872"/>
            <a:ext cx="226733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OO = </a:t>
            </a:r>
            <a:r>
              <a:rPr lang="en-US" b="1" u="sng" dirty="0" smtClean="0">
                <a:latin typeface="+mj-lt"/>
              </a:rPr>
              <a:t>Object Oriented</a:t>
            </a:r>
            <a:r>
              <a:rPr lang="en-US" dirty="0" smtClean="0">
                <a:latin typeface="+mj-lt"/>
              </a:rPr>
              <a:t>.  E.g. classes as fundamental building block, etc…</a:t>
            </a:r>
          </a:p>
        </p:txBody>
      </p:sp>
    </p:spTree>
    <p:extLst>
      <p:ext uri="{BB962C8B-B14F-4D97-AF65-F5344CB8AC3E}">
        <p14:creationId xmlns:p14="http://schemas.microsoft.com/office/powerpoint/2010/main" val="37101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1101</Words>
  <Application>Microsoft Macintosh PowerPoint</Application>
  <PresentationFormat>Custom</PresentationFormat>
  <Paragraphs>311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8: The E/R Model جلسه هشتم: مدل موجودیت-رابطه</vt:lpstr>
      <vt:lpstr>Today’s Lecture</vt:lpstr>
      <vt:lpstr>1. Advanced E/R Concepts</vt:lpstr>
      <vt:lpstr>What you will learn about in this section</vt:lpstr>
      <vt:lpstr>Modeling Subclasses</vt:lpstr>
      <vt:lpstr> </vt:lpstr>
      <vt:lpstr>Understanding Subclasses</vt:lpstr>
      <vt:lpstr> Think like tables… </vt:lpstr>
      <vt:lpstr>Difference between OO and E/R inheritance</vt:lpstr>
      <vt:lpstr>Difference between OO and E/R inheritance</vt:lpstr>
      <vt:lpstr>Difference between OO and E/R inheritance</vt:lpstr>
      <vt:lpstr>IsA Review</vt:lpstr>
      <vt:lpstr>Modeling UnionTypes With Subclasses</vt:lpstr>
      <vt:lpstr>Modeling Union Types with Subclasses</vt:lpstr>
      <vt:lpstr>Modeling Union Types with Subclasses</vt:lpstr>
      <vt:lpstr>Constraints in E/R Diagrams</vt:lpstr>
      <vt:lpstr>Participation Constraints: Partial v. Total</vt:lpstr>
      <vt:lpstr> Keys in E/R Diagrams</vt:lpstr>
      <vt:lpstr>Single Value Constraints</vt:lpstr>
      <vt:lpstr>Referential Integrity Constraints</vt:lpstr>
      <vt:lpstr>Weak Entity Sets</vt:lpstr>
      <vt:lpstr>Weak Entity Sets</vt:lpstr>
      <vt:lpstr>E/R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199</cp:revision>
  <dcterms:created xsi:type="dcterms:W3CDTF">2015-09-18T05:48:25Z</dcterms:created>
  <dcterms:modified xsi:type="dcterms:W3CDTF">2018-10-08T10:22:54Z</dcterms:modified>
</cp:coreProperties>
</file>