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578" r:id="rId2"/>
    <p:sldId id="579" r:id="rId3"/>
    <p:sldId id="465" r:id="rId4"/>
    <p:sldId id="466" r:id="rId5"/>
    <p:sldId id="421" r:id="rId6"/>
    <p:sldId id="422" r:id="rId7"/>
    <p:sldId id="423" r:id="rId8"/>
    <p:sldId id="496" r:id="rId9"/>
    <p:sldId id="425" r:id="rId10"/>
    <p:sldId id="429" r:id="rId11"/>
    <p:sldId id="430" r:id="rId12"/>
    <p:sldId id="497" r:id="rId13"/>
    <p:sldId id="499" r:id="rId14"/>
    <p:sldId id="500" r:id="rId15"/>
    <p:sldId id="498" r:id="rId16"/>
    <p:sldId id="501" r:id="rId17"/>
    <p:sldId id="502" r:id="rId18"/>
    <p:sldId id="503" r:id="rId19"/>
    <p:sldId id="432" r:id="rId20"/>
    <p:sldId id="433" r:id="rId21"/>
    <p:sldId id="537" r:id="rId22"/>
    <p:sldId id="525" r:id="rId23"/>
    <p:sldId id="545" r:id="rId24"/>
    <p:sldId id="435" r:id="rId25"/>
    <p:sldId id="436" r:id="rId26"/>
    <p:sldId id="437" r:id="rId27"/>
    <p:sldId id="438" r:id="rId28"/>
    <p:sldId id="504" r:id="rId29"/>
    <p:sldId id="439" r:id="rId30"/>
    <p:sldId id="440" r:id="rId31"/>
    <p:sldId id="441" r:id="rId32"/>
    <p:sldId id="442" r:id="rId33"/>
    <p:sldId id="443" r:id="rId34"/>
    <p:sldId id="546" r:id="rId35"/>
    <p:sldId id="603" r:id="rId36"/>
    <p:sldId id="528" r:id="rId37"/>
    <p:sldId id="529" r:id="rId38"/>
    <p:sldId id="574" r:id="rId39"/>
    <p:sldId id="575" r:id="rId40"/>
    <p:sldId id="576" r:id="rId41"/>
    <p:sldId id="577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39" r:id="rId53"/>
    <p:sldId id="45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1128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need the FD on R2 because A1-An is </a:t>
            </a:r>
            <a:r>
              <a:rPr lang="en-US" dirty="0" err="1" smtClean="0"/>
              <a:t>effecitvely</a:t>
            </a:r>
            <a:r>
              <a:rPr lang="en-US" dirty="0" smtClean="0"/>
              <a:t> a </a:t>
            </a:r>
            <a:r>
              <a:rPr lang="en-US" dirty="0" err="1" smtClean="0"/>
              <a:t>superkey</a:t>
            </a:r>
            <a:r>
              <a:rPr lang="en-US" dirty="0" smtClean="0"/>
              <a:t>, so when you join with R2, you append the single unique</a:t>
            </a:r>
            <a:r>
              <a:rPr lang="en-US" baseline="0" dirty="0" smtClean="0"/>
              <a:t> value</a:t>
            </a:r>
          </a:p>
          <a:p>
            <a:r>
              <a:rPr lang="en-US" baseline="0" dirty="0" smtClean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functional dependency can be split</a:t>
            </a:r>
            <a:r>
              <a:rPr lang="en-US" baseline="0" dirty="0" smtClean="0"/>
              <a:t> into two halves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2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3.ipynb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12: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58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79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i="1" dirty="0" smtClean="0">
                <a:latin typeface="+mj-lt"/>
              </a:rPr>
              <a:t>a set of attributes</a:t>
            </a:r>
            <a:r>
              <a:rPr lang="en-US" sz="2800" dirty="0" smtClean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[all attributes]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</a:t>
            </a:r>
            <a:r>
              <a:rPr lang="en-US" sz="2400" b="1" i="1" dirty="0" smtClean="0">
                <a:latin typeface="+mj-lt"/>
              </a:rPr>
              <a:t>complement</a:t>
            </a:r>
            <a:r>
              <a:rPr lang="en-US" sz="2400" b="1" dirty="0" smtClean="0">
                <a:latin typeface="+mj-lt"/>
              </a:rPr>
              <a:t>, 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a </a:t>
            </a:r>
            <a:r>
              <a:rPr lang="en-US" sz="2400" i="1" dirty="0" smtClean="0">
                <a:latin typeface="+mj-lt"/>
              </a:rPr>
              <a:t>set of attributes </a:t>
            </a:r>
            <a:r>
              <a:rPr lang="en-US" sz="2400" dirty="0" smtClean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Boyce</a:t>
            </a:r>
            <a:r>
              <a:rPr lang="en-US" dirty="0"/>
              <a:t>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Decompositions &amp; 3NF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MVDs</a:t>
            </a:r>
          </a:p>
          <a:p>
            <a:pPr lvl="1"/>
            <a:r>
              <a:rPr lang="en-US" dirty="0"/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61526" y="181187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R(A,B,C,D,E)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{A,B,C,D,E}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23769" y="3659138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56735" y="5607049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(A,E)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6" y="3032344"/>
            <a:ext cx="2238256" cy="626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234892" y="3032344"/>
            <a:ext cx="4062362" cy="25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39808" y="5607049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(C,D)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793625" y="5606683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6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6" y="5000794"/>
            <a:ext cx="1870900" cy="605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</a:t>
            </a:r>
            <a:r>
              <a:rPr lang="en-US" dirty="0" smtClean="0">
                <a:hlinkClick r:id="rId2" action="ppaction://hlinkfile"/>
              </a:rPr>
              <a:t>12-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</a:t>
            </a:r>
            <a:r>
              <a:rPr lang="en-US" dirty="0" smtClean="0">
                <a:hlinkClick r:id="rId2" action="ppaction://hlinkfile"/>
              </a:rPr>
              <a:t>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 is </a:t>
            </a:r>
            <a:r>
              <a:rPr lang="en-US" sz="3200" dirty="0"/>
              <a:t>in </a:t>
            </a:r>
            <a:r>
              <a:rPr lang="en-US" sz="3200" i="1" dirty="0"/>
              <a:t>Third Normal Form (3NF) </a:t>
            </a:r>
            <a:r>
              <a:rPr lang="en-US" sz="3200" dirty="0"/>
              <a:t>if for every nontrivial FD X </a:t>
            </a:r>
            <a:r>
              <a:rPr lang="en-US" sz="3200" dirty="0">
                <a:sym typeface="Wingdings"/>
              </a:rPr>
              <a:t> </a:t>
            </a:r>
            <a:r>
              <a:rPr lang="en-US" sz="3200" dirty="0" smtClean="0">
                <a:sym typeface="Wingdings"/>
              </a:rPr>
              <a:t>A</a:t>
            </a:r>
            <a:r>
              <a:rPr lang="en-US" sz="3200" dirty="0" smtClean="0"/>
              <a:t>, either:</a:t>
            </a:r>
          </a:p>
          <a:p>
            <a:pPr lvl="1"/>
            <a:r>
              <a:rPr lang="en-US" sz="2800" dirty="0"/>
              <a:t>X </a:t>
            </a:r>
            <a:r>
              <a:rPr lang="en-US" sz="2800" dirty="0" smtClean="0">
                <a:sym typeface="Wingdings"/>
              </a:rPr>
              <a:t>is a </a:t>
            </a:r>
            <a:r>
              <a:rPr lang="en-US" sz="2800" dirty="0" err="1" smtClean="0">
                <a:sym typeface="Wingdings"/>
              </a:rPr>
              <a:t>superkey</a:t>
            </a:r>
            <a:r>
              <a:rPr lang="en-US" sz="2800" dirty="0" smtClean="0">
                <a:sym typeface="Wingdings"/>
              </a:rPr>
              <a:t> of R, or</a:t>
            </a:r>
          </a:p>
          <a:p>
            <a:pPr lvl="1"/>
            <a:r>
              <a:rPr lang="en-US" sz="2800" dirty="0" smtClean="0">
                <a:sym typeface="Wingdings"/>
              </a:rPr>
              <a:t>A is a member of at least one key of R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/>
              <a:t>Tradeoff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sz="2800" dirty="0"/>
              <a:t>We can check all FD’s in the decomposed relation </a:t>
            </a:r>
          </a:p>
          <a:p>
            <a:pPr lvl="1"/>
            <a:r>
              <a:rPr lang="en-US" sz="2800" dirty="0"/>
              <a:t>But now we might have redundancy due to FD’s 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Example: (Unit, Company, Product) is in 3NF, but not in BCNF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MVDs- </a:t>
            </a:r>
            <a:r>
              <a:rPr lang="ar-IQ" dirty="0" smtClean="0"/>
              <a:t>وابستگی‌های چند مقداری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multi-value dependency (MVD) is another type of dependency that could hold in our data, </a:t>
                </a:r>
                <a:r>
                  <a:rPr lang="en-US" b="1" i="1" dirty="0" smtClean="0"/>
                  <a:t>which is not captured by FDs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Formal definition:</a:t>
                </a:r>
              </a:p>
              <a:p>
                <a:pPr lvl="1"/>
                <a:r>
                  <a:rPr lang="en-US" dirty="0" smtClean="0"/>
                  <a:t>Given a relation</a:t>
                </a:r>
                <a:r>
                  <a:rPr lang="en-US" b="1" dirty="0" smtClean="0"/>
                  <a:t> R </a:t>
                </a:r>
                <a:r>
                  <a:rPr lang="en-US" dirty="0" smtClean="0"/>
                  <a:t>having attribute set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and two sets of attributes </a:t>
                </a:r>
                <a14:m>
                  <m:oMath xmlns=""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𝐗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multi-value dependency (MVD) </a:t>
                </a:r>
                <a14:m>
                  <m:oMath xmlns=""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 smtClean="0"/>
                  <a:t> holds on R if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b="1" i="1" dirty="0" smtClean="0"/>
                  <a:t>for any tuples </a:t>
                </a:r>
                <a14:m>
                  <m:oMath xmlns=""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b="1" i="1" dirty="0" smtClean="0"/>
                  <a:t> </a:t>
                </a:r>
                <a14:m>
                  <m:oMath xmlns=""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b="1" i="1" dirty="0" smtClean="0"/>
                  <a:t>, </a:t>
                </a:r>
                <a:r>
                  <a:rPr lang="en-US" dirty="0" smtClean="0"/>
                  <a:t>there exists a tuple </a:t>
                </a:r>
                <a:r>
                  <a:rPr lang="en-US" b="1" i="1" dirty="0" smtClean="0"/>
                  <a:t>t</a:t>
                </a:r>
                <a:r>
                  <a:rPr lang="en-US" b="1" i="1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[X]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[Y]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[A\Y]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[A\Y]</a:t>
                </a:r>
              </a:p>
              <a:p>
                <a:pPr lvl="3"/>
                <a:r>
                  <a:rPr lang="en-US" i="1" dirty="0" smtClean="0"/>
                  <a:t>Where A \ B means “elements of set A not in set B”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less formal, literal way to phrase the definition of an MVD:</a:t>
                </a:r>
              </a:p>
              <a:p>
                <a:endParaRPr lang="en-US" i="1" dirty="0" smtClean="0"/>
              </a:p>
              <a:p>
                <a:r>
                  <a:rPr lang="en-US" b="1" i="1" dirty="0" smtClean="0"/>
                  <a:t>The MVD </a:t>
                </a:r>
                <a14:m>
                  <m:oMath xmlns=""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 on R if for any pair of tuples with the same X values, the “swapped” pair of tuples with the same X values, but the other permutations of Y and A\Y values, is also in R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3598"/>
              </p:ext>
            </p:extLst>
          </p:nvPr>
        </p:nvGraphicFramePr>
        <p:xfrm>
          <a:off x="6096000" y="4670140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14179"/>
              </p:ext>
            </p:extLst>
          </p:nvPr>
        </p:nvGraphicFramePr>
        <p:xfrm>
          <a:off x="1791057" y="5001187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17556" y="5036161"/>
            <a:ext cx="1749286" cy="548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=""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hold must have…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30" t="-4717" r="-67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53935" y="4457770"/>
            <a:ext cx="243331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Note the connection to a local </a:t>
            </a:r>
            <a:r>
              <a:rPr lang="en-US" sz="2800" i="1" smtClean="0">
                <a:latin typeface="+mj-lt"/>
              </a:rPr>
              <a:t>cross-product…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219230"/>
            <a:ext cx="211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Ex: X = {x}, Y = {y}: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1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Another way to understand MVDs, in terms of </a:t>
                </a:r>
                <a:r>
                  <a:rPr lang="en-US" i="1" dirty="0" smtClean="0"/>
                  <a:t>conditional independence: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The MVD </a:t>
                </a:r>
                <a14:m>
                  <m:oMath xmlns=""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holds on R if </a:t>
                </a:r>
                <a:r>
                  <a:rPr lang="en-US" dirty="0" smtClean="0"/>
                  <a:t>given X, Y is conditionally independent of A \ Y and vice versa…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6406"/>
              </p:ext>
            </p:extLst>
          </p:nvPr>
        </p:nvGraphicFramePr>
        <p:xfrm>
          <a:off x="9694203" y="4304511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57913"/>
              </p:ext>
            </p:extLst>
          </p:nvPr>
        </p:nvGraphicFramePr>
        <p:xfrm>
          <a:off x="4436403" y="4304270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4304270"/>
            <a:ext cx="32865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given x = 1, we know for ex. that: </a:t>
            </a:r>
          </a:p>
          <a:p>
            <a:r>
              <a:rPr lang="en-US" sz="2400" dirty="0" smtClean="0">
                <a:latin typeface="+mj-lt"/>
              </a:rPr>
              <a:t>y = 0 </a:t>
            </a:r>
            <a:r>
              <a:rPr lang="en-US" sz="2400" dirty="0" smtClean="0">
                <a:latin typeface="+mj-lt"/>
                <a:sym typeface="Wingdings"/>
              </a:rPr>
              <a:t> z = 1</a:t>
            </a: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dependent </a:t>
            </a:r>
            <a:r>
              <a:rPr lang="en-US" sz="2400" dirty="0" smtClean="0">
                <a:latin typeface="+mj-lt"/>
                <a:sym typeface="Wingdings"/>
              </a:rPr>
              <a:t>on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317" y="4304511"/>
            <a:ext cx="267022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this is not the case!</a:t>
            </a:r>
            <a:endParaRPr lang="en-US" sz="2400" dirty="0" smtClean="0">
              <a:latin typeface="+mj-lt"/>
              <a:sym typeface="Wingdings"/>
            </a:endParaRP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independent </a:t>
            </a:r>
            <a:r>
              <a:rPr lang="en-US" sz="2400" dirty="0" smtClean="0">
                <a:latin typeface="+mj-lt"/>
                <a:sym typeface="Wingdings"/>
              </a:rPr>
              <a:t>of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13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Value Dependencies (MVDs)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71788"/>
            <a:ext cx="3380797" cy="5073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427" y="1690688"/>
            <a:ext cx="907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“real life” example…</a:t>
            </a:r>
            <a:endParaRPr lang="en-US" sz="3600" dirty="0"/>
          </a:p>
        </p:txBody>
      </p:sp>
      <p:sp>
        <p:nvSpPr>
          <p:cNvPr id="8" name="Cloud Callout 7"/>
          <p:cNvSpPr/>
          <p:nvPr/>
        </p:nvSpPr>
        <p:spPr>
          <a:xfrm>
            <a:off x="4125432" y="3199420"/>
            <a:ext cx="6422066" cy="2595324"/>
          </a:xfrm>
          <a:prstGeom prst="cloudCallout">
            <a:avLst>
              <a:gd name="adj1" fmla="val -60335"/>
              <a:gd name="adj2" fmla="val -536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Grad student CA thinks: </a:t>
            </a:r>
            <a:r>
              <a:rPr lang="en-US" sz="2800" dirty="0" smtClean="0"/>
              <a:t>“Hmm… what is real life??  Watching a movie over the weekend?”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87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5172" y="1573730"/>
            <a:ext cx="338115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functional dependencies that might hold here? 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366" y="6042187"/>
            <a:ext cx="91652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And yet it seems like there is some pattern / dependency…</a:t>
            </a:r>
            <a:endParaRPr lang="en-US" sz="2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172" y="3838737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No…</a:t>
            </a:r>
            <a:endParaRPr lang="en-US" sz="320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5172" y="1573730"/>
            <a:ext cx="338115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4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80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Any movie / snack combination is possible!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58376" y="3452361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18172" y="3466812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3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Star Wars: The Boba Fett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3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38214" y="1512862"/>
            <a:ext cx="369167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29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1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and t</a:t>
            </a:r>
            <a:r>
              <a:rPr lang="en-US" sz="2800" baseline="-25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[R\B]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[R\B]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R\B is “R minus B” i.e. the attributes of R not in B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6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Design</a:t>
            </a:r>
            <a:br>
              <a:rPr lang="en-US" dirty="0" smtClean="0"/>
            </a:br>
            <a:r>
              <a:rPr lang="ar-IQ" dirty="0" smtClean="0"/>
              <a:t>طراحی مفهومی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51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Note this also works!</a:t>
            </a:r>
            <a:endParaRPr lang="en-US" sz="2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2800" dirty="0" smtClean="0">
                <a:latin typeface="+mj-lt"/>
              </a:rPr>
              <a:t>Remember, an MVD holds over </a:t>
            </a:r>
            <a:r>
              <a:rPr lang="en-US" sz="2800" i="1" dirty="0" smtClean="0">
                <a:latin typeface="+mj-lt"/>
              </a:rPr>
              <a:t>a relation or an instance</a:t>
            </a:r>
            <a:r>
              <a:rPr lang="en-US" sz="2800" dirty="0" smtClean="0">
                <a:latin typeface="+mj-lt"/>
              </a:rPr>
              <a:t>, so </a:t>
            </a:r>
            <a:r>
              <a:rPr lang="en-US" sz="2800" dirty="0" err="1" smtClean="0">
                <a:latin typeface="+mj-lt"/>
              </a:rPr>
              <a:t>defn</a:t>
            </a:r>
            <a:r>
              <a:rPr lang="en-US" sz="2800" dirty="0" smtClean="0">
                <a:latin typeface="+mj-lt"/>
              </a:rPr>
              <a:t>. must hold for every applicable pair…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3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This expresses a sort of dependency (= data redundancy) that we </a:t>
            </a:r>
            <a:r>
              <a:rPr lang="en-US" sz="2800" i="1" dirty="0" smtClean="0">
                <a:latin typeface="+mj-lt"/>
              </a:rPr>
              <a:t>can’t</a:t>
            </a:r>
            <a:r>
              <a:rPr lang="en-US" sz="2800" dirty="0" smtClean="0">
                <a:latin typeface="+mj-lt"/>
              </a:rPr>
              <a:t> express </a:t>
            </a:r>
            <a:r>
              <a:rPr lang="en-US" sz="2800" smtClean="0">
                <a:latin typeface="+mj-lt"/>
              </a:rPr>
              <a:t>with FDs</a:t>
            </a:r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38214" y="4299829"/>
            <a:ext cx="36916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*</a:t>
            </a:r>
            <a:r>
              <a:rPr lang="en-US" sz="2400" i="1" dirty="0" smtClean="0">
                <a:latin typeface="+mj-lt"/>
              </a:rPr>
              <a:t>Actually, it expresses </a:t>
            </a:r>
            <a:r>
              <a:rPr lang="en-US" sz="2400" i="1" u="sng" dirty="0" smtClean="0">
                <a:latin typeface="+mj-lt"/>
              </a:rPr>
              <a:t>conditional independence</a:t>
            </a:r>
            <a:r>
              <a:rPr lang="en-US" sz="2400" i="1" dirty="0" smtClean="0">
                <a:latin typeface="+mj-lt"/>
              </a:rPr>
              <a:t> (between film and snack given </a:t>
            </a:r>
            <a:r>
              <a:rPr lang="en-US" sz="2400" i="1" smtClean="0">
                <a:latin typeface="+mj-lt"/>
              </a:rPr>
              <a:t>movie theatre)!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20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</a:t>
            </a:r>
            <a:r>
              <a:rPr lang="en-US" dirty="0" smtClean="0">
                <a:hlinkClick r:id="rId2" action="ppaction://hlinkfile"/>
              </a:rPr>
              <a:t>12-</a:t>
            </a:r>
            <a:r>
              <a:rPr lang="en-US" dirty="0" smtClean="0">
                <a:hlinkClick r:id="rId2" action="ppaction://hlinkfile"/>
              </a:rPr>
              <a:t>2</a:t>
            </a:r>
            <a:r>
              <a:rPr lang="en-US" dirty="0" smtClean="0">
                <a:hlinkClick r:id="rId2" action="ppaction://hlinkfile"/>
              </a:rPr>
              <a:t>.</a:t>
            </a:r>
            <a:r>
              <a:rPr lang="en-US" dirty="0" smtClean="0">
                <a:hlinkClick r:id="rId2" action="ppaction://hlinkfile"/>
              </a:rPr>
              <a:t>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79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10,11,12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process:</a:t>
            </a:r>
            <a:endParaRPr lang="ar-IQ" dirty="0" smtClean="0"/>
          </a:p>
          <a:p>
            <a:pPr algn="r">
              <a:buFontTx/>
              <a:buNone/>
            </a:pPr>
            <a:r>
              <a:rPr lang="ar-IQ" dirty="0" smtClean="0"/>
              <a:t>حالا که میدونیم چطوری وابستگی‌های تابعی رو پیدا کنیم، بقیه‌اش آسونه: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  <a:r>
              <a:rPr lang="ar-IQ" sz="2800" dirty="0" smtClean="0"/>
              <a:t>  - دنبال وابستگی تابعی‌های بد میگردیم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  <a:r>
              <a:rPr lang="ar-IQ" sz="2800" dirty="0" smtClean="0"/>
              <a:t> </a:t>
            </a:r>
            <a:r>
              <a:rPr lang="mr-IN" sz="2800" dirty="0" smtClean="0"/>
              <a:t>–</a:t>
            </a:r>
            <a:r>
              <a:rPr lang="ar-IQ" sz="2800" dirty="0" smtClean="0"/>
              <a:t> اگر پیدا کردیم، جدول رو تجزیه می‌کنیم تا آن وابستگی تابعی‌های بد حذف شوند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r>
              <a:rPr lang="ar-IQ" sz="2800" i="1" dirty="0" smtClean="0"/>
              <a:t> </a:t>
            </a:r>
            <a:r>
              <a:rPr lang="mr-IN" sz="2800" i="1" dirty="0" smtClean="0"/>
              <a:t>–</a:t>
            </a:r>
            <a:r>
              <a:rPr lang="ar-IQ" sz="2800" i="1" dirty="0" smtClean="0"/>
              <a:t> شمای پایگاه‌داده‌ی شما نرمال‌سازی میشه.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9094" y="4816531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normal forms…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1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 is that we define “good” and “bad” FDs as follows:</a:t>
            </a:r>
            <a:endParaRPr lang="ar-IQ" dirty="0" smtClean="0"/>
          </a:p>
          <a:p>
            <a:pPr algn="r"/>
            <a:r>
              <a:rPr lang="ar-IQ" dirty="0" smtClean="0"/>
              <a:t>ایده‌ی اصلی این است که وابستگی تابعی‌های خوب و بد رو اینطوری تعریف کنیم: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ar-IQ" sz="3200" dirty="0" smtClean="0">
              <a:sym typeface="Wingdings"/>
            </a:endParaRPr>
          </a:p>
          <a:p>
            <a:pPr algn="r"/>
            <a:r>
              <a:rPr lang="ar-IQ" sz="3200" dirty="0" smtClean="0">
                <a:sym typeface="Wingdings"/>
              </a:rPr>
              <a:t>سعی می‌کنیم که وابستگی تابعی‌های بد را حذف کنیم.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attributes; therefore, those other attributes can be duplicated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sets of attributes X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Section 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3904</Words>
  <Application>Microsoft Macintosh PowerPoint</Application>
  <PresentationFormat>Custom</PresentationFormat>
  <Paragraphs>849</Paragraphs>
  <Slides>53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Lecture 12: Design Theory II</vt:lpstr>
      <vt:lpstr>Today’s Lecture</vt:lpstr>
      <vt:lpstr>1. Boyce-Codd Normal Form</vt:lpstr>
      <vt:lpstr>What you will learn about in this section</vt:lpstr>
      <vt:lpstr>Conceptual Design طراحی مفهومی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Activity-12-1.ipynb</vt:lpstr>
      <vt:lpstr>2. Decompositions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3NF</vt:lpstr>
      <vt:lpstr>3. MVDs- وابستگی‌های چند مقداری</vt:lpstr>
      <vt:lpstr>What you will learn about in this section</vt:lpstr>
      <vt:lpstr>Multi-Value Dependencies (MVDs)</vt:lpstr>
      <vt:lpstr>Multi-Value Dependencies (MVDs)</vt:lpstr>
      <vt:lpstr>Multi-Value Dependencies (MVDs)</vt:lpstr>
      <vt:lpstr>Multiple Value Dependencies (MVDs)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Activity-12-2.ipynb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394</cp:revision>
  <dcterms:created xsi:type="dcterms:W3CDTF">2015-09-18T05:48:25Z</dcterms:created>
  <dcterms:modified xsi:type="dcterms:W3CDTF">2018-10-21T17:18:38Z</dcterms:modified>
</cp:coreProperties>
</file>