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459" r:id="rId2"/>
    <p:sldId id="460" r:id="rId3"/>
    <p:sldId id="579" r:id="rId4"/>
    <p:sldId id="461" r:id="rId5"/>
    <p:sldId id="462" r:id="rId6"/>
    <p:sldId id="368" r:id="rId7"/>
    <p:sldId id="369" r:id="rId8"/>
    <p:sldId id="370" r:id="rId9"/>
    <p:sldId id="371" r:id="rId10"/>
    <p:sldId id="467" r:id="rId11"/>
    <p:sldId id="468" r:id="rId12"/>
    <p:sldId id="470" r:id="rId13"/>
    <p:sldId id="469" r:id="rId14"/>
    <p:sldId id="373" r:id="rId15"/>
    <p:sldId id="520" r:id="rId16"/>
    <p:sldId id="374" r:id="rId17"/>
    <p:sldId id="471" r:id="rId18"/>
    <p:sldId id="473" r:id="rId19"/>
    <p:sldId id="474" r:id="rId20"/>
    <p:sldId id="476" r:id="rId21"/>
    <p:sldId id="375" r:id="rId22"/>
    <p:sldId id="380" r:id="rId23"/>
    <p:sldId id="477" r:id="rId24"/>
    <p:sldId id="383" r:id="rId25"/>
    <p:sldId id="384" r:id="rId26"/>
    <p:sldId id="385" r:id="rId27"/>
    <p:sldId id="541" r:id="rId28"/>
    <p:sldId id="516" r:id="rId29"/>
    <p:sldId id="517" r:id="rId30"/>
    <p:sldId id="387" r:id="rId31"/>
    <p:sldId id="478" r:id="rId32"/>
    <p:sldId id="390" r:id="rId33"/>
    <p:sldId id="578" r:id="rId34"/>
    <p:sldId id="480" r:id="rId35"/>
    <p:sldId id="392" r:id="rId36"/>
    <p:sldId id="391" r:id="rId37"/>
    <p:sldId id="482" r:id="rId38"/>
    <p:sldId id="394" r:id="rId39"/>
    <p:sldId id="395" r:id="rId40"/>
    <p:sldId id="396" r:id="rId41"/>
    <p:sldId id="398" r:id="rId42"/>
    <p:sldId id="400" r:id="rId43"/>
    <p:sldId id="401" r:id="rId44"/>
    <p:sldId id="483" r:id="rId45"/>
    <p:sldId id="484" r:id="rId46"/>
    <p:sldId id="485" r:id="rId47"/>
    <p:sldId id="522" r:id="rId48"/>
    <p:sldId id="407" r:id="rId49"/>
    <p:sldId id="408" r:id="rId50"/>
    <p:sldId id="486" r:id="rId51"/>
    <p:sldId id="487" r:id="rId52"/>
    <p:sldId id="488" r:id="rId53"/>
    <p:sldId id="489" r:id="rId54"/>
    <p:sldId id="523" r:id="rId55"/>
    <p:sldId id="533" r:id="rId56"/>
    <p:sldId id="53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74920"/>
  </p:normalViewPr>
  <p:slideViewPr>
    <p:cSldViewPr snapToGrid="0" snapToObjects="1">
      <p:cViewPr>
        <p:scale>
          <a:sx n="65" d="100"/>
          <a:sy n="65" d="100"/>
        </p:scale>
        <p:origin x="-2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3263"/>
            <a:ext cx="9144000" cy="2387600"/>
          </a:xfrm>
        </p:spPr>
        <p:txBody>
          <a:bodyPr/>
          <a:lstStyle/>
          <a:p>
            <a:r>
              <a:rPr lang="en-US" dirty="0" smtClean="0"/>
              <a:t>Lecture 10:</a:t>
            </a:r>
            <a:br>
              <a:rPr lang="en-US" dirty="0" smtClean="0"/>
            </a:br>
            <a:r>
              <a:rPr lang="en-US" dirty="0" smtClean="0"/>
              <a:t>Design Theory I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720327"/>
            <a:ext cx="257562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576" y="2734056"/>
            <a:ext cx="1444752" cy="24780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89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0717"/>
              </p:ext>
            </p:extLst>
          </p:nvPr>
        </p:nvGraphicFramePr>
        <p:xfrm>
          <a:off x="3943513" y="2907831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577" y="3233735"/>
            <a:ext cx="257556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we update the room number for one tuple, we get inconsistent data = an </a:t>
            </a:r>
            <a:r>
              <a:rPr lang="en-US" sz="2400" b="1" i="1" u="sng" dirty="0" smtClean="0">
                <a:latin typeface="+mj-lt"/>
              </a:rPr>
              <a:t>update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67144" y="3924339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0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3598"/>
              </p:ext>
            </p:extLst>
          </p:nvPr>
        </p:nvGraphicFramePr>
        <p:xfrm>
          <a:off x="3943513" y="2907831"/>
          <a:ext cx="4304974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3842" y="4541327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everyone drops the class, we lose what room the class is in! = a </a:t>
            </a:r>
            <a:r>
              <a:rPr lang="en-US" sz="2400" b="1" i="1" u="sng" dirty="0" smtClean="0">
                <a:latin typeface="+mj-lt"/>
              </a:rPr>
              <a:t>delete</a:t>
            </a:r>
            <a:r>
              <a:rPr lang="en-US" sz="2400" b="1" u="sng" dirty="0" smtClean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88983" y="3386367"/>
            <a:ext cx="822960" cy="5577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24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9490"/>
              </p:ext>
            </p:extLst>
          </p:nvPr>
        </p:nvGraphicFramePr>
        <p:xfrm>
          <a:off x="3943513" y="2907831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82389" y="3411507"/>
            <a:ext cx="237141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Similarly, we can’t reserve a room without students = an </a:t>
            </a:r>
            <a:r>
              <a:rPr lang="en-US" sz="2400" b="1" i="1" u="sng" dirty="0" smtClean="0">
                <a:latin typeface="+mj-lt"/>
              </a:rPr>
              <a:t>insert </a:t>
            </a:r>
            <a:r>
              <a:rPr lang="en-US" sz="2400" b="1" u="sng" dirty="0" smtClean="0">
                <a:latin typeface="+mj-lt"/>
              </a:rPr>
              <a:t>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736" y="2053038"/>
            <a:ext cx="6466527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8775"/>
              </p:ext>
            </p:extLst>
          </p:nvPr>
        </p:nvGraphicFramePr>
        <p:xfrm>
          <a:off x="374305" y="4980471"/>
          <a:ext cx="2835306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19"/>
                <a:gridCol w="1228145"/>
                <a:gridCol w="8750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346704" y="5102352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3464" y="4950518"/>
            <a:ext cx="82415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17278"/>
              </p:ext>
            </p:extLst>
          </p:nvPr>
        </p:nvGraphicFramePr>
        <p:xfrm>
          <a:off x="1562765" y="2340121"/>
          <a:ext cx="2976358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0942"/>
              </p:ext>
            </p:extLst>
          </p:nvPr>
        </p:nvGraphicFramePr>
        <p:xfrm>
          <a:off x="5023705" y="2762415"/>
          <a:ext cx="2650717" cy="155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3385" y="5388622"/>
            <a:ext cx="824523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917" y="2198688"/>
            <a:ext cx="3258437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Is this form better?</a:t>
            </a:r>
          </a:p>
          <a:p>
            <a:endParaRPr lang="en-US" sz="26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 smtClean="0">
                <a:latin typeface="+mj-lt"/>
              </a:rPr>
              <a:t>Redundancy</a:t>
            </a:r>
            <a:r>
              <a:rPr lang="en-US" sz="2600" dirty="0">
                <a:latin typeface="+mj-lt"/>
              </a:rPr>
              <a:t>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latin typeface="+mj-lt"/>
              </a:rPr>
              <a:t>Insert anomaly?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43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 (</a:t>
            </a:r>
            <a:r>
              <a:rPr lang="ar-IQ" dirty="0" smtClean="0"/>
              <a:t>وابستگی تابعی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199" y="4885025"/>
            <a:ext cx="8229599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>
                <a:latin typeface="+mj-lt"/>
              </a:rPr>
              <a:t>A-&gt;B means that </a:t>
            </a:r>
          </a:p>
          <a:p>
            <a:pPr algn="ctr"/>
            <a:r>
              <a:rPr lang="en-US" sz="2600" i="1" dirty="0">
                <a:latin typeface="+mj-lt"/>
              </a:rPr>
              <a:t>“whenever two tuples agree on A then they agree on B.”</a:t>
            </a:r>
            <a:endParaRPr lang="en-US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351" y="1793054"/>
            <a:ext cx="73212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+mj-lt"/>
              </a:rPr>
              <a:t>Def</a:t>
            </a:r>
            <a:r>
              <a:rPr lang="en-US" sz="2800" b="1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Let </a:t>
            </a:r>
            <a:r>
              <a:rPr lang="en-US" sz="2800" dirty="0">
                <a:latin typeface="+mj-lt"/>
              </a:rPr>
              <a:t>A,B be </a:t>
            </a:r>
            <a:r>
              <a:rPr lang="en-US" sz="2800" i="1" dirty="0">
                <a:latin typeface="+mj-lt"/>
              </a:rPr>
              <a:t>sets</a:t>
            </a:r>
            <a:r>
              <a:rPr lang="en-US" sz="2800" dirty="0">
                <a:latin typeface="+mj-lt"/>
              </a:rPr>
              <a:t> of </a:t>
            </a:r>
            <a:r>
              <a:rPr lang="en-US" sz="2800" dirty="0" smtClean="0">
                <a:latin typeface="+mj-lt"/>
              </a:rPr>
              <a:t>attributes</a:t>
            </a:r>
          </a:p>
          <a:p>
            <a:r>
              <a:rPr lang="en-US" sz="2800" dirty="0" smtClean="0">
                <a:latin typeface="+mj-lt"/>
              </a:rPr>
              <a:t>We </a:t>
            </a:r>
            <a:r>
              <a:rPr lang="en-US" sz="2800" dirty="0">
                <a:latin typeface="+mj-lt"/>
              </a:rPr>
              <a:t>write 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or say </a:t>
            </a:r>
            <a:r>
              <a:rPr lang="en-US" sz="2800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functionally determines </a:t>
            </a:r>
            <a:r>
              <a:rPr lang="en-US" sz="2800" dirty="0">
                <a:latin typeface="+mj-lt"/>
              </a:rPr>
              <a:t>B </a:t>
            </a:r>
            <a:r>
              <a:rPr lang="en-US" sz="2800" dirty="0" smtClean="0">
                <a:latin typeface="+mj-lt"/>
              </a:rPr>
              <a:t>if, for any tuples 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and 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[A</a:t>
            </a:r>
            <a:r>
              <a:rPr lang="en-US" sz="2800" dirty="0">
                <a:latin typeface="+mj-lt"/>
              </a:rPr>
              <a:t>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[A] implies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[B] =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[B</a:t>
            </a:r>
            <a:r>
              <a:rPr lang="en-US" sz="2800" dirty="0" smtClean="0">
                <a:latin typeface="+mj-lt"/>
              </a:rPr>
              <a:t>]</a:t>
            </a:r>
          </a:p>
          <a:p>
            <a:r>
              <a:rPr lang="en-US" sz="2800" dirty="0" smtClean="0">
                <a:latin typeface="+mj-lt"/>
              </a:rPr>
              <a:t>and we call </a:t>
            </a:r>
            <a:r>
              <a:rPr lang="en-US" sz="2800" dirty="0">
                <a:latin typeface="+mj-lt"/>
              </a:rPr>
              <a:t>A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B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functional dependency</a:t>
            </a:r>
            <a:endParaRPr lang="en-US" sz="2800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4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8630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76702" y="994334"/>
            <a:ext cx="5169409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  <a:endParaRPr lang="en-US" sz="260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53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7327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R:</a:t>
            </a:r>
          </a:p>
          <a:p>
            <a:endParaRPr lang="en-US" sz="260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99032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61815" y="2140954"/>
            <a:ext cx="1848916" cy="5040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208660" y="2269552"/>
            <a:ext cx="748407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1</a:t>
            </a:r>
            <a:r>
              <a:rPr lang="en-US" sz="2600" dirty="0"/>
              <a:t>]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]=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2</a:t>
            </a:r>
            <a:r>
              <a:rPr lang="en-US" sz="2600" dirty="0"/>
              <a:t>] AND … AND </a:t>
            </a:r>
            <a:r>
              <a:rPr lang="en-US" sz="2600" dirty="0" err="1"/>
              <a:t>t</a:t>
            </a:r>
            <a:r>
              <a:rPr lang="en-US" sz="2600" baseline="-25000" dirty="0" err="1"/>
              <a:t>i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/>
              <a:t>] = </a:t>
            </a:r>
            <a:r>
              <a:rPr lang="en-US" sz="2600" dirty="0" err="1"/>
              <a:t>t</a:t>
            </a:r>
            <a:r>
              <a:rPr lang="en-US" sz="2600" baseline="-25000" dirty="0" err="1"/>
              <a:t>j</a:t>
            </a:r>
            <a:r>
              <a:rPr lang="en-US" sz="2600" dirty="0"/>
              <a:t>[A</a:t>
            </a:r>
            <a:r>
              <a:rPr lang="en-US" sz="2600" baseline="-25000" dirty="0"/>
              <a:t>m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ERD Assignment will be out today.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Deadline: in </a:t>
            </a:r>
            <a:r>
              <a:rPr lang="en-US" smtClean="0">
                <a:latin typeface="+mj-lt"/>
              </a:rPr>
              <a:t>two weeks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4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7551"/>
            <a:ext cx="10515600" cy="1325563"/>
          </a:xfrm>
        </p:spPr>
        <p:txBody>
          <a:bodyPr/>
          <a:lstStyle/>
          <a:p>
            <a:r>
              <a:rPr lang="en-US" dirty="0" smtClean="0"/>
              <a:t>A Picture Of FDs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6702" y="994334"/>
            <a:ext cx="5169409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u="sng" dirty="0" err="1" smtClean="0">
                <a:latin typeface="+mj-lt"/>
              </a:rPr>
              <a:t>Defn</a:t>
            </a:r>
            <a:r>
              <a:rPr lang="en-US" sz="2600" u="sng" dirty="0" smtClean="0">
                <a:latin typeface="+mj-lt"/>
              </a:rPr>
              <a:t> (again):</a:t>
            </a:r>
          </a:p>
          <a:p>
            <a:r>
              <a:rPr lang="en-US" sz="2600" dirty="0" smtClean="0">
                <a:latin typeface="+mj-lt"/>
              </a:rPr>
              <a:t>Given </a:t>
            </a:r>
            <a:r>
              <a:rPr lang="en-US" sz="2600" dirty="0">
                <a:latin typeface="+mj-lt"/>
              </a:rPr>
              <a:t>attribute sets </a:t>
            </a:r>
            <a:r>
              <a:rPr lang="en-US" sz="2600" b="1" dirty="0">
                <a:latin typeface="+mj-lt"/>
                <a:sym typeface="Wingdings"/>
              </a:rPr>
              <a:t>A={A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,…,A</a:t>
            </a:r>
            <a:r>
              <a:rPr lang="en-US" sz="2600" b="1" baseline="-25000" dirty="0">
                <a:latin typeface="+mj-lt"/>
                <a:sym typeface="Wingdings"/>
              </a:rPr>
              <a:t>m</a:t>
            </a:r>
            <a:r>
              <a:rPr lang="en-US" sz="2600" b="1" dirty="0">
                <a:latin typeface="+mj-lt"/>
                <a:sym typeface="Wingdings"/>
              </a:rPr>
              <a:t>}</a:t>
            </a:r>
            <a:r>
              <a:rPr lang="en-US" sz="2600" dirty="0">
                <a:latin typeface="+mj-lt"/>
                <a:sym typeface="Wingdings"/>
              </a:rPr>
              <a:t> and </a:t>
            </a:r>
            <a:r>
              <a:rPr lang="en-US" sz="2600" b="1" dirty="0">
                <a:latin typeface="+mj-lt"/>
                <a:sym typeface="Wingdings"/>
              </a:rPr>
              <a:t>B = {B</a:t>
            </a:r>
            <a:r>
              <a:rPr lang="en-US" sz="2600" b="1" baseline="-25000" dirty="0">
                <a:latin typeface="+mj-lt"/>
                <a:sym typeface="Wingdings"/>
              </a:rPr>
              <a:t>1</a:t>
            </a:r>
            <a:r>
              <a:rPr lang="en-US" sz="2600" b="1" dirty="0">
                <a:latin typeface="+mj-lt"/>
                <a:sym typeface="Wingdings"/>
              </a:rPr>
              <a:t>,…</a:t>
            </a:r>
            <a:r>
              <a:rPr lang="en-US" sz="2600" b="1" dirty="0" err="1" smtClean="0">
                <a:latin typeface="+mj-lt"/>
                <a:sym typeface="Wingdings"/>
              </a:rPr>
              <a:t>B</a:t>
            </a:r>
            <a:r>
              <a:rPr lang="en-US" sz="2600" b="1" baseline="-25000" dirty="0" err="1">
                <a:latin typeface="+mj-lt"/>
                <a:sym typeface="Wingdings"/>
              </a:rPr>
              <a:t>n</a:t>
            </a:r>
            <a:r>
              <a:rPr lang="en-US" sz="2600" b="1" dirty="0" smtClean="0">
                <a:latin typeface="+mj-lt"/>
                <a:sym typeface="Wingdings"/>
              </a:rPr>
              <a:t>} </a:t>
            </a:r>
            <a:r>
              <a:rPr lang="en-US" sz="2600" dirty="0">
                <a:latin typeface="+mj-lt"/>
                <a:sym typeface="Wingdings"/>
              </a:rPr>
              <a:t>in </a:t>
            </a:r>
            <a:r>
              <a:rPr lang="en-US" sz="2600" b="1" dirty="0" smtClean="0">
                <a:latin typeface="+mj-lt"/>
                <a:sym typeface="Wingdings"/>
              </a:rPr>
              <a:t>R,</a:t>
            </a:r>
          </a:p>
          <a:p>
            <a:endParaRPr lang="en-US" sz="2600" b="1" u="sng" dirty="0">
              <a:latin typeface="+mj-lt"/>
              <a:sym typeface="Wingdings"/>
            </a:endParaRPr>
          </a:p>
          <a:p>
            <a:r>
              <a:rPr lang="en-US" sz="2600" dirty="0">
                <a:latin typeface="+mj-lt"/>
              </a:rPr>
              <a:t>The </a:t>
            </a:r>
            <a:r>
              <a:rPr lang="en-US" sz="2600" b="1" i="1" dirty="0">
                <a:latin typeface="+mj-lt"/>
              </a:rPr>
              <a:t>functional dependency</a:t>
            </a:r>
            <a:r>
              <a:rPr lang="en-US" sz="2600" dirty="0">
                <a:latin typeface="+mj-lt"/>
              </a:rPr>
              <a:t> </a:t>
            </a:r>
            <a:r>
              <a:rPr lang="en-US" sz="2600" b="1" dirty="0">
                <a:latin typeface="+mj-lt"/>
              </a:rPr>
              <a:t>A</a:t>
            </a:r>
            <a:r>
              <a:rPr lang="en-US" sz="2600" b="1" dirty="0">
                <a:latin typeface="+mj-lt"/>
                <a:sym typeface="Wingdings"/>
              </a:rPr>
              <a:t> B on R </a:t>
            </a:r>
            <a:r>
              <a:rPr lang="en-US" sz="2600" dirty="0">
                <a:latin typeface="+mj-lt"/>
                <a:sym typeface="Wingdings"/>
              </a:rPr>
              <a:t>holds if for </a:t>
            </a:r>
            <a:r>
              <a:rPr lang="en-US" sz="2600" b="1" i="1" dirty="0">
                <a:latin typeface="+mj-lt"/>
                <a:sym typeface="Wingdings"/>
              </a:rPr>
              <a:t>any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 err="1">
                <a:latin typeface="+mj-lt"/>
              </a:rPr>
              <a:t>,t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 in R</a:t>
            </a:r>
            <a:r>
              <a:rPr lang="en-US" sz="2600" dirty="0" smtClean="0">
                <a:latin typeface="+mj-lt"/>
              </a:rPr>
              <a:t>: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if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[A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]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]=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] AND … AND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>
                <a:latin typeface="+mj-lt"/>
              </a:rPr>
              <a:t>] = </a:t>
            </a:r>
            <a:r>
              <a:rPr lang="en-US" sz="2600" dirty="0" err="1">
                <a:latin typeface="+mj-lt"/>
              </a:rPr>
              <a:t>t</a:t>
            </a:r>
            <a:r>
              <a:rPr lang="en-US" sz="2600" baseline="-25000" dirty="0" err="1">
                <a:latin typeface="+mj-lt"/>
              </a:rPr>
              <a:t>j</a:t>
            </a:r>
            <a:r>
              <a:rPr lang="en-US" sz="2600" dirty="0">
                <a:latin typeface="+mj-lt"/>
              </a:rPr>
              <a:t>[A</a:t>
            </a:r>
            <a:r>
              <a:rPr lang="en-US" sz="2600" baseline="-25000" dirty="0">
                <a:latin typeface="+mj-lt"/>
              </a:rPr>
              <a:t>m</a:t>
            </a:r>
            <a:r>
              <a:rPr lang="en-US" sz="2600" dirty="0" smtClean="0">
                <a:latin typeface="+mj-lt"/>
              </a:rPr>
              <a:t>]</a:t>
            </a:r>
          </a:p>
          <a:p>
            <a:endParaRPr lang="en-US" sz="2600" dirty="0">
              <a:latin typeface="+mj-lt"/>
            </a:endParaRPr>
          </a:p>
          <a:p>
            <a:r>
              <a:rPr lang="en-US" sz="2600" b="1" u="sng" dirty="0" smtClean="0">
                <a:latin typeface="+mj-lt"/>
              </a:rPr>
              <a:t>then</a:t>
            </a: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1</a:t>
            </a:r>
            <a:r>
              <a:rPr lang="en-US" sz="2600" dirty="0" smtClean="0">
                <a:latin typeface="+mj-lt"/>
              </a:rPr>
              <a:t>]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]=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[B</a:t>
            </a:r>
            <a:r>
              <a:rPr lang="en-US" sz="2600" baseline="-25000" dirty="0" smtClean="0">
                <a:latin typeface="+mj-lt"/>
              </a:rPr>
              <a:t>2</a:t>
            </a:r>
            <a:r>
              <a:rPr lang="en-US" sz="2600" dirty="0" smtClean="0">
                <a:latin typeface="+mj-lt"/>
              </a:rPr>
              <a:t>] AND … AND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i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 = </a:t>
            </a:r>
            <a:r>
              <a:rPr lang="en-US" sz="2600" dirty="0" err="1" smtClean="0">
                <a:latin typeface="+mj-lt"/>
              </a:rPr>
              <a:t>t</a:t>
            </a:r>
            <a:r>
              <a:rPr lang="en-US" sz="2600" baseline="-25000" dirty="0" err="1" smtClean="0">
                <a:latin typeface="+mj-lt"/>
              </a:rPr>
              <a:t>j</a:t>
            </a:r>
            <a:r>
              <a:rPr lang="en-US" sz="2600" dirty="0" smtClean="0">
                <a:latin typeface="+mj-lt"/>
              </a:rPr>
              <a:t>[</a:t>
            </a:r>
            <a:r>
              <a:rPr lang="en-US" sz="2600" dirty="0" err="1" smtClean="0">
                <a:latin typeface="+mj-lt"/>
              </a:rPr>
              <a:t>B</a:t>
            </a:r>
            <a:r>
              <a:rPr lang="en-US" sz="2600" baseline="-25000" dirty="0" err="1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]</a:t>
            </a:r>
            <a:endParaRPr lang="en-US" sz="2600" dirty="0">
              <a:latin typeface="+mj-l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22915"/>
              </p:ext>
            </p:extLst>
          </p:nvPr>
        </p:nvGraphicFramePr>
        <p:xfrm>
          <a:off x="838199" y="2211684"/>
          <a:ext cx="5486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39019" y="2938163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019" y="3702768"/>
            <a:ext cx="59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2164188" y="3808342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1465" y="5032750"/>
            <a:ext cx="20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t1,t2 agree </a:t>
            </a:r>
            <a:r>
              <a:rPr lang="en-US" dirty="0" smtClean="0"/>
              <a:t>here..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89887" y="2860423"/>
            <a:ext cx="1940095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40022" y="5045749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…they also </a:t>
            </a:r>
            <a:r>
              <a:rPr lang="en-US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4612285" y="3872161"/>
            <a:ext cx="390770" cy="175846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37984" y="2860423"/>
            <a:ext cx="1938943" cy="128740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224018" y="3271425"/>
            <a:ext cx="821684" cy="46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9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algn="r"/>
            <a:r>
              <a:rPr lang="ar-IQ" b="1" dirty="0" smtClean="0"/>
              <a:t>ایده‌ی سطح بالا: چرا وابستگی‌های تابعی برایمان مهم است؟</a:t>
            </a:r>
            <a:endParaRPr lang="en-US" b="1" dirty="0" smtClean="0"/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  <a:endParaRPr lang="ar-IQ" i="1" dirty="0" smtClean="0"/>
          </a:p>
          <a:p>
            <a:pPr lvl="2" algn="r"/>
            <a:r>
              <a:rPr lang="ar-IQ" sz="2800" i="1" dirty="0" smtClean="0"/>
              <a:t>از یک شمای رابطه‌ای شروع کنید</a:t>
            </a:r>
            <a:endParaRPr lang="en-US" sz="28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lvl="2" algn="r"/>
            <a:r>
              <a:rPr lang="ar-IQ" sz="2800" dirty="0" smtClean="0"/>
              <a:t>وابستگی‌های تابعی را بیابید.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ar-IQ" i="1" dirty="0" smtClean="0"/>
          </a:p>
          <a:p>
            <a:pPr lvl="2" algn="r"/>
            <a:r>
              <a:rPr lang="ar-IQ" sz="2600" i="1" dirty="0" smtClean="0"/>
              <a:t>از این وابستگی‌های تابعی برای طراحی بهتر شما استفاده کنید</a:t>
            </a:r>
            <a:endParaRPr lang="en-US" sz="2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  <a:endParaRPr lang="ar-IQ" dirty="0" smtClean="0"/>
          </a:p>
          <a:p>
            <a:pPr lvl="2" algn="r"/>
            <a:r>
              <a:rPr lang="ar-IQ" sz="2600" dirty="0" smtClean="0"/>
              <a:t>آن شمایی بهتر است که آنومالی‌های کمتری در آن ممکن باشد</a:t>
            </a:r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03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 smtClean="0"/>
              <a:t>وابستگی‌های تابعی بعنوان محدودیت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28276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Note: </a:t>
            </a:r>
            <a:r>
              <a:rPr lang="en-US" sz="2600" dirty="0">
                <a:latin typeface="+mj-lt"/>
              </a:rPr>
              <a:t>The FD {Course} -&gt; {Room} </a:t>
            </a:r>
            <a:r>
              <a:rPr lang="en-US" sz="2600" b="1" i="1" dirty="0" smtClean="0">
                <a:latin typeface="+mj-lt"/>
              </a:rPr>
              <a:t>holds on this instance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6019800" cy="400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 </a:t>
            </a:r>
            <a:r>
              <a:rPr lang="en-US" b="1" dirty="0" smtClean="0"/>
              <a:t>functional dependency </a:t>
            </a:r>
            <a:r>
              <a:rPr lang="en-US" dirty="0" smtClean="0"/>
              <a:t>is a form of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  <a:endParaRPr lang="ar-IQ" dirty="0" smtClean="0"/>
          </a:p>
          <a:p>
            <a:pPr marL="0" indent="0">
              <a:buFont typeface="Arial"/>
              <a:buNone/>
            </a:pPr>
            <a:r>
              <a:rPr lang="ar-IQ" dirty="0" smtClean="0"/>
              <a:t>یک وابستگی تابعی در واقع نوعی از محدودیت است</a:t>
            </a:r>
            <a:endParaRPr lang="en-US" dirty="0" smtClean="0"/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Holds</a:t>
            </a:r>
            <a:r>
              <a:rPr lang="en-US" dirty="0" smtClean="0"/>
              <a:t> on some instances (but not others) </a:t>
            </a:r>
            <a:r>
              <a:rPr lang="mr-IN" dirty="0" smtClean="0"/>
              <a:t>–</a:t>
            </a:r>
            <a:r>
              <a:rPr lang="en-US" dirty="0" smtClean="0"/>
              <a:t> can check whether there are violations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of the schema, helps define a </a:t>
            </a:r>
            <a:r>
              <a:rPr lang="en-US" i="1" dirty="0" smtClean="0"/>
              <a:t>valid</a:t>
            </a:r>
            <a:r>
              <a:rPr lang="en-US" dirty="0" smtClean="0"/>
              <a:t> instance</a:t>
            </a:r>
          </a:p>
          <a:p>
            <a:pPr marL="457200" lvl="1" indent="0">
              <a:buFont typeface="Arial"/>
              <a:buNone/>
            </a:pPr>
            <a:endParaRPr lang="en-US" b="1" dirty="0" smtClean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2906" y="5697602"/>
            <a:ext cx="606571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Recall</a:t>
            </a:r>
            <a:r>
              <a:rPr lang="en-US" sz="2400" i="1" dirty="0">
                <a:latin typeface="+mj-lt"/>
              </a:rPr>
              <a:t>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</a:t>
            </a:r>
            <a:r>
              <a:rPr lang="en-US" sz="2400" i="1" dirty="0" smtClean="0">
                <a:latin typeface="+mj-lt"/>
              </a:rPr>
              <a:t>that schema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  <p:extLst>
      <p:ext uri="{BB962C8B-B14F-4D97-AF65-F5344CB8AC3E}">
        <p14:creationId xmlns:p14="http://schemas.microsoft.com/office/powerpoint/2010/main" val="209512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03483"/>
              </p:ext>
            </p:extLst>
          </p:nvPr>
        </p:nvGraphicFramePr>
        <p:xfrm>
          <a:off x="7048826" y="2018982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63191" y="4938076"/>
            <a:ext cx="3590609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</a:rPr>
              <a:t>However, cannot </a:t>
            </a:r>
            <a:r>
              <a:rPr lang="en-US" sz="2600" i="1" dirty="0" smtClean="0">
                <a:latin typeface="+mj-lt"/>
              </a:rPr>
              <a:t>prove </a:t>
            </a:r>
            <a:r>
              <a:rPr lang="en-US" sz="2600" dirty="0" smtClean="0">
                <a:latin typeface="+mj-lt"/>
              </a:rPr>
              <a:t>that the </a:t>
            </a:r>
            <a:r>
              <a:rPr lang="en-US" sz="2600" dirty="0">
                <a:latin typeface="+mj-lt"/>
              </a:rPr>
              <a:t>FD {Course} -&gt; {Room} </a:t>
            </a:r>
            <a:r>
              <a:rPr lang="en-US" sz="2600" dirty="0" smtClean="0">
                <a:latin typeface="+mj-lt"/>
              </a:rPr>
              <a:t>is </a:t>
            </a:r>
            <a:r>
              <a:rPr lang="en-US" sz="2600" b="1" i="1" dirty="0" smtClean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215128" cy="4710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 that: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check if an FD is </a:t>
            </a:r>
            <a:r>
              <a:rPr lang="en-US" b="1" dirty="0"/>
              <a:t>violated</a:t>
            </a:r>
            <a:r>
              <a:rPr lang="en-US" dirty="0"/>
              <a:t> by examining a single instance</a:t>
            </a:r>
            <a:r>
              <a:rPr lang="en-US" dirty="0" smtClean="0"/>
              <a:t>;</a:t>
            </a:r>
            <a:endParaRPr lang="ar-IQ" dirty="0" smtClean="0"/>
          </a:p>
          <a:p>
            <a:pPr marL="457200" indent="-457200" algn="r">
              <a:buFont typeface="Arial" charset="0"/>
              <a:buChar char="•"/>
            </a:pPr>
            <a:r>
              <a:rPr lang="ar-IQ" dirty="0" smtClean="0"/>
              <a:t>میتوان تخطی از یک وابستگی تابعی را با نگاه کردن به محتویات یک جدول متوجه شد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However, you </a:t>
            </a:r>
            <a:r>
              <a:rPr lang="en-US" b="1" dirty="0"/>
              <a:t>cannot prove</a:t>
            </a:r>
            <a:r>
              <a:rPr lang="en-US" dirty="0"/>
              <a:t> that an FD is part of the schema by examining a single instance.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This would require checking every valid </a:t>
            </a:r>
            <a:r>
              <a:rPr lang="en-US" sz="2800" i="1" dirty="0" smtClean="0"/>
              <a:t>instance</a:t>
            </a:r>
            <a:endParaRPr lang="ar-IQ" sz="2800" i="1" dirty="0" smtClean="0"/>
          </a:p>
          <a:p>
            <a:pPr marL="914400" lvl="1" indent="-457200" algn="r">
              <a:buFont typeface="Arial" charset="0"/>
              <a:buChar char="•"/>
            </a:pPr>
            <a:r>
              <a:rPr lang="ar-IQ" sz="2800" dirty="0" smtClean="0"/>
              <a:t>ولی نمیتوان با نگاه کردن به محتویات یک جدول ثابت کرد که یک وابستگی تابعی وجود دارد.</a:t>
            </a:r>
            <a:endParaRPr lang="en-US" sz="2800" dirty="0"/>
          </a:p>
          <a:p>
            <a:pPr marL="0" indent="0">
              <a:buFont typeface="Arial"/>
              <a:buNone/>
            </a:pPr>
            <a:endParaRPr lang="en-US" dirty="0" smtClean="0">
              <a:sym typeface="Wingdings"/>
            </a:endParaRP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24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035538" y="1533525"/>
            <a:ext cx="103182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 FD is a constraint which </a:t>
            </a:r>
            <a:r>
              <a:rPr lang="en-US" sz="2800" u="sng" dirty="0"/>
              <a:t>holds</a:t>
            </a:r>
            <a:r>
              <a:rPr lang="en-US" sz="2800" dirty="0"/>
              <a:t>, or </a:t>
            </a:r>
            <a:r>
              <a:rPr lang="en-US" sz="2800" u="sng" dirty="0"/>
              <a:t>does not hold</a:t>
            </a:r>
            <a:r>
              <a:rPr lang="en-US" sz="2800" dirty="0"/>
              <a:t> on an </a:t>
            </a:r>
            <a:r>
              <a:rPr lang="en-US" sz="2800" dirty="0" smtClean="0"/>
              <a:t>instance:</a:t>
            </a:r>
            <a:endParaRPr lang="ar-IQ" sz="2800" dirty="0" smtClean="0"/>
          </a:p>
          <a:p>
            <a:r>
              <a:rPr lang="ar-IQ" sz="2800" dirty="0" smtClean="0"/>
              <a:t>یک وابستگی تابعی، محدودیتی است که می‌تواند بر روی یک نمونه جدول </a:t>
            </a:r>
            <a:r>
              <a:rPr lang="ar-IQ" sz="2800" b="1" dirty="0" smtClean="0"/>
              <a:t>برقرار باشد </a:t>
            </a:r>
            <a:r>
              <a:rPr lang="ar-IQ" sz="2800" dirty="0" smtClean="0"/>
              <a:t>یا </a:t>
            </a:r>
            <a:r>
              <a:rPr lang="ar-IQ" sz="2800" b="1" dirty="0" smtClean="0"/>
              <a:t>نباشد</a:t>
            </a:r>
            <a:r>
              <a:rPr lang="ar-IQ" sz="2800" dirty="0" smtClean="0"/>
              <a:t>.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10395"/>
              </p:ext>
            </p:extLst>
          </p:nvPr>
        </p:nvGraphicFramePr>
        <p:xfrm>
          <a:off x="2671912" y="2579832"/>
          <a:ext cx="6629400" cy="2590799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5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2BEC-9D06-BE4B-A2C5-7F502B174E52}" type="slidenum">
              <a:rPr lang="en-US"/>
              <a:pPr/>
              <a:t>25</a:t>
            </a:fld>
            <a:endParaRPr lang="en-US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194050" y="2319339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729164" y="2319339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4719639" y="2319339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38688" y="2319339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034089" y="2319339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7391400" y="2319339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6034089" y="2319339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94050" y="2805114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729164" y="2805114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4719639" y="2805114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4738688" y="2805114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6034089" y="2805114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7391400" y="2805114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6034089" y="280670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6034089" y="327342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6034089" y="3282951"/>
            <a:ext cx="7937" cy="4667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6034089" y="3749676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6034089" y="3759201"/>
            <a:ext cx="7937" cy="468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3176588" y="4227514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3194050" y="4227514"/>
            <a:ext cx="15255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19639" y="4227514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4729164" y="4227514"/>
            <a:ext cx="13049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3" name="Rectangle 25"/>
          <p:cNvSpPr>
            <a:spLocks noChangeArrowheads="1"/>
          </p:cNvSpPr>
          <p:nvPr/>
        </p:nvSpPr>
        <p:spPr bwMode="auto">
          <a:xfrm>
            <a:off x="6034089" y="4227514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4" name="Rectangle 26"/>
          <p:cNvSpPr>
            <a:spLocks noChangeArrowheads="1"/>
          </p:cNvSpPr>
          <p:nvPr/>
        </p:nvSpPr>
        <p:spPr bwMode="auto">
          <a:xfrm>
            <a:off x="6042026" y="4227514"/>
            <a:ext cx="13493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5" name="Rectangle 27"/>
          <p:cNvSpPr>
            <a:spLocks noChangeArrowheads="1"/>
          </p:cNvSpPr>
          <p:nvPr/>
        </p:nvSpPr>
        <p:spPr bwMode="auto">
          <a:xfrm>
            <a:off x="7391400" y="4227514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7399338" y="4227514"/>
            <a:ext cx="17065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7" name="Rectangle 29"/>
          <p:cNvSpPr>
            <a:spLocks noChangeArrowheads="1"/>
          </p:cNvSpPr>
          <p:nvPr/>
        </p:nvSpPr>
        <p:spPr bwMode="auto">
          <a:xfrm>
            <a:off x="9105901" y="4227514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429903" y="5610882"/>
            <a:ext cx="3332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smtClean="0"/>
              <a:t>{Position}  </a:t>
            </a:r>
            <a:r>
              <a:rPr lang="en-US" sz="2800" smtClean="0">
                <a:sym typeface="Wingdings" charset="2"/>
              </a:rPr>
              <a:t></a:t>
            </a:r>
            <a:r>
              <a:rPr lang="en-US" sz="2800">
                <a:sym typeface="Wingdings" charset="2"/>
              </a:rPr>
              <a:t> </a:t>
            </a:r>
            <a:r>
              <a:rPr lang="en-US" sz="2800" smtClean="0">
                <a:sym typeface="Wingdings" charset="2"/>
              </a:rPr>
              <a:t>{</a:t>
            </a:r>
            <a:r>
              <a:rPr lang="en-US" sz="2800" smtClean="0"/>
              <a:t>Phone}</a:t>
            </a:r>
            <a:endParaRPr lang="en-US" sz="2800" dirty="0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5723"/>
              </p:ext>
            </p:extLst>
          </p:nvPr>
        </p:nvGraphicFramePr>
        <p:xfrm>
          <a:off x="2710244" y="2014601"/>
          <a:ext cx="6629400" cy="2590799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897879" y="2931192"/>
            <a:ext cx="3538729" cy="12756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3F8A-F28B-714D-8BF1-454F387264E7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3256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9227"/>
              </p:ext>
            </p:extLst>
          </p:nvPr>
        </p:nvGraphicFramePr>
        <p:xfrm>
          <a:off x="2781300" y="2042319"/>
          <a:ext cx="6629400" cy="2590799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695" name="Rectangle 63"/>
          <p:cNvSpPr>
            <a:spLocks noChangeArrowheads="1"/>
          </p:cNvSpPr>
          <p:nvPr/>
        </p:nvSpPr>
        <p:spPr bwMode="auto">
          <a:xfrm>
            <a:off x="3743976" y="5257800"/>
            <a:ext cx="4617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7C80"/>
                </a:solidFill>
              </a:rPr>
              <a:t> </a:t>
            </a:r>
            <a:r>
              <a:rPr lang="en-US" sz="2800" dirty="0"/>
              <a:t>but </a:t>
            </a:r>
            <a:r>
              <a:rPr lang="en-US" sz="2800" i="1" dirty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{Phone}  </a:t>
            </a:r>
            <a:r>
              <a:rPr lang="en-US" sz="2800" dirty="0">
                <a:sym typeface="Wingdings" charset="2"/>
              </a:rPr>
              <a:t></a:t>
            </a:r>
            <a:r>
              <a:rPr lang="en-US" sz="2800" dirty="0"/>
              <a:t>  </a:t>
            </a:r>
            <a:r>
              <a:rPr lang="en-US" sz="2800" dirty="0" smtClean="0"/>
              <a:t>{Position}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43599" y="2467231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25311" y="4066176"/>
            <a:ext cx="3593593" cy="6600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977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Functional dependencies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00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1652"/>
              </p:ext>
            </p:extLst>
          </p:nvPr>
        </p:nvGraphicFramePr>
        <p:xfrm>
          <a:off x="449909" y="2009900"/>
          <a:ext cx="5646091" cy="3059398"/>
        </p:xfrm>
        <a:graphic>
          <a:graphicData uri="http://schemas.openxmlformats.org/drawingml/2006/table">
            <a:tbl>
              <a:tblPr/>
              <a:tblGrid>
                <a:gridCol w="1084724"/>
                <a:gridCol w="988828"/>
                <a:gridCol w="1275907"/>
                <a:gridCol w="1190846"/>
                <a:gridCol w="1105786"/>
              </a:tblGrid>
              <a:tr h="58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17673" y="1740617"/>
            <a:ext cx="4629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at least </a:t>
            </a:r>
            <a:r>
              <a:rPr lang="en-US" sz="2800" i="1" dirty="0" smtClean="0">
                <a:latin typeface="+mj-lt"/>
              </a:rPr>
              <a:t>three</a:t>
            </a:r>
            <a:r>
              <a:rPr lang="en-US" sz="2800" dirty="0" smtClean="0">
                <a:latin typeface="+mj-lt"/>
              </a:rPr>
              <a:t> FDs which are violated on this instance:</a:t>
            </a:r>
            <a:endParaRPr lang="en-US" sz="2800" dirty="0">
              <a:latin typeface="+mj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917673" y="2939434"/>
            <a:ext cx="308756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Finding </a:t>
            </a:r>
            <a:r>
              <a:rPr lang="en-US" dirty="0" smtClean="0"/>
              <a:t>functional</a:t>
            </a:r>
            <a:r>
              <a:rPr lang="ar-IQ" dirty="0" smtClean="0"/>
              <a:t> </a:t>
            </a:r>
            <a:r>
              <a:rPr lang="en-US" dirty="0" smtClean="0"/>
              <a:t>dependencies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/>
              <a:t/>
            </a:r>
            <a:br>
              <a:rPr lang="ar-IQ" dirty="0"/>
            </a:br>
            <a:r>
              <a:rPr lang="ar-IQ" dirty="0" smtClean="0"/>
              <a:t>پیدا کردن وابستگی‌های تابعی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6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“Good” vs. “Bad” FDs: Intuition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وابستگی تابعی خوب یا بد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Finding FDs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پیدا کردن وابستگی‌های تابعی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Closures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Compute the closures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88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Normal forms &amp; functional dependencies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Finding FDs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Finding </a:t>
            </a:r>
            <a:r>
              <a:rPr lang="en-US" smtClean="0">
                <a:latin typeface="+mj-lt"/>
              </a:rPr>
              <a:t>functional </a:t>
            </a:r>
            <a:r>
              <a:rPr lang="en-US" smtClean="0">
                <a:latin typeface="+mj-lt"/>
              </a:rPr>
              <a:t>dependencies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83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799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Minimal redundancy, less possibility of anomalies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413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30935" y="2986056"/>
            <a:ext cx="5943601" cy="21444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31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99169" y="1743578"/>
            <a:ext cx="7967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We can start to develop a notion of </a:t>
            </a:r>
            <a:r>
              <a:rPr lang="en-US" sz="2800" b="1" dirty="0" smtClean="0"/>
              <a:t>good </a:t>
            </a:r>
            <a:r>
              <a:rPr lang="en-US" sz="2800" dirty="0" smtClean="0"/>
              <a:t>vs. </a:t>
            </a:r>
            <a:r>
              <a:rPr lang="en-US" sz="2800" b="1" dirty="0" smtClean="0"/>
              <a:t>bad</a:t>
            </a:r>
            <a:r>
              <a:rPr lang="en-US" sz="2800" dirty="0" smtClean="0"/>
              <a:t> FDs:</a:t>
            </a:r>
            <a:endParaRPr lang="en-US" sz="2800" dirty="0"/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88286"/>
              </p:ext>
            </p:extLst>
          </p:nvPr>
        </p:nvGraphicFramePr>
        <p:xfrm>
          <a:off x="699169" y="2539730"/>
          <a:ext cx="5802216" cy="2590799"/>
        </p:xfrm>
        <a:graphic>
          <a:graphicData uri="http://schemas.openxmlformats.org/drawingml/2006/table">
            <a:tbl>
              <a:tblPr/>
              <a:tblGrid>
                <a:gridCol w="1450554"/>
                <a:gridCol w="1450554"/>
                <a:gridCol w="1450554"/>
                <a:gridCol w="1450554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1871" y="2539730"/>
            <a:ext cx="3731929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u="sng" dirty="0" smtClean="0">
                <a:latin typeface="+mj-lt"/>
              </a:rPr>
              <a:t>Intuitively:</a:t>
            </a:r>
            <a:endParaRPr lang="en-US" sz="2600" u="sng" dirty="0">
              <a:latin typeface="+mj-lt"/>
            </a:endParaRP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err="1" smtClean="0">
                <a:latin typeface="+mj-lt"/>
              </a:rPr>
              <a:t>EmpID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-&gt; Name, Phone, Position i</a:t>
            </a:r>
            <a:r>
              <a:rPr lang="en-US" sz="2600" i="1" dirty="0">
                <a:latin typeface="+mj-lt"/>
              </a:rPr>
              <a:t>s “good </a:t>
            </a:r>
            <a:r>
              <a:rPr lang="en-US" sz="2600" i="1" dirty="0" smtClean="0">
                <a:latin typeface="+mj-lt"/>
              </a:rPr>
              <a:t>FD”</a:t>
            </a:r>
          </a:p>
          <a:p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But </a:t>
            </a:r>
            <a:r>
              <a:rPr lang="en-US" sz="2600" dirty="0">
                <a:latin typeface="+mj-lt"/>
              </a:rPr>
              <a:t>Position -&gt; Phone </a:t>
            </a:r>
            <a:r>
              <a:rPr lang="en-US" sz="2600" i="1" dirty="0">
                <a:latin typeface="+mj-lt"/>
              </a:rPr>
              <a:t>is a “bad FD</a:t>
            </a:r>
            <a:r>
              <a:rPr lang="en-US" sz="2600" i="1" dirty="0" smtClean="0">
                <a:latin typeface="+mj-lt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b="1" i="1" dirty="0" smtClean="0">
                <a:latin typeface="+mj-lt"/>
              </a:rPr>
              <a:t>Redundancy!  Possibility of data anomalies</a:t>
            </a:r>
            <a:endParaRPr lang="en-US" sz="2600" b="1" i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68036" y="3435240"/>
            <a:ext cx="3033350" cy="125563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13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68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6254"/>
              </p:ext>
            </p:extLst>
          </p:nvPr>
        </p:nvGraphicFramePr>
        <p:xfrm>
          <a:off x="1090302" y="1690688"/>
          <a:ext cx="4304974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1322101"/>
                <a:gridCol w="1328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32000" y="5099539"/>
            <a:ext cx="784224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Given a set of FDs (from user) our goal is to: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Find all FDs, and 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Eliminate the “Bad Ones".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62672"/>
            <a:ext cx="49560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Returning to our original example… can you see how the “bad FD” {Course} -&gt; {Room} could lead to an: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Update </a:t>
            </a:r>
            <a:r>
              <a:rPr lang="en-US" sz="2600" dirty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Insert 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/>
              <a:t>Delete </a:t>
            </a:r>
            <a:r>
              <a:rPr lang="en-US" sz="2600" dirty="0" smtClean="0"/>
              <a:t>Anomaly</a:t>
            </a:r>
          </a:p>
          <a:p>
            <a:pPr marL="742950" lvl="1" indent="-285750">
              <a:buFont typeface="Arial"/>
              <a:buChar char="•"/>
            </a:pPr>
            <a:r>
              <a:rPr lang="en-US" sz="2600" dirty="0" smtClean="0"/>
              <a:t>…</a:t>
            </a:r>
            <a:endParaRPr lang="en-US" sz="2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99169" y="365125"/>
            <a:ext cx="10654631" cy="1325563"/>
          </a:xfrm>
        </p:spPr>
        <p:txBody>
          <a:bodyPr/>
          <a:lstStyle/>
          <a:p>
            <a:r>
              <a:rPr lang="en-US" dirty="0" smtClean="0"/>
              <a:t>“Good” vs. “Bad” FDs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413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Good vs. Bad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8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for Relational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High-level idea: </a:t>
            </a:r>
            <a:r>
              <a:rPr lang="en-US" b="1" dirty="0" smtClean="0"/>
              <a:t>why do we care about FDs?</a:t>
            </a:r>
          </a:p>
          <a:p>
            <a:pPr algn="r"/>
            <a:r>
              <a:rPr lang="ar-IQ" b="1" dirty="0" smtClean="0"/>
              <a:t>ایده‌ی سطح بالا: چرا وابستگی‌های تابعی برایمان مهم است؟</a:t>
            </a:r>
            <a:endParaRPr lang="en-US" b="1" dirty="0" smtClean="0"/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with some relational </a:t>
            </a:r>
            <a:r>
              <a:rPr lang="en-US" i="1" dirty="0" smtClean="0"/>
              <a:t>schema</a:t>
            </a:r>
            <a:endParaRPr lang="ar-IQ" i="1" dirty="0" smtClean="0"/>
          </a:p>
          <a:p>
            <a:pPr lvl="2" algn="r"/>
            <a:r>
              <a:rPr lang="ar-IQ" sz="2800" i="1" dirty="0" smtClean="0"/>
              <a:t>از یک شمای رابطه‌ای شروع کنید</a:t>
            </a:r>
            <a:endParaRPr lang="en-US" sz="2800" i="1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out its </a:t>
            </a:r>
            <a:r>
              <a:rPr lang="en-US" i="1" dirty="0" smtClean="0"/>
              <a:t>functional dependencies (FDs)</a:t>
            </a:r>
          </a:p>
          <a:p>
            <a:pPr lvl="2" algn="r"/>
            <a:r>
              <a:rPr lang="ar-IQ" sz="2800" dirty="0" smtClean="0"/>
              <a:t>وابستگی‌های تابعی را بیابید.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these to </a:t>
            </a:r>
            <a:r>
              <a:rPr lang="en-US" i="1" dirty="0" smtClean="0"/>
              <a:t>design a better schema</a:t>
            </a:r>
            <a:endParaRPr lang="ar-IQ" i="1" dirty="0" smtClean="0"/>
          </a:p>
          <a:p>
            <a:pPr lvl="2" algn="r"/>
            <a:r>
              <a:rPr lang="ar-IQ" sz="2600" i="1" dirty="0" smtClean="0"/>
              <a:t>از این وابستگی‌های تابعی برای طراحی بهتر شما استفاده کنید</a:t>
            </a:r>
            <a:endParaRPr lang="en-US" sz="2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ne which minimizes the possibility of anomalies</a:t>
            </a:r>
            <a:endParaRPr lang="ar-IQ" dirty="0" smtClean="0"/>
          </a:p>
          <a:p>
            <a:pPr lvl="2" algn="r"/>
            <a:r>
              <a:rPr lang="ar-IQ" sz="2600" dirty="0" smtClean="0"/>
              <a:t>آن شمایی بهتر است که آنومالی‌های کمتری در آن ممکن باشد</a:t>
            </a:r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6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</a:t>
              </a:r>
              <a:r>
                <a:rPr lang="ar-IQ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241400" y="3840167"/>
            <a:ext cx="10112399" cy="92721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80832" y="3831404"/>
            <a:ext cx="31729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This part can be tricky!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7122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2072513"/>
            <a:ext cx="10515600" cy="4351338"/>
          </a:xfrm>
        </p:spPr>
        <p:txBody>
          <a:bodyPr/>
          <a:lstStyle/>
          <a:p>
            <a:r>
              <a:rPr lang="en-US" dirty="0" smtClean="0"/>
              <a:t>There can be a very </a:t>
            </a:r>
            <a:r>
              <a:rPr lang="en-US" b="1" dirty="0" smtClean="0"/>
              <a:t>large number</a:t>
            </a:r>
            <a:r>
              <a:rPr lang="en-US" dirty="0" smtClean="0"/>
              <a:t> of FDs…</a:t>
            </a:r>
          </a:p>
          <a:p>
            <a:pPr lvl="1"/>
            <a:r>
              <a:rPr lang="en-US" i="1" dirty="0" smtClean="0"/>
              <a:t>How to find them all efficiently?</a:t>
            </a:r>
          </a:p>
          <a:p>
            <a:pPr lvl="1"/>
            <a:endParaRPr lang="en-US" i="1" dirty="0"/>
          </a:p>
          <a:p>
            <a:r>
              <a:rPr lang="en-US" dirty="0" smtClean="0"/>
              <a:t>We can’t necessarily show that any FD will hold </a:t>
            </a:r>
            <a:r>
              <a:rPr lang="en-US" b="1" dirty="0" smtClean="0"/>
              <a:t>on all instances…</a:t>
            </a:r>
          </a:p>
          <a:p>
            <a:pPr lvl="1"/>
            <a:r>
              <a:rPr lang="en-US" i="1" dirty="0" smtClean="0"/>
              <a:t>How to do this?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337816" y="4875384"/>
            <a:ext cx="75163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will start with this problem:</a:t>
            </a:r>
          </a:p>
          <a:p>
            <a:r>
              <a:rPr lang="en-US" sz="2800" dirty="0" smtClean="0">
                <a:latin typeface="+mj-lt"/>
              </a:rPr>
              <a:t>Given a set of FDs, F, what other FDs </a:t>
            </a:r>
            <a:r>
              <a:rPr lang="en-US" sz="2800" b="1" i="1" dirty="0" smtClean="0">
                <a:latin typeface="+mj-lt"/>
              </a:rPr>
              <a:t>must </a:t>
            </a:r>
            <a:r>
              <a:rPr lang="en-US" sz="2800" dirty="0" smtClean="0">
                <a:latin typeface="+mj-lt"/>
              </a:rPr>
              <a:t>hold?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11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98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60966"/>
              </p:ext>
            </p:extLst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6034619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+mj-lt"/>
                <a:sym typeface="Wingdings"/>
              </a:rPr>
              <a:t>Which / how many other FDs do?!? 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838200" y="4791197"/>
            <a:ext cx="9137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Given the provided FDs, we can see that {Name</a:t>
            </a:r>
            <a:r>
              <a:rPr lang="en-US" sz="2400" dirty="0"/>
              <a:t>, </a:t>
            </a:r>
            <a:r>
              <a:rPr lang="en-US" sz="2400" dirty="0" smtClean="0"/>
              <a:t>Category}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 smtClean="0">
                <a:sym typeface="Wingdings"/>
              </a:rPr>
              <a:t>{Price} must also hold </a:t>
            </a:r>
            <a:r>
              <a:rPr lang="en-US" sz="2400" dirty="0">
                <a:sym typeface="Wingdings"/>
              </a:rPr>
              <a:t>on </a:t>
            </a:r>
            <a:r>
              <a:rPr lang="en-US" sz="2400" b="1" dirty="0" smtClean="0">
                <a:sym typeface="Wingdings"/>
              </a:rPr>
              <a:t>any </a:t>
            </a:r>
            <a:r>
              <a:rPr lang="en-US" sz="2400" b="1" dirty="0">
                <a:sym typeface="Wingdings"/>
              </a:rPr>
              <a:t>instance</a:t>
            </a:r>
            <a:r>
              <a:rPr lang="en-US" sz="2400" dirty="0">
                <a:sym typeface="Wingdings"/>
              </a:rPr>
              <a:t>…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Equivalent to asking: Given a set of FDs, F = {f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}, does an FD g hold?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Inference problem</a:t>
            </a:r>
            <a:r>
              <a:rPr lang="en-US" dirty="0" smtClean="0"/>
              <a:t>: How do we decide?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9012" y="3862104"/>
            <a:ext cx="833575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Answer: Three simple rules called </a:t>
            </a:r>
            <a:r>
              <a:rPr lang="en-US" sz="3000" b="1" dirty="0">
                <a:latin typeface="+mj-lt"/>
              </a:rPr>
              <a:t>Armstrong’s Rules.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Split/Combine,</a:t>
            </a:r>
          </a:p>
          <a:p>
            <a:pPr marL="514350" indent="-514350">
              <a:buFontTx/>
              <a:buAutoNum type="arabicPeriod"/>
            </a:pPr>
            <a:r>
              <a:rPr lang="en-US" sz="3000" b="1" dirty="0">
                <a:latin typeface="+mj-lt"/>
              </a:rPr>
              <a:t>Reduction, and</a:t>
            </a:r>
          </a:p>
          <a:p>
            <a:pPr marL="514350" indent="-514350">
              <a:buAutoNum type="arabicPeriod"/>
            </a:pPr>
            <a:r>
              <a:rPr lang="en-US" sz="3000" b="1" dirty="0">
                <a:latin typeface="+mj-lt"/>
              </a:rPr>
              <a:t>Transitivity… </a:t>
            </a:r>
            <a:r>
              <a:rPr lang="en-US" sz="3000" i="1" dirty="0">
                <a:latin typeface="+mj-lt"/>
              </a:rPr>
              <a:t>ideas by </a:t>
            </a:r>
            <a:r>
              <a:rPr lang="en-US" sz="3000" i="1" dirty="0" smtClean="0">
                <a:latin typeface="+mj-lt"/>
              </a:rPr>
              <a:t>picture</a:t>
            </a:r>
          </a:p>
          <a:p>
            <a:pPr marL="514350" indent="-514350">
              <a:buAutoNum type="arabicPeriod"/>
            </a:pPr>
            <a:endParaRPr lang="en-US" sz="3000" i="1" dirty="0">
              <a:latin typeface="+mj-lt"/>
            </a:endParaRPr>
          </a:p>
          <a:p>
            <a:pPr algn="r"/>
            <a:r>
              <a:rPr lang="ar-IQ" sz="3000" i="1" dirty="0" smtClean="0">
                <a:latin typeface="+mj-lt"/>
              </a:rPr>
              <a:t>قوانین استنتاج آرمسترانگ</a:t>
            </a:r>
            <a:endParaRPr lang="en-US" sz="3000" i="1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32350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6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430497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Normal forms &amp;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8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 smtClean="0"/>
              <a:t>1. Split/Combine</a:t>
            </a:r>
            <a:r>
              <a:rPr lang="ar-IQ" dirty="0" smtClean="0"/>
              <a:t> (تجزیه/ترکیب)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4794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9183" y="5960801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2" y="508260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1" y="433522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66155" y="2383987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206426" y="2687890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02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Reduction/Trivial</a:t>
            </a:r>
            <a:r>
              <a:rPr lang="ar-IQ" dirty="0" smtClean="0"/>
              <a:t> (کاهش/بدیهی)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6354"/>
              </p:ext>
            </p:extLst>
          </p:nvPr>
        </p:nvGraphicFramePr>
        <p:xfrm>
          <a:off x="3048000" y="1755205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4309" y="4611078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7" name="Rounded Rectangle 6"/>
          <p:cNvSpPr/>
          <p:nvPr/>
        </p:nvSpPr>
        <p:spPr>
          <a:xfrm>
            <a:off x="3567954" y="2383987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59625" y="2374277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05328" y="2687890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r>
              <a:rPr lang="ar-IQ" dirty="0" smtClean="0"/>
              <a:t> (تعدی بستار)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5983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80920" y="2687890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7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4000"/>
            <a:ext cx="8229600" cy="11430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Transitive Closure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29316"/>
              </p:ext>
            </p:extLst>
          </p:nvPr>
        </p:nvGraphicFramePr>
        <p:xfrm>
          <a:off x="3048000" y="17552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r>
                        <a:rPr lang="en-US" b="1" baseline="-25000" dirty="0" smtClean="0"/>
                        <a:t>m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</a:t>
                      </a:r>
                      <a:r>
                        <a:rPr lang="en-US" b="1" baseline="-25000" dirty="0" err="1" smtClean="0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C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 smtClean="0"/>
                        <a:t>C</a:t>
                      </a:r>
                      <a:r>
                        <a:rPr lang="en-US" b="1" baseline="-25000" dirty="0" err="1" smtClean="0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30497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1" y="534421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1786" y="5866747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3524922" y="2383987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62937" y="2383987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723504" y="2687890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0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251192" y="2702413"/>
            <a:ext cx="46177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smtClean="0">
                <a:latin typeface="+mj-lt"/>
              </a:rPr>
              <a:t>{Name} </a:t>
            </a:r>
            <a:r>
              <a:rPr lang="en-US" sz="2800" dirty="0">
                <a:latin typeface="+mj-lt"/>
                <a:sym typeface="Wingdings"/>
              </a:rPr>
              <a:t>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{Color}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{Category}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{Department}</a:t>
            </a:r>
            <a:endParaRPr lang="en-US" sz="2800" dirty="0">
              <a:latin typeface="+mj-lt"/>
              <a:sym typeface="Wingdings"/>
            </a:endParaRPr>
          </a:p>
          <a:p>
            <a:r>
              <a:rPr lang="en-US" sz="2800" dirty="0">
                <a:latin typeface="+mj-lt"/>
                <a:sym typeface="Wingdings"/>
              </a:rPr>
              <a:t>3. </a:t>
            </a:r>
            <a:r>
              <a:rPr lang="en-US" sz="2800" dirty="0" smtClean="0">
                <a:latin typeface="+mj-lt"/>
                <a:sym typeface="Wingdings"/>
              </a:rPr>
              <a:t>{Color</a:t>
            </a:r>
            <a:r>
              <a:rPr lang="en-US" sz="2800" dirty="0">
                <a:latin typeface="+mj-lt"/>
                <a:sym typeface="Wingdings"/>
              </a:rPr>
              <a:t>, </a:t>
            </a:r>
            <a:r>
              <a:rPr lang="en-US" sz="2800" dirty="0" smtClean="0">
                <a:latin typeface="+mj-lt"/>
                <a:sym typeface="Wingdings"/>
              </a:rPr>
              <a:t>Category} </a:t>
            </a:r>
            <a:r>
              <a:rPr lang="en-US" sz="2800" dirty="0">
                <a:latin typeface="+mj-lt"/>
                <a:sym typeface="Wingdings"/>
              </a:rPr>
              <a:t> </a:t>
            </a:r>
            <a:r>
              <a:rPr lang="en-US" sz="2800" dirty="0" smtClean="0">
                <a:latin typeface="+mj-lt"/>
                <a:sym typeface="Wingdings"/>
              </a:rPr>
              <a:t>{Price}</a:t>
            </a:r>
            <a:endParaRPr lang="en-US" sz="2800" dirty="0">
              <a:latin typeface="+mj-lt"/>
              <a:sym typeface="Wingding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2679856"/>
          <a:ext cx="6096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475804"/>
                <a:gridCol w="1204872"/>
                <a:gridCol w="976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Color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Category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Dep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2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Black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Gadget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Toys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Gizmo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Whatsit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Garden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1922" y="5374862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1570" y="2209971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780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/>
              <a:t>Products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68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1921" y="5851696"/>
            <a:ext cx="526815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Which / how many other FDs hold?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16820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3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Functional Dependencies</a:t>
            </a:r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730076" y="2702413"/>
            <a:ext cx="3138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1. {Name}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{Color}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{Category}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{Dept.}</a:t>
            </a:r>
            <a:endParaRPr lang="en-US" sz="2400" dirty="0">
              <a:latin typeface="+mj-lt"/>
              <a:sym typeface="Wingdings"/>
            </a:endParaRPr>
          </a:p>
          <a:p>
            <a:r>
              <a:rPr lang="en-US" sz="2400" dirty="0" smtClean="0">
                <a:latin typeface="+mj-lt"/>
                <a:sym typeface="Wingdings"/>
              </a:rPr>
              <a:t>3</a:t>
            </a:r>
            <a:r>
              <a:rPr lang="en-US" sz="2400" dirty="0">
                <a:latin typeface="+mj-lt"/>
                <a:sym typeface="Wingdings"/>
              </a:rPr>
              <a:t>. </a:t>
            </a:r>
            <a:r>
              <a:rPr lang="en-US" sz="2400" dirty="0" smtClean="0">
                <a:latin typeface="+mj-lt"/>
                <a:sym typeface="Wingdings"/>
              </a:rPr>
              <a:t>{Color</a:t>
            </a:r>
            <a:r>
              <a:rPr lang="en-US" sz="2400" dirty="0">
                <a:latin typeface="+mj-lt"/>
                <a:sym typeface="Wingdings"/>
              </a:rPr>
              <a:t>, </a:t>
            </a:r>
            <a:r>
              <a:rPr lang="en-US" sz="2400" dirty="0" smtClean="0">
                <a:latin typeface="+mj-lt"/>
                <a:sym typeface="Wingdings"/>
              </a:rPr>
              <a:t>Category} </a:t>
            </a:r>
            <a:r>
              <a:rPr lang="en-US" sz="2400" dirty="0">
                <a:latin typeface="+mj-lt"/>
                <a:sym typeface="Wingdings"/>
              </a:rPr>
              <a:t> </a:t>
            </a:r>
            <a:r>
              <a:rPr lang="en-US" sz="2400" dirty="0" smtClean="0">
                <a:latin typeface="+mj-lt"/>
                <a:sym typeface="Wingdings"/>
              </a:rPr>
              <a:t>{Price}</a:t>
            </a:r>
            <a:endParaRPr lang="en-US" sz="2400" dirty="0">
              <a:latin typeface="+mj-lt"/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3937" y="5851696"/>
            <a:ext cx="584412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+mj-lt"/>
                <a:sym typeface="Wingdings"/>
              </a:rPr>
              <a:t>Can we find </a:t>
            </a:r>
            <a:r>
              <a:rPr lang="en-US" sz="2600" smtClean="0">
                <a:latin typeface="+mj-lt"/>
                <a:sym typeface="Wingdings"/>
              </a:rPr>
              <a:t>an algorithmic way to do this?</a:t>
            </a:r>
            <a:endParaRPr lang="en-US" sz="2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636" y="2209969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Provided </a:t>
            </a:r>
            <a:r>
              <a:rPr lang="en-US" sz="2600" smtClean="0"/>
              <a:t>FDs:</a:t>
            </a:r>
            <a:endParaRPr 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1928" y="2209970"/>
            <a:ext cx="2474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Inferred FDs:</a:t>
            </a:r>
            <a:endParaRPr 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9578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Example:</a:t>
            </a:r>
            <a:endParaRPr lang="en-US" sz="2400" u="sng">
              <a:latin typeface="+mj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82815"/>
              </p:ext>
            </p:extLst>
          </p:nvPr>
        </p:nvGraphicFramePr>
        <p:xfrm>
          <a:off x="351928" y="2702413"/>
          <a:ext cx="8039708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4677"/>
                <a:gridCol w="27650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r>
                        <a:rPr lang="en-US" sz="2400" baseline="0" dirty="0" smtClean="0"/>
                        <a:t> {Name, Category} -&gt; {Name}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{Name, Category} -&gt; {Color}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</a:t>
                      </a:r>
                      <a:r>
                        <a:rPr lang="en-US" sz="2400" baseline="0" dirty="0" smtClean="0"/>
                        <a:t> (4 -&gt; 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{Name, Category}</a:t>
                      </a:r>
                      <a:r>
                        <a:rPr lang="en-US" sz="2400" baseline="0" dirty="0" smtClean="0"/>
                        <a:t> -&gt; {Category}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Trivial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 {Name, Category</a:t>
                      </a:r>
                      <a:r>
                        <a:rPr lang="en-US" sz="2400" baseline="0" dirty="0" smtClean="0"/>
                        <a:t> -&gt; {Color, Category}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Split/combine</a:t>
                      </a:r>
                      <a:r>
                        <a:rPr lang="en-US" sz="2400" baseline="0" dirty="0" smtClean="0"/>
                        <a:t> (5 + 6)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 {Name, Category} -&gt; {Price}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Transitive (7 -&gt;</a:t>
                      </a:r>
                      <a:r>
                        <a:rPr lang="en-US" sz="2400" baseline="0" dirty="0" smtClean="0"/>
                        <a:t> 3)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00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2  &gt;  Finding FDs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8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Closures (</a:t>
            </a:r>
            <a:r>
              <a:rPr lang="ar-IQ" dirty="0" smtClean="0"/>
              <a:t>بستار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3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838200" y="1761732"/>
            <a:ext cx="106786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F: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8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8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is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set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attributes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{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, …,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800" b="1" baseline="-25000" dirty="0" smtClean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8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366397" y="3307747"/>
            <a:ext cx="532068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{department}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838200" y="3215414"/>
            <a:ext cx="2428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838200" y="4812453"/>
            <a:ext cx="1737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Example Closures:</a:t>
            </a:r>
            <a:endParaRPr lang="en-US" sz="2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66397" y="4812453"/>
            <a:ext cx="693507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56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32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  <a:endParaRPr lang="en-US" sz="32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entailed by 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and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32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32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=""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		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32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32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32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474" y="2291845"/>
                <a:ext cx="8291052" cy="452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84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Overview of design theory &amp; normal forms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anomalies &amp;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Functional dependencies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Finding FDs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36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4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199" y="4159126"/>
            <a:ext cx="330118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5561" y="1248697"/>
            <a:ext cx="6390968" cy="12486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4878065"/>
            <a:ext cx="3782962" cy="62926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35561" y="1248697"/>
            <a:ext cx="6390968" cy="25235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 = {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 F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=""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X:</a:t>
                </a:r>
                <a:endParaRPr lang="en-US" sz="24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  <a:p>
                <a:pPr eaLnBrk="0" hangingPunct="0"/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then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.</a:t>
                </a:r>
              </a:p>
              <a:p>
                <a:pPr eaLnBrk="0" hangingPunct="0"/>
                <a:r>
                  <a:rPr lang="en-US" sz="2400" b="1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  <a:endParaRPr lang="en-US" sz="2400" baseline="30000" dirty="0">
                  <a:solidFill>
                    <a:prstClr val="black"/>
                  </a:solidFill>
                  <a:latin typeface="+mj-lt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936"/>
                <a:ext cx="4441723" cy="2308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8780" y="404381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F =</a:t>
            </a:r>
            <a:endParaRPr lang="en-US" sz="240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7147" y="1462894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667147" y="5156021"/>
            <a:ext cx="605290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667147" y="2693936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667147" y="3924978"/>
            <a:ext cx="605290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sz="2400" baseline="300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8199" y="4228485"/>
            <a:ext cx="444172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dirty="0" err="1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2400" dirty="0" smtClean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{color, category}</a:t>
            </a:r>
            <a:r>
              <a:rPr lang="en-US" sz="24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{price}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8199" y="5633906"/>
            <a:ext cx="3782962" cy="90290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535561" y="1248697"/>
            <a:ext cx="6390968" cy="37264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6810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A,B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55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7286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F,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                           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31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2" y="707922"/>
            <a:ext cx="10515600" cy="103269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56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6973" y="4687162"/>
            <a:ext cx="56969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{A,B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3200" baseline="30000" dirty="0" smtClean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= {A, B,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C, D, E}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endParaRPr lang="en-US" sz="32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32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32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{A, 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B, C, D, E, F}</a:t>
            </a:r>
            <a:endParaRPr lang="en-US" sz="3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6973" y="2185780"/>
            <a:ext cx="3214341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1050" y="2185780"/>
            <a:ext cx="26997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{A,D}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{E}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 </a:t>
            </a:r>
            <a:r>
              <a:rPr lang="en-US" sz="28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{D}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{A,F} </a:t>
            </a:r>
            <a:r>
              <a:rPr lang="en-US" sz="28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8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endParaRPr lang="en-US" sz="2800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Closures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7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Theory (</a:t>
            </a:r>
            <a:r>
              <a:rPr lang="ar-IQ" dirty="0" smtClean="0"/>
              <a:t>تئوری طراحی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theory is about how to represent your data to avoid </a:t>
            </a:r>
            <a:r>
              <a:rPr lang="en-US" b="1" i="1" dirty="0" smtClean="0"/>
              <a:t>anomalies</a:t>
            </a:r>
            <a:r>
              <a:rPr lang="en-US" dirty="0" smtClean="0"/>
              <a:t>. </a:t>
            </a:r>
            <a:endParaRPr lang="ar-IQ" dirty="0" smtClean="0"/>
          </a:p>
          <a:p>
            <a:pPr algn="r"/>
            <a:r>
              <a:rPr lang="ar-IQ" dirty="0" smtClean="0"/>
              <a:t>تئوری طراحی در مورد چگونگی نمایش داده‌ها برای جلوگیری از آنومالی‌هاست.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a mostly mechanical process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یک پروسه‌ی مکانیکی هست</a:t>
            </a:r>
            <a:endParaRPr lang="en-US" dirty="0" smtClean="0"/>
          </a:p>
          <a:p>
            <a:pPr lvl="1"/>
            <a:r>
              <a:rPr lang="en-US" dirty="0" smtClean="0"/>
              <a:t>Tools can carry out routine portions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ابزارها می‌توانند کمک زیادی بکنند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i="1" dirty="0" smtClean="0"/>
              <a:t>We have a notebook implementing all algorithms!</a:t>
            </a:r>
          </a:p>
          <a:p>
            <a:pPr lvl="2"/>
            <a:r>
              <a:rPr lang="en-US" i="1" dirty="0" smtClean="0"/>
              <a:t>We’ll play with it in the activities!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851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3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/>
          <a:p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Normal Form (1NF)</a:t>
            </a:r>
            <a:r>
              <a:rPr lang="en-US" dirty="0" smtClean="0"/>
              <a:t> = All tables are flat</a:t>
            </a:r>
          </a:p>
          <a:p>
            <a:endParaRPr lang="en-US" i="1" u="sng" dirty="0" smtClean="0"/>
          </a:p>
          <a:p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Normal Form (BCNF)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3</a:t>
            </a:r>
            <a:r>
              <a:rPr lang="en-US" b="1" u="sng" baseline="30000" dirty="0" smtClean="0"/>
              <a:t>rd</a:t>
            </a:r>
            <a:r>
              <a:rPr lang="en-US" b="1" u="sng" dirty="0" smtClean="0"/>
              <a:t> Normal Form (3NF)</a:t>
            </a:r>
          </a:p>
          <a:p>
            <a:endParaRPr lang="en-US" i="1" dirty="0" smtClean="0"/>
          </a:p>
          <a:p>
            <a:r>
              <a:rPr lang="en-US" i="1" u="sng" dirty="0" smtClean="0"/>
              <a:t>4</a:t>
            </a:r>
            <a:r>
              <a:rPr lang="en-US" i="1" u="sng" baseline="30000" dirty="0" smtClean="0"/>
              <a:t>th </a:t>
            </a:r>
            <a:r>
              <a:rPr lang="en-US" i="1" u="sng" dirty="0" smtClean="0"/>
              <a:t>and 5</a:t>
            </a:r>
            <a:r>
              <a:rPr lang="en-US" i="1" u="sng" baseline="30000" dirty="0" smtClean="0"/>
              <a:t>th</a:t>
            </a:r>
            <a:r>
              <a:rPr lang="en-US" i="1" u="sng" dirty="0" smtClean="0"/>
              <a:t> Normal Forms</a:t>
            </a:r>
            <a:r>
              <a:rPr lang="en-US" i="1" dirty="0" smtClean="0"/>
              <a:t> = see text books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920" y="3273552"/>
            <a:ext cx="9290304" cy="2139696"/>
            <a:chOff x="502920" y="3273552"/>
            <a:chExt cx="9290304" cy="2139696"/>
          </a:xfrm>
        </p:grpSpPr>
        <p:sp>
          <p:nvSpPr>
            <p:cNvPr id="10" name="Rounded Rectangle 9"/>
            <p:cNvSpPr/>
            <p:nvPr/>
          </p:nvSpPr>
          <p:spPr>
            <a:xfrm>
              <a:off x="502920" y="3273552"/>
              <a:ext cx="9290304" cy="213969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254496" y="3538728"/>
              <a:ext cx="374904" cy="16093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9713" y="3373904"/>
              <a:ext cx="286207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DB designs based on </a:t>
              </a:r>
              <a:r>
                <a:rPr lang="en-US" sz="2400" i="1" dirty="0" smtClean="0"/>
                <a:t>functional dependencies</a:t>
              </a:r>
              <a:r>
                <a:rPr lang="en-US" sz="2400" dirty="0" smtClean="0"/>
                <a:t>, intended to prevent data </a:t>
              </a:r>
              <a:r>
                <a:rPr lang="en-US" sz="2400" b="1" i="1" dirty="0" smtClean="0"/>
                <a:t>anomalies</a:t>
              </a:r>
              <a:endParaRPr lang="en-US" sz="2400" b="1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28504" y="3743235"/>
            <a:ext cx="170078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Our focus in this lecture + next ones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851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49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 (1NF)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74182"/>
              </p:ext>
            </p:extLst>
          </p:nvPr>
        </p:nvGraphicFramePr>
        <p:xfrm>
          <a:off x="1192992" y="1949768"/>
          <a:ext cx="4226820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5725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0300" y="4474090"/>
            <a:ext cx="3152205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250" y="5875424"/>
            <a:ext cx="8212667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</a:rPr>
              <a:t>1NF Constraint</a:t>
            </a:r>
            <a:r>
              <a:rPr lang="en-US" sz="3400" b="1" dirty="0">
                <a:latin typeface="+mj-lt"/>
              </a:rPr>
              <a:t>: </a:t>
            </a:r>
            <a:r>
              <a:rPr lang="en-US" sz="3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9415"/>
              </p:ext>
            </p:extLst>
          </p:nvPr>
        </p:nvGraphicFramePr>
        <p:xfrm>
          <a:off x="6927689" y="1690688"/>
          <a:ext cx="3833446" cy="25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257"/>
                <a:gridCol w="21791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8570" y="4474090"/>
            <a:ext cx="1811683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In 1</a:t>
            </a:r>
            <a:r>
              <a:rPr lang="en-US" sz="3400" baseline="30000" dirty="0"/>
              <a:t>st</a:t>
            </a:r>
            <a:r>
              <a:rPr lang="en-US" sz="3400" dirty="0"/>
              <a:t> NF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851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Overview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0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18433"/>
            <a:ext cx="8229600" cy="1143000"/>
          </a:xfrm>
        </p:spPr>
        <p:txBody>
          <a:bodyPr/>
          <a:lstStyle/>
          <a:p>
            <a:r>
              <a:rPr lang="en-US" dirty="0" smtClean="0"/>
              <a:t>Data Anomalies &amp; Constraints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4273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10  &gt;  Section 1  &gt;  Data anomalies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2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3903</Words>
  <Application>Microsoft Macintosh PowerPoint</Application>
  <PresentationFormat>Custom</PresentationFormat>
  <Paragraphs>879</Paragraphs>
  <Slides>56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Lecture 10: Design Theory I</vt:lpstr>
      <vt:lpstr>Announcement</vt:lpstr>
      <vt:lpstr>Today’s Lecture</vt:lpstr>
      <vt:lpstr>1. Normal forms &amp; functional dependencies</vt:lpstr>
      <vt:lpstr>What you will learn about in this section</vt:lpstr>
      <vt:lpstr>Design Theory (تئوری طراحی)</vt:lpstr>
      <vt:lpstr>Normal Forms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Functional Dependencies</vt:lpstr>
      <vt:lpstr>Functional Dependency (وابستگی تابعی)</vt:lpstr>
      <vt:lpstr>A Picture Of FDs</vt:lpstr>
      <vt:lpstr>A Picture Of FDs</vt:lpstr>
      <vt:lpstr>A Picture Of FDs</vt:lpstr>
      <vt:lpstr>A Picture Of FDs</vt:lpstr>
      <vt:lpstr>FDs for Relational Schema Design</vt:lpstr>
      <vt:lpstr>Functional Dependencies as Constraints وابستگی‌های تابعی بعنوان محدودیت</vt:lpstr>
      <vt:lpstr>Functional Dependencies as Constraints</vt:lpstr>
      <vt:lpstr>More Examples</vt:lpstr>
      <vt:lpstr>More Examples</vt:lpstr>
      <vt:lpstr>More Examples</vt:lpstr>
      <vt:lpstr>ACTIVITY</vt:lpstr>
      <vt:lpstr>2. Finding functional dependencies  پیدا کردن وابستگی‌های تابعی</vt:lpstr>
      <vt:lpstr>What you will learn about in this section</vt:lpstr>
      <vt:lpstr>“Good” vs. “Bad” FDs</vt:lpstr>
      <vt:lpstr>“Good” vs. “Bad” FDs</vt:lpstr>
      <vt:lpstr>“Good” vs. “Bad” FDs</vt:lpstr>
      <vt:lpstr>FDs for Relational Schema Design</vt:lpstr>
      <vt:lpstr>Finding Functional Dependencies</vt:lpstr>
      <vt:lpstr>Finding Functional Dependencies</vt:lpstr>
      <vt:lpstr>Finding Functional Dependencies</vt:lpstr>
      <vt:lpstr>Finding Functional Dependencies</vt:lpstr>
      <vt:lpstr>1. Split/Combine</vt:lpstr>
      <vt:lpstr>1. Split/Combine</vt:lpstr>
      <vt:lpstr>1. Split/Combine (تجزیه/ترکیب)</vt:lpstr>
      <vt:lpstr>Reduction/Trivial (کاهش/بدیهی)</vt:lpstr>
      <vt:lpstr>3. Transitive Closure (تعدی بستار)</vt:lpstr>
      <vt:lpstr>3. Transitive Closure</vt:lpstr>
      <vt:lpstr>Finding Functional Dependencies</vt:lpstr>
      <vt:lpstr>Finding Functional Dependencies</vt:lpstr>
      <vt:lpstr>Finding Functional Dependencies</vt:lpstr>
      <vt:lpstr>Closures (بستار)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369</cp:revision>
  <dcterms:created xsi:type="dcterms:W3CDTF">2015-09-18T05:48:25Z</dcterms:created>
  <dcterms:modified xsi:type="dcterms:W3CDTF">2018-10-16T07:24:22Z</dcterms:modified>
</cp:coreProperties>
</file>