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578" r:id="rId2"/>
    <p:sldId id="579" r:id="rId3"/>
    <p:sldId id="465" r:id="rId4"/>
    <p:sldId id="466" r:id="rId5"/>
    <p:sldId id="421" r:id="rId6"/>
    <p:sldId id="422" r:id="rId7"/>
    <p:sldId id="423" r:id="rId8"/>
    <p:sldId id="496" r:id="rId9"/>
    <p:sldId id="425" r:id="rId10"/>
    <p:sldId id="429" r:id="rId11"/>
    <p:sldId id="430" r:id="rId12"/>
    <p:sldId id="497" r:id="rId13"/>
    <p:sldId id="499" r:id="rId14"/>
    <p:sldId id="500" r:id="rId15"/>
    <p:sldId id="498" r:id="rId16"/>
    <p:sldId id="501" r:id="rId17"/>
    <p:sldId id="502" r:id="rId18"/>
    <p:sldId id="503" r:id="rId19"/>
    <p:sldId id="432" r:id="rId20"/>
    <p:sldId id="433" r:id="rId21"/>
    <p:sldId id="537" r:id="rId22"/>
    <p:sldId id="525" r:id="rId23"/>
    <p:sldId id="545" r:id="rId24"/>
    <p:sldId id="435" r:id="rId25"/>
    <p:sldId id="436" r:id="rId26"/>
    <p:sldId id="437" r:id="rId27"/>
    <p:sldId id="438" r:id="rId28"/>
    <p:sldId id="504" r:id="rId29"/>
    <p:sldId id="439" r:id="rId30"/>
    <p:sldId id="440" r:id="rId31"/>
    <p:sldId id="441" r:id="rId32"/>
    <p:sldId id="442" r:id="rId33"/>
    <p:sldId id="443" r:id="rId34"/>
    <p:sldId id="546" r:id="rId35"/>
    <p:sldId id="603" r:id="rId36"/>
    <p:sldId id="528" r:id="rId37"/>
    <p:sldId id="529" r:id="rId38"/>
    <p:sldId id="574" r:id="rId39"/>
    <p:sldId id="575" r:id="rId40"/>
    <p:sldId id="576" r:id="rId41"/>
    <p:sldId id="577" r:id="rId42"/>
    <p:sldId id="564" r:id="rId43"/>
    <p:sldId id="565" r:id="rId44"/>
    <p:sldId id="566" r:id="rId45"/>
    <p:sldId id="567" r:id="rId46"/>
    <p:sldId id="568" r:id="rId47"/>
    <p:sldId id="569" r:id="rId48"/>
    <p:sldId id="570" r:id="rId49"/>
    <p:sldId id="571" r:id="rId50"/>
    <p:sldId id="572" r:id="rId51"/>
    <p:sldId id="573" r:id="rId52"/>
    <p:sldId id="539" r:id="rId53"/>
    <p:sldId id="45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74920"/>
  </p:normalViewPr>
  <p:slideViewPr>
    <p:cSldViewPr snapToGrid="0" snapToObjects="1">
      <p:cViewPr>
        <p:scale>
          <a:sx n="65" d="100"/>
          <a:sy n="65" d="100"/>
        </p:scale>
        <p:origin x="-1128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5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7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7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8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need the FD on R2 because A1-An is </a:t>
            </a:r>
            <a:r>
              <a:rPr lang="en-US" dirty="0" err="1" smtClean="0"/>
              <a:t>effecitvely</a:t>
            </a:r>
            <a:r>
              <a:rPr lang="en-US" dirty="0" smtClean="0"/>
              <a:t> a </a:t>
            </a:r>
            <a:r>
              <a:rPr lang="en-US" dirty="0" err="1" smtClean="0"/>
              <a:t>superkey</a:t>
            </a:r>
            <a:r>
              <a:rPr lang="en-US" dirty="0" smtClean="0"/>
              <a:t>, so when you join with R2, you append the single unique</a:t>
            </a:r>
            <a:r>
              <a:rPr lang="en-US" baseline="0" dirty="0" smtClean="0"/>
              <a:t> value</a:t>
            </a:r>
          </a:p>
          <a:p>
            <a:r>
              <a:rPr lang="en-US" baseline="0" dirty="0" smtClean="0"/>
              <a:t>in BCNF, the left side is the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01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functional dependency can be split</a:t>
            </a:r>
            <a:r>
              <a:rPr lang="en-US" baseline="0" dirty="0" smtClean="0"/>
              <a:t> into two halves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6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A5A0A-3FC5-7C40-BAEA-957CD454CB39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Activity-11-2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Activity-11-3.ipynb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12:</a:t>
            </a:r>
            <a:br>
              <a:rPr lang="en-US" dirty="0" smtClean="0"/>
            </a:br>
            <a:r>
              <a:rPr lang="en-US" dirty="0" smtClean="0"/>
              <a:t>Design Theory </a:t>
            </a:r>
            <a:r>
              <a:rPr lang="en-US" dirty="0" smtClean="0"/>
              <a:t>II</a:t>
            </a:r>
            <a:r>
              <a:rPr lang="en-US" dirty="0"/>
              <a:t>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58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8415942" y="4778738"/>
            <a:ext cx="32752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What is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the key?</a:t>
            </a:r>
          </a:p>
          <a:p>
            <a:pPr eaLnBrk="0" hangingPunct="0"/>
            <a:r>
              <a:rPr lang="en-US" sz="2800" i="1" dirty="0" smtClean="0">
                <a:latin typeface="+mj-lt"/>
              </a:rPr>
              <a:t>{</a:t>
            </a:r>
            <a:r>
              <a:rPr lang="en-US" sz="2800" i="1" dirty="0">
                <a:latin typeface="+mj-lt"/>
              </a:rPr>
              <a:t>SSN, </a:t>
            </a:r>
            <a:r>
              <a:rPr lang="en-US" sz="2800" i="1" dirty="0" err="1">
                <a:latin typeface="+mj-lt"/>
              </a:rPr>
              <a:t>PhoneNumber</a:t>
            </a:r>
            <a:r>
              <a:rPr lang="en-US" sz="28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2760"/>
              </p:ext>
            </p:extLst>
          </p:nvPr>
        </p:nvGraphicFramePr>
        <p:xfrm>
          <a:off x="838200" y="180636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8175995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latin typeface="+mj-lt"/>
                  </a:rPr>
                  <a:t>Not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in BCNF</a:t>
                </a:r>
                <a:endParaRPr lang="en-US" sz="32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10600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</a:t>
            </a:r>
            <a:r>
              <a:rPr lang="en-US" sz="2800" i="1" dirty="0" smtClean="0">
                <a:latin typeface="+mj-lt"/>
              </a:rPr>
              <a:t>bad </a:t>
            </a:r>
            <a:r>
              <a:rPr lang="en-US" sz="2800" dirty="0" smtClean="0">
                <a:latin typeface="+mj-lt"/>
              </a:rPr>
              <a:t>because it is </a:t>
            </a:r>
            <a:r>
              <a:rPr lang="en-US" sz="2800" b="1" u="sng" dirty="0" smtClean="0">
                <a:latin typeface="+mj-lt"/>
              </a:rPr>
              <a:t>not</a:t>
            </a:r>
            <a:r>
              <a:rPr lang="en-US" sz="2800" dirty="0" smtClean="0">
                <a:latin typeface="+mj-lt"/>
              </a:rPr>
              <a:t> a </a:t>
            </a:r>
            <a:r>
              <a:rPr lang="en-US" sz="2800" dirty="0" err="1" smtClean="0">
                <a:latin typeface="+mj-lt"/>
              </a:rPr>
              <a:t>superkey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8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2432"/>
              </p:ext>
            </p:extLst>
          </p:nvPr>
        </p:nvGraphicFramePr>
        <p:xfrm>
          <a:off x="838200" y="1806360"/>
          <a:ext cx="5007853" cy="1554479"/>
        </p:xfrm>
        <a:graphic>
          <a:graphicData uri="http://schemas.openxmlformats.org/drawingml/2006/table">
            <a:tbl>
              <a:tblPr/>
              <a:tblGrid>
                <a:gridCol w="1060185"/>
                <a:gridCol w="2454419"/>
                <a:gridCol w="1493249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Madison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326"/>
              </p:ext>
            </p:extLst>
          </p:nvPr>
        </p:nvGraphicFramePr>
        <p:xfrm>
          <a:off x="838200" y="3746092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7967423" y="4594890"/>
            <a:ext cx="293965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Delete ?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520699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68" y="5967531"/>
            <a:ext cx="245926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Now in BCNF!</a:t>
            </a:r>
            <a:endParaRPr lang="en-US" sz="32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304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now </a:t>
            </a:r>
            <a:r>
              <a:rPr lang="en-US" sz="2800" i="1" dirty="0" smtClean="0">
                <a:latin typeface="+mj-lt"/>
              </a:rPr>
              <a:t>good </a:t>
            </a:r>
            <a:r>
              <a:rPr lang="en-US" sz="2800" dirty="0" smtClean="0">
                <a:latin typeface="+mj-lt"/>
              </a:rPr>
              <a:t>because it is the key</a:t>
            </a:r>
            <a:endParaRPr lang="en-US" sz="28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latin typeface="+mj-lt"/>
              </a:rPr>
              <a:t>   Find </a:t>
            </a:r>
            <a:r>
              <a:rPr lang="en-US" sz="2800" i="1" dirty="0" smtClean="0">
                <a:latin typeface="+mj-lt"/>
              </a:rPr>
              <a:t>a set of attributes</a:t>
            </a:r>
            <a:r>
              <a:rPr lang="en-US" sz="2800" dirty="0" smtClean="0">
                <a:latin typeface="+mj-lt"/>
              </a:rPr>
              <a:t> X </a:t>
            </a:r>
            <a:r>
              <a:rPr lang="en-US" sz="2800" dirty="0" err="1">
                <a:latin typeface="+mj-lt"/>
              </a:rPr>
              <a:t>s.t.</a:t>
            </a:r>
            <a:r>
              <a:rPr lang="en-US" sz="2800" dirty="0">
                <a:latin typeface="+mj-lt"/>
              </a:rPr>
              <a:t>: X</a:t>
            </a:r>
            <a:r>
              <a:rPr lang="en-US" sz="2800" baseline="30000" dirty="0" smtClean="0">
                <a:latin typeface="+mj-lt"/>
              </a:rPr>
              <a:t>+</a:t>
            </a:r>
            <a:r>
              <a:rPr lang="en-US" sz="2800" dirty="0" smtClean="0">
                <a:latin typeface="+mj-lt"/>
              </a:rPr>
              <a:t> ≠ X and </a:t>
            </a:r>
            <a:r>
              <a:rPr lang="en-US" sz="2800" dirty="0">
                <a:latin typeface="+mj-lt"/>
              </a:rPr>
              <a:t>X</a:t>
            </a:r>
            <a:r>
              <a:rPr lang="en-US" sz="2800" baseline="30000" dirty="0">
                <a:latin typeface="+mj-lt"/>
              </a:rPr>
              <a:t>+ </a:t>
            </a:r>
            <a:r>
              <a:rPr lang="en-US" sz="2800" dirty="0" smtClean="0">
                <a:latin typeface="+mj-lt"/>
              </a:rPr>
              <a:t>≠ </a:t>
            </a:r>
            <a:r>
              <a:rPr lang="en-US" sz="2800" dirty="0">
                <a:latin typeface="+mj-lt"/>
              </a:rPr>
              <a:t>[all attributes]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2955" y="2369574"/>
            <a:ext cx="38345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set of attributes X which has non-trivial “bad” FDs, i.e. is not a </a:t>
            </a:r>
            <a:r>
              <a:rPr lang="en-US" sz="2800" dirty="0" err="1" smtClean="0">
                <a:latin typeface="+mj-lt"/>
              </a:rPr>
              <a:t>superkey</a:t>
            </a:r>
            <a:r>
              <a:rPr lang="en-US" sz="2800" dirty="0" smtClean="0">
                <a:latin typeface="+mj-lt"/>
              </a:rPr>
              <a:t>, using closures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  </a:t>
            </a:r>
            <a:r>
              <a:rPr lang="en-US" sz="2800" b="1" u="sng" dirty="0">
                <a:latin typeface="+mj-lt"/>
              </a:rPr>
              <a:t>if</a:t>
            </a:r>
            <a:r>
              <a:rPr lang="en-US" sz="2800" dirty="0">
                <a:latin typeface="+mj-lt"/>
              </a:rPr>
              <a:t> (not found) </a:t>
            </a:r>
            <a:r>
              <a:rPr lang="en-US" sz="2800" b="1" u="sng" dirty="0">
                <a:latin typeface="+mj-lt"/>
              </a:rPr>
              <a:t>then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R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909" y="2949677"/>
            <a:ext cx="38345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If no “bad” FDs found, in BCNF!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7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[all attributes]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X,  Z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1612" y="3361025"/>
            <a:ext cx="347078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 Y be the attributes that </a:t>
            </a:r>
            <a:r>
              <a:rPr lang="en-US" sz="2400" b="1" i="1" dirty="0" smtClean="0">
                <a:latin typeface="+mj-lt"/>
              </a:rPr>
              <a:t>X functionally determines </a:t>
            </a:r>
            <a:r>
              <a:rPr lang="en-US" sz="2400" dirty="0" smtClean="0">
                <a:latin typeface="+mj-lt"/>
              </a:rPr>
              <a:t>(+ that are not in X)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And let Z be </a:t>
            </a:r>
            <a:r>
              <a:rPr lang="en-US" sz="2400" b="1" dirty="0" smtClean="0">
                <a:latin typeface="+mj-lt"/>
              </a:rPr>
              <a:t>the </a:t>
            </a:r>
            <a:r>
              <a:rPr lang="en-US" sz="2400" b="1" i="1" dirty="0" smtClean="0">
                <a:latin typeface="+mj-lt"/>
              </a:rPr>
              <a:t>complement</a:t>
            </a:r>
            <a:r>
              <a:rPr lang="en-US" sz="2400" b="1" dirty="0" smtClean="0">
                <a:latin typeface="+mj-lt"/>
              </a:rPr>
              <a:t>, the other attributes that it </a:t>
            </a:r>
            <a:r>
              <a:rPr lang="en-US" sz="2400" b="1" i="1" dirty="0" smtClean="0">
                <a:latin typeface="+mj-lt"/>
              </a:rPr>
              <a:t>doesn’t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2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Split into one relation (table) with X plus the attributes that X determines (Y)…</a:t>
            </a:r>
            <a:endParaRPr lang="en-US" sz="24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one relation with X plus the attributes it </a:t>
            </a:r>
            <a:r>
              <a:rPr lang="en-US" sz="2400" i="1" dirty="0" smtClean="0">
                <a:latin typeface="+mj-lt"/>
              </a:rPr>
              <a:t>does not </a:t>
            </a:r>
            <a:r>
              <a:rPr lang="en-US" sz="2400" dirty="0" smtClean="0">
                <a:latin typeface="+mj-lt"/>
              </a:rPr>
              <a:t>determine (Z)</a:t>
            </a:r>
            <a:endParaRPr lang="en-US" sz="2400" b="1" dirty="0"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),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4574" y="5116357"/>
            <a:ext cx="37952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Proceed recursively until no more “bad” FDs!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2444" y="2003453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003453"/>
            <a:ext cx="583790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(R):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 Find a </a:t>
            </a:r>
            <a:r>
              <a:rPr lang="en-US" sz="2400" i="1" dirty="0" smtClean="0">
                <a:latin typeface="+mj-lt"/>
              </a:rPr>
              <a:t>set of attributes </a:t>
            </a:r>
            <a:r>
              <a:rPr lang="en-US" sz="2400" dirty="0" smtClean="0">
                <a:latin typeface="+mj-lt"/>
              </a:rPr>
              <a:t>X </a:t>
            </a:r>
            <a:r>
              <a:rPr lang="en-US" sz="2400" dirty="0" err="1">
                <a:latin typeface="+mj-lt"/>
              </a:rPr>
              <a:t>s.t.</a:t>
            </a:r>
            <a:r>
              <a:rPr lang="en-US" sz="2400" dirty="0">
                <a:latin typeface="+mj-lt"/>
              </a:rPr>
              <a:t>: 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≠ X and </a:t>
            </a:r>
            <a:r>
              <a:rPr lang="en-US" sz="2400" dirty="0">
                <a:latin typeface="+mj-lt"/>
              </a:rPr>
              <a:t>X</a:t>
            </a:r>
            <a:r>
              <a:rPr lang="en-US" sz="2400" baseline="30000" dirty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≠ </a:t>
            </a:r>
            <a:r>
              <a:rPr lang="en-US" sz="2400" dirty="0">
                <a:latin typeface="+mj-lt"/>
              </a:rPr>
              <a:t>[all attributes]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b="1" u="sng" dirty="0">
                <a:latin typeface="+mj-lt"/>
              </a:rPr>
              <a:t>if</a:t>
            </a:r>
            <a:r>
              <a:rPr lang="en-US" sz="2400" dirty="0">
                <a:latin typeface="+mj-lt"/>
              </a:rPr>
              <a:t> (not found) </a:t>
            </a:r>
            <a:r>
              <a:rPr lang="en-US" sz="2400" b="1" u="sng" dirty="0">
                <a:latin typeface="+mj-lt"/>
              </a:rPr>
              <a:t>then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u="sng" dirty="0" smtClean="0">
                <a:latin typeface="+mj-lt"/>
              </a:rPr>
              <a:t>let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Y = X</a:t>
            </a:r>
            <a:r>
              <a:rPr lang="en-US" sz="2400" baseline="30000" dirty="0">
                <a:latin typeface="+mj-lt"/>
              </a:rPr>
              <a:t>+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smtClean="0">
                <a:latin typeface="+mj-lt"/>
              </a:rPr>
              <a:t>X,  Z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baseline="30000" dirty="0" smtClean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r>
              <a:rPr lang="en-US" sz="2400" b="1" dirty="0">
                <a:latin typeface="+mj-lt"/>
              </a:rPr>
              <a:t>decompose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into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Y</a:t>
            </a:r>
            <a:r>
              <a:rPr lang="en-US" sz="2400" b="1" dirty="0">
                <a:latin typeface="+mj-lt"/>
              </a:rPr>
              <a:t>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Z</a:t>
            </a:r>
            <a:r>
              <a:rPr lang="en-US" sz="2400" b="1" dirty="0">
                <a:latin typeface="+mj-lt"/>
              </a:rPr>
              <a:t>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),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2444" y="3115667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Boyce</a:t>
            </a:r>
            <a:r>
              <a:rPr lang="en-US" dirty="0"/>
              <a:t>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Decompositions &amp; 3NF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MVDs</a:t>
            </a:r>
          </a:p>
          <a:p>
            <a:pPr lvl="1"/>
            <a:r>
              <a:rPr lang="en-US" dirty="0"/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2161526" y="1811870"/>
            <a:ext cx="6146732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R(A,B,C,D,E)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{A,B,C,D,E}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523769" y="3659138"/>
            <a:ext cx="494573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(A,B,C,D)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8456735" y="5607049"/>
            <a:ext cx="1681037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(A,E)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996636" y="3032344"/>
            <a:ext cx="2238256" cy="6267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234892" y="3032344"/>
            <a:ext cx="4062362" cy="25747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539808" y="5607049"/>
            <a:ext cx="1765703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(C,D)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793625" y="5606683"/>
            <a:ext cx="2147822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422660" y="5000794"/>
            <a:ext cx="1573976" cy="60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996636" y="5000794"/>
            <a:ext cx="1870900" cy="6058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798960" y="716586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8960" y="1523981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Activity-12-</a:t>
            </a:r>
            <a:r>
              <a:rPr lang="en-US" dirty="0">
                <a:hlinkClick r:id="rId2" action="ppaction://hlinkfile"/>
              </a:rPr>
              <a:t>1</a:t>
            </a:r>
            <a:r>
              <a:rPr lang="en-US" dirty="0" smtClean="0">
                <a:hlinkClick r:id="rId2" action="ppaction://hlinkfile"/>
              </a:rPr>
              <a:t>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Decompositions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1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Decompose to remove redundancies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We saw that </a:t>
            </a:r>
            <a:r>
              <a:rPr lang="en-US" b="1" dirty="0" smtClean="0"/>
              <a:t>redundancies</a:t>
            </a:r>
            <a:r>
              <a:rPr lang="en-US" dirty="0" smtClean="0"/>
              <a:t> in the data (“bad FDs”) can lead to data anomalies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 developed mechanisms to </a:t>
            </a:r>
            <a:r>
              <a:rPr lang="en-US" b="1" dirty="0" smtClean="0"/>
              <a:t>detect and remove redundancies by decomposing tables into BCNF</a:t>
            </a:r>
            <a:endParaRPr lang="en-US" b="1" dirty="0"/>
          </a:p>
          <a:p>
            <a:pPr marL="971550" lvl="1" indent="-514350">
              <a:buAutoNum type="arabicPeriod"/>
            </a:pPr>
            <a:r>
              <a:rPr lang="en-US" dirty="0" smtClean="0"/>
              <a:t>BCNF decomposition is </a:t>
            </a:r>
            <a:r>
              <a:rPr lang="en-US" i="1" dirty="0" smtClean="0"/>
              <a:t>standard practice- </a:t>
            </a:r>
            <a:r>
              <a:rPr lang="en-US" dirty="0" smtClean="0"/>
              <a:t>very powerful &amp; widely used!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However, sometimes decompositions can lead to </a:t>
            </a:r>
            <a:r>
              <a:rPr lang="en-US" b="1" dirty="0" smtClean="0"/>
              <a:t>more subtle unwanted effects…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92273" y="6001407"/>
            <a:ext cx="38074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When does this happen?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51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80328" y="5084083"/>
            <a:ext cx="6819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8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25612" y="2396673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941183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408117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3595960" y="2984302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555470" y="2954477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80328" y="5674689"/>
            <a:ext cx="675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 </a:t>
            </a:r>
            <a:endParaRPr lang="en-US" sz="2800" baseline="-25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08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6032" y="6336290"/>
            <a:ext cx="2133600" cy="365125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Decomposition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634"/>
              </p:ext>
            </p:extLst>
          </p:nvPr>
        </p:nvGraphicFramePr>
        <p:xfrm>
          <a:off x="2498966" y="1959948"/>
          <a:ext cx="4857347" cy="1828800"/>
        </p:xfrm>
        <a:graphic>
          <a:graphicData uri="http://schemas.openxmlformats.org/drawingml/2006/table">
            <a:tbl>
              <a:tblPr/>
              <a:tblGrid>
                <a:gridCol w="1932816"/>
                <a:gridCol w="1020762"/>
                <a:gridCol w="1903769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4869"/>
              </p:ext>
            </p:extLst>
          </p:nvPr>
        </p:nvGraphicFramePr>
        <p:xfrm>
          <a:off x="1465602" y="4648836"/>
          <a:ext cx="2843153" cy="1828800"/>
        </p:xfrm>
        <a:graphic>
          <a:graphicData uri="http://schemas.openxmlformats.org/drawingml/2006/table">
            <a:tbl>
              <a:tblPr/>
              <a:tblGrid>
                <a:gridCol w="1778999"/>
                <a:gridCol w="106415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9"/>
              </p:ext>
            </p:extLst>
          </p:nvPr>
        </p:nvGraphicFramePr>
        <p:xfrm>
          <a:off x="5375035" y="4648836"/>
          <a:ext cx="3352953" cy="1870017"/>
        </p:xfrm>
        <a:graphic>
          <a:graphicData uri="http://schemas.openxmlformats.org/drawingml/2006/table">
            <a:tbl>
              <a:tblPr/>
              <a:tblGrid>
                <a:gridCol w="1705230"/>
                <a:gridCol w="1647723"/>
              </a:tblGrid>
              <a:tr h="49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3089112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6594312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8721790" y="2967092"/>
            <a:ext cx="29078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I.e. it is a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727987" y="1355850"/>
            <a:ext cx="29016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Sometimes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is “correct”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916"/>
              </p:ext>
            </p:extLst>
          </p:nvPr>
        </p:nvGraphicFramePr>
        <p:xfrm>
          <a:off x="2450828" y="1770546"/>
          <a:ext cx="4574038" cy="1828800"/>
        </p:xfrm>
        <a:graphic>
          <a:graphicData uri="http://schemas.openxmlformats.org/drawingml/2006/table">
            <a:tbl>
              <a:tblPr/>
              <a:tblGrid>
                <a:gridCol w="1797655"/>
                <a:gridCol w="1098481"/>
                <a:gridCol w="167790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69"/>
              </p:ext>
            </p:extLst>
          </p:nvPr>
        </p:nvGraphicFramePr>
        <p:xfrm>
          <a:off x="838200" y="4527550"/>
          <a:ext cx="3428035" cy="1828800"/>
        </p:xfrm>
        <a:graphic>
          <a:graphicData uri="http://schemas.openxmlformats.org/drawingml/2006/table">
            <a:tbl>
              <a:tblPr/>
              <a:tblGrid>
                <a:gridCol w="1608675"/>
                <a:gridCol w="181936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8363"/>
              </p:ext>
            </p:extLst>
          </p:nvPr>
        </p:nvGraphicFramePr>
        <p:xfrm>
          <a:off x="5919482" y="4517437"/>
          <a:ext cx="2761973" cy="1828800"/>
        </p:xfrm>
        <a:graphic>
          <a:graphicData uri="http://schemas.openxmlformats.org/drawingml/2006/table">
            <a:tbl>
              <a:tblPr/>
              <a:tblGrid>
                <a:gridCol w="1020763"/>
                <a:gridCol w="174121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3199098" y="386236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614682" y="382979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8727987" y="2929054"/>
            <a:ext cx="249496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What’s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wrong here?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727987" y="1641482"/>
            <a:ext cx="29016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264838"/>
            <a:ext cx="6329106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What (set) relationship holds between R1 Join R2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and R if lossless?</a:t>
            </a:r>
          </a:p>
          <a:p>
            <a:endParaRPr lang="en-US" sz="2800" dirty="0">
              <a:solidFill>
                <a:prstClr val="black"/>
              </a:solidFill>
              <a:latin typeface="+mj-lt"/>
            </a:endParaRPr>
          </a:p>
          <a:p>
            <a:r>
              <a:rPr lang="en-US" sz="2800" i="1" dirty="0">
                <a:solidFill>
                  <a:prstClr val="black"/>
                </a:solidFill>
                <a:latin typeface="+mj-lt"/>
              </a:rPr>
              <a:t>Hint: Which tuples of R will be present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?</a:t>
            </a:r>
            <a:endParaRPr lang="en-US" sz="280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573" y="4480281"/>
            <a:ext cx="197643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It’s lossless if we have equality!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99482" y="4945626"/>
            <a:ext cx="833473" cy="5112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2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1184" y="4846217"/>
            <a:ext cx="8615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R1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Join R2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17382" y="5944550"/>
            <a:ext cx="67572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Why?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25944" y="4280831"/>
            <a:ext cx="37926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Note: don’t need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4232" y="4280832"/>
            <a:ext cx="541757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 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0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0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64" y="472814"/>
            <a:ext cx="8229600" cy="1143000"/>
          </a:xfrm>
        </p:spPr>
        <p:txBody>
          <a:bodyPr/>
          <a:lstStyle/>
          <a:p>
            <a:r>
              <a:rPr lang="en-US" dirty="0" smtClean="0"/>
              <a:t>A problem with BCNF</a:t>
            </a:r>
            <a:endParaRPr 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781664" y="2052759"/>
            <a:ext cx="942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prstClr val="black"/>
                </a:solidFill>
                <a:latin typeface="+mj-lt"/>
              </a:rPr>
              <a:t>Problem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: To enforce a FD, must reconstruct original relation—</a:t>
            </a:r>
            <a:r>
              <a:rPr lang="en-US" sz="36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5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6828504" y="1600200"/>
            <a:ext cx="51347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6976161" y="3225722"/>
            <a:ext cx="4839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31989" y="5802352"/>
            <a:ext cx="892802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  <a:latin typeface="+mj-lt"/>
              </a:rPr>
              <a:t>We lose the 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352"/>
              </p:ext>
            </p:extLst>
          </p:nvPr>
        </p:nvGraphicFramePr>
        <p:xfrm>
          <a:off x="1442884" y="1613245"/>
          <a:ext cx="3962400" cy="934272"/>
        </p:xfrm>
        <a:graphic>
          <a:graphicData uri="http://schemas.openxmlformats.org/drawingml/2006/table">
            <a:tbl>
              <a:tblPr/>
              <a:tblGrid>
                <a:gridCol w="1007806"/>
                <a:gridCol w="1633794"/>
                <a:gridCol w="1320800"/>
              </a:tblGrid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1427"/>
              </p:ext>
            </p:extLst>
          </p:nvPr>
        </p:nvGraphicFramePr>
        <p:xfrm>
          <a:off x="462116" y="3529424"/>
          <a:ext cx="2647336" cy="915170"/>
        </p:xfrm>
        <a:graphic>
          <a:graphicData uri="http://schemas.openxmlformats.org/drawingml/2006/table">
            <a:tbl>
              <a:tblPr/>
              <a:tblGrid>
                <a:gridCol w="1103671"/>
                <a:gridCol w="1543665"/>
              </a:tblGrid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438"/>
              </p:ext>
            </p:extLst>
          </p:nvPr>
        </p:nvGraphicFramePr>
        <p:xfrm>
          <a:off x="3874550" y="3490544"/>
          <a:ext cx="2604268" cy="954050"/>
        </p:xfrm>
        <a:graphic>
          <a:graphicData uri="http://schemas.openxmlformats.org/drawingml/2006/table">
            <a:tbl>
              <a:tblPr/>
              <a:tblGrid>
                <a:gridCol w="1302134"/>
                <a:gridCol w="1302134"/>
              </a:tblGrid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1484" y="2698402"/>
            <a:ext cx="3810000" cy="68580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462116" y="4766779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4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F05A-526C-A447-B12A-92E0C2814E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303" y="512202"/>
            <a:ext cx="7772400" cy="11430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Why is that a Problem</a:t>
            </a:r>
            <a:r>
              <a:rPr lang="en-US" dirty="0"/>
              <a:t>?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8264183" y="1710384"/>
            <a:ext cx="30896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No problem so far. All </a:t>
            </a:r>
            <a:r>
              <a:rPr lang="en-US" sz="2800" i="1" dirty="0">
                <a:latin typeface="+mj-lt"/>
              </a:rPr>
              <a:t>local</a:t>
            </a:r>
            <a:r>
              <a:rPr lang="en-US" sz="2800" dirty="0">
                <a:latin typeface="+mj-lt"/>
              </a:rPr>
              <a:t> FD’s are satisfied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0383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4515"/>
              </p:ext>
            </p:extLst>
          </p:nvPr>
        </p:nvGraphicFramePr>
        <p:xfrm>
          <a:off x="771832" y="1734020"/>
          <a:ext cx="2915266" cy="1371600"/>
        </p:xfrm>
        <a:graphic>
          <a:graphicData uri="http://schemas.openxmlformats.org/drawingml/2006/table">
            <a:tbl>
              <a:tblPr/>
              <a:tblGrid>
                <a:gridCol w="1457633"/>
                <a:gridCol w="1457633"/>
              </a:tblGrid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3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1940"/>
              </p:ext>
            </p:extLst>
          </p:nvPr>
        </p:nvGraphicFramePr>
        <p:xfrm>
          <a:off x="4197145" y="1722814"/>
          <a:ext cx="3340510" cy="1371600"/>
        </p:xfrm>
        <a:graphic>
          <a:graphicData uri="http://schemas.openxmlformats.org/drawingml/2006/table">
            <a:tbl>
              <a:tblPr/>
              <a:tblGrid>
                <a:gridCol w="1805268"/>
                <a:gridCol w="1535242"/>
              </a:tblGrid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1809"/>
              </p:ext>
            </p:extLst>
          </p:nvPr>
        </p:nvGraphicFramePr>
        <p:xfrm>
          <a:off x="1631989" y="4234573"/>
          <a:ext cx="5444784" cy="1371600"/>
        </p:xfrm>
        <a:graphic>
          <a:graphicData uri="http://schemas.openxmlformats.org/drawingml/2006/table">
            <a:tbl>
              <a:tblPr/>
              <a:tblGrid>
                <a:gridCol w="1814928"/>
                <a:gridCol w="1814928"/>
                <a:gridCol w="1814928"/>
              </a:tblGrid>
              <a:tr h="389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183" y="4147268"/>
            <a:ext cx="2884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Let’s put all the data back into a single table again: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42503" y="3263387"/>
            <a:ext cx="1324898" cy="88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9465" y="3240119"/>
            <a:ext cx="1852847" cy="9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771832" y="3372864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41538" y="6006217"/>
            <a:ext cx="8708923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Violates the 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utoUpdateAnimBg="0"/>
      <p:bldP spid="3" grpId="0"/>
      <p:bldP spid="15" grpId="0" animBg="1" autoUpdateAnimBg="0"/>
      <p:bldP spid="2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</a:t>
            </a:r>
            <a:r>
              <a:rPr lang="en-US" dirty="0" smtClean="0"/>
              <a:t>FDs 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</a:t>
            </a:r>
            <a:r>
              <a:rPr lang="en-US" dirty="0" smtClean="0"/>
              <a:t>FDs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300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30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ways to handle so that decompositions are all lossless / no FDs lost</a:t>
            </a:r>
          </a:p>
          <a:p>
            <a:pPr lvl="1"/>
            <a:r>
              <a:rPr lang="en-US" dirty="0" smtClean="0"/>
              <a:t>For example 3NF- stop short of full BCNF decompositions.  See Bonus Activity!</a:t>
            </a:r>
          </a:p>
          <a:p>
            <a:pPr lvl="1"/>
            <a:endParaRPr lang="en-US" dirty="0"/>
          </a:p>
          <a:p>
            <a:r>
              <a:rPr lang="en-US" dirty="0" smtClean="0"/>
              <a:t>Usually a tradeoff between redundancy / data anomalies and FD preservation…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3000" i="1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331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5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 is </a:t>
            </a:r>
            <a:r>
              <a:rPr lang="en-US" sz="3200" dirty="0"/>
              <a:t>in </a:t>
            </a:r>
            <a:r>
              <a:rPr lang="en-US" sz="3200" i="1" dirty="0"/>
              <a:t>Third Normal Form (3NF) </a:t>
            </a:r>
            <a:r>
              <a:rPr lang="en-US" sz="3200" dirty="0"/>
              <a:t>if for every nontrivial FD X </a:t>
            </a:r>
            <a:r>
              <a:rPr lang="en-US" sz="3200" dirty="0">
                <a:sym typeface="Wingdings"/>
              </a:rPr>
              <a:t> </a:t>
            </a:r>
            <a:r>
              <a:rPr lang="en-US" sz="3200" dirty="0" smtClean="0">
                <a:sym typeface="Wingdings"/>
              </a:rPr>
              <a:t>A</a:t>
            </a:r>
            <a:r>
              <a:rPr lang="en-US" sz="3200" dirty="0" smtClean="0"/>
              <a:t>, either:</a:t>
            </a:r>
          </a:p>
          <a:p>
            <a:pPr lvl="1"/>
            <a:r>
              <a:rPr lang="en-US" sz="2800" dirty="0"/>
              <a:t>X </a:t>
            </a:r>
            <a:r>
              <a:rPr lang="en-US" sz="2800" dirty="0" smtClean="0">
                <a:sym typeface="Wingdings"/>
              </a:rPr>
              <a:t>is a </a:t>
            </a:r>
            <a:r>
              <a:rPr lang="en-US" sz="2800" dirty="0" err="1" smtClean="0">
                <a:sym typeface="Wingdings"/>
              </a:rPr>
              <a:t>superkey</a:t>
            </a:r>
            <a:r>
              <a:rPr lang="en-US" sz="2800" dirty="0" smtClean="0">
                <a:sym typeface="Wingdings"/>
              </a:rPr>
              <a:t> of R, or</a:t>
            </a:r>
          </a:p>
          <a:p>
            <a:pPr lvl="1"/>
            <a:r>
              <a:rPr lang="en-US" sz="2800" dirty="0" smtClean="0">
                <a:sym typeface="Wingdings"/>
              </a:rPr>
              <a:t>A is a member of at least one key of R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/>
              <a:t>Tradeoff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r>
              <a:rPr lang="en-US" sz="2800" dirty="0"/>
              <a:t>We can check all FD’s in the decomposed relation </a:t>
            </a:r>
          </a:p>
          <a:p>
            <a:pPr lvl="1"/>
            <a:r>
              <a:rPr lang="en-US" sz="2800" dirty="0"/>
              <a:t>But now we might have redundancy due to FD’s </a:t>
            </a:r>
            <a:endParaRPr lang="en-US" sz="2800" dirty="0" smtClean="0"/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Example: (Unit, Company, Product) is in 3NF, but not in BCNF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3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MVDs- </a:t>
            </a:r>
            <a:r>
              <a:rPr lang="ar-IQ" dirty="0" smtClean="0"/>
              <a:t>وابستگی‌های چند مقداری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4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39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57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 Dependencies (MVDs)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multi-value dependency (MVD) is another type of dependency that could hold in our data, </a:t>
                </a:r>
                <a:r>
                  <a:rPr lang="en-US" b="1" i="1" dirty="0" smtClean="0"/>
                  <a:t>which is not captured by FDs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Formal definition:</a:t>
                </a:r>
              </a:p>
              <a:p>
                <a:pPr lvl="1"/>
                <a:r>
                  <a:rPr lang="en-US" dirty="0" smtClean="0"/>
                  <a:t>Given a relation</a:t>
                </a:r>
                <a:r>
                  <a:rPr lang="en-US" b="1" dirty="0" smtClean="0"/>
                  <a:t> R </a:t>
                </a:r>
                <a:r>
                  <a:rPr lang="en-US" dirty="0" smtClean="0"/>
                  <a:t>having attribute set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, and two sets of attributes </a:t>
                </a:r>
                <a14:m>
                  <m:oMath xmlns:m="http://schemas.openxmlformats.org/officeDocument/2006/math" xmlns="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𝐗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i="1" dirty="0" smtClean="0"/>
                  <a:t>multi-value dependency (MVD) </a:t>
                </a:r>
                <a14:m>
                  <m:oMath xmlns:m="http://schemas.openxmlformats.org/officeDocument/2006/math" xmlns=""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 smtClean="0"/>
                  <a:t> holds on R if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b="1" i="1" dirty="0" smtClean="0"/>
                  <a:t>for any tuples </a:t>
                </a:r>
                <a14:m>
                  <m:oMath xmlns:m="http://schemas.openxmlformats.org/officeDocument/2006/math" xmlns=""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𝟐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b="1" i="1" dirty="0" smtClean="0"/>
                  <a:t> </a:t>
                </a:r>
                <a14:m>
                  <m:oMath xmlns:m="http://schemas.openxmlformats.org/officeDocument/2006/math" xmlns=""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𝟏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𝟐</m:t>
                    </m:r>
                    <m:r>
                      <a:rPr lang="en-US" b="1" i="1" smtClean="0">
                        <a:latin typeface="Cambria Math" charset="0"/>
                      </a:rPr>
                      <m:t>[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r>
                      <a:rPr lang="en-US" b="1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b="1" i="1" dirty="0" smtClean="0"/>
                  <a:t>, </a:t>
                </a:r>
                <a:r>
                  <a:rPr lang="en-US" dirty="0" smtClean="0"/>
                  <a:t>there exists a tuple </a:t>
                </a:r>
                <a:r>
                  <a:rPr lang="en-US" b="1" i="1" dirty="0" smtClean="0"/>
                  <a:t>t</a:t>
                </a:r>
                <a:r>
                  <a:rPr lang="en-US" b="1" i="1" baseline="-25000" dirty="0" smtClean="0"/>
                  <a:t>3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b="1" dirty="0" smtClean="0"/>
                  <a:t>t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[X] = t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[X] = t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[X]</a:t>
                </a:r>
              </a:p>
              <a:p>
                <a:pPr lvl="2"/>
                <a:r>
                  <a:rPr lang="en-US" b="1" dirty="0" smtClean="0"/>
                  <a:t>t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[Y] = t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[Y]</a:t>
                </a:r>
              </a:p>
              <a:p>
                <a:pPr lvl="2"/>
                <a:r>
                  <a:rPr lang="en-US" b="1" dirty="0" smtClean="0"/>
                  <a:t>t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[A\Y] = t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[A\Y]</a:t>
                </a:r>
              </a:p>
              <a:p>
                <a:pPr lvl="3"/>
                <a:r>
                  <a:rPr lang="en-US" i="1" dirty="0" smtClean="0"/>
                  <a:t>Where A \ B means “elements of set A not in set B”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  <a:blipFill rotWithShape="0">
                <a:blip r:embed="rId2"/>
                <a:stretch>
                  <a:fillRect l="-1043" t="-2036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40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 Dependencies (MVDs)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 less formal, literal way to phrase the definition of an MVD:</a:t>
                </a:r>
              </a:p>
              <a:p>
                <a:endParaRPr lang="en-US" i="1" dirty="0" smtClean="0"/>
              </a:p>
              <a:p>
                <a:r>
                  <a:rPr lang="en-US" b="1" i="1" dirty="0" smtClean="0"/>
                  <a:t>The MVD </a:t>
                </a:r>
                <a14:m>
                  <m:oMath xmlns:m="http://schemas.openxmlformats.org/officeDocument/2006/math" xmlns="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holds on R if for any pair of tuples with the same X values, the “swapped” pair of tuples with the same X values, but the other permutations of Y and A\Y values, is also in R</a:t>
                </a: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  <a:blipFill rotWithShape="0"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03598"/>
              </p:ext>
            </p:extLst>
          </p:nvPr>
        </p:nvGraphicFramePr>
        <p:xfrm>
          <a:off x="6096000" y="4670140"/>
          <a:ext cx="1659597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14179"/>
              </p:ext>
            </p:extLst>
          </p:nvPr>
        </p:nvGraphicFramePr>
        <p:xfrm>
          <a:off x="1791057" y="5001187"/>
          <a:ext cx="1659597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917556" y="5036161"/>
            <a:ext cx="1749286" cy="548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17556" y="5584540"/>
                <a:ext cx="1815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 xmlns="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hold must have…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56" y="5584540"/>
                <a:ext cx="181554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030" t="-4717" r="-67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53935" y="4457770"/>
            <a:ext cx="243331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Note the connection to a local </a:t>
            </a:r>
            <a:r>
              <a:rPr lang="en-US" sz="2800" i="1" smtClean="0">
                <a:latin typeface="+mj-lt"/>
              </a:rPr>
              <a:t>cross-product…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219230"/>
            <a:ext cx="211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Ex: X = {x}, Y = {y}: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511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Conceptual Design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BCNF Decomposition Algorithm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6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 Dependencies (MVDs)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Another way to understand MVDs, in terms of </a:t>
                </a:r>
                <a:r>
                  <a:rPr lang="en-US" i="1" dirty="0" smtClean="0"/>
                  <a:t>conditional independence: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The MVD </a:t>
                </a:r>
                <a14:m>
                  <m:oMath xmlns:m="http://schemas.openxmlformats.org/officeDocument/2006/math" xmlns="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/>
                  <a:t> holds on R if </a:t>
                </a:r>
                <a:r>
                  <a:rPr lang="en-US" dirty="0" smtClean="0"/>
                  <a:t>given X, Y is conditionally independent of A \ Y and vice versa…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  <a:blipFill rotWithShape="0">
                <a:blip r:embed="rId2"/>
                <a:stretch>
                  <a:fillRect l="-1043" t="-2036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36406"/>
              </p:ext>
            </p:extLst>
          </p:nvPr>
        </p:nvGraphicFramePr>
        <p:xfrm>
          <a:off x="9694203" y="4304511"/>
          <a:ext cx="1659597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57913"/>
              </p:ext>
            </p:extLst>
          </p:nvPr>
        </p:nvGraphicFramePr>
        <p:xfrm>
          <a:off x="4436403" y="4304270"/>
          <a:ext cx="1659597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38200" y="4304270"/>
            <a:ext cx="328653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Here, given x = 1, we know for ex. that: </a:t>
            </a:r>
          </a:p>
          <a:p>
            <a:r>
              <a:rPr lang="en-US" sz="2400" dirty="0" smtClean="0">
                <a:latin typeface="+mj-lt"/>
              </a:rPr>
              <a:t>y = 0 </a:t>
            </a:r>
            <a:r>
              <a:rPr lang="en-US" sz="2400" dirty="0" smtClean="0">
                <a:latin typeface="+mj-lt"/>
                <a:sym typeface="Wingdings"/>
              </a:rPr>
              <a:t> z = 1</a:t>
            </a:r>
          </a:p>
          <a:p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I.e. z is conditionally </a:t>
            </a:r>
            <a:r>
              <a:rPr lang="en-US" sz="2400" b="1" i="1" dirty="0" smtClean="0">
                <a:latin typeface="+mj-lt"/>
                <a:sym typeface="Wingdings"/>
              </a:rPr>
              <a:t>dependent </a:t>
            </a:r>
            <a:r>
              <a:rPr lang="en-US" sz="2400" dirty="0" smtClean="0">
                <a:latin typeface="+mj-lt"/>
                <a:sym typeface="Wingdings"/>
              </a:rPr>
              <a:t>on y given x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2317" y="4304511"/>
            <a:ext cx="267022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Here, this is not the case!</a:t>
            </a:r>
            <a:endParaRPr lang="en-US" sz="2400" dirty="0" smtClean="0">
              <a:latin typeface="+mj-lt"/>
              <a:sym typeface="Wingdings"/>
            </a:endParaRPr>
          </a:p>
          <a:p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I.e. z is conditionally </a:t>
            </a:r>
            <a:r>
              <a:rPr lang="en-US" sz="2400" b="1" i="1" dirty="0" smtClean="0">
                <a:latin typeface="+mj-lt"/>
                <a:sym typeface="Wingdings"/>
              </a:rPr>
              <a:t>independent </a:t>
            </a:r>
            <a:r>
              <a:rPr lang="en-US" sz="2400" dirty="0" smtClean="0">
                <a:latin typeface="+mj-lt"/>
                <a:sym typeface="Wingdings"/>
              </a:rPr>
              <a:t>of y given x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138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Value Dependencies (MVDs)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71788"/>
            <a:ext cx="3380797" cy="5073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9427" y="1690688"/>
            <a:ext cx="907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“real life” example…</a:t>
            </a:r>
            <a:endParaRPr lang="en-US" sz="3600" dirty="0"/>
          </a:p>
        </p:txBody>
      </p:sp>
      <p:sp>
        <p:nvSpPr>
          <p:cNvPr id="8" name="Cloud Callout 7"/>
          <p:cNvSpPr/>
          <p:nvPr/>
        </p:nvSpPr>
        <p:spPr>
          <a:xfrm>
            <a:off x="4125432" y="3199420"/>
            <a:ext cx="6422066" cy="2595324"/>
          </a:xfrm>
          <a:prstGeom prst="cloudCallout">
            <a:avLst>
              <a:gd name="adj1" fmla="val -60335"/>
              <a:gd name="adj2" fmla="val -536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Grad student CA thinks: </a:t>
            </a:r>
            <a:r>
              <a:rPr lang="en-US" sz="2800" dirty="0" smtClean="0"/>
              <a:t>“Hmm… what is real life??  Watching a movie over the weekend?”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87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5172" y="1573730"/>
            <a:ext cx="338115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there any functional dependencies that might hold here? 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3366" y="6042187"/>
            <a:ext cx="916526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And yet it seems like there is some pattern / dependency…</a:t>
            </a:r>
            <a:endParaRPr lang="en-US" sz="2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5172" y="3838737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No…</a:t>
            </a:r>
            <a:endParaRPr lang="en-US" sz="320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5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5172" y="1573730"/>
            <a:ext cx="338115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a given movie theatre…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2077350"/>
            <a:ext cx="1107558" cy="24308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4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5172" y="1573730"/>
            <a:ext cx="338115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a given movie theatre…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Given a set of movies and snacks…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2077350"/>
            <a:ext cx="1107558" cy="24308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80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5172" y="1573730"/>
            <a:ext cx="3381154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a given movie theatre…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Given a set of movies and snacks…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Any movie / snack combination is possible!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2077350"/>
            <a:ext cx="1107558" cy="24308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458376" y="3452361"/>
            <a:ext cx="3410796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410796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18172" y="3466812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43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Star Wars: The Boba Fett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3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2830958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38214" y="1512862"/>
            <a:ext cx="369167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 there is a tuple 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29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 there is a tuple 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[B]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[B]</a:t>
            </a:r>
            <a:r>
              <a:rPr lang="en-US" sz="2800" baseline="-25000" dirty="0" smtClean="0">
                <a:latin typeface="+mj-lt"/>
              </a:rPr>
              <a:t>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2830958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1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 there is a tuple 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[B]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[B]</a:t>
            </a:r>
            <a:r>
              <a:rPr lang="en-US" sz="2800" baseline="-25000" dirty="0" smtClean="0">
                <a:latin typeface="+mj-lt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+mj-lt"/>
              </a:rPr>
              <a:t>and t</a:t>
            </a:r>
            <a:r>
              <a:rPr lang="en-US" sz="2800" baseline="-25000" dirty="0">
                <a:latin typeface="+mj-lt"/>
              </a:rPr>
              <a:t>3</a:t>
            </a:r>
            <a:r>
              <a:rPr lang="en-US" sz="2800" dirty="0">
                <a:latin typeface="+mj-lt"/>
              </a:rPr>
              <a:t>[R\B]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[R\B]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R\B is “R minus B” i.e. the attributes of R not in B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.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2830958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46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53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Design</a:t>
            </a:r>
            <a:br>
              <a:rPr lang="en-US" dirty="0" smtClean="0"/>
            </a:br>
            <a:r>
              <a:rPr lang="ar-IQ" dirty="0" smtClean="0"/>
              <a:t>طراحی مفهومی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514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1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Note this also works!</a:t>
            </a:r>
            <a:endParaRPr lang="en-US" sz="2800" dirty="0" smtClean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US" sz="2800" dirty="0" smtClean="0">
                <a:latin typeface="+mj-lt"/>
              </a:rPr>
              <a:t>Remember, an MVD holds over </a:t>
            </a:r>
            <a:r>
              <a:rPr lang="en-US" sz="2800" i="1" dirty="0" smtClean="0">
                <a:latin typeface="+mj-lt"/>
              </a:rPr>
              <a:t>a relation or an instance</a:t>
            </a:r>
            <a:r>
              <a:rPr lang="en-US" sz="2800" dirty="0" smtClean="0">
                <a:latin typeface="+mj-lt"/>
              </a:rPr>
              <a:t>, so </a:t>
            </a:r>
            <a:r>
              <a:rPr lang="en-US" sz="2800" dirty="0" err="1" smtClean="0">
                <a:latin typeface="+mj-lt"/>
              </a:rPr>
              <a:t>defn</a:t>
            </a:r>
            <a:r>
              <a:rPr lang="en-US" sz="2800" dirty="0" smtClean="0">
                <a:latin typeface="+mj-lt"/>
              </a:rPr>
              <a:t>. must hold for every applicable pair…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3425411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3426605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58376" y="3478825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1" y="3434966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31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This expresses a sort of dependency (= data redundancy) that we </a:t>
            </a:r>
            <a:r>
              <a:rPr lang="en-US" sz="2800" i="1" dirty="0" smtClean="0">
                <a:latin typeface="+mj-lt"/>
              </a:rPr>
              <a:t>can’t</a:t>
            </a:r>
            <a:r>
              <a:rPr lang="en-US" sz="2800" dirty="0" smtClean="0">
                <a:latin typeface="+mj-lt"/>
              </a:rPr>
              <a:t> express </a:t>
            </a:r>
            <a:r>
              <a:rPr lang="en-US" sz="2800" smtClean="0">
                <a:latin typeface="+mj-lt"/>
              </a:rPr>
              <a:t>with FDs</a:t>
            </a:r>
            <a:endParaRPr lang="en-US" sz="2800" dirty="0" smtClean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3425411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3426605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58376" y="3478825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1" y="3434966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58376" y="2715224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38214" y="4299829"/>
            <a:ext cx="369167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*</a:t>
            </a:r>
            <a:r>
              <a:rPr lang="en-US" sz="2400" i="1" dirty="0" smtClean="0">
                <a:latin typeface="+mj-lt"/>
              </a:rPr>
              <a:t>Actually, it expresses </a:t>
            </a:r>
            <a:r>
              <a:rPr lang="en-US" sz="2400" i="1" u="sng" dirty="0" smtClean="0">
                <a:latin typeface="+mj-lt"/>
              </a:rPr>
              <a:t>conditional independence</a:t>
            </a:r>
            <a:r>
              <a:rPr lang="en-US" sz="2400" i="1" dirty="0" smtClean="0">
                <a:latin typeface="+mj-lt"/>
              </a:rPr>
              <a:t> (between film and snack given </a:t>
            </a:r>
            <a:r>
              <a:rPr lang="en-US" sz="2400" i="1" smtClean="0">
                <a:latin typeface="+mj-lt"/>
              </a:rPr>
              <a:t>movie theatre)!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8780" y="-22510"/>
              <a:ext cx="2605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20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allow one to reason about </a:t>
            </a:r>
            <a:r>
              <a:rPr lang="en-US" b="1" dirty="0" smtClean="0"/>
              <a:t>redundancy</a:t>
            </a:r>
            <a:r>
              <a:rPr lang="en-US" dirty="0" smtClean="0"/>
              <a:t> in the data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ormal forms describe how to </a:t>
            </a:r>
            <a:r>
              <a:rPr lang="en-US" b="1" dirty="0" smtClean="0"/>
              <a:t>remove</a:t>
            </a:r>
            <a:r>
              <a:rPr lang="en-US" dirty="0" smtClean="0"/>
              <a:t> this redundancy by </a:t>
            </a:r>
            <a:r>
              <a:rPr lang="en-US" b="1" dirty="0" smtClean="0"/>
              <a:t>decomposing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Elegant—by representing data appropriately certain errors are essentially impossible</a:t>
            </a:r>
          </a:p>
          <a:p>
            <a:pPr lvl="1"/>
            <a:r>
              <a:rPr lang="en-US" dirty="0" smtClean="0"/>
              <a:t>For FDs, BCNF is the normal form.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tradeoff for insert performance: 3NF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579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10,11,12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Conceptual Design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/>
              <a:t>Now </a:t>
            </a:r>
            <a:r>
              <a:rPr lang="en-US" dirty="0" smtClean="0"/>
              <a:t>that we </a:t>
            </a:r>
            <a:r>
              <a:rPr lang="en-US" dirty="0"/>
              <a:t>know how to find </a:t>
            </a:r>
            <a:r>
              <a:rPr lang="en-US" dirty="0" smtClean="0"/>
              <a:t>FDs</a:t>
            </a:r>
            <a:r>
              <a:rPr lang="en-US" dirty="0"/>
              <a:t>, it’s a </a:t>
            </a:r>
            <a:r>
              <a:rPr lang="en-US" dirty="0" smtClean="0"/>
              <a:t>straight-forward process:</a:t>
            </a:r>
            <a:endParaRPr lang="ar-IQ" dirty="0" smtClean="0"/>
          </a:p>
          <a:p>
            <a:pPr algn="r">
              <a:buFontTx/>
              <a:buNone/>
            </a:pPr>
            <a:r>
              <a:rPr lang="ar-IQ" dirty="0" smtClean="0"/>
              <a:t>حالا که میدونیم چطوری وابستگی‌های تابعی رو پیدا کنیم، بقیه‌اش آسونه: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Search for “bad” </a:t>
            </a:r>
            <a:r>
              <a:rPr lang="en-US" sz="2800" dirty="0" smtClean="0"/>
              <a:t>FDs</a:t>
            </a:r>
            <a:r>
              <a:rPr lang="ar-IQ" sz="2800" dirty="0" smtClean="0"/>
              <a:t>  - دنبال وابستگی تابعی‌های بد میگردیم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there are </a:t>
            </a:r>
            <a:r>
              <a:rPr lang="en-US" sz="2800" dirty="0" smtClean="0"/>
              <a:t>any, </a:t>
            </a:r>
            <a:r>
              <a:rPr lang="en-US" sz="2800" dirty="0"/>
              <a:t>then </a:t>
            </a:r>
            <a:r>
              <a:rPr lang="en-US" sz="2800" i="1" dirty="0" smtClean="0"/>
              <a:t>keep decomposing </a:t>
            </a:r>
            <a:r>
              <a:rPr lang="en-US" sz="2800" i="1" dirty="0"/>
              <a:t>the </a:t>
            </a:r>
            <a:r>
              <a:rPr lang="en-US" sz="2800" i="1" dirty="0" smtClean="0"/>
              <a:t>table into sub-tables</a:t>
            </a:r>
            <a:r>
              <a:rPr lang="en-US" sz="2800" dirty="0" smtClean="0"/>
              <a:t> until no more bad FDs</a:t>
            </a:r>
            <a:r>
              <a:rPr lang="ar-IQ" sz="2800" dirty="0" smtClean="0"/>
              <a:t> </a:t>
            </a:r>
            <a:r>
              <a:rPr lang="mr-IN" sz="2800" dirty="0" smtClean="0"/>
              <a:t>–</a:t>
            </a:r>
            <a:r>
              <a:rPr lang="ar-IQ" sz="2800" dirty="0" smtClean="0"/>
              <a:t> اگر پیدا کردیم، جدول رو تجزیه می‌کنیم تا آن وابستگی تابعی‌های بد حذف شوند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When done, the database schema is </a:t>
            </a:r>
            <a:r>
              <a:rPr lang="en-US" sz="2800" i="1" dirty="0" smtClean="0"/>
              <a:t>normalized</a:t>
            </a:r>
            <a:r>
              <a:rPr lang="ar-IQ" sz="2800" i="1" dirty="0" smtClean="0"/>
              <a:t> </a:t>
            </a:r>
            <a:r>
              <a:rPr lang="mr-IN" sz="2800" i="1" dirty="0" smtClean="0"/>
              <a:t>–</a:t>
            </a:r>
            <a:r>
              <a:rPr lang="ar-IQ" sz="2800" i="1" dirty="0" smtClean="0"/>
              <a:t> شمای پایگاه‌داده‌ی شما نرمال‌سازی میشه.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89094" y="4816531"/>
            <a:ext cx="513647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there are several normal forms…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514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6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idea is that we define “good” and “bad” FDs as follows:</a:t>
            </a:r>
            <a:endParaRPr lang="ar-IQ" dirty="0" smtClean="0"/>
          </a:p>
          <a:p>
            <a:pPr algn="r"/>
            <a:r>
              <a:rPr lang="ar-IQ" dirty="0" smtClean="0"/>
              <a:t>ایده‌ی اصلی این است که وابستگی تابعی‌های خوب و بد رو اینطوری تعریف کنیم:</a:t>
            </a:r>
            <a:endParaRPr lang="en-US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X </a:t>
            </a:r>
            <a:r>
              <a:rPr lang="en-US" sz="2800" dirty="0" smtClean="0">
                <a:sym typeface="Wingdings"/>
              </a:rPr>
              <a:t> A is a “</a:t>
            </a:r>
            <a:r>
              <a:rPr lang="en-US" sz="2800" i="1" dirty="0" smtClean="0">
                <a:sym typeface="Wingdings"/>
              </a:rPr>
              <a:t>good FD”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i="1" dirty="0" smtClean="0">
                <a:sym typeface="Wingdings"/>
              </a:rPr>
              <a:t>if X is a (super)key</a:t>
            </a:r>
          </a:p>
          <a:p>
            <a:pPr lvl="2"/>
            <a:r>
              <a:rPr lang="en-US" dirty="0" smtClean="0">
                <a:sym typeface="Wingdings"/>
              </a:rPr>
              <a:t>In other words, if A is the set of all attributes</a:t>
            </a:r>
          </a:p>
          <a:p>
            <a:pPr marL="457200" lvl="1" indent="0">
              <a:buNone/>
            </a:pPr>
            <a:endParaRPr lang="en-US" sz="2800" dirty="0" smtClean="0">
              <a:sym typeface="Wingdings"/>
            </a:endParaRPr>
          </a:p>
          <a:p>
            <a:pPr lvl="1"/>
            <a:r>
              <a:rPr lang="en-US" sz="2800" dirty="0" smtClean="0">
                <a:sym typeface="Wingdings"/>
              </a:rPr>
              <a:t>X  A is a </a:t>
            </a:r>
            <a:r>
              <a:rPr lang="en-US" sz="2800" i="1" dirty="0" smtClean="0">
                <a:sym typeface="Wingdings"/>
              </a:rPr>
              <a:t>“bad FD”</a:t>
            </a:r>
            <a:r>
              <a:rPr lang="en-US" sz="2800" dirty="0" smtClean="0">
                <a:sym typeface="Wingdings"/>
              </a:rPr>
              <a:t> otherwise</a:t>
            </a:r>
          </a:p>
          <a:p>
            <a:pPr lvl="1"/>
            <a:endParaRPr lang="en-US" sz="28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We will try to eliminate the “bad” FDs!</a:t>
            </a:r>
            <a:endParaRPr lang="ar-IQ" sz="3200" dirty="0" smtClean="0">
              <a:sym typeface="Wingdings"/>
            </a:endParaRPr>
          </a:p>
          <a:p>
            <a:pPr algn="r"/>
            <a:r>
              <a:rPr lang="ar-IQ" sz="3200" dirty="0" smtClean="0">
                <a:sym typeface="Wingdings"/>
              </a:rPr>
              <a:t>سعی می‌کنیم که وابستگی تابعی‌های بد را حذف کنیم.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3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definition of “good” and “bad” FDs make sense?</a:t>
            </a:r>
          </a:p>
          <a:p>
            <a:endParaRPr lang="en-US" sz="3200" dirty="0"/>
          </a:p>
          <a:p>
            <a:r>
              <a:rPr lang="en-US" dirty="0" smtClean="0"/>
              <a:t>If X is </a:t>
            </a:r>
            <a:r>
              <a:rPr lang="en-US" i="1" dirty="0" smtClean="0"/>
              <a:t>not </a:t>
            </a:r>
            <a:r>
              <a:rPr lang="en-US" dirty="0" smtClean="0"/>
              <a:t>a (super)key, it functionally determines </a:t>
            </a:r>
            <a:r>
              <a:rPr lang="en-US" i="1" dirty="0" smtClean="0"/>
              <a:t>some</a:t>
            </a:r>
            <a:r>
              <a:rPr lang="en-US" dirty="0" smtClean="0"/>
              <a:t> of the attributes; therefore, those other attributes can be duplicated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this means there is </a:t>
            </a:r>
            <a:r>
              <a:rPr lang="en-US" u="sng" dirty="0" smtClean="0"/>
              <a:t>redundancy</a:t>
            </a:r>
            <a:endParaRPr lang="en-US" dirty="0" smtClean="0"/>
          </a:p>
          <a:p>
            <a:pPr lvl="1"/>
            <a:r>
              <a:rPr lang="en-US" dirty="0" smtClean="0"/>
              <a:t>And redundancy like this can lead to data anomalies!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50848"/>
              </p:ext>
            </p:extLst>
          </p:nvPr>
        </p:nvGraphicFramePr>
        <p:xfrm>
          <a:off x="6791585" y="4999293"/>
          <a:ext cx="3748352" cy="1676400"/>
        </p:xfrm>
        <a:graphic>
          <a:graphicData uri="http://schemas.openxmlformats.org/drawingml/2006/table">
            <a:tbl>
              <a:tblPr/>
              <a:tblGrid>
                <a:gridCol w="937088"/>
                <a:gridCol w="937088"/>
                <a:gridCol w="937088"/>
                <a:gridCol w="937088"/>
              </a:tblGrid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46097" y="5620306"/>
            <a:ext cx="1874176" cy="77066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6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38200" y="1715949"/>
            <a:ext cx="9787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is 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178863" y="5990445"/>
            <a:ext cx="5834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In other words: there are no “bad”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FDs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187992" y="2537585"/>
            <a:ext cx="581601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A relation R is </a:t>
            </a:r>
            <a:r>
              <a:rPr lang="en-US" sz="2800" b="1" u="sng" dirty="0">
                <a:latin typeface="+mj-lt"/>
              </a:rPr>
              <a:t>in BCNF</a:t>
            </a:r>
            <a:r>
              <a:rPr lang="en-US" sz="28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</a:t>
            </a:r>
            <a:r>
              <a:rPr lang="en-US" sz="2800" b="1" dirty="0" smtClean="0">
                <a:latin typeface="+mj-lt"/>
              </a:rPr>
              <a:t>{A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} </a:t>
            </a:r>
            <a:r>
              <a:rPr lang="en-US" sz="2800" b="1" dirty="0" smtClean="0">
                <a:latin typeface="+mj-lt"/>
                <a:sym typeface="Wingdings" charset="2"/>
              </a:rPr>
              <a:t> </a:t>
            </a:r>
            <a:r>
              <a:rPr lang="en-US" sz="2800" b="1" dirty="0">
                <a:latin typeface="+mj-lt"/>
                <a:sym typeface="Wingdings" charset="2"/>
              </a:rPr>
              <a:t>B</a:t>
            </a:r>
            <a:r>
              <a:rPr lang="en-US" sz="2800" dirty="0">
                <a:latin typeface="+mj-lt"/>
                <a:sym typeface="Wingdings" charset="2"/>
              </a:rPr>
              <a:t> is a </a:t>
            </a:r>
            <a:r>
              <a:rPr lang="en-US" sz="2800" i="1" dirty="0">
                <a:latin typeface="+mj-lt"/>
                <a:sym typeface="Wingdings" charset="2"/>
              </a:rPr>
              <a:t>non-trivial</a:t>
            </a:r>
            <a:r>
              <a:rPr lang="en-US" sz="2800" dirty="0">
                <a:latin typeface="+mj-lt"/>
                <a:sym typeface="Wingdings" charset="2"/>
              </a:rPr>
              <a:t> </a:t>
            </a:r>
            <a:r>
              <a:rPr lang="en-US" sz="2800" dirty="0" smtClean="0">
                <a:latin typeface="+mj-lt"/>
                <a:sym typeface="Wingdings" charset="2"/>
              </a:rPr>
              <a:t>FD in R</a:t>
            </a:r>
            <a:endParaRPr lang="en-US" sz="28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+mj-lt"/>
              </a:rPr>
              <a:t>then </a:t>
            </a:r>
            <a:r>
              <a:rPr lang="en-US" sz="2800" b="1" dirty="0">
                <a:latin typeface="+mj-lt"/>
              </a:rPr>
              <a:t>{A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A</a:t>
            </a:r>
            <a:r>
              <a:rPr lang="en-US" sz="2800" b="1" baseline="-25000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}  is a </a:t>
            </a:r>
            <a:r>
              <a:rPr lang="en-US" sz="2800" b="1" dirty="0" err="1">
                <a:latin typeface="+mj-lt"/>
              </a:rPr>
              <a:t>superkey</a:t>
            </a:r>
            <a:r>
              <a:rPr lang="en-US" sz="28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838200" y="4910346"/>
                <a:ext cx="1038790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: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sets of attributes X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 either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X)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910346"/>
                <a:ext cx="1038790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561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9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  <p:bldP spid="23859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3904</Words>
  <Application>Microsoft Macintosh PowerPoint</Application>
  <PresentationFormat>Custom</PresentationFormat>
  <Paragraphs>849</Paragraphs>
  <Slides>53</Slides>
  <Notes>27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Lecture 12: Design Theory III</vt:lpstr>
      <vt:lpstr>Today’s Lecture</vt:lpstr>
      <vt:lpstr>1. Boyce-Codd Normal Form</vt:lpstr>
      <vt:lpstr>What you will learn about in this section</vt:lpstr>
      <vt:lpstr>Conceptual Design طراحی مفهومی</vt:lpstr>
      <vt:lpstr>Back to Conceptual Design</vt:lpstr>
      <vt:lpstr>Boyce-Codd Normal Form (BCNF)</vt:lpstr>
      <vt:lpstr>Boyce-Codd Normal Form (BCNF)</vt:lpstr>
      <vt:lpstr>Boyce-Codd Normal Form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PowerPoint Presentation</vt:lpstr>
      <vt:lpstr>Example</vt:lpstr>
      <vt:lpstr>Activity-12-1.ipynb</vt:lpstr>
      <vt:lpstr>2. Decompositions</vt:lpstr>
      <vt:lpstr>Recap: Decompose to remove redundancies</vt:lpstr>
      <vt:lpstr>Decompositions in General</vt:lpstr>
      <vt:lpstr>Theory of Decomposition</vt:lpstr>
      <vt:lpstr>Lossy Decomposition</vt:lpstr>
      <vt:lpstr>Lossless Decompositions</vt:lpstr>
      <vt:lpstr>Lossless Decompositions</vt:lpstr>
      <vt:lpstr>Lossless Decompositions</vt:lpstr>
      <vt:lpstr>A problem with BCNF</vt:lpstr>
      <vt:lpstr>A Problem with BCNF</vt:lpstr>
      <vt:lpstr>So Why is that a Problem?</vt:lpstr>
      <vt:lpstr>The Problem</vt:lpstr>
      <vt:lpstr>Possible Solutions</vt:lpstr>
      <vt:lpstr>3NF</vt:lpstr>
      <vt:lpstr>3. MVDs- وابستگی‌های چند مقداری</vt:lpstr>
      <vt:lpstr>What you will learn about in this section</vt:lpstr>
      <vt:lpstr>Multi-Value Dependencies (MVDs)</vt:lpstr>
      <vt:lpstr>Multi-Value Dependencies (MVDs)</vt:lpstr>
      <vt:lpstr>Multi-Value Dependencies (MVDs)</vt:lpstr>
      <vt:lpstr>Multiple Value Dependencies (MVDs)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Activity-12-2.ipynb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395</cp:revision>
  <dcterms:created xsi:type="dcterms:W3CDTF">2015-09-18T05:48:25Z</dcterms:created>
  <dcterms:modified xsi:type="dcterms:W3CDTF">2018-10-23T04:34:08Z</dcterms:modified>
</cp:coreProperties>
</file>