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88" r:id="rId2"/>
    <p:sldId id="378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03" r:id="rId23"/>
    <p:sldId id="404" r:id="rId24"/>
    <p:sldId id="341" r:id="rId25"/>
    <p:sldId id="436" r:id="rId26"/>
    <p:sldId id="460" r:id="rId27"/>
    <p:sldId id="461" r:id="rId28"/>
    <p:sldId id="462" r:id="rId29"/>
    <p:sldId id="463" r:id="rId30"/>
    <p:sldId id="354" r:id="rId31"/>
    <p:sldId id="356" r:id="rId32"/>
    <p:sldId id="357" r:id="rId33"/>
    <p:sldId id="358" r:id="rId34"/>
    <p:sldId id="359" r:id="rId35"/>
    <p:sldId id="361" r:id="rId36"/>
    <p:sldId id="438" r:id="rId37"/>
    <p:sldId id="362" r:id="rId38"/>
    <p:sldId id="363" r:id="rId39"/>
    <p:sldId id="440" r:id="rId40"/>
    <p:sldId id="366" r:id="rId41"/>
    <p:sldId id="437" r:id="rId42"/>
    <p:sldId id="3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93910"/>
  </p:normalViewPr>
  <p:slideViewPr>
    <p:cSldViewPr snapToGrid="0" snapToObjects="1">
      <p:cViewPr>
        <p:scale>
          <a:sx n="55" d="100"/>
          <a:sy n="55" d="100"/>
        </p:scale>
        <p:origin x="-1256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14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15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19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25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78719" y="693965"/>
            <a:ext cx="450056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78719" y="693965"/>
            <a:ext cx="450056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78719" y="693965"/>
            <a:ext cx="450056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78719" y="693965"/>
            <a:ext cx="450056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30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31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32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33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34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35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36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37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39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40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7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5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5_2.ipyn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5: SQL Part IV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10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21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4479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42763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03056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83259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602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5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14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8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11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80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25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21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46867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dirty="0" smtClean="0">
                <a:latin typeface="+mj-lt"/>
              </a:rPr>
              <a:t>ACTIVITY:  Fancy SQL Part I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72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24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r>
              <a:rPr lang="ar-IQ" dirty="0" smtClean="0"/>
              <a:t> </a:t>
            </a:r>
            <a:r>
              <a:rPr lang="en-US" dirty="0" smtClean="0"/>
              <a:t>(</a:t>
            </a:r>
            <a:r>
              <a:rPr lang="ar-IQ" dirty="0" smtClean="0"/>
              <a:t>سورها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9671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 smtClean="0">
                <a:solidFill>
                  <a:srgbClr val="FF5050"/>
                </a:solidFill>
                <a:sym typeface="Wingdings" charset="2"/>
              </a:rPr>
              <a:t></a:t>
            </a: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/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سور وجودی: آسان</a:t>
            </a:r>
          </a:p>
          <a:p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(وجور دارد)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8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8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 smtClean="0">
                <a:solidFill>
                  <a:srgbClr val="FF5050"/>
                </a:solidFill>
                <a:sym typeface="Wingdings" charset="2"/>
              </a:rPr>
              <a:t></a:t>
            </a: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/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سور عمومی: سخت</a:t>
            </a:r>
            <a:br>
              <a:rPr lang="ar-IQ" sz="2400" dirty="0" smtClean="0">
                <a:solidFill>
                  <a:srgbClr val="FF5050"/>
                </a:solidFill>
                <a:sym typeface="Wingdings" charset="2"/>
              </a:rPr>
            </a:br>
            <a:r>
              <a:rPr lang="ar-IQ" sz="2400" dirty="0" smtClean="0">
                <a:solidFill>
                  <a:srgbClr val="FF5050"/>
                </a:solidFill>
                <a:sym typeface="Wingdings" charset="2"/>
              </a:rPr>
              <a:t>(به ازای هر)أ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4400" smtClean="0"/>
              <a:t>A little bit of logic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De Morgan’s Laws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¬(p(a) ˄ p(b)) ⇔ ¬p(a) ˅ ¬p(b)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¬(p(a) ˅ p(b)) ⇔ ¬p(a) ˄ ¬p(b)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Generalized De Morgan’s Laws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)˄…˄p(a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)) ⇔ ¬p(a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)˅…˅¬p(a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)˅…˅p(a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)) ⇔ ¬p(a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)˄…˄¬p(a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), 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where 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={a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,…,a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}</a:t>
            </a:r>
          </a:p>
          <a:p>
            <a:pPr lvl="2" eaLnBrk="1" hangingPunct="1">
              <a:spcBef>
                <a:spcPts val="600"/>
              </a:spcBef>
              <a:buSzPct val="100000"/>
            </a:pPr>
            <a:endParaRPr lang="en-US">
              <a:solidFill>
                <a:srgbClr val="000000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904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4400" smtClean="0"/>
              <a:t>A little bit of logic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104648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Since: 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)˄…˄p(a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 ⇔ 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1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)˅…˅p(a</a:t>
            </a:r>
            <a:r>
              <a:rPr lang="en-US" baseline="-25000">
                <a:solidFill>
                  <a:srgbClr val="000000"/>
                </a:solidFill>
                <a:cs typeface="MS PGothic" charset="0"/>
              </a:rPr>
              <a:t>n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 ⇔ 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(p(x)),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Generalized De Morgan’s Laws become: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(p(x))) ⇔ 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(¬p(x))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(p(x))) ⇔ 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(¬p(x))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and also: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 ⇔ ¬( 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(¬p(x)) 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(p(x)) ⇔ ¬( 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(¬p(x)) )</a:t>
            </a:r>
          </a:p>
          <a:p>
            <a:pPr lvl="2" eaLnBrk="1" hangingPunct="1">
              <a:spcBef>
                <a:spcPts val="600"/>
              </a:spcBef>
              <a:buSzPct val="100000"/>
            </a:pPr>
            <a:endParaRPr lang="en-US">
              <a:solidFill>
                <a:srgbClr val="000000"/>
              </a:solidFill>
              <a:cs typeface="MS PGothic" charset="0"/>
            </a:endParaRPr>
          </a:p>
          <a:p>
            <a:pPr lvl="2" eaLnBrk="1" hangingPunct="1">
              <a:spcBef>
                <a:spcPts val="600"/>
              </a:spcBef>
              <a:buSzPct val="100000"/>
            </a:pPr>
            <a:endParaRPr lang="en-US">
              <a:solidFill>
                <a:srgbClr val="000000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307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914400" y="1981200"/>
            <a:ext cx="103632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Set inclusion:</a:t>
            </a:r>
            <a:r>
              <a:rPr lang="en-US" sz="3200" b="1">
                <a:solidFill>
                  <a:srgbClr val="000000"/>
                </a:solidFill>
              </a:rPr>
              <a:t> A</a:t>
            </a:r>
            <a:r>
              <a:rPr lang="en-US" sz="3200">
                <a:solidFill>
                  <a:srgbClr val="000000"/>
                </a:solidFill>
              </a:rPr>
              <a:t> ⊆ </a:t>
            </a:r>
            <a:r>
              <a:rPr lang="en-US" sz="3200" b="1">
                <a:solidFill>
                  <a:srgbClr val="000000"/>
                </a:solidFill>
              </a:rPr>
              <a:t>B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B)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 ⇔ ¬(∃x∈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(x∉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B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)) ⇔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¬(∃x∈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¬(∃y∈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B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 (x=y)))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Set equality:</a:t>
            </a:r>
            <a:r>
              <a:rPr lang="en-US" sz="3200" b="1">
                <a:solidFill>
                  <a:srgbClr val="000000"/>
                </a:solidFill>
              </a:rPr>
              <a:t> A=B </a:t>
            </a:r>
            <a:r>
              <a:rPr lang="en-US" sz="3200">
                <a:solidFill>
                  <a:srgbClr val="000000"/>
                </a:solidFill>
              </a:rPr>
              <a:t>⇔ 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 ⊆ </a:t>
            </a:r>
            <a:r>
              <a:rPr lang="en-US" sz="3200" b="1">
                <a:solidFill>
                  <a:srgbClr val="000000"/>
                </a:solidFill>
              </a:rPr>
              <a:t>B</a:t>
            </a:r>
            <a:r>
              <a:rPr lang="en-US" sz="3200">
                <a:solidFill>
                  <a:srgbClr val="000000"/>
                </a:solidFill>
              </a:rPr>
              <a:t> ˄ </a:t>
            </a:r>
            <a:r>
              <a:rPr lang="en-US" sz="3200" b="1">
                <a:solidFill>
                  <a:srgbClr val="000000"/>
                </a:solidFill>
              </a:rPr>
              <a:t>B</a:t>
            </a:r>
            <a:r>
              <a:rPr lang="en-US" sz="3200">
                <a:solidFill>
                  <a:srgbClr val="000000"/>
                </a:solidFill>
              </a:rPr>
              <a:t> ⊆ 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800"/>
              </a:spcBef>
              <a:buSzPct val="100000"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Implication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p(a) → p(b) ⇔ ¬p(a) ˅ p(b)</a:t>
            </a: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¬ (p(a) → p(b)) ⇔ p(a) ˄ ¬p(b)</a:t>
            </a:r>
          </a:p>
          <a:p>
            <a:pPr lvl="2" eaLnBrk="1" hangingPunct="1">
              <a:spcBef>
                <a:spcPts val="600"/>
              </a:spcBef>
              <a:buSzPct val="100000"/>
            </a:pPr>
            <a:endParaRPr lang="en-US">
              <a:solidFill>
                <a:srgbClr val="000000"/>
              </a:solidFill>
              <a:cs typeface="MS PGothic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4400" smtClean="0"/>
              <a:t>A little bit of logic</a:t>
            </a:r>
          </a:p>
        </p:txBody>
      </p:sp>
    </p:spTree>
    <p:extLst>
      <p:ext uri="{BB962C8B-B14F-4D97-AF65-F5344CB8AC3E}">
        <p14:creationId xmlns:p14="http://schemas.microsoft.com/office/powerpoint/2010/main" val="18256088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914400" y="1981200"/>
            <a:ext cx="103632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Min aggregate:</a:t>
            </a:r>
            <a:r>
              <a:rPr lang="en-US" sz="3200" b="1">
                <a:solidFill>
                  <a:srgbClr val="000000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a</a:t>
            </a:r>
            <a:r>
              <a:rPr lang="en-US" sz="3200" b="1">
                <a:solidFill>
                  <a:srgbClr val="000000"/>
                </a:solidFill>
              </a:rPr>
              <a:t> = </a:t>
            </a:r>
            <a:r>
              <a:rPr lang="en-US" sz="3200">
                <a:solidFill>
                  <a:srgbClr val="000000"/>
                </a:solidFill>
              </a:rPr>
              <a:t>min(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), where a∈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endParaRPr lang="en-US" sz="3200">
              <a:solidFill>
                <a:srgbClr val="000000"/>
              </a:solidFill>
            </a:endParaRP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(a ≤ x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)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 ⇔ ¬(∃x∈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(a &gt; x))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Max aggregate:</a:t>
            </a:r>
            <a:r>
              <a:rPr lang="en-US" sz="3200" b="1">
                <a:solidFill>
                  <a:srgbClr val="000000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a</a:t>
            </a:r>
            <a:r>
              <a:rPr lang="en-US" sz="3200" b="1">
                <a:solidFill>
                  <a:srgbClr val="000000"/>
                </a:solidFill>
              </a:rPr>
              <a:t> = </a:t>
            </a:r>
            <a:r>
              <a:rPr lang="en-US" sz="3200">
                <a:solidFill>
                  <a:srgbClr val="000000"/>
                </a:solidFill>
              </a:rPr>
              <a:t>max(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r>
              <a:rPr lang="en-US" sz="3200">
                <a:solidFill>
                  <a:srgbClr val="000000"/>
                </a:solidFill>
              </a:rPr>
              <a:t>), where a∈</a:t>
            </a:r>
            <a:r>
              <a:rPr lang="en-US" sz="3200" b="1">
                <a:solidFill>
                  <a:srgbClr val="000000"/>
                </a:solidFill>
              </a:rPr>
              <a:t>A</a:t>
            </a:r>
            <a:endParaRPr lang="en-US" sz="3200">
              <a:solidFill>
                <a:srgbClr val="000000"/>
              </a:solidFill>
            </a:endParaRPr>
          </a:p>
          <a:p>
            <a:pPr lvl="2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>
                <a:solidFill>
                  <a:srgbClr val="000000"/>
                </a:solidFill>
                <a:cs typeface="MS PGothic" charset="0"/>
              </a:rPr>
              <a:t>∀x∈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(x ≤ a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)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 ⇔ ¬(∃x∈</a:t>
            </a:r>
            <a:r>
              <a:rPr lang="en-US" b="1">
                <a:solidFill>
                  <a:srgbClr val="000000"/>
                </a:solidFill>
                <a:cs typeface="MS PGothic" charset="0"/>
              </a:rPr>
              <a:t>A </a:t>
            </a:r>
            <a:r>
              <a:rPr lang="en-US">
                <a:solidFill>
                  <a:srgbClr val="000000"/>
                </a:solidFill>
                <a:cs typeface="MS PGothic" charset="0"/>
              </a:rPr>
              <a:t>(x &gt; a))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 PGothi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defTabSz="45720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4400" smtClean="0"/>
              <a:t>A little bit of logic</a:t>
            </a:r>
          </a:p>
        </p:txBody>
      </p:sp>
    </p:spTree>
    <p:extLst>
      <p:ext uri="{BB962C8B-B14F-4D97-AF65-F5344CB8AC3E}">
        <p14:creationId xmlns:p14="http://schemas.microsoft.com/office/powerpoint/2010/main" val="96801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82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30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mean many things:</a:t>
            </a:r>
            <a:endParaRPr lang="en-US" dirty="0"/>
          </a:p>
          <a:p>
            <a:pPr lvl="1"/>
            <a:r>
              <a:rPr lang="en-US" sz="2600" dirty="0" smtClean="0"/>
              <a:t>Value does not exists</a:t>
            </a:r>
            <a:endParaRPr lang="en-US" sz="2600" dirty="0"/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31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1.0)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33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 algn="r">
              <a:buFontTx/>
              <a:buNone/>
            </a:pPr>
            <a:r>
              <a:rPr lang="ar-IQ" dirty="0" smtClean="0"/>
              <a:t>رفتار ناخواسته: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30373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ar-IQ" sz="2400" dirty="0" smtClean="0">
                <a:latin typeface="+mj-lt"/>
              </a:rPr>
              <a:t>بعضی از افراد برگردانده نمیشوند.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34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30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35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36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37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40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9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Activity-5-</a:t>
            </a:r>
            <a:r>
              <a:rPr lang="en-US" dirty="0">
                <a:hlinkClick r:id="rId2" action="ppaction://hlinkfile"/>
              </a:rPr>
              <a:t>2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66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,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3,4 &amp; 5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3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6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2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7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72985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24017_sfs-bagel-v2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4662"/>
            <a:ext cx="3317036" cy="33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10407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568772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’bagel'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49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71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48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222000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2572</Words>
  <Application>Microsoft Macintosh PowerPoint</Application>
  <PresentationFormat>Custom</PresentationFormat>
  <Paragraphs>601</Paragraphs>
  <Slides>42</Slides>
  <Notes>36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Lecture 5: SQL Part IV</vt:lpstr>
      <vt:lpstr>Today’s Lecture</vt:lpstr>
      <vt:lpstr>1.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Activity-5-1.ipynb</vt:lpstr>
      <vt:lpstr>2. Advanced SQL-izing</vt:lpstr>
      <vt:lpstr>What you will learn about in this section</vt:lpstr>
      <vt:lpstr>Quantifiers (سورها)</vt:lpstr>
      <vt:lpstr>Quantifiers</vt:lpstr>
      <vt:lpstr>PowerPoint Presentation</vt:lpstr>
      <vt:lpstr>PowerPoint Presentation</vt:lpstr>
      <vt:lpstr>PowerPoint Presentation</vt:lpstr>
      <vt:lpstr>PowerPoint Presentation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Activity-5-2.ipynb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298</cp:revision>
  <dcterms:created xsi:type="dcterms:W3CDTF">2015-09-12T15:05:51Z</dcterms:created>
  <dcterms:modified xsi:type="dcterms:W3CDTF">2018-09-30T19:19:41Z</dcterms:modified>
</cp:coreProperties>
</file>