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578" r:id="rId2"/>
    <p:sldId id="579" r:id="rId3"/>
    <p:sldId id="593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580" r:id="rId12"/>
    <p:sldId id="581" r:id="rId13"/>
    <p:sldId id="582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1" r:id="rId23"/>
    <p:sldId id="5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5" autoAdjust="0"/>
    <p:restoredTop sz="74920"/>
  </p:normalViewPr>
  <p:slideViewPr>
    <p:cSldViewPr snapToGrid="0" snapToObjects="1">
      <p:cViewPr>
        <p:scale>
          <a:sx n="65" d="100"/>
          <a:sy n="65" d="100"/>
        </p:scale>
        <p:origin x="-1128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61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3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7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3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516A3-725B-7B45-A471-88ECDEC9BBD8}" type="slidenum">
              <a:rPr lang="en-US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Activity-11-1.ipyn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11:</a:t>
            </a:r>
            <a:br>
              <a:rPr lang="en-US" dirty="0" smtClean="0"/>
            </a:br>
            <a:r>
              <a:rPr lang="en-US" dirty="0" smtClean="0"/>
              <a:t>Design Theory II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58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569694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D, E}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B, C, D, E, F}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64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Closures, </a:t>
            </a:r>
            <a:r>
              <a:rPr lang="en-US" dirty="0" err="1" smtClean="0"/>
              <a:t>Superkeys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95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5844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 Pt. II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Superkeys</a:t>
            </a:r>
            <a:r>
              <a:rPr lang="en-US" dirty="0" smtClean="0">
                <a:latin typeface="+mj-lt"/>
              </a:rPr>
              <a:t> &amp; Keys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 The key or a key?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95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5DFB-DB85-184A-8FB9-05D4C2550E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</a:t>
            </a:r>
            <a:r>
              <a:rPr lang="en-US" dirty="0" smtClean="0"/>
              <a:t> the Closure?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closure we can find all FD’s easily</a:t>
            </a:r>
          </a:p>
          <a:p>
            <a:endParaRPr lang="en-US" dirty="0"/>
          </a:p>
          <a:p>
            <a:r>
              <a:rPr lang="en-US" dirty="0"/>
              <a:t>To check if X </a:t>
            </a:r>
            <a:r>
              <a:rPr lang="en-US" dirty="0">
                <a:latin typeface="Symbol" charset="2"/>
              </a:rPr>
              <a:t>®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X</a:t>
            </a:r>
            <a:r>
              <a:rPr lang="en-US" baseline="30000" dirty="0"/>
              <a:t>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if A </a:t>
            </a:r>
            <a:r>
              <a:rPr lang="en-US" dirty="0">
                <a:latin typeface="Symbol" charset="2"/>
              </a:rPr>
              <a:t>Î</a:t>
            </a:r>
            <a:r>
              <a:rPr lang="en-US" dirty="0"/>
              <a:t> X</a:t>
            </a:r>
            <a:r>
              <a:rPr lang="en-US" baseline="30000" dirty="0" smtClean="0"/>
              <a:t>+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6843253" y="2654709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here that </a:t>
            </a:r>
            <a:r>
              <a:rPr lang="en-US" sz="2400" b="1" dirty="0" smtClean="0">
                <a:latin typeface="+mj-lt"/>
              </a:rPr>
              <a:t>X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attributes, but </a:t>
            </a:r>
            <a:r>
              <a:rPr lang="en-US" sz="2400" b="1" dirty="0" smtClean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i="1" dirty="0" smtClean="0">
                <a:latin typeface="+mj-lt"/>
              </a:rPr>
              <a:t>single</a:t>
            </a:r>
            <a:r>
              <a:rPr lang="en-US" sz="2400" dirty="0" smtClean="0">
                <a:latin typeface="+mj-lt"/>
              </a:rPr>
              <a:t> attribute.  Why does considering FDs of this form suffice?</a:t>
            </a:r>
            <a:endParaRPr lang="en-US" sz="2400" dirty="0"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57832" y="4493342"/>
            <a:ext cx="363794" cy="36379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1627" y="3439539"/>
            <a:ext cx="3323302" cy="1053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3253" y="4493342"/>
            <a:ext cx="436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 the </a:t>
            </a:r>
            <a:r>
              <a:rPr lang="en-US" sz="2400" b="1" u="sng" dirty="0" smtClean="0">
                <a:latin typeface="+mj-lt"/>
              </a:rPr>
              <a:t>Split/combine</a:t>
            </a:r>
            <a:r>
              <a:rPr lang="en-US" sz="2400" dirty="0" smtClean="0">
                <a:latin typeface="+mj-lt"/>
              </a:rPr>
              <a:t> rule: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X 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endParaRPr lang="en-US" sz="2400" baseline="-25000" dirty="0">
              <a:latin typeface="+mj-lt"/>
              <a:sym typeface="Wingdings"/>
            </a:endParaRPr>
          </a:p>
          <a:p>
            <a:r>
              <a:rPr lang="en-US" sz="2400" i="1" dirty="0" smtClean="0">
                <a:latin typeface="+mj-lt"/>
                <a:sym typeface="Wingdings"/>
              </a:rPr>
              <a:t>implies</a:t>
            </a:r>
          </a:p>
          <a:p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Wingdings"/>
              </a:rPr>
              <a:t> {A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, …, A</a:t>
            </a:r>
            <a:r>
              <a:rPr lang="en-US" sz="2400" baseline="-25000" dirty="0" smtClean="0">
                <a:latin typeface="+mj-lt"/>
                <a:sym typeface="Wingdings"/>
              </a:rPr>
              <a:t>n</a:t>
            </a:r>
            <a:r>
              <a:rPr lang="en-US" sz="2400" dirty="0" smtClean="0">
                <a:latin typeface="+mj-lt"/>
                <a:sym typeface="Wingdings"/>
              </a:rPr>
              <a:t>}</a:t>
            </a:r>
            <a:endParaRPr lang="en-US" sz="24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145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33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  <p:bldP spid="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38200" y="2363429"/>
            <a:ext cx="8304698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 {B,C,D}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99636" y="4543254"/>
            <a:ext cx="21336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 need to compute all of these- why?</a:t>
            </a:r>
            <a:endParaRPr lang="en-US" sz="24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45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85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nimBg="1"/>
      <p:bldP spid="347140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145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98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105832" y="4585478"/>
            <a:ext cx="1042220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198611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“Y is in the closure of X”</a:t>
            </a:r>
            <a:endParaRPr lang="en-US" sz="2800" i="1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145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8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6968"/>
            <a:ext cx="10515600" cy="1325563"/>
          </a:xfrm>
        </p:spPr>
        <p:txBody>
          <a:bodyPr/>
          <a:lstStyle/>
          <a:p>
            <a:r>
              <a:rPr lang="en-US"/>
              <a:t>Using Closure to Infer ALL FDs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19763" y="1135453"/>
            <a:ext cx="197361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 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165168" y="1053657"/>
            <a:ext cx="13344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  <a:latin typeface="Calibri"/>
              </a:rPr>
              <a:t>Example</a:t>
            </a:r>
            <a:r>
              <a:rPr lang="en-US" sz="2400" u="sng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Given F =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49257" y="2248720"/>
            <a:ext cx="830469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A,C},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A,B,C,D}, {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A,B,C}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{A,B,C,D}, {B,C,D}</a:t>
            </a:r>
            <a:r>
              <a:rPr lang="en-US" sz="2400" baseline="300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B,C,D},    {A,B,C,D}</a:t>
            </a:r>
            <a:r>
              <a:rPr lang="en-US" sz="2400" baseline="30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838200" y="4585478"/>
            <a:ext cx="8636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2: Enumerate all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FDs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800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X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sym typeface="Symbol" charset="2"/>
              </a:rPr>
              <a:t> Y </a:t>
            </a:r>
            <a:r>
              <a:rPr lang="en-US" sz="2800" dirty="0">
                <a:solidFill>
                  <a:prstClr val="black"/>
                </a:solidFill>
                <a:latin typeface="Calibri"/>
                <a:sym typeface="Symbol" charset="2"/>
              </a:rPr>
              <a:t>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838200" y="5305057"/>
            <a:ext cx="830469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{C,D}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{B,C}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{A,B,C}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{A,B,D}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{C}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,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{A,C,D} 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{B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,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B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}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sz="24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{D}</a:t>
            </a:r>
            <a:endParaRPr lang="en-US" sz="24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25" y="2182464"/>
            <a:ext cx="8475529" cy="2123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718322" y="4603645"/>
            <a:ext cx="1514168" cy="52322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9763" y="4585478"/>
            <a:ext cx="22165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smtClean="0">
                <a:latin typeface="+mj-lt"/>
              </a:rPr>
              <a:t>The FD X </a:t>
            </a:r>
            <a:r>
              <a:rPr lang="en-US" sz="2800" i="1" smtClean="0">
                <a:latin typeface="+mj-lt"/>
                <a:sym typeface="Wingdings"/>
              </a:rPr>
              <a:t> Y is non-trivial</a:t>
            </a:r>
            <a:endParaRPr lang="en-US" sz="2800" i="1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145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Closures Pt. II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49257" y="1549446"/>
            <a:ext cx="72419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800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for every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set of attributes 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329" y="1495336"/>
            <a:ext cx="7169712" cy="6314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4689"/>
            <a:ext cx="8229600" cy="1143000"/>
          </a:xfrm>
        </p:spPr>
        <p:txBody>
          <a:bodyPr/>
          <a:lstStyle/>
          <a:p>
            <a:r>
              <a:rPr lang="en-US" dirty="0" err="1" smtClean="0"/>
              <a:t>Superkeys</a:t>
            </a:r>
            <a:r>
              <a:rPr lang="en-US" dirty="0" smtClean="0"/>
              <a:t> and Keys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421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58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</a:t>
            </a:r>
            <a:r>
              <a:rPr lang="en-US" dirty="0" err="1" smtClean="0"/>
              <a:t>Superkeys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199" y="2055681"/>
            <a:ext cx="757821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err="1">
                <a:latin typeface="+mj-lt"/>
              </a:rPr>
              <a:t>superkey</a:t>
            </a:r>
            <a:r>
              <a:rPr lang="en-US" sz="3200" dirty="0">
                <a:latin typeface="+mj-lt"/>
              </a:rPr>
              <a:t> is a set of attributes </a:t>
            </a:r>
            <a:r>
              <a:rPr lang="en-US" sz="3200" b="1" dirty="0">
                <a:latin typeface="+mj-lt"/>
              </a:rPr>
              <a:t>A</a:t>
            </a:r>
            <a:r>
              <a:rPr lang="en-US" sz="3200" b="1" baseline="-25000" dirty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A</a:t>
            </a:r>
            <a:r>
              <a:rPr lang="en-US" sz="3200" b="1" baseline="-25000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s.t.</a:t>
            </a:r>
            <a:r>
              <a:rPr lang="en-US" sz="3200" dirty="0">
                <a:latin typeface="+mj-lt"/>
              </a:rPr>
              <a:t> </a:t>
            </a:r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for </a:t>
            </a:r>
            <a:r>
              <a:rPr lang="en-US" sz="3200" i="1" dirty="0">
                <a:latin typeface="+mj-lt"/>
              </a:rPr>
              <a:t>any other</a:t>
            </a:r>
            <a:r>
              <a:rPr lang="en-US" sz="3200" dirty="0">
                <a:latin typeface="+mj-lt"/>
              </a:rPr>
              <a:t> attribute </a:t>
            </a:r>
            <a:r>
              <a:rPr lang="en-US" sz="3200" b="1" dirty="0">
                <a:latin typeface="+mj-lt"/>
              </a:rPr>
              <a:t>B</a:t>
            </a:r>
            <a:r>
              <a:rPr lang="en-US" sz="3200" dirty="0">
                <a:latin typeface="+mj-lt"/>
              </a:rPr>
              <a:t> in </a:t>
            </a:r>
            <a:r>
              <a:rPr lang="en-US" sz="3200" dirty="0" smtClean="0">
                <a:latin typeface="+mj-lt"/>
              </a:rPr>
              <a:t>R,</a:t>
            </a:r>
          </a:p>
          <a:p>
            <a:r>
              <a:rPr lang="en-US" sz="3200" dirty="0" smtClean="0">
                <a:latin typeface="+mj-lt"/>
              </a:rPr>
              <a:t>we </a:t>
            </a:r>
            <a:r>
              <a:rPr lang="en-US" sz="3200" dirty="0">
                <a:latin typeface="+mj-lt"/>
              </a:rPr>
              <a:t>have 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{A</a:t>
            </a:r>
            <a:r>
              <a:rPr lang="en-US" sz="3200" b="1" baseline="-25000" dirty="0" smtClean="0">
                <a:latin typeface="+mj-lt"/>
              </a:rPr>
              <a:t>1</a:t>
            </a:r>
            <a:r>
              <a:rPr lang="en-US" sz="3200" b="1" dirty="0">
                <a:latin typeface="+mj-lt"/>
              </a:rPr>
              <a:t>, …, </a:t>
            </a:r>
            <a:r>
              <a:rPr lang="en-US" sz="3200" b="1" dirty="0" smtClean="0">
                <a:latin typeface="+mj-lt"/>
              </a:rPr>
              <a:t>A</a:t>
            </a:r>
            <a:r>
              <a:rPr lang="en-US" sz="3200" b="1" baseline="-25000" dirty="0" smtClean="0">
                <a:latin typeface="+mj-lt"/>
              </a:rPr>
              <a:t>n</a:t>
            </a:r>
            <a:r>
              <a:rPr lang="en-US" sz="3200" b="1" dirty="0" smtClean="0">
                <a:latin typeface="+mj-lt"/>
              </a:rPr>
              <a:t>} </a:t>
            </a:r>
            <a:r>
              <a:rPr lang="en-US" sz="3200" b="1" dirty="0" smtClean="0">
                <a:latin typeface="+mj-lt"/>
                <a:sym typeface="Wingdings"/>
              </a:rPr>
              <a:t> </a:t>
            </a:r>
            <a:r>
              <a:rPr lang="en-US" sz="3200" b="1" dirty="0">
                <a:latin typeface="+mj-lt"/>
                <a:sym typeface="Wingdings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4678001"/>
            <a:ext cx="487434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  <a:sym typeface="Wingdings"/>
              </a:rPr>
              <a:t>A </a:t>
            </a:r>
            <a:r>
              <a:rPr lang="en-US" sz="3200" b="1" u="sng" dirty="0">
                <a:latin typeface="+mj-lt"/>
                <a:sym typeface="Wingdings"/>
              </a:rPr>
              <a:t>key</a:t>
            </a:r>
            <a:r>
              <a:rPr lang="en-US" sz="3200" b="1" dirty="0">
                <a:latin typeface="+mj-lt"/>
                <a:sym typeface="Wingdings"/>
              </a:rPr>
              <a:t> </a:t>
            </a:r>
            <a:r>
              <a:rPr lang="en-US" sz="3200" dirty="0">
                <a:latin typeface="+mj-lt"/>
                <a:sym typeface="Wingdings"/>
              </a:rPr>
              <a:t>is a </a:t>
            </a:r>
            <a:r>
              <a:rPr lang="en-US" sz="3200" i="1" dirty="0">
                <a:latin typeface="+mj-lt"/>
                <a:sym typeface="Wingdings"/>
              </a:rPr>
              <a:t>minimal</a:t>
            </a:r>
            <a:r>
              <a:rPr lang="en-US" sz="3200" dirty="0">
                <a:latin typeface="+mj-lt"/>
                <a:sym typeface="Wingdings"/>
              </a:rPr>
              <a:t> </a:t>
            </a:r>
            <a:r>
              <a:rPr lang="en-US" sz="3200" dirty="0" err="1" smtClean="0">
                <a:latin typeface="+mj-lt"/>
                <a:sym typeface="Wingdings"/>
              </a:rPr>
              <a:t>superkey</a:t>
            </a:r>
            <a:endParaRPr lang="en-US" sz="3200" dirty="0">
              <a:latin typeface="+mj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99870" y="2240346"/>
            <a:ext cx="31069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I.e. all attributes are </a:t>
            </a:r>
            <a:r>
              <a:rPr lang="en-US" sz="2400" i="1" dirty="0" smtClean="0">
                <a:latin typeface="+mj-lt"/>
              </a:rPr>
              <a:t>functionally determined</a:t>
            </a:r>
            <a:r>
              <a:rPr lang="en-US" sz="2400" dirty="0" smtClean="0">
                <a:latin typeface="+mj-lt"/>
              </a:rPr>
              <a:t> by a </a:t>
            </a:r>
            <a:r>
              <a:rPr lang="en-US" sz="2400" dirty="0" err="1" smtClean="0">
                <a:latin typeface="+mj-lt"/>
              </a:rPr>
              <a:t>superkey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307" y="4554889"/>
            <a:ext cx="4302684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means that no subset of a key is also a </a:t>
            </a:r>
            <a:r>
              <a:rPr lang="en-US" sz="2400" dirty="0" err="1" smtClean="0">
                <a:latin typeface="+mj-lt"/>
              </a:rPr>
              <a:t>superkey</a:t>
            </a:r>
            <a:r>
              <a:rPr lang="en-US" sz="2400" dirty="0" smtClean="0">
                <a:latin typeface="+mj-lt"/>
              </a:rPr>
              <a:t> (i.e., dropping any attribute from the key makes it no longer a </a:t>
            </a:r>
            <a:r>
              <a:rPr lang="en-US" sz="2400" dirty="0" err="1" smtClean="0">
                <a:latin typeface="+mj-lt"/>
              </a:rPr>
              <a:t>superkey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421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11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"/>
                <a:cs typeface="Calibri"/>
              </a:rPr>
              <a:t>Closures, </a:t>
            </a:r>
            <a:r>
              <a:rPr lang="en-US" dirty="0" err="1" smtClean="0">
                <a:latin typeface="Calibri"/>
                <a:cs typeface="Calibri"/>
              </a:rPr>
              <a:t>superkeys</a:t>
            </a:r>
            <a:r>
              <a:rPr lang="en-US" dirty="0" smtClean="0">
                <a:latin typeface="Calibri"/>
                <a:cs typeface="Calibri"/>
              </a:rPr>
              <a:t> &amp; keys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ACTIVITY: The key or a key?</a:t>
            </a: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pPr lvl="1"/>
            <a:r>
              <a:rPr lang="en-US" dirty="0"/>
              <a:t>ACTIVITY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Decompositions &amp; 3NF</a:t>
            </a:r>
          </a:p>
          <a:p>
            <a:pPr lvl="1"/>
            <a:r>
              <a:rPr lang="en-US" dirty="0"/>
              <a:t>ACTIVITY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MVDs</a:t>
            </a:r>
          </a:p>
          <a:p>
            <a:pPr lvl="1"/>
            <a:r>
              <a:rPr lang="en-US" dirty="0"/>
              <a:t>ACTIVITY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9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Keys and </a:t>
            </a:r>
            <a:r>
              <a:rPr lang="en-US" dirty="0" err="1"/>
              <a:t>S</a:t>
            </a:r>
            <a:r>
              <a:rPr lang="en-US" dirty="0" err="1" smtClean="0"/>
              <a:t>uperkeys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each set of </a:t>
            </a:r>
            <a:r>
              <a:rPr lang="en-US" sz="3200" dirty="0"/>
              <a:t>attributes </a:t>
            </a:r>
            <a:r>
              <a:rPr lang="en-US" sz="3200" dirty="0" smtClean="0"/>
              <a:t>X</a:t>
            </a:r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Compute X</a:t>
            </a:r>
            <a:r>
              <a:rPr lang="en-US" sz="3200" baseline="30000" dirty="0" smtClean="0"/>
              <a:t>+</a:t>
            </a: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</a:t>
            </a:r>
            <a:r>
              <a:rPr lang="en-US" sz="3200" baseline="30000" dirty="0" smtClean="0"/>
              <a:t>+ </a:t>
            </a:r>
            <a:r>
              <a:rPr lang="en-US" sz="3200" dirty="0" smtClean="0"/>
              <a:t>= set of all attributes then X is a </a:t>
            </a:r>
            <a:r>
              <a:rPr lang="en-US" sz="3200" b="1" dirty="0" err="1" smtClean="0"/>
              <a:t>superkey</a:t>
            </a:r>
            <a:endParaRPr lang="en-US" sz="3200" b="1" dirty="0" smtClean="0"/>
          </a:p>
          <a:p>
            <a:pPr marL="914400" lvl="1" indent="-457200">
              <a:buFont typeface="+mj-lt"/>
              <a:buAutoNum type="arabicPeriod"/>
            </a:pP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dirty="0" smtClean="0"/>
              <a:t>If X is minimal, then it is a </a:t>
            </a:r>
            <a:r>
              <a:rPr lang="en-US" sz="3200" b="1" dirty="0" smtClean="0"/>
              <a:t>key</a:t>
            </a:r>
          </a:p>
          <a:p>
            <a:pPr lvl="1"/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421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91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Finding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3231" y="4577189"/>
            <a:ext cx="7385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What is a key?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21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01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35740"/>
            <a:ext cx="81189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color)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658682"/>
            <a:ext cx="609354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{name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price</a:t>
            </a:r>
          </a:p>
          <a:p>
            <a:r>
              <a:rPr lang="en-US" sz="3000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{category} </a:t>
            </a:r>
            <a:r>
              <a:rPr lang="en-US" sz="3000" dirty="0">
                <a:latin typeface="Menlo" charset="0"/>
                <a:ea typeface="Menlo" charset="0"/>
                <a:cs typeface="Menlo" charset="0"/>
                <a:sym typeface="Wingdings"/>
              </a:rPr>
              <a:t> </a:t>
            </a:r>
            <a:r>
              <a:rPr lang="en-US" sz="3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color</a:t>
            </a:r>
            <a:endParaRPr lang="en-US" sz="3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category}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+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= </a:t>
                </a:r>
                <a:r>
                  <a:rPr lang="en-US" sz="2400" dirty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{name, price, category,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color}</a:t>
                </a:r>
              </a:p>
              <a:p>
                <a:pPr lvl="7"/>
                <a:r>
                  <a:rPr lang="en-US" sz="2400" dirty="0" smtClean="0">
                    <a:latin typeface="Menlo" charset="0"/>
                    <a:ea typeface="Menlo" charset="0"/>
                    <a:cs typeface="Menlo" charset="0"/>
                  </a:rPr>
                  <a:t>=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the set of all attributes</a:t>
                </a:r>
              </a:p>
              <a:p>
                <a:pPr lvl="7"/>
                <a14:m>
                  <m:oMath xmlns="" xmlns:m="http://schemas.openxmlformats.org/officeDocument/2006/math"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400" b="1" dirty="0" smtClean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this is a </a:t>
                </a:r>
                <a:r>
                  <a:rPr lang="en-US" sz="2800" b="1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b="1" dirty="0">
                  <a:latin typeface="+mj-lt"/>
                  <a:ea typeface="Menlo" charset="0"/>
                  <a:cs typeface="Menlo" charset="0"/>
                </a:endParaRPr>
              </a:p>
              <a:p>
                <a:pPr lvl="7"/>
                <a14:m>
                  <m:oMath xmlns="" xmlns:m="http://schemas.openxmlformats.org/officeDocument/2006/math">
                    <m:r>
                      <a:rPr lang="en-US" sz="28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800" dirty="0">
                    <a:latin typeface="+mj-lt"/>
                    <a:ea typeface="Menlo" charset="0"/>
                    <a:cs typeface="Menlo" charset="0"/>
                  </a:rPr>
                  <a:t> this is a </a:t>
                </a:r>
                <a:r>
                  <a:rPr lang="en-US" sz="2800" b="1" dirty="0" smtClean="0">
                    <a:latin typeface="+mj-lt"/>
                    <a:ea typeface="Menlo" charset="0"/>
                    <a:cs typeface="Menlo" charset="0"/>
                  </a:rPr>
                  <a:t>key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, since neither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name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 nor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enlo" charset="0"/>
                    <a:ea typeface="Menlo" charset="0"/>
                    <a:cs typeface="Menlo" charset="0"/>
                  </a:rPr>
                  <a:t>category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800" dirty="0" smtClean="0">
                    <a:latin typeface="+mj-lt"/>
                    <a:ea typeface="Menlo" charset="0"/>
                    <a:cs typeface="Menlo" charset="0"/>
                  </a:rPr>
                  <a:t>alone is a </a:t>
                </a:r>
                <a:r>
                  <a:rPr lang="en-US" sz="2800" dirty="0" err="1" smtClean="0">
                    <a:latin typeface="+mj-lt"/>
                    <a:ea typeface="Menlo" charset="0"/>
                    <a:cs typeface="Menlo" charset="0"/>
                  </a:rPr>
                  <a:t>superkey</a:t>
                </a:r>
                <a:endParaRPr lang="en-US" sz="2800" dirty="0"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74067"/>
                <a:ext cx="10515600" cy="2185214"/>
              </a:xfrm>
              <a:prstGeom prst="rect">
                <a:avLst/>
              </a:prstGeom>
              <a:blipFill rotWithShape="0">
                <a:blip r:embed="rId2"/>
                <a:stretch>
                  <a:fillRect l="-928" t="-2235" r="-290" b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4214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Superkeys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&amp;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93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Activity-11-1.ipynb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36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36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Closures (</a:t>
            </a:r>
            <a:r>
              <a:rPr lang="ar-IQ" dirty="0" smtClean="0"/>
              <a:t>بستار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66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 xmlns="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57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 xmlns="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199" y="4159126"/>
            <a:ext cx="330118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35561" y="1248697"/>
            <a:ext cx="6390968" cy="12486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 xmlns="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4878065"/>
            <a:ext cx="378296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35561" y="1248697"/>
            <a:ext cx="6390968" cy="25235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5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 xmlns="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667147" y="5156021"/>
            <a:ext cx="605290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5633906"/>
            <a:ext cx="3782962" cy="9029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535561" y="1248697"/>
            <a:ext cx="6390968" cy="37264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3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68101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3200">
                <a:solidFill>
                  <a:prstClr val="black"/>
                </a:solidFill>
                <a:latin typeface="+mj-lt"/>
              </a:rPr>
              <a:t>A,B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99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7286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  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650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5774</TotalTime>
  <Words>2344</Words>
  <Application>Microsoft Macintosh PowerPoint</Application>
  <PresentationFormat>Custom</PresentationFormat>
  <Paragraphs>264</Paragraphs>
  <Slides>23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Lecture 11: Design Theory II</vt:lpstr>
      <vt:lpstr>Today’s Lecture</vt:lpstr>
      <vt:lpstr>Closures (بستار)</vt:lpstr>
      <vt:lpstr>Closure Algorithm</vt:lpstr>
      <vt:lpstr>Closure Algorithm</vt:lpstr>
      <vt:lpstr>Closure Algorithm</vt:lpstr>
      <vt:lpstr>Closure Algorithm</vt:lpstr>
      <vt:lpstr>Example</vt:lpstr>
      <vt:lpstr>Example</vt:lpstr>
      <vt:lpstr>Example</vt:lpstr>
      <vt:lpstr>1. Closures, Superkeys &amp; Keys</vt:lpstr>
      <vt:lpstr>What you will learn about in this section</vt:lpstr>
      <vt:lpstr>Why Do We Need the Closure?</vt:lpstr>
      <vt:lpstr>Using Closure to Infer ALL FDs</vt:lpstr>
      <vt:lpstr>Using Closure to Infer ALL FDs</vt:lpstr>
      <vt:lpstr>Using Closure to Infer ALL FDs</vt:lpstr>
      <vt:lpstr>Using Closure to Infer ALL FDs</vt:lpstr>
      <vt:lpstr>Superkeys and Keys</vt:lpstr>
      <vt:lpstr>Keys and Superkeys</vt:lpstr>
      <vt:lpstr>Finding Keys and Superkeys </vt:lpstr>
      <vt:lpstr>Example of Finding Keys</vt:lpstr>
      <vt:lpstr>Example of Keys</vt:lpstr>
      <vt:lpstr>Activity-11-1.ipynb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Mohammad Dashti</cp:lastModifiedBy>
  <cp:revision>393</cp:revision>
  <dcterms:created xsi:type="dcterms:W3CDTF">2015-09-18T05:48:25Z</dcterms:created>
  <dcterms:modified xsi:type="dcterms:W3CDTF">2018-10-21T14:08:58Z</dcterms:modified>
</cp:coreProperties>
</file>