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88" r:id="rId2"/>
    <p:sldId id="378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03" r:id="rId23"/>
    <p:sldId id="404" r:id="rId24"/>
    <p:sldId id="341" r:id="rId25"/>
    <p:sldId id="436" r:id="rId26"/>
    <p:sldId id="354" r:id="rId27"/>
    <p:sldId id="356" r:id="rId28"/>
    <p:sldId id="357" r:id="rId29"/>
    <p:sldId id="358" r:id="rId30"/>
    <p:sldId id="359" r:id="rId31"/>
    <p:sldId id="361" r:id="rId32"/>
    <p:sldId id="438" r:id="rId33"/>
    <p:sldId id="362" r:id="rId34"/>
    <p:sldId id="363" r:id="rId35"/>
    <p:sldId id="440" r:id="rId36"/>
    <p:sldId id="366" r:id="rId37"/>
    <p:sldId id="437" r:id="rId38"/>
    <p:sldId id="36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5"/>
    <p:restoredTop sz="93910"/>
  </p:normalViewPr>
  <p:slideViewPr>
    <p:cSldViewPr snapToGrid="0" snapToObjects="1">
      <p:cViewPr>
        <p:scale>
          <a:sx n="55" d="100"/>
          <a:sy n="55" d="100"/>
        </p:scale>
        <p:origin x="-1256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11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6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12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13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5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EDB32-9059-411C-B470-4F17C612DB19}" type="slidenum">
              <a:rPr lang="en-US"/>
              <a:pPr/>
              <a:t>14</a:t>
            </a:fld>
            <a:endParaRPr lang="en-US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8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15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5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17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2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18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19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7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24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2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25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8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26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4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CF976-0675-4E93-82D8-8266C63D9B50}" type="slidenum">
              <a:rPr lang="en-US"/>
              <a:pPr/>
              <a:t>27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1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AA930-C99C-46CF-B550-963ADE7193B2}" type="slidenum">
              <a:rPr lang="en-US"/>
              <a:pPr/>
              <a:t>28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0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29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8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D348A-7BFC-4920-8A9D-54488F67B281}" type="slidenum">
              <a:rPr lang="en-US"/>
              <a:pPr/>
              <a:t>30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6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31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4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32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A1A98-B9CB-4B22-9355-B7137C3D055D}" type="slidenum">
              <a:rPr lang="en-US"/>
              <a:pPr/>
              <a:t>33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34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2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35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33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73A19-C203-4DC6-9465-F3C0E7BBC946}" type="slidenum">
              <a:rPr lang="en-US"/>
              <a:pPr/>
              <a:t>36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0E02B-ACB9-47AA-97EC-D40AD3B49C47}" type="slidenum">
              <a:rPr lang="en-US"/>
              <a:pPr/>
              <a:t>5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0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6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7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8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8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D93C-A1AB-4F9D-A73F-E272AA11FBB9}" type="slidenum">
              <a:rPr lang="en-US"/>
              <a:pPr/>
              <a:t>9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0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7893-6C22-4EAA-8362-768E961E3E74}" type="slidenum">
              <a:rPr lang="en-US"/>
              <a:pPr/>
              <a:t>10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FB4CD0-E1CF-4347-8A81-77586409F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5_1.ipyn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5_2.ipynb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194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5: SQL Part IV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91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8067" y="5985641"/>
            <a:ext cx="1040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Copyright: These slides are the modified version of the slides used in CS145 </a:t>
            </a:r>
            <a:r>
              <a:rPr lang="en-US" dirty="0"/>
              <a:t>Introduction to </a:t>
            </a:r>
            <a:r>
              <a:rPr lang="en-US" dirty="0" smtClean="0"/>
              <a:t>Databases course</a:t>
            </a:r>
          </a:p>
          <a:p>
            <a:r>
              <a:rPr lang="en-US" dirty="0" smtClean="0"/>
              <a:t>at Stanford </a:t>
            </a:r>
            <a:r>
              <a:rPr lang="en-US" dirty="0"/>
              <a:t>by Dr. Peter </a:t>
            </a:r>
            <a:r>
              <a:rPr lang="en-US" dirty="0" err="1"/>
              <a:t>Bailis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053-BFB1-44E9-9605-58935677B8A9}" type="slidenum">
              <a:rPr lang="en-US"/>
              <a:pPr/>
              <a:t>10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2654300"/>
            <a:ext cx="10515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/>
              <a:t>1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2</a:t>
            </a:r>
            <a:r>
              <a:rPr lang="en-US" sz="2800" dirty="0"/>
              <a:t>.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3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</a:t>
            </a:r>
            <a:r>
              <a:rPr lang="en-US" sz="2800" dirty="0" smtClean="0"/>
              <a:t>aggregates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409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+mj-lt"/>
              </a:rPr>
              <a:t>Semantics of the query: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212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r>
              <a:rPr lang="en-US" dirty="0"/>
              <a:t>1. Compute the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clauses</a:t>
            </a:r>
            <a:endParaRPr lang="en-US" sz="3200" dirty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14479"/>
              </p:ext>
            </p:extLst>
          </p:nvPr>
        </p:nvGraphicFramePr>
        <p:xfrm>
          <a:off x="3638550" y="38076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2095500" y="4431386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1" y="17606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95500" y="4062054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7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342763"/>
              </p:ext>
            </p:extLst>
          </p:nvPr>
        </p:nvGraphicFramePr>
        <p:xfrm>
          <a:off x="24044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2. Group by the attributes in the </a:t>
            </a:r>
            <a:r>
              <a:rPr lang="en-US" dirty="0">
                <a:solidFill>
                  <a:schemeClr val="accent2"/>
                </a:solidFill>
              </a:rPr>
              <a:t>GROUP BY</a:t>
            </a:r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495205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2094051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09524" y="407348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03056"/>
              </p:ext>
            </p:extLst>
          </p:nvPr>
        </p:nvGraphicFramePr>
        <p:xfrm>
          <a:off x="609600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72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13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3. Compute the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clause: grouped attributes and </a:t>
            </a:r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6453610" y="43000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986284"/>
            <a:ext cx="727228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83259"/>
              </p:ext>
            </p:extLst>
          </p:nvPr>
        </p:nvGraphicFramePr>
        <p:xfrm>
          <a:off x="7771442" y="3776079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340981" y="3930668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6021"/>
              </p:ext>
            </p:extLst>
          </p:nvPr>
        </p:nvGraphicFramePr>
        <p:xfrm>
          <a:off x="806450" y="3776079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75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799A-A04E-4773-B15B-034B0121996E}" type="slidenum">
              <a:rPr lang="en-US"/>
              <a:pPr/>
              <a:t>14</a:t>
            </a:fld>
            <a:endParaRPr lang="en-US"/>
          </a:p>
        </p:txBody>
      </p:sp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358492"/>
            <a:ext cx="7772400" cy="1143000"/>
          </a:xfrm>
        </p:spPr>
        <p:txBody>
          <a:bodyPr/>
          <a:lstStyle/>
          <a:p>
            <a:r>
              <a:rPr lang="en-US"/>
              <a:t>GROUP BY </a:t>
            </a:r>
            <a:r>
              <a:rPr lang="en-US" dirty="0" err="1"/>
              <a:t>v.s</a:t>
            </a:r>
            <a:r>
              <a:rPr lang="en-US" dirty="0"/>
              <a:t>. Nested </a:t>
            </a:r>
            <a:r>
              <a:rPr lang="en-US" dirty="0" err="1"/>
              <a:t>Quereis</a:t>
            </a:r>
            <a:endParaRPr lang="en-US" dirty="0"/>
          </a:p>
        </p:txBody>
      </p:sp>
      <p:sp>
        <p:nvSpPr>
          <p:cNvPr id="196616" name="Text Box 1032"/>
          <p:cNvSpPr txBox="1">
            <a:spLocks noChangeArrowheads="1"/>
          </p:cNvSpPr>
          <p:nvPr/>
        </p:nvSpPr>
        <p:spPr bwMode="auto">
          <a:xfrm>
            <a:off x="1008382" y="1685919"/>
            <a:ext cx="966803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Sum(price*quantity)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6618" name="Text Box 1034"/>
          <p:cNvSpPr txBox="1">
            <a:spLocks noChangeArrowheads="1"/>
          </p:cNvSpPr>
          <p:nvPr/>
        </p:nvSpPr>
        <p:spPr bwMode="auto">
          <a:xfrm>
            <a:off x="1008382" y="3673781"/>
            <a:ext cx="966803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(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Sum(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&gt; ‘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10/1/2005’)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x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68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735-C9B9-4325-BCC9-0EAC5E63928C}" type="slidenum">
              <a:rPr lang="en-US"/>
              <a:pPr/>
              <a:t>15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305800" y="2360063"/>
            <a:ext cx="2933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Same query as before, except that we consider only products that have more than</a:t>
            </a:r>
          </a:p>
          <a:p>
            <a:pPr eaLnBrk="0" hangingPunct="0"/>
            <a:r>
              <a:rPr lang="en-US" sz="2800" dirty="0">
                <a:latin typeface="+mj-lt"/>
              </a:rPr>
              <a:t>100 </a:t>
            </a:r>
            <a:r>
              <a:rPr lang="en-US" sz="2800" dirty="0" smtClean="0">
                <a:latin typeface="+mj-lt"/>
              </a:rPr>
              <a:t>buyers</a:t>
            </a:r>
            <a:endParaRPr lang="en-US" sz="2800" dirty="0">
              <a:latin typeface="+mj-lt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38200" y="4809119"/>
            <a:ext cx="657628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HAVING </a:t>
            </a:r>
            <a:r>
              <a:rPr lang="en-US" sz="2400" dirty="0" smtClean="0">
                <a:latin typeface="+mj-lt"/>
              </a:rPr>
              <a:t>clauses </a:t>
            </a:r>
            <a:r>
              <a:rPr lang="en-US" sz="2400" dirty="0">
                <a:latin typeface="+mj-lt"/>
              </a:rPr>
              <a:t>contains conditions on </a:t>
            </a:r>
            <a:r>
              <a:rPr lang="en-US" sz="2400" b="1" dirty="0" smtClean="0">
                <a:latin typeface="+mj-lt"/>
              </a:rPr>
              <a:t>aggregates</a:t>
            </a:r>
            <a:endParaRPr lang="en-US" sz="2400" b="1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838200" y="2381482"/>
            <a:ext cx="706475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SUM(price*quantity)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SUM(quantity) &gt; 100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38200" y="5759429"/>
            <a:ext cx="71042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i="1" dirty="0" smtClean="0">
                <a:latin typeface="+mj-lt"/>
              </a:rPr>
              <a:t>Whereas WHERE clauses condition on </a:t>
            </a:r>
            <a:r>
              <a:rPr lang="en-US" sz="2400" b="1" i="1" dirty="0" smtClean="0">
                <a:latin typeface="+mj-lt"/>
              </a:rPr>
              <a:t>individual tuples…</a:t>
            </a:r>
            <a:endParaRPr lang="en-US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711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16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37361"/>
            <a:ext cx="10515600" cy="1228131"/>
          </a:xfrm>
        </p:spPr>
        <p:txBody>
          <a:bodyPr>
            <a:noAutofit/>
          </a:bodyPr>
          <a:lstStyle/>
          <a:p>
            <a:r>
              <a:rPr lang="en-US" sz="2400" dirty="0" smtClean="0"/>
              <a:t>S = </a:t>
            </a:r>
            <a:r>
              <a:rPr lang="en-US" sz="2400" dirty="0"/>
              <a:t>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is any condition on the aggregate expressions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2002685"/>
            <a:ext cx="42799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6817" y="4264842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Why?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480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17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1790217"/>
            <a:ext cx="42799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33601" y="3809998"/>
            <a:ext cx="8240486" cy="26058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sz="2400" dirty="0" smtClean="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Evaluate </a:t>
            </a:r>
            <a:r>
              <a:rPr lang="en-US" sz="2400" dirty="0" smtClean="0">
                <a:solidFill>
                  <a:schemeClr val="accent2"/>
                </a:solidFill>
              </a:rPr>
              <a:t>FROM-WHERE</a:t>
            </a:r>
            <a:r>
              <a:rPr lang="en-US" sz="2400" dirty="0" smtClean="0"/>
              <a:t>: apply condition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on the  attributes in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,…,R</a:t>
            </a:r>
            <a:r>
              <a:rPr lang="en-US" sz="2400" baseline="-25000" dirty="0" smtClean="0"/>
              <a:t>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GROUP BY </a:t>
            </a:r>
            <a:r>
              <a:rPr lang="en-US" sz="2400" dirty="0" smtClean="0"/>
              <a:t>the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baseline="-25000" dirty="0" smtClean="0"/>
              <a:t> </a:t>
            </a:r>
            <a:endParaRPr lang="en-US" sz="2400" dirty="0" smtClean="0"/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 Compute aggregates in S and return the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25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EFFA-C79D-4CA6-BC1B-EBA359CCE9EC}" type="slidenum">
              <a:rPr lang="en-US"/>
              <a:pPr/>
              <a:t>18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42614"/>
            <a:ext cx="7772400" cy="220980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r>
              <a:rPr lang="en-US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38200" y="4048026"/>
            <a:ext cx="836639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Author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Wrote.url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Wrote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838200" y="1668629"/>
            <a:ext cx="3717684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sz="2400" u="sng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Wrote(login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url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893300" y="4129084"/>
            <a:ext cx="10795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 novice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121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3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D1-4CEC-473C-A992-0164528D1046}" type="slidenum">
              <a:rPr lang="en-US"/>
              <a:pPr/>
              <a:t>19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authors who wrote at least 10 documents:</a:t>
            </a:r>
          </a:p>
          <a:p>
            <a:r>
              <a:rPr lang="en-US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38200" y="3161320"/>
            <a:ext cx="66928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Author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Wrote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784788" y="5509071"/>
            <a:ext cx="6746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No need for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/>
              <a:t>: automatically from </a:t>
            </a:r>
            <a:r>
              <a:rPr lang="en-US" sz="2400" dirty="0">
                <a:solidFill>
                  <a:schemeClr val="accent2"/>
                </a:solidFill>
              </a:rPr>
              <a:t>GROUP BY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74079" y="3190036"/>
            <a:ext cx="1536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is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SQL  by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 expert</a:t>
            </a:r>
          </a:p>
        </p:txBody>
      </p:sp>
    </p:spTree>
    <p:extLst>
      <p:ext uri="{BB962C8B-B14F-4D97-AF65-F5344CB8AC3E}">
        <p14:creationId xmlns:p14="http://schemas.microsoft.com/office/powerpoint/2010/main" val="46867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Aggregation &amp; Group By</a:t>
            </a:r>
          </a:p>
          <a:p>
            <a:pPr lvl="1"/>
            <a:r>
              <a:rPr lang="en-US" dirty="0" smtClean="0">
                <a:latin typeface="+mj-lt"/>
              </a:rPr>
              <a:t>ACTIVITY:  Fancy SQL Part I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Advanced SQL-</a:t>
            </a:r>
            <a:r>
              <a:rPr lang="en-US" dirty="0" err="1" smtClean="0">
                <a:latin typeface="+mj-lt"/>
              </a:rPr>
              <a:t>izing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Fancy SQL Part II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1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51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vs. Nested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way is more efficient?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Attempt #1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 smtClean="0"/>
              <a:t>With nested: </a:t>
            </a:r>
            <a:r>
              <a:rPr lang="en-US" dirty="0" smtClean="0"/>
              <a:t>How many times do we do a SFW query over all of the Wrote relations?</a:t>
            </a:r>
          </a:p>
          <a:p>
            <a:endParaRPr lang="en-US" dirty="0"/>
          </a:p>
          <a:p>
            <a:r>
              <a:rPr lang="en-US" dirty="0" smtClean="0"/>
              <a:t>Attempt #2- </a:t>
            </a:r>
            <a:r>
              <a:rPr lang="en-US" i="1" dirty="0" smtClean="0"/>
              <a:t>With group-by</a:t>
            </a:r>
            <a:r>
              <a:rPr lang="en-US" dirty="0" smtClean="0"/>
              <a:t>: How about when written this way?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21275" y="5801380"/>
            <a:ext cx="66005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GROUP BY can be </a:t>
            </a:r>
            <a:r>
              <a:rPr lang="en-US" sz="2800" b="1" u="sng" dirty="0" smtClean="0">
                <a:latin typeface="+mj-lt"/>
              </a:rPr>
              <a:t>much</a:t>
            </a:r>
            <a:r>
              <a:rPr lang="en-US" sz="2800" dirty="0" smtClean="0">
                <a:latin typeface="+mj-lt"/>
              </a:rPr>
              <a:t> more efficient!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872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Activity-5-</a:t>
            </a:r>
            <a:r>
              <a:rPr lang="en-US" dirty="0">
                <a:hlinkClick r:id="rId2" action="ppaction://hlinkfile"/>
              </a:rPr>
              <a:t>1</a:t>
            </a:r>
            <a:r>
              <a:rPr lang="en-US" dirty="0" smtClean="0">
                <a:hlinkClick r:id="rId2" action="ppaction://hlinkfile"/>
              </a:rPr>
              <a:t>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7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Advanced SQL-</a:t>
            </a:r>
            <a:r>
              <a:rPr lang="en-US" dirty="0" err="1"/>
              <a:t>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0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Quantifiers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NULLs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Outer Joins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12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24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r>
              <a:rPr lang="ar-IQ" dirty="0" smtClean="0"/>
              <a:t> </a:t>
            </a:r>
            <a:r>
              <a:rPr lang="en-US" dirty="0" smtClean="0"/>
              <a:t>(</a:t>
            </a:r>
            <a:r>
              <a:rPr lang="ar-IQ" dirty="0" smtClean="0"/>
              <a:t>سورها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3054200"/>
            <a:ext cx="2743774" cy="15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>
                <a:latin typeface="+mj-lt"/>
              </a:rPr>
              <a:t>some</a:t>
            </a:r>
            <a:r>
              <a:rPr lang="en-US" sz="2400" dirty="0">
                <a:latin typeface="+mj-lt"/>
              </a:rPr>
              <a:t> products with price 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31046"/>
            <a:ext cx="7149985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 100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6511926" y="5419985"/>
            <a:ext cx="2749671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Existential: easy  ! </a:t>
            </a:r>
            <a:r>
              <a:rPr lang="en-US" sz="2400" dirty="0" smtClean="0">
                <a:solidFill>
                  <a:srgbClr val="FF5050"/>
                </a:solidFill>
                <a:sym typeface="Wingdings" charset="2"/>
              </a:rPr>
              <a:t></a:t>
            </a:r>
            <a:r>
              <a:rPr lang="ar-IQ" sz="2400" dirty="0" smtClean="0">
                <a:solidFill>
                  <a:srgbClr val="FF5050"/>
                </a:solidFill>
                <a:sym typeface="Wingdings" charset="2"/>
              </a:rPr>
              <a:t/>
            </a:r>
            <a:br>
              <a:rPr lang="ar-IQ" sz="2400" dirty="0" smtClean="0">
                <a:solidFill>
                  <a:srgbClr val="FF5050"/>
                </a:solidFill>
                <a:sym typeface="Wingdings" charset="2"/>
              </a:rPr>
            </a:br>
            <a:r>
              <a:rPr lang="ar-IQ" sz="2400" dirty="0" smtClean="0">
                <a:solidFill>
                  <a:srgbClr val="FF5050"/>
                </a:solidFill>
                <a:sym typeface="Wingdings" charset="2"/>
              </a:rPr>
              <a:t>سور وجودی: آسان</a:t>
            </a:r>
          </a:p>
          <a:p>
            <a:r>
              <a:rPr lang="ar-IQ" sz="2400" dirty="0" smtClean="0">
                <a:solidFill>
                  <a:srgbClr val="FF5050"/>
                </a:solidFill>
                <a:sym typeface="Wingdings" charset="2"/>
              </a:rPr>
              <a:t>(وجور دارد)</a:t>
            </a:r>
            <a:endParaRPr lang="en-US" sz="2400" dirty="0">
              <a:solidFill>
                <a:srgbClr val="FF505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78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050654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existential quantifier</a:t>
            </a:r>
            <a:r>
              <a:rPr lang="en-US" sz="2400" dirty="0" smtClean="0">
                <a:latin typeface="+mj-lt"/>
              </a:rPr>
              <a:t> is a logical quantifier (roughly) of the form “there exists”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1" animBg="1"/>
      <p:bldP spid="215046" grpId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1454717"/>
            <a:ext cx="27437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</a:t>
            </a:r>
            <a:r>
              <a:rPr lang="en-US" sz="2400" dirty="0" smtClean="0">
                <a:latin typeface="+mj-lt"/>
              </a:rPr>
              <a:t>with products </a:t>
            </a:r>
            <a:r>
              <a:rPr lang="en-US" sz="2400" u="sng" dirty="0" smtClean="0">
                <a:latin typeface="+mj-lt"/>
              </a:rPr>
              <a:t>all</a:t>
            </a:r>
            <a:r>
              <a:rPr lang="en-US" sz="2400" dirty="0" smtClean="0">
                <a:latin typeface="+mj-lt"/>
              </a:rPr>
              <a:t> having price </a:t>
            </a:r>
            <a:r>
              <a:rPr lang="en-US" sz="2400" dirty="0">
                <a:latin typeface="+mj-lt"/>
              </a:rPr>
              <a:t>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55025"/>
            <a:ext cx="7149985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&gt;= 100)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78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309307"/>
            <a:ext cx="36957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universal quantifier</a:t>
            </a:r>
            <a:r>
              <a:rPr lang="en-US" sz="2400" dirty="0" smtClean="0">
                <a:latin typeface="+mj-lt"/>
              </a:rPr>
              <a:t> is of the form “for all”</a:t>
            </a:r>
            <a:endParaRPr lang="en-US" sz="2400" dirty="0">
              <a:latin typeface="+mj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39053" y="5652838"/>
            <a:ext cx="2650936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Universal: hard !  </a:t>
            </a:r>
            <a:r>
              <a:rPr lang="en-US" sz="2400" dirty="0" smtClean="0">
                <a:solidFill>
                  <a:srgbClr val="FF5050"/>
                </a:solidFill>
                <a:sym typeface="Wingdings" charset="2"/>
              </a:rPr>
              <a:t></a:t>
            </a:r>
            <a:r>
              <a:rPr lang="ar-IQ" sz="2400" dirty="0" smtClean="0">
                <a:solidFill>
                  <a:srgbClr val="FF5050"/>
                </a:solidFill>
                <a:sym typeface="Wingdings" charset="2"/>
              </a:rPr>
              <a:t/>
            </a:r>
            <a:br>
              <a:rPr lang="ar-IQ" sz="2400" dirty="0" smtClean="0">
                <a:solidFill>
                  <a:srgbClr val="FF5050"/>
                </a:solidFill>
                <a:sym typeface="Wingdings" charset="2"/>
              </a:rPr>
            </a:br>
            <a:r>
              <a:rPr lang="ar-IQ" sz="2400" dirty="0" smtClean="0">
                <a:solidFill>
                  <a:srgbClr val="FF5050"/>
                </a:solidFill>
                <a:sym typeface="Wingdings" charset="2"/>
              </a:rPr>
              <a:t>سور عمومی: سخت</a:t>
            </a:r>
            <a:br>
              <a:rPr lang="ar-IQ" sz="2400" dirty="0" smtClean="0">
                <a:solidFill>
                  <a:srgbClr val="FF5050"/>
                </a:solidFill>
                <a:sym typeface="Wingdings" charset="2"/>
              </a:rPr>
            </a:br>
            <a:r>
              <a:rPr lang="ar-IQ" sz="2400" dirty="0" smtClean="0">
                <a:solidFill>
                  <a:srgbClr val="FF5050"/>
                </a:solidFill>
                <a:sym typeface="Wingdings" charset="2"/>
              </a:rPr>
              <a:t>(به ازای هر)أ</a:t>
            </a:r>
            <a:endParaRPr lang="en-US" sz="2400" dirty="0">
              <a:solidFill>
                <a:srgbClr val="FF505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610026" y="3669194"/>
            <a:ext cx="27437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 smtClean="0">
                <a:latin typeface="+mj-lt"/>
              </a:rPr>
              <a:t>only </a:t>
            </a:r>
            <a:r>
              <a:rPr lang="en-US" sz="2400" dirty="0" smtClean="0">
                <a:latin typeface="+mj-lt"/>
              </a:rPr>
              <a:t>products </a:t>
            </a:r>
            <a:r>
              <a:rPr lang="en-US" sz="2400" dirty="0">
                <a:latin typeface="+mj-lt"/>
              </a:rPr>
              <a:t>with price &lt; 100</a:t>
            </a:r>
          </a:p>
        </p:txBody>
      </p:sp>
      <p:sp>
        <p:nvSpPr>
          <p:cNvPr id="3" name="Down Arrow 2"/>
          <p:cNvSpPr/>
          <p:nvPr/>
        </p:nvSpPr>
        <p:spPr>
          <a:xfrm>
            <a:off x="9823019" y="3024377"/>
            <a:ext cx="317787" cy="4688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10010" y="3056015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0" animBg="1" autoUpdateAnimBg="0"/>
      <p:bldP spid="2" grpId="0" animBg="1"/>
      <p:bldP spid="12" grpId="0"/>
      <p:bldP spid="13" grpId="0"/>
      <p:bldP spid="3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26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Whenever we don’t have a value, we can put a NULL</a:t>
            </a:r>
          </a:p>
          <a:p>
            <a:endParaRPr lang="en-US" dirty="0" smtClean="0"/>
          </a:p>
          <a:p>
            <a:r>
              <a:rPr lang="en-US" dirty="0" smtClean="0"/>
              <a:t>Can mean many things:</a:t>
            </a:r>
            <a:endParaRPr lang="en-US" dirty="0"/>
          </a:p>
          <a:p>
            <a:pPr lvl="1"/>
            <a:r>
              <a:rPr lang="en-US" sz="2600" dirty="0" smtClean="0"/>
              <a:t>Value does not exists</a:t>
            </a:r>
            <a:endParaRPr lang="en-US" sz="2600" dirty="0"/>
          </a:p>
          <a:p>
            <a:pPr lvl="1"/>
            <a:r>
              <a:rPr lang="en-US" sz="2600" dirty="0"/>
              <a:t>Value exists but is unknown</a:t>
            </a:r>
          </a:p>
          <a:p>
            <a:pPr lvl="1"/>
            <a:r>
              <a:rPr lang="en-US" sz="2600" dirty="0"/>
              <a:t>Value not applicable</a:t>
            </a:r>
          </a:p>
          <a:p>
            <a:pPr lvl="1"/>
            <a:r>
              <a:rPr lang="en-US" sz="2600" dirty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schema specifies for each attribute if can be null (</a:t>
            </a:r>
            <a:r>
              <a:rPr lang="en-US" i="1" dirty="0" err="1"/>
              <a:t>nullable</a:t>
            </a:r>
            <a:r>
              <a:rPr lang="en-US" i="1" dirty="0"/>
              <a:t> </a:t>
            </a:r>
            <a:r>
              <a:rPr lang="en-US" dirty="0"/>
              <a:t>attribute) or not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SQL cope with tables that have </a:t>
            </a:r>
            <a:r>
              <a:rPr lang="en-US" dirty="0" smtClean="0"/>
              <a:t>NULLs?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530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3F50-4467-4A37-BA73-98C64D7E28FF}" type="slidenum">
              <a:rPr lang="en-US"/>
              <a:pPr/>
              <a:t>27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For numerical operations, </a:t>
            </a:r>
            <a:r>
              <a:rPr lang="en-US" dirty="0" smtClean="0"/>
              <a:t>NULL -&gt; NULL:</a:t>
            </a:r>
          </a:p>
          <a:p>
            <a:pPr lvl="1"/>
            <a:r>
              <a:rPr lang="en-US" dirty="0" smtClean="0"/>
              <a:t>If x = </a:t>
            </a:r>
            <a:r>
              <a:rPr lang="en-US" dirty="0"/>
              <a:t>NULL then 4*(3-x)/7 is still NULL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For </a:t>
            </a:r>
            <a:r>
              <a:rPr lang="en-US" i="1" dirty="0" err="1" smtClean="0"/>
              <a:t>boolean</a:t>
            </a:r>
            <a:r>
              <a:rPr lang="en-US" i="1" dirty="0" smtClean="0"/>
              <a:t> operations,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SQL there are three </a:t>
            </a:r>
            <a:r>
              <a:rPr lang="en-US" dirty="0" smtClean="0"/>
              <a:t>values:</a:t>
            </a:r>
            <a:endParaRPr lang="en-US" dirty="0"/>
          </a:p>
          <a:p>
            <a:pPr lvl="1">
              <a:buFontTx/>
              <a:buNone/>
            </a:pPr>
            <a:endParaRPr lang="en-US" b="1" dirty="0" smtClean="0"/>
          </a:p>
          <a:p>
            <a:pPr lvl="1">
              <a:buFontTx/>
              <a:buNone/>
            </a:pPr>
            <a:r>
              <a:rPr lang="en-US" b="1" dirty="0" smtClean="0"/>
              <a:t>FALSE             </a:t>
            </a:r>
            <a:r>
              <a:rPr lang="en-US" b="1" dirty="0"/>
              <a:t>= 	0</a:t>
            </a:r>
          </a:p>
          <a:p>
            <a:pPr lvl="1">
              <a:buFontTx/>
              <a:buNone/>
            </a:pPr>
            <a:r>
              <a:rPr lang="en-US" b="1" dirty="0"/>
              <a:t>UNKNOWN    = 	0.5</a:t>
            </a:r>
          </a:p>
          <a:p>
            <a:pPr lvl="1">
              <a:buFontTx/>
              <a:buNone/>
            </a:pPr>
            <a:r>
              <a:rPr lang="en-US" b="1" dirty="0" smtClean="0"/>
              <a:t>TRUE               </a:t>
            </a:r>
            <a:r>
              <a:rPr lang="en-US" b="1" dirty="0"/>
              <a:t>= 	</a:t>
            </a:r>
            <a:r>
              <a:rPr lang="en-US" b="1" dirty="0" smtClean="0"/>
              <a:t>1</a:t>
            </a:r>
          </a:p>
          <a:p>
            <a:pPr lvl="1">
              <a:buFontTx/>
              <a:buNone/>
            </a:pPr>
            <a:endParaRPr lang="en-US" b="1" dirty="0" smtClean="0"/>
          </a:p>
          <a:p>
            <a:pPr lvl="1"/>
            <a:r>
              <a:rPr lang="en-US" dirty="0"/>
              <a:t>If x= NULL then x=“Joe</a:t>
            </a:r>
            <a:r>
              <a:rPr lang="en-US" dirty="0" smtClean="0"/>
              <a:t>” is </a:t>
            </a:r>
            <a:r>
              <a:rPr lang="en-US" dirty="0"/>
              <a:t>UNKNOWN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530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91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33BD-9F88-4F66-8FF8-5370184D3722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3327400"/>
          </a:xfrm>
        </p:spPr>
        <p:txBody>
          <a:bodyPr/>
          <a:lstStyle/>
          <a:p>
            <a:r>
              <a:rPr lang="en-US" dirty="0"/>
              <a:t>C1 AND C2   =  min(C1, C2)</a:t>
            </a:r>
          </a:p>
          <a:p>
            <a:r>
              <a:rPr lang="en-US" dirty="0"/>
              <a:t>C1  OR  </a:t>
            </a:r>
            <a:r>
              <a:rPr lang="en-US" dirty="0" smtClean="0"/>
              <a:t> C2   =  </a:t>
            </a:r>
            <a:r>
              <a:rPr lang="en-US" dirty="0"/>
              <a:t>max(C1, C2)</a:t>
            </a:r>
          </a:p>
          <a:p>
            <a:r>
              <a:rPr lang="en-US" dirty="0"/>
              <a:t>NOT C1         =  1 – C1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86000" y="3581401"/>
            <a:ext cx="669285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&lt; 25)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AND 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height &gt; 6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weight &gt; 190)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9299538" y="3679890"/>
            <a:ext cx="1975477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Won’t return e.g</a:t>
            </a:r>
            <a:r>
              <a:rPr lang="en-US" sz="2000" dirty="0">
                <a:latin typeface="+mj-lt"/>
              </a:rPr>
              <a:t>.</a:t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(age=20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height=</a:t>
            </a:r>
            <a:r>
              <a:rPr lang="en-US" sz="2000" dirty="0">
                <a:latin typeface="+mj-lt"/>
              </a:rPr>
              <a:t>NULL</a:t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weight=200)!</a:t>
            </a:r>
            <a:endParaRPr lang="en-US" sz="20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530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44660" y="5708134"/>
            <a:ext cx="66259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Rule in SQL: include only tuples that yield </a:t>
            </a:r>
            <a:r>
              <a:rPr lang="en-US" sz="2400" dirty="0" smtClean="0">
                <a:latin typeface="+mj-lt"/>
              </a:rPr>
              <a:t>TRUE 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smtClean="0">
                <a:latin typeface="+mj-lt"/>
              </a:rPr>
              <a:t>1.0)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  <p:bldP spid="182276" grpId="0" animBg="1"/>
      <p:bldP spid="182277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29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2463800"/>
          </a:xfrm>
        </p:spPr>
        <p:txBody>
          <a:bodyPr/>
          <a:lstStyle/>
          <a:p>
            <a:pPr algn="r">
              <a:buFontTx/>
              <a:buNone/>
            </a:pPr>
            <a:r>
              <a:rPr lang="ar-IQ" dirty="0" smtClean="0"/>
              <a:t>رفتار ناخواسته: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209800" y="2823189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25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530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22434" y="4591988"/>
            <a:ext cx="303739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ar-IQ" sz="2400" dirty="0" smtClean="0">
                <a:latin typeface="+mj-lt"/>
              </a:rPr>
              <a:t>بعضی از افراد برگردانده نمیشوند.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  <p:bldP spid="183300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Aggregation &amp; GROUP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823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F5DF-F5ED-4687-AAE7-F03980B72BA6}" type="slidenum">
              <a:rPr lang="en-US"/>
              <a:pPr/>
              <a:t>30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8229600" cy="2575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Can test for NULL explicitly: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NULL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NOT NULL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133600" y="3505201"/>
            <a:ext cx="557716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25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OR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IS NULL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530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43043" y="5656215"/>
            <a:ext cx="3558282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+mj-lt"/>
              </a:rPr>
              <a:t>Now it includes all Persons!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  <p:bldP spid="184324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31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Inner Joins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92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156700" y="3049350"/>
            <a:ext cx="368300" cy="2732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26791" y="4237484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equivalent:</a:t>
            </a:r>
          </a:p>
          <a:p>
            <a:r>
              <a:rPr lang="en-US" dirty="0" smtClean="0">
                <a:latin typeface="+mj-lt"/>
              </a:rPr>
              <a:t>Both INNER JOINS!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20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3" grpId="0" animBg="1"/>
      <p:bldP spid="2" grpId="0" animBg="1"/>
      <p:bldP spid="3" grpId="0" animBg="1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32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 + NULLS = Lost data?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527794" y="5910103"/>
            <a:ext cx="902422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However: Products </a:t>
            </a:r>
            <a:r>
              <a:rPr lang="en-US" sz="2400" dirty="0">
                <a:latin typeface="+mj-lt"/>
              </a:rPr>
              <a:t>that never sold </a:t>
            </a:r>
            <a:r>
              <a:rPr lang="en-US" sz="2400" dirty="0" smtClean="0">
                <a:latin typeface="+mj-lt"/>
              </a:rPr>
              <a:t>(with no Purchase tuple) will </a:t>
            </a:r>
            <a:r>
              <a:rPr lang="en-US" sz="2400" dirty="0">
                <a:latin typeface="+mj-lt"/>
              </a:rPr>
              <a:t>be </a:t>
            </a:r>
            <a:r>
              <a:rPr lang="en-US" sz="2400" dirty="0" smtClean="0">
                <a:latin typeface="+mj-lt"/>
              </a:rPr>
              <a:t>lost!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92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9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4F4A-C74E-4167-A38B-CC16B6F5BB20}" type="slidenum">
              <a:rPr lang="en-US"/>
              <a:pPr/>
              <a:t>33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9601200" cy="4114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outer join</a:t>
            </a:r>
            <a:r>
              <a:rPr lang="en-US" sz="2400" dirty="0" smtClean="0"/>
              <a:t> returns tuples from the joined relations that don’t have a corresponding tuple in the other relations</a:t>
            </a:r>
          </a:p>
          <a:p>
            <a:pPr lvl="1"/>
            <a:r>
              <a:rPr lang="en-US" sz="2000" dirty="0" smtClean="0"/>
              <a:t>I.e. If we join relations A and B on </a:t>
            </a:r>
            <a:r>
              <a:rPr lang="en-US" sz="2000" dirty="0" err="1" smtClean="0"/>
              <a:t>a.X</a:t>
            </a:r>
            <a:r>
              <a:rPr lang="en-US" sz="2000" dirty="0" smtClean="0"/>
              <a:t> = </a:t>
            </a:r>
            <a:r>
              <a:rPr lang="en-US" sz="2000" dirty="0" err="1" smtClean="0"/>
              <a:t>b.X</a:t>
            </a:r>
            <a:r>
              <a:rPr lang="en-US" sz="2000" dirty="0" smtClean="0"/>
              <a:t>, and there is an entry in A with X=5, but none in B with X=5…</a:t>
            </a:r>
          </a:p>
          <a:p>
            <a:pPr lvl="2"/>
            <a:r>
              <a:rPr lang="en-US" sz="1600" dirty="0" smtClean="0"/>
              <a:t>A LEFT OUTER JOIN will return a tuple (a, NULL)!</a:t>
            </a:r>
          </a:p>
          <a:p>
            <a:endParaRPr lang="en-US" sz="2400" dirty="0" smtClean="0"/>
          </a:p>
          <a:p>
            <a:r>
              <a:rPr lang="en-US" sz="2400" dirty="0" smtClean="0"/>
              <a:t>Left </a:t>
            </a:r>
            <a:r>
              <a:rPr lang="en-US" sz="2400" dirty="0"/>
              <a:t>outer joins in SQL</a:t>
            </a:r>
            <a:r>
              <a:rPr lang="en-US" sz="2400" dirty="0" smtClean="0"/>
              <a:t>: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92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51400" y="4072483"/>
            <a:ext cx="6032421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10017" y="5937609"/>
            <a:ext cx="5771965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Now we’ll get products even if they </a:t>
            </a:r>
            <a:r>
              <a:rPr lang="en-US" sz="2400" smtClean="0">
                <a:latin typeface="+mj-lt"/>
              </a:rPr>
              <a:t>didn’t sell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34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76922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6125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93347"/>
              </p:ext>
            </p:extLst>
          </p:nvPr>
        </p:nvGraphicFramePr>
        <p:xfrm>
          <a:off x="7620000" y="4181475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INNER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2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4782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INNER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060" y="5929458"/>
            <a:ext cx="41222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another equivalent way to write an INNER JOIN!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6807200" y="5051912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35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25826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8794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7850"/>
              </p:ext>
            </p:extLst>
          </p:nvPr>
        </p:nvGraphicFramePr>
        <p:xfrm>
          <a:off x="7620000" y="4181475"/>
          <a:ext cx="3048000" cy="2540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charset="0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LEFT OUTER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2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7989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807200" y="5321300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3A44-8036-4F30-B425-DDD86CBC5C88}" type="slidenum">
              <a:rPr lang="en-US"/>
              <a:pPr/>
              <a:t>36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Outer </a:t>
            </a:r>
            <a:r>
              <a:rPr lang="en-US" dirty="0"/>
              <a:t>Joins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Left 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left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Right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right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Full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both left and right tuples even if there’s no match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92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Activity-5-</a:t>
            </a:r>
            <a:r>
              <a:rPr lang="en-US" dirty="0">
                <a:hlinkClick r:id="rId2" action="ppaction://hlinkfile"/>
              </a:rPr>
              <a:t>2</a:t>
            </a:r>
            <a:r>
              <a:rPr lang="en-US" dirty="0" smtClean="0">
                <a:hlinkClick r:id="rId2" action="ppaction://hlinkfile"/>
              </a:rPr>
              <a:t>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91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91070"/>
            <a:ext cx="8229600" cy="143691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700" dirty="0"/>
              <a:t>SQL is a rich programming language that handles the way data is processed </a:t>
            </a:r>
            <a:r>
              <a:rPr lang="en-US" sz="4700" i="1" u="sng" dirty="0"/>
              <a:t>declaratively</a:t>
            </a:r>
            <a:endParaRPr lang="en-US" sz="4700" dirty="0"/>
          </a:p>
          <a:p>
            <a:pPr marL="0" indent="0">
              <a:buNone/>
            </a:pPr>
            <a:endParaRPr lang="en-US" i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566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,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3,4 &amp; 5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Aggregation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BY: with HAVING,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</a:t>
            </a:r>
            <a:r>
              <a:rPr lang="en-US" dirty="0">
                <a:latin typeface="+mj-lt"/>
              </a:rPr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001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093A-BDA9-4DDC-BF9B-58FC7DF60248}" type="slidenum">
              <a:rPr lang="en-US"/>
              <a:pPr/>
              <a:t>5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084982" y="1904999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78601" y="4572971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38200" y="190499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838200" y="3657601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49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33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6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25500" y="1941733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54988" y="282318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06593" y="2823189"/>
            <a:ext cx="270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 smtClean="0">
                <a:latin typeface="+mj-lt"/>
              </a:rPr>
              <a:t>Note: Same </a:t>
            </a:r>
            <a:r>
              <a:rPr lang="en-US" i="1" dirty="0">
                <a:latin typeface="+mj-lt"/>
              </a:rPr>
              <a:t>as </a:t>
            </a:r>
            <a:r>
              <a:rPr lang="en-US" i="1" dirty="0" smtClean="0">
                <a:latin typeface="+mj-lt"/>
              </a:rPr>
              <a:t>COUNT(*).  Why?</a:t>
            </a:r>
            <a:endParaRPr lang="en-US" i="1" dirty="0">
              <a:latin typeface="+mj-lt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343400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38200" y="5169932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</a:t>
            </a:r>
            <a:r>
              <a:rPr lang="en-US" dirty="0" smtClean="0"/>
              <a:t>COUNT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49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22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 animBg="1"/>
      <p:bldP spid="178181" grpId="0" animBg="1"/>
      <p:bldP spid="178182" grpId="0"/>
      <p:bldP spid="1781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7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38200" y="189173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38200" y="3060701"/>
            <a:ext cx="539121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838200" y="4737100"/>
            <a:ext cx="5372985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’bagel'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49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51700" y="404632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do these mean?</a:t>
            </a:r>
            <a:endParaRPr lang="en-US" sz="2800" dirty="0">
              <a:latin typeface="+mj-lt"/>
            </a:endParaRPr>
          </a:p>
        </p:txBody>
      </p:sp>
      <p:pic>
        <p:nvPicPr>
          <p:cNvPr id="6" name="Picture 5" descr="24017_sfs-bagel-v2-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74662"/>
            <a:ext cx="3317036" cy="33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8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79206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/>
              <a:pPr/>
              <a:t>8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Aggregations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084472" y="1546840"/>
            <a:ext cx="1700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10407"/>
              </p:ext>
            </p:extLst>
          </p:nvPr>
        </p:nvGraphicFramePr>
        <p:xfrm>
          <a:off x="3155950" y="2191544"/>
          <a:ext cx="5880100" cy="24892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0025"/>
                <a:gridCol w="1470025"/>
              </a:tblGrid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38200" y="5105341"/>
            <a:ext cx="5568772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’bagel'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584176" y="5400645"/>
            <a:ext cx="1041400" cy="60972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7883992" y="5418239"/>
            <a:ext cx="3508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50  (= </a:t>
            </a:r>
            <a:r>
              <a:rPr lang="en-US" sz="2800" dirty="0" smtClean="0"/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 + 1.50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</a:t>
            </a:r>
            <a:r>
              <a:rPr lang="en-US" sz="28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49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71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2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83-2E2F-4C51-A164-2F22C9DE3054}" type="slidenum">
              <a:rPr lang="en-US" sz="2400"/>
              <a:pPr/>
              <a:t>9</a:t>
            </a:fld>
            <a:endParaRPr lang="en-US" sz="2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38200" y="3007611"/>
            <a:ext cx="833458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SUM(price * 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038609" y="5722003"/>
            <a:ext cx="4114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Let’s see what this means…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438481" y="3007611"/>
            <a:ext cx="2433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per product.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38200" y="177054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</p:spTree>
    <p:extLst>
      <p:ext uri="{BB962C8B-B14F-4D97-AF65-F5344CB8AC3E}">
        <p14:creationId xmlns:p14="http://schemas.microsoft.com/office/powerpoint/2010/main" val="222000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181253" grpId="0"/>
      <p:bldP spid="1812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5640</TotalTime>
  <Words>2100</Words>
  <Application>Microsoft Macintosh PowerPoint</Application>
  <PresentationFormat>Custom</PresentationFormat>
  <Paragraphs>568</Paragraphs>
  <Slides>38</Slides>
  <Notes>32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Lecture 5: SQL Part IV</vt:lpstr>
      <vt:lpstr>Today’s Lecture</vt:lpstr>
      <vt:lpstr>1. Aggregation &amp; GROUP BY</vt:lpstr>
      <vt:lpstr>What you will learn about in this section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GROUP BY v.s. Nested Quereis</vt:lpstr>
      <vt:lpstr>HAVING Clause</vt:lpstr>
      <vt:lpstr>General form of Grouping and Aggregation</vt:lpstr>
      <vt:lpstr>General form of Grouping and Aggregation</vt:lpstr>
      <vt:lpstr>Group-by v.s. Nested Query</vt:lpstr>
      <vt:lpstr>Group-by v.s. Nested Query</vt:lpstr>
      <vt:lpstr>Group-by vs. Nested Query</vt:lpstr>
      <vt:lpstr>Activity-5-1.ipynb</vt:lpstr>
      <vt:lpstr>2. Advanced SQL-izing</vt:lpstr>
      <vt:lpstr>What you will learn about in this section</vt:lpstr>
      <vt:lpstr>Quantifiers (سورها)</vt:lpstr>
      <vt:lpstr>Quantifiers</vt:lpstr>
      <vt:lpstr>NULLS in SQL</vt:lpstr>
      <vt:lpstr>Null Values</vt:lpstr>
      <vt:lpstr>Null Values</vt:lpstr>
      <vt:lpstr>Null Values</vt:lpstr>
      <vt:lpstr>Null Values</vt:lpstr>
      <vt:lpstr>RECAP: Inner Joins</vt:lpstr>
      <vt:lpstr>Inner Joins + NULLS = Lost data?</vt:lpstr>
      <vt:lpstr>Outer Joins</vt:lpstr>
      <vt:lpstr>INNER JOIN:</vt:lpstr>
      <vt:lpstr>LEFT OUTER JOIN:</vt:lpstr>
      <vt:lpstr>Other Outer Joins</vt:lpstr>
      <vt:lpstr>Activity-5-2.ipynb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Mohammad Dashti</cp:lastModifiedBy>
  <cp:revision>297</cp:revision>
  <dcterms:created xsi:type="dcterms:W3CDTF">2015-09-12T15:05:51Z</dcterms:created>
  <dcterms:modified xsi:type="dcterms:W3CDTF">2018-09-30T12:37:22Z</dcterms:modified>
</cp:coreProperties>
</file>