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19" r:id="rId2"/>
    <p:sldId id="320" r:id="rId3"/>
    <p:sldId id="413" r:id="rId4"/>
    <p:sldId id="417" r:id="rId5"/>
    <p:sldId id="415" r:id="rId6"/>
    <p:sldId id="416" r:id="rId7"/>
    <p:sldId id="470" r:id="rId8"/>
    <p:sldId id="469" r:id="rId9"/>
    <p:sldId id="468" r:id="rId10"/>
    <p:sldId id="471" r:id="rId11"/>
    <p:sldId id="472" r:id="rId12"/>
    <p:sldId id="321" r:id="rId13"/>
    <p:sldId id="418" r:id="rId14"/>
    <p:sldId id="324" r:id="rId15"/>
    <p:sldId id="325" r:id="rId16"/>
    <p:sldId id="326" r:id="rId17"/>
    <p:sldId id="327" r:id="rId18"/>
    <p:sldId id="328" r:id="rId19"/>
    <p:sldId id="419" r:id="rId20"/>
    <p:sldId id="329" r:id="rId21"/>
    <p:sldId id="331" r:id="rId22"/>
    <p:sldId id="421" r:id="rId23"/>
    <p:sldId id="422" r:id="rId24"/>
    <p:sldId id="423" r:id="rId25"/>
    <p:sldId id="336" r:id="rId26"/>
    <p:sldId id="337" r:id="rId27"/>
    <p:sldId id="339" r:id="rId28"/>
    <p:sldId id="340" r:id="rId29"/>
    <p:sldId id="341" r:id="rId30"/>
    <p:sldId id="342" r:id="rId31"/>
    <p:sldId id="473" r:id="rId32"/>
    <p:sldId id="464" r:id="rId33"/>
    <p:sldId id="465" r:id="rId34"/>
    <p:sldId id="466" r:id="rId35"/>
    <p:sldId id="467" r:id="rId36"/>
    <p:sldId id="424" r:id="rId37"/>
    <p:sldId id="425" r:id="rId38"/>
    <p:sldId id="461" r:id="rId39"/>
    <p:sldId id="350" r:id="rId40"/>
    <p:sldId id="351" r:id="rId41"/>
    <p:sldId id="352" r:id="rId42"/>
    <p:sldId id="520" r:id="rId43"/>
    <p:sldId id="357" r:id="rId44"/>
    <p:sldId id="358" r:id="rId45"/>
    <p:sldId id="359" r:id="rId46"/>
    <p:sldId id="479" r:id="rId47"/>
    <p:sldId id="361" r:id="rId48"/>
    <p:sldId id="480" r:id="rId49"/>
    <p:sldId id="481" r:id="rId50"/>
    <p:sldId id="366" r:id="rId51"/>
    <p:sldId id="36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319"/>
            <p14:sldId id="320"/>
            <p14:sldId id="413"/>
            <p14:sldId id="417"/>
            <p14:sldId id="415"/>
            <p14:sldId id="416"/>
            <p14:sldId id="470"/>
            <p14:sldId id="469"/>
            <p14:sldId id="468"/>
            <p14:sldId id="471"/>
            <p14:sldId id="472"/>
            <p14:sldId id="321"/>
            <p14:sldId id="418"/>
            <p14:sldId id="324"/>
            <p14:sldId id="325"/>
            <p14:sldId id="326"/>
            <p14:sldId id="327"/>
            <p14:sldId id="328"/>
            <p14:sldId id="419"/>
            <p14:sldId id="329"/>
            <p14:sldId id="331"/>
            <p14:sldId id="421"/>
            <p14:sldId id="422"/>
            <p14:sldId id="423"/>
            <p14:sldId id="336"/>
            <p14:sldId id="337"/>
            <p14:sldId id="339"/>
            <p14:sldId id="340"/>
            <p14:sldId id="341"/>
            <p14:sldId id="342"/>
            <p14:sldId id="473"/>
            <p14:sldId id="464"/>
            <p14:sldId id="465"/>
            <p14:sldId id="466"/>
            <p14:sldId id="467"/>
            <p14:sldId id="424"/>
            <p14:sldId id="425"/>
            <p14:sldId id="461"/>
            <p14:sldId id="350"/>
            <p14:sldId id="351"/>
            <p14:sldId id="352"/>
            <p14:sldId id="520"/>
            <p14:sldId id="357"/>
            <p14:sldId id="358"/>
            <p14:sldId id="359"/>
            <p14:sldId id="479"/>
            <p14:sldId id="361"/>
            <p14:sldId id="480"/>
            <p14:sldId id="481"/>
            <p14:sldId id="366"/>
            <p14:sldId id="3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/>
    <p:restoredTop sz="93910"/>
  </p:normalViewPr>
  <p:slideViewPr>
    <p:cSldViewPr snapToGrid="0" snapToObjects="1">
      <p:cViewPr varScale="1">
        <p:scale>
          <a:sx n="106" d="100"/>
          <a:sy n="106" d="100"/>
        </p:scale>
        <p:origin x="-120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05774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037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Lectures 14 &amp; 15: Transactions</a:t>
            </a:r>
            <a:br>
              <a:rPr lang="en-US" dirty="0" smtClean="0"/>
            </a:br>
            <a:r>
              <a:rPr lang="ar-IQ" dirty="0" smtClean="0"/>
              <a:t>تراکنش‌ها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463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14 &amp; 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5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Keep in mind the tradeoffs here as motivation for the mechanisms we introduce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Main memory: fast but limited capacity, volatile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Vs. Disk: slow but large capacity, durable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8636" y="5230368"/>
            <a:ext cx="1047472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How do we effectively utilize </a:t>
            </a:r>
            <a:r>
              <a:rPr lang="en-US" sz="2800" b="1" i="1" dirty="0" smtClean="0">
                <a:latin typeface="+mj-lt"/>
              </a:rPr>
              <a:t>both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ensuring certain critical guarantees?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58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ar-IQ" dirty="0" smtClean="0"/>
              <a:t>تراکنش‌ها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03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</a:t>
            </a:r>
            <a:r>
              <a:rPr lang="en-US" sz="3600" b="1" u="sng" dirty="0" smtClean="0">
                <a:latin typeface="+mj-lt"/>
              </a:rPr>
              <a:t>(“TXN”) </a:t>
            </a:r>
            <a:r>
              <a:rPr lang="en-US" sz="3600" dirty="0">
                <a:latin typeface="+mj-lt"/>
              </a:rPr>
              <a:t>is </a:t>
            </a:r>
            <a:r>
              <a:rPr lang="en-US" sz="3600" dirty="0" smtClean="0">
                <a:latin typeface="+mj-lt"/>
              </a:rPr>
              <a:t>a sequence of one or more </a:t>
            </a:r>
            <a:r>
              <a:rPr lang="en-US" sz="3600" b="1" i="1" dirty="0" smtClean="0">
                <a:latin typeface="+mj-lt"/>
              </a:rPr>
              <a:t>operations</a:t>
            </a:r>
            <a:r>
              <a:rPr lang="en-US" sz="3600" dirty="0" smtClean="0">
                <a:latin typeface="+mj-lt"/>
              </a:rPr>
              <a:t> (reads or writes) which reflects </a:t>
            </a:r>
            <a:r>
              <a:rPr lang="en-US" sz="3600" b="1" i="1" dirty="0" smtClean="0">
                <a:latin typeface="+mj-lt"/>
              </a:rPr>
              <a:t>a single real-world transition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751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10163"/>
            <a:ext cx="7086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</a:t>
            </a:r>
            <a:r>
              <a:rPr lang="en-US" sz="2800" b="1" u="sng" dirty="0" smtClean="0">
                <a:latin typeface="+mj-lt"/>
              </a:rPr>
              <a:t>(“TXN”) </a:t>
            </a:r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a sequence of one or more </a:t>
            </a:r>
            <a:r>
              <a:rPr lang="en-US" sz="2800" b="1" i="1" dirty="0" smtClean="0">
                <a:latin typeface="+mj-lt"/>
              </a:rPr>
              <a:t>operations</a:t>
            </a:r>
            <a:r>
              <a:rPr lang="en-US" sz="2800" dirty="0" smtClean="0">
                <a:latin typeface="+mj-lt"/>
              </a:rPr>
              <a:t> (reads or writes) which reflects </a:t>
            </a:r>
            <a:r>
              <a:rPr lang="en-US" sz="2800" b="1" i="1" dirty="0" smtClean="0">
                <a:latin typeface="+mj-lt"/>
              </a:rPr>
              <a:t>a single real-world transition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349632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 smtClean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Transfer </a:t>
            </a:r>
            <a:r>
              <a:rPr lang="en-US" sz="3200" dirty="0">
                <a:latin typeface="+mj-lt"/>
              </a:rPr>
              <a:t>money between </a:t>
            </a:r>
            <a:r>
              <a:rPr lang="en-US" sz="3200" dirty="0" smtClean="0">
                <a:latin typeface="+mj-lt"/>
              </a:rPr>
              <a:t>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Purchase </a:t>
            </a:r>
            <a:r>
              <a:rPr lang="en-US" sz="3200" dirty="0">
                <a:latin typeface="+mj-lt"/>
              </a:rPr>
              <a:t>a group of </a:t>
            </a:r>
            <a:r>
              <a:rPr lang="en-US" sz="3200" dirty="0" smtClean="0">
                <a:latin typeface="+mj-lt"/>
              </a:rPr>
              <a:t>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Register </a:t>
            </a:r>
            <a:r>
              <a:rPr lang="en-US" sz="3200" dirty="0">
                <a:latin typeface="+mj-lt"/>
              </a:rPr>
              <a:t>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20636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14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</a:t>
            </a:r>
            <a:r>
              <a:rPr lang="en-US" dirty="0" smtClean="0"/>
              <a:t>program, multiple statements can be grouped together as a transaction: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Bank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–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‘Bob’</a:t>
            </a:r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Bank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amount = amount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100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name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Transaction for Our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878"/>
            <a:ext cx="8229600" cy="321967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For our class, we assume that the DBMS </a:t>
            </a:r>
            <a:r>
              <a:rPr lang="en-US" i="1" dirty="0" smtClean="0"/>
              <a:t>only </a:t>
            </a:r>
            <a:r>
              <a:rPr lang="en-US" dirty="0" smtClean="0"/>
              <a:t>sees </a:t>
            </a:r>
            <a:r>
              <a:rPr lang="en-US" u="sng" dirty="0"/>
              <a:t>reads and writes to </a:t>
            </a:r>
            <a:r>
              <a:rPr lang="en-US" u="sng" dirty="0" smtClean="0"/>
              <a:t>data</a:t>
            </a:r>
            <a:endParaRPr lang="en-US" u="sng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may do much </a:t>
            </a:r>
            <a:r>
              <a:rPr lang="en-US" dirty="0" smtClean="0"/>
              <a:t>more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real systems, databases do have more info...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54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3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 for Transactions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8432409" cy="48768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Grouping user actions (reads &amp; writes) into </a:t>
            </a:r>
            <a:r>
              <a:rPr lang="en-US" i="1" dirty="0" smtClean="0"/>
              <a:t>transactions </a:t>
            </a:r>
            <a:r>
              <a:rPr lang="en-US" dirty="0" smtClean="0"/>
              <a:t>helps with two goals: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Recovery &amp; Durability</a:t>
            </a:r>
            <a:r>
              <a:rPr lang="ar-IQ" b="1" u="sng" dirty="0" smtClean="0"/>
              <a:t> </a:t>
            </a:r>
            <a:r>
              <a:rPr lang="en-US" b="1" u="sng" dirty="0" smtClean="0"/>
              <a:t>(</a:t>
            </a:r>
            <a:r>
              <a:rPr lang="ar-IQ" b="1" u="sng" dirty="0" smtClean="0"/>
              <a:t>بازیابی و پایایی</a:t>
            </a:r>
            <a:r>
              <a:rPr lang="en-US" b="1" u="sng" dirty="0" smtClean="0"/>
              <a:t>)</a:t>
            </a:r>
            <a:r>
              <a:rPr lang="en-US" dirty="0" smtClean="0"/>
              <a:t>:  Keeping the DBMS data consistent (</a:t>
            </a:r>
            <a:r>
              <a:rPr lang="ar-IQ" dirty="0" smtClean="0"/>
              <a:t>سازگار</a:t>
            </a:r>
            <a:r>
              <a:rPr lang="en-US" dirty="0" smtClean="0"/>
              <a:t>) and durable</a:t>
            </a:r>
            <a:r>
              <a:rPr lang="ar-IQ" dirty="0" smtClean="0"/>
              <a:t> </a:t>
            </a:r>
            <a:r>
              <a:rPr lang="en-US" dirty="0" smtClean="0"/>
              <a:t>(</a:t>
            </a:r>
            <a:r>
              <a:rPr lang="ar-IQ" dirty="0" smtClean="0"/>
              <a:t>پایا</a:t>
            </a:r>
            <a:r>
              <a:rPr lang="en-US" dirty="0" smtClean="0"/>
              <a:t>) in the face of crashes, aborts, system shutdowns, etc.</a:t>
            </a:r>
          </a:p>
          <a:p>
            <a:pPr marL="514350" indent="-514350">
              <a:buFont typeface="+mj-lt"/>
              <a:buAutoNum type="arabicPeriod"/>
            </a:pP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Concurrency</a:t>
            </a:r>
            <a:r>
              <a:rPr lang="ar-IQ" b="1" u="sng" dirty="0" smtClean="0"/>
              <a:t> </a:t>
            </a:r>
            <a:r>
              <a:rPr lang="en-US" b="1" u="sng" dirty="0" smtClean="0"/>
              <a:t>(</a:t>
            </a:r>
            <a:r>
              <a:rPr lang="ar-IQ" b="1" u="sng" dirty="0" smtClean="0"/>
              <a:t>همزمانی</a:t>
            </a:r>
            <a:r>
              <a:rPr lang="en-US" b="1" u="sng" dirty="0" smtClean="0"/>
              <a:t>):</a:t>
            </a:r>
            <a:r>
              <a:rPr lang="en-US" dirty="0" smtClean="0"/>
              <a:t>  Achieving better performance by parallelizing TXNs </a:t>
            </a:r>
            <a:r>
              <a:rPr lang="en-US" i="1" dirty="0" smtClean="0"/>
              <a:t>without</a:t>
            </a:r>
            <a:r>
              <a:rPr lang="en-US" dirty="0" smtClean="0"/>
              <a:t> creating anomalies</a:t>
            </a:r>
            <a:endParaRPr lang="en-US" b="1" u="sng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61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08235" y="3288128"/>
            <a:ext cx="19702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lecture!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8235" y="4885568"/>
            <a:ext cx="19489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Next lecture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70876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204586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1. Recovery &amp; Durability</a:t>
            </a:r>
            <a:r>
              <a:rPr lang="en-US" sz="3600" dirty="0" smtClean="0"/>
              <a:t> of </a:t>
            </a:r>
            <a:r>
              <a:rPr lang="en-US" sz="3600" dirty="0"/>
              <a:t>user </a:t>
            </a:r>
            <a:r>
              <a:rPr lang="en-US" sz="3600" dirty="0" smtClean="0"/>
              <a:t>data </a:t>
            </a:r>
            <a:r>
              <a:rPr lang="en-US" sz="3600" dirty="0"/>
              <a:t>is essential for </a:t>
            </a:r>
            <a:r>
              <a:rPr lang="en-US" sz="3600" dirty="0" smtClean="0"/>
              <a:t>reliable DBMS usage</a:t>
            </a:r>
            <a:endParaRPr lang="en-US" sz="3600" dirty="0"/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The DBMS may experience crashes (e.g. power outages, etc.)</a:t>
            </a:r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Individual TXNs may be aborted (e.g. by the user)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5205045"/>
            <a:ext cx="105156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Make sure that TXNs are either </a:t>
            </a:r>
            <a:r>
              <a:rPr lang="en-US" sz="3200" b="1" dirty="0">
                <a:latin typeface="+mj-lt"/>
              </a:rPr>
              <a:t>durably stored in full</a:t>
            </a:r>
            <a:r>
              <a:rPr lang="en-US" sz="3200" dirty="0">
                <a:latin typeface="+mj-lt"/>
              </a:rPr>
              <a:t>, </a:t>
            </a:r>
            <a:r>
              <a:rPr lang="en-US" sz="3200" b="1" dirty="0">
                <a:latin typeface="+mj-lt"/>
              </a:rPr>
              <a:t>or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not at all</a:t>
            </a:r>
            <a:r>
              <a:rPr lang="en-US" sz="3200" dirty="0">
                <a:latin typeface="+mj-lt"/>
              </a:rPr>
              <a:t>; keep log to be able to “roll-back” TXNs</a:t>
            </a:r>
          </a:p>
        </p:txBody>
      </p:sp>
    </p:spTree>
    <p:extLst>
      <p:ext uri="{BB962C8B-B14F-4D97-AF65-F5344CB8AC3E}">
        <p14:creationId xmlns:p14="http://schemas.microsoft.com/office/powerpoint/2010/main" val="336946690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2101958" y="2223185"/>
            <a:ext cx="7988084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71012" y="5790908"/>
            <a:ext cx="36499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smtClean="0">
                <a:latin typeface="+mj-lt"/>
              </a:rPr>
              <a:t>What goes wrong?</a:t>
            </a:r>
            <a:endParaRPr lang="en-US" sz="36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276579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592715"/>
            <a:ext cx="12192000" cy="168386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59982" y="3601255"/>
            <a:ext cx="225940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+mj-lt"/>
              </a:rPr>
              <a:t>Crash / abort!</a:t>
            </a:r>
            <a:endParaRPr lang="en-US" sz="2800" b="1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61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640292" y="1690688"/>
            <a:ext cx="891141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INSERT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0.99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273881" y="5892581"/>
            <a:ext cx="96442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Now we’d be fine!  We’ll see how / why this lecture</a:t>
            </a:r>
            <a:endParaRPr lang="en-US" sz="36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46057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1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pair of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25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Transactions</a:t>
            </a:r>
            <a:r>
              <a:rPr lang="en-US" dirty="0" smtClean="0"/>
              <a:t> are a programming abstraction that enables the DBMS to handle </a:t>
            </a:r>
            <a:r>
              <a:rPr lang="en-US" i="1" dirty="0" smtClean="0"/>
              <a:t>recovery</a:t>
            </a:r>
            <a:r>
              <a:rPr lang="en-US" dirty="0" smtClean="0"/>
              <a:t> and </a:t>
            </a:r>
            <a:r>
              <a:rPr lang="en-US" i="1" dirty="0" smtClean="0"/>
              <a:t>concurrency</a:t>
            </a:r>
            <a:r>
              <a:rPr lang="en-US" dirty="0" smtClean="0"/>
              <a:t> for users.</a:t>
            </a:r>
          </a:p>
          <a:p>
            <a:endParaRPr lang="en-US" dirty="0" smtClean="0"/>
          </a:p>
          <a:p>
            <a:r>
              <a:rPr lang="en-US" b="1" dirty="0" smtClean="0"/>
              <a:t>Application: </a:t>
            </a:r>
            <a:r>
              <a:rPr lang="en-US" dirty="0" smtClean="0"/>
              <a:t>Transactions are critical for users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casual </a:t>
            </a:r>
            <a:r>
              <a:rPr lang="en-US" dirty="0" smtClean="0"/>
              <a:t>users of data processing systems!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 smtClean="0"/>
              <a:t>Fundamentals: </a:t>
            </a:r>
            <a:r>
              <a:rPr lang="en-US" dirty="0" smtClean="0"/>
              <a:t>The basics of </a:t>
            </a:r>
            <a:r>
              <a:rPr lang="en-US" b="1" dirty="0" smtClean="0"/>
              <a:t>how</a:t>
            </a:r>
            <a:r>
              <a:rPr lang="en-US" dirty="0" smtClean="0"/>
              <a:t> TXNs work</a:t>
            </a:r>
          </a:p>
          <a:p>
            <a:pPr lvl="1"/>
            <a:r>
              <a:rPr lang="en-US" dirty="0" smtClean="0"/>
              <a:t>Transaction processing is part of the debate around new data processing systems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Give you enough information to understand how TXNs work, and the main concerns with using them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463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14 &amp; 15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31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443737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2. Concurrent</a:t>
            </a:r>
            <a:r>
              <a:rPr lang="en-US" sz="3600" u="sng" dirty="0" smtClean="0"/>
              <a:t> </a:t>
            </a:r>
            <a:r>
              <a:rPr lang="en-US" sz="36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sz="2800" dirty="0" smtClean="0"/>
              <a:t>Disk </a:t>
            </a:r>
            <a:r>
              <a:rPr lang="en-US" sz="2800" dirty="0"/>
              <a:t>accesses </a:t>
            </a:r>
            <a:r>
              <a:rPr lang="en-US" sz="2800" dirty="0" smtClean="0"/>
              <a:t>may be frequent </a:t>
            </a:r>
            <a:r>
              <a:rPr lang="en-US" sz="2800" dirty="0"/>
              <a:t>and </a:t>
            </a:r>
            <a:r>
              <a:rPr lang="en-US" sz="2800" b="1" dirty="0" smtClean="0"/>
              <a:t>slow</a:t>
            </a:r>
            <a:r>
              <a:rPr lang="en-US" sz="2800" dirty="0" smtClean="0"/>
              <a:t>- optimize for throughput (# of TXNs), trade for latency (time for any one TXN)</a:t>
            </a:r>
            <a:endParaRPr lang="en-US" sz="2800" b="1" dirty="0" smtClean="0"/>
          </a:p>
          <a:p>
            <a:pPr lvl="1">
              <a:buSzPct val="75000"/>
            </a:pPr>
            <a:endParaRPr lang="en-US" sz="2800" b="1" dirty="0"/>
          </a:p>
          <a:p>
            <a:pPr lvl="1">
              <a:buSzPct val="75000"/>
            </a:pPr>
            <a:r>
              <a:rPr lang="en-US" sz="2800" dirty="0" smtClean="0"/>
              <a:t>Users should still be able to execute TXNs as if in </a:t>
            </a:r>
            <a:r>
              <a:rPr lang="en-US" sz="2800" b="1" dirty="0" smtClean="0"/>
              <a:t>isolation</a:t>
            </a:r>
            <a:r>
              <a:rPr lang="en-US" sz="2800" dirty="0" smtClean="0"/>
              <a:t> and such that </a:t>
            </a:r>
            <a:r>
              <a:rPr lang="en-US" sz="2800" b="1" dirty="0" smtClean="0"/>
              <a:t>consistency </a:t>
            </a:r>
            <a:r>
              <a:rPr lang="en-US" sz="2800" dirty="0" smtClean="0"/>
              <a:t>is maintained</a:t>
            </a:r>
          </a:p>
          <a:p>
            <a:pPr lvl="2">
              <a:buSzPct val="75000"/>
            </a:pP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74763" y="5158252"/>
            <a:ext cx="924247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smtClean="0">
                <a:latin typeface="+mj-lt"/>
              </a:rPr>
              <a:t>Have the DBMS handle running several user TXNs concurrently, in order to keep </a:t>
            </a:r>
            <a:r>
              <a:rPr lang="en-US" sz="3200" dirty="0">
                <a:latin typeface="+mj-lt"/>
              </a:rPr>
              <a:t>CPUs </a:t>
            </a:r>
            <a:r>
              <a:rPr lang="en-US" sz="3200" dirty="0" smtClean="0">
                <a:latin typeface="+mj-lt"/>
              </a:rPr>
              <a:t>humming…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964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942484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846924" y="2102543"/>
            <a:ext cx="6494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348353" y="5584805"/>
            <a:ext cx="943846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Two managers attempt to discount </a:t>
            </a:r>
            <a:r>
              <a:rPr lang="en-US" sz="2800" dirty="0" smtClean="0">
                <a:latin typeface="+mj-lt"/>
              </a:rPr>
              <a:t>products </a:t>
            </a:r>
            <a:r>
              <a:rPr lang="en-US" sz="2800" i="1" dirty="0" smtClean="0">
                <a:latin typeface="+mj-lt"/>
              </a:rPr>
              <a:t>concurrently-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What could go wrong?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64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73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22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564785" y="1560255"/>
            <a:ext cx="7417415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937180" y="6041580"/>
            <a:ext cx="867263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Now works like a charm- we’ll see how / why next lecture…</a:t>
            </a:r>
            <a:endParaRPr lang="en-US" sz="28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64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Properties of Transactions</a:t>
            </a:r>
            <a:r>
              <a:rPr lang="ar-IQ" dirty="0" smtClean="0"/>
              <a:t/>
            </a:r>
            <a:br>
              <a:rPr lang="ar-IQ" dirty="0" smtClean="0"/>
            </a:br>
            <a:r>
              <a:rPr lang="ar-IQ" dirty="0" smtClean="0"/>
              <a:t>ویژگی‌های تراکنش‌ها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tomicity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تجزیه‌ناپذیری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onsistency</a:t>
            </a:r>
            <a:r>
              <a:rPr lang="ar-IQ" dirty="0" smtClean="0">
                <a:latin typeface="+mj-lt"/>
              </a:rPr>
              <a:t> - سازگاری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solation</a:t>
            </a:r>
            <a:r>
              <a:rPr lang="ar-IQ" dirty="0" smtClean="0">
                <a:latin typeface="+mj-lt"/>
              </a:rPr>
              <a:t> - انزوا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urability</a:t>
            </a:r>
            <a:r>
              <a:rPr lang="ar-IQ" dirty="0" smtClean="0">
                <a:latin typeface="+mj-lt"/>
              </a:rPr>
              <a:t> - پایایی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54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25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dirty="0" smtClean="0"/>
              <a:t>Properties: ACID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tomic</a:t>
            </a:r>
            <a:r>
              <a:rPr lang="ar-IQ" dirty="0" smtClean="0"/>
              <a:t> </a:t>
            </a:r>
            <a:r>
              <a:rPr lang="mr-IN" dirty="0" smtClean="0"/>
              <a:t>–</a:t>
            </a:r>
            <a:r>
              <a:rPr lang="ar-IQ" dirty="0" smtClean="0"/>
              <a:t> تجزیه ناپذیر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onsistent</a:t>
            </a:r>
            <a:r>
              <a:rPr lang="ar-IQ" dirty="0" smtClean="0"/>
              <a:t> - سازگار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solated</a:t>
            </a:r>
            <a:r>
              <a:rPr lang="ar-IQ" dirty="0" smtClean="0"/>
              <a:t> - منزوی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urable</a:t>
            </a:r>
            <a:r>
              <a:rPr lang="ar-IQ" dirty="0" smtClean="0"/>
              <a:t> - پایا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1182" y="6019512"/>
            <a:ext cx="84474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+mj-lt"/>
              </a:rPr>
              <a:t>ACID </a:t>
            </a:r>
            <a:r>
              <a:rPr lang="en-US" sz="3200" smtClean="0">
                <a:latin typeface="+mj-lt"/>
              </a:rPr>
              <a:t>continues to be a </a:t>
            </a:r>
            <a:r>
              <a:rPr lang="en-US" sz="3200" dirty="0">
                <a:latin typeface="+mj-lt"/>
              </a:rPr>
              <a:t>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20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26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TXN’s </a:t>
            </a:r>
            <a:r>
              <a:rPr lang="en-US" sz="3200" dirty="0"/>
              <a:t>activities are atomic: </a:t>
            </a:r>
            <a:r>
              <a:rPr lang="en-US" sz="3200" b="1" dirty="0"/>
              <a:t>all or </a:t>
            </a:r>
            <a:r>
              <a:rPr lang="en-US" sz="3200" b="1" dirty="0" smtClean="0"/>
              <a:t>nothing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Intuitively: in the real world, a transaction is something that would either occur </a:t>
            </a:r>
            <a:r>
              <a:rPr lang="en-US" sz="3200" i="1" dirty="0" smtClean="0"/>
              <a:t>completely</a:t>
            </a:r>
            <a:r>
              <a:rPr lang="en-US" sz="3200" dirty="0" smtClean="0"/>
              <a:t> or </a:t>
            </a:r>
            <a:r>
              <a:rPr lang="en-US" sz="3200" i="1" dirty="0" smtClean="0"/>
              <a:t>not at all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/>
              <a:t>possible outcomes for a </a:t>
            </a:r>
            <a:r>
              <a:rPr lang="en-US" sz="3200" dirty="0" smtClean="0"/>
              <a:t>TXN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</a:t>
            </a:r>
            <a:r>
              <a:rPr lang="en-US" sz="3200" dirty="0" smtClean="0"/>
              <a:t>made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61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Atomicity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9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27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</a:t>
            </a:r>
            <a:r>
              <a:rPr lang="en-US" dirty="0" smtClean="0"/>
              <a:t>always satisfy </a:t>
            </a:r>
            <a:r>
              <a:rPr lang="en-US" dirty="0"/>
              <a:t>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Examples:</a:t>
            </a:r>
          </a:p>
          <a:p>
            <a:pPr lvl="2"/>
            <a:r>
              <a:rPr lang="en-US" dirty="0" smtClean="0"/>
              <a:t>Account </a:t>
            </a:r>
            <a:r>
              <a:rPr lang="en-US" dirty="0"/>
              <a:t>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28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Consistency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511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28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</a:t>
            </a:r>
            <a:r>
              <a:rPr lang="en-US" sz="3200" dirty="0" smtClean="0"/>
              <a:t>others.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E.g. Should not be able to observe changes from other transactions during the run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872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Isolation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85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</a:t>
            </a:r>
            <a:r>
              <a:rPr lang="en-US" sz="3200" dirty="0" smtClean="0"/>
              <a:t>TXN must </a:t>
            </a:r>
            <a:r>
              <a:rPr lang="en-US" sz="3200" dirty="0"/>
              <a:t>continue to </a:t>
            </a:r>
            <a:r>
              <a:rPr lang="en-US" sz="3200" dirty="0" smtClean="0"/>
              <a:t>exist (</a:t>
            </a:r>
            <a:r>
              <a:rPr lang="en-US" sz="3200" b="1" i="1" dirty="0" smtClean="0"/>
              <a:t>“persist”</a:t>
            </a:r>
            <a:r>
              <a:rPr lang="en-US" sz="3200" dirty="0" smtClean="0"/>
              <a:t>) </a:t>
            </a:r>
            <a:r>
              <a:rPr lang="en-US" sz="3200" dirty="0"/>
              <a:t>after the </a:t>
            </a:r>
            <a:r>
              <a:rPr lang="en-US" sz="3200" dirty="0" smtClean="0"/>
              <a:t>TXN</a:t>
            </a:r>
          </a:p>
          <a:p>
            <a:pPr lvl="1"/>
            <a:r>
              <a:rPr lang="en-US" sz="2800" dirty="0" smtClean="0"/>
              <a:t>And after </a:t>
            </a:r>
            <a:r>
              <a:rPr lang="en-US" sz="2800" dirty="0"/>
              <a:t>the whole program has </a:t>
            </a:r>
            <a:r>
              <a:rPr lang="en-US" sz="2800" dirty="0" smtClean="0"/>
              <a:t>terminated</a:t>
            </a:r>
          </a:p>
          <a:p>
            <a:pPr lvl="1"/>
            <a:r>
              <a:rPr lang="en-US" sz="2800" dirty="0" smtClean="0"/>
              <a:t>And even if there are power failures, crashes, etc.</a:t>
            </a:r>
          </a:p>
          <a:p>
            <a:pPr lvl="1"/>
            <a:r>
              <a:rPr lang="en-US" sz="2800" dirty="0" smtClean="0"/>
              <a:t>And etc…</a:t>
            </a:r>
            <a:endParaRPr lang="en-US" sz="2800" dirty="0"/>
          </a:p>
          <a:p>
            <a:pPr lvl="1"/>
            <a:endParaRPr lang="en-US" sz="3200" dirty="0"/>
          </a:p>
          <a:p>
            <a:r>
              <a:rPr lang="en-US" sz="3200" dirty="0"/>
              <a:t>Means: </a:t>
            </a:r>
            <a:r>
              <a:rPr lang="en-US" sz="3200" dirty="0" smtClean="0"/>
              <a:t>Write </a:t>
            </a:r>
            <a:r>
              <a:rPr lang="en-US" sz="3200" dirty="0"/>
              <a:t>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1138" y="4333543"/>
            <a:ext cx="37426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Change on the horizon? Non-Volatile Ram (</a:t>
            </a:r>
            <a:r>
              <a:rPr lang="en-US" sz="2400" dirty="0" err="1">
                <a:latin typeface="+mj-lt"/>
              </a:rPr>
              <a:t>NVRam</a:t>
            </a:r>
            <a:r>
              <a:rPr lang="en-US" sz="2400" dirty="0">
                <a:latin typeface="+mj-lt"/>
              </a:rPr>
              <a:t>). Byte addressable.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874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  &gt; 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10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14: Intro to Transactions &amp; Logging</a:t>
            </a:r>
            <a:br>
              <a:rPr lang="en-US" dirty="0" smtClean="0"/>
            </a:br>
            <a:r>
              <a:rPr lang="ar-IQ" dirty="0" smtClean="0"/>
              <a:t>مقدمه‌ای بر تراکنش‌ها و لاگ کردن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29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spite of failures: Power failures, but not media failures</a:t>
            </a:r>
          </a:p>
          <a:p>
            <a:endParaRPr lang="en-US" dirty="0" smtClean="0"/>
          </a:p>
          <a:p>
            <a:r>
              <a:rPr lang="en-US" dirty="0" smtClean="0"/>
              <a:t>Users may abort the program: need to “rollback the changes”</a:t>
            </a:r>
          </a:p>
          <a:p>
            <a:pPr lvl="1"/>
            <a:r>
              <a:rPr lang="en-US" dirty="0" smtClean="0"/>
              <a:t>Need to </a:t>
            </a:r>
            <a:r>
              <a:rPr lang="en-US" i="1" dirty="0" smtClean="0"/>
              <a:t>log</a:t>
            </a:r>
            <a:r>
              <a:rPr lang="en-US" dirty="0" smtClean="0"/>
              <a:t> what happened</a:t>
            </a:r>
          </a:p>
          <a:p>
            <a:endParaRPr lang="en-US" dirty="0" smtClean="0"/>
          </a:p>
          <a:p>
            <a:r>
              <a:rPr lang="en-US" dirty="0" smtClean="0"/>
              <a:t>Many users executing concurrently</a:t>
            </a:r>
          </a:p>
          <a:p>
            <a:pPr lvl="1"/>
            <a:r>
              <a:rPr lang="en-US" dirty="0" smtClean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And all this with… Performance</a:t>
            </a:r>
            <a:r>
              <a:rPr lang="en-US" sz="4000" dirty="0">
                <a:latin typeface="+mj-lt"/>
              </a:rPr>
              <a:t>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1957" y="2498012"/>
            <a:ext cx="161505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lecture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01679" y="4465979"/>
            <a:ext cx="16953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Next lecture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21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Note: ACID is contentious!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Many debates over ACID, both </a:t>
            </a:r>
            <a:r>
              <a:rPr lang="en-US" b="1" dirty="0" smtClean="0"/>
              <a:t>historically</a:t>
            </a:r>
            <a:r>
              <a:rPr lang="en-US" dirty="0" smtClean="0"/>
              <a:t> and</a:t>
            </a:r>
            <a:r>
              <a:rPr lang="en-US" b="1" dirty="0" smtClean="0"/>
              <a:t> currently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newer “NoSQL” DBMSs relax ACID</a:t>
            </a:r>
          </a:p>
          <a:p>
            <a:endParaRPr lang="en-US" dirty="0" smtClean="0"/>
          </a:p>
          <a:p>
            <a:r>
              <a:rPr lang="en-US" dirty="0" smtClean="0"/>
              <a:t>In turn, now “</a:t>
            </a:r>
            <a:r>
              <a:rPr lang="en-US" dirty="0" err="1" smtClean="0"/>
              <a:t>NewSQL</a:t>
            </a:r>
            <a:r>
              <a:rPr lang="en-US" dirty="0" smtClean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ACID is an extremely important &amp; successful paradigm, but still debated!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16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this lecture: Ensuring Atomicity &amp;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23782" cy="1845269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A</a:t>
            </a:r>
            <a:r>
              <a:rPr lang="en-US" dirty="0" smtClean="0"/>
              <a:t>tomicity:</a:t>
            </a:r>
          </a:p>
          <a:p>
            <a:pPr lvl="1"/>
            <a:r>
              <a:rPr lang="en-US" dirty="0" smtClean="0"/>
              <a:t>TXNs should either happen completely or not at all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abort / crash during TXN, </a:t>
            </a:r>
            <a:r>
              <a:rPr lang="en-US" i="1" dirty="0" smtClean="0"/>
              <a:t>no</a:t>
            </a:r>
            <a:r>
              <a:rPr lang="en-US" dirty="0" smtClean="0"/>
              <a:t> effects should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14938" y="931727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latin typeface="+mj-lt"/>
              </a:rPr>
              <a:t>A</a:t>
            </a:r>
            <a:r>
              <a:rPr lang="en-US" sz="3200" dirty="0" smtClean="0">
                <a:latin typeface="+mj-lt"/>
              </a:rPr>
              <a:t>CI</a:t>
            </a:r>
            <a:r>
              <a:rPr lang="en-US" sz="3200" b="1" u="sng" dirty="0" smtClean="0">
                <a:latin typeface="+mj-lt"/>
              </a:rPr>
              <a:t>D</a:t>
            </a:r>
            <a:endParaRPr lang="en-US" sz="3200" b="1" u="sng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37231" y="1772118"/>
            <a:ext cx="3502855" cy="883696"/>
            <a:chOff x="7737231" y="1772118"/>
            <a:chExt cx="3502855" cy="883696"/>
          </a:xfrm>
        </p:grpSpPr>
        <p:sp>
          <p:nvSpPr>
            <p:cNvPr id="9" name="Rectangle 8"/>
            <p:cNvSpPr/>
            <p:nvPr/>
          </p:nvSpPr>
          <p:spPr>
            <a:xfrm>
              <a:off x="7737231" y="2233783"/>
              <a:ext cx="3502855" cy="4220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37231" y="1772118"/>
              <a:ext cx="91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1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23164" y="3890386"/>
            <a:ext cx="2278965" cy="883696"/>
            <a:chOff x="7723164" y="3890386"/>
            <a:chExt cx="2278965" cy="883696"/>
          </a:xfrm>
        </p:grpSpPr>
        <p:sp>
          <p:nvSpPr>
            <p:cNvPr id="10" name="Rectangle 9"/>
            <p:cNvSpPr/>
            <p:nvPr/>
          </p:nvSpPr>
          <p:spPr>
            <a:xfrm>
              <a:off x="7723164" y="4352051"/>
              <a:ext cx="2278965" cy="4220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7231" y="3890386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2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23164" y="2711379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No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37231" y="4854920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All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24858" y="6094740"/>
            <a:ext cx="83422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We’ll focus on how to </a:t>
            </a:r>
            <a:r>
              <a:rPr lang="en-US" sz="2800" smtClean="0">
                <a:latin typeface="+mj-lt"/>
              </a:rPr>
              <a:t>accomplish atomicity (via logging)</a:t>
            </a:r>
            <a:endParaRPr lang="en-US" sz="280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136944" y="1825625"/>
            <a:ext cx="2031609" cy="3444793"/>
            <a:chOff x="10136944" y="1825625"/>
            <a:chExt cx="2031609" cy="344479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136944" y="1825625"/>
              <a:ext cx="0" cy="34447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136944" y="1842557"/>
              <a:ext cx="203160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Crash / abort</a:t>
              </a:r>
              <a:endParaRPr lang="en-US" sz="24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4027266"/>
            <a:ext cx="6223782" cy="171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smtClean="0"/>
              <a:t>D</a:t>
            </a:r>
            <a:r>
              <a:rPr lang="en-US" smtClean="0"/>
              <a:t>urability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DBMS stops running, changes due to completed TXNs should all persist</a:t>
            </a:r>
          </a:p>
          <a:p>
            <a:pPr lvl="1"/>
            <a:r>
              <a:rPr lang="en-US" i="1" dirty="0" smtClean="0"/>
              <a:t>Just store on stable disk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326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7" grpId="0"/>
      <p:bldP spid="18" grpId="0"/>
      <p:bldP spid="19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Log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1514"/>
            <a:ext cx="10515600" cy="4915486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 smtClean="0"/>
              <a:t>Is a list of modifications</a:t>
            </a:r>
          </a:p>
          <a:p>
            <a:endParaRPr lang="en-US" sz="3200" dirty="0" smtClean="0"/>
          </a:p>
          <a:p>
            <a:r>
              <a:rPr lang="en-US" sz="3200" dirty="0" smtClean="0"/>
              <a:t>Log </a:t>
            </a:r>
            <a:r>
              <a:rPr lang="en-US" sz="3200" dirty="0"/>
              <a:t>is </a:t>
            </a:r>
            <a:r>
              <a:rPr lang="en-US" sz="3200" i="1" dirty="0" smtClean="0"/>
              <a:t>duplexed </a:t>
            </a:r>
            <a:r>
              <a:rPr lang="en-US" sz="3200" dirty="0"/>
              <a:t>and </a:t>
            </a:r>
            <a:r>
              <a:rPr lang="en-US" sz="3200" i="1" dirty="0"/>
              <a:t>archived</a:t>
            </a:r>
            <a:r>
              <a:rPr lang="en-US" sz="3200" dirty="0"/>
              <a:t> on stable storage</a:t>
            </a:r>
            <a:r>
              <a:rPr lang="en-US" sz="3200" dirty="0" smtClean="0"/>
              <a:t>.	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Can </a:t>
            </a:r>
            <a:r>
              <a:rPr lang="en-US" sz="3200" b="1" u="sng" dirty="0" smtClean="0"/>
              <a:t>force write</a:t>
            </a:r>
            <a:r>
              <a:rPr lang="en-US" sz="3200" u="sng" dirty="0" smtClean="0"/>
              <a:t> </a:t>
            </a:r>
            <a:r>
              <a:rPr lang="en-US" sz="3200" dirty="0" smtClean="0"/>
              <a:t>entries to disk</a:t>
            </a:r>
          </a:p>
          <a:p>
            <a:pPr lvl="1"/>
            <a:r>
              <a:rPr lang="en-US" sz="3200" dirty="0" smtClean="0"/>
              <a:t>A page goes to disk.</a:t>
            </a:r>
          </a:p>
          <a:p>
            <a:endParaRPr lang="en-US" sz="3200" dirty="0" smtClean="0"/>
          </a:p>
          <a:p>
            <a:r>
              <a:rPr lang="en-US" sz="3200" dirty="0" smtClean="0"/>
              <a:t>All </a:t>
            </a:r>
            <a:r>
              <a:rPr lang="en-US" sz="3200" dirty="0"/>
              <a:t>log </a:t>
            </a:r>
            <a:r>
              <a:rPr lang="en-US" sz="3200" dirty="0" smtClean="0"/>
              <a:t>activities </a:t>
            </a:r>
            <a:r>
              <a:rPr lang="en-US" sz="3200" b="1" i="1" dirty="0" smtClean="0"/>
              <a:t>handled transparently</a:t>
            </a:r>
            <a:r>
              <a:rPr lang="en-US" sz="3200" dirty="0" smtClean="0"/>
              <a:t> by the </a:t>
            </a:r>
            <a:r>
              <a:rPr lang="en-US" sz="3200" dirty="0"/>
              <a:t>DBMS</a:t>
            </a:r>
            <a:r>
              <a:rPr lang="en-US" sz="32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9550090" y="2652683"/>
            <a:ext cx="202762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Assume we don’t lose it!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65171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Idea</a:t>
            </a:r>
            <a:r>
              <a:rPr lang="en-US" dirty="0" smtClean="0"/>
              <a:t>: (Physical) </a:t>
            </a:r>
            <a:r>
              <a:rPr lang="en-US" dirty="0"/>
              <a:t>Logging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Record </a:t>
            </a:r>
            <a:r>
              <a:rPr lang="en-US" dirty="0" smtClean="0"/>
              <a:t>UNDO information for every update!</a:t>
            </a:r>
            <a:endParaRPr lang="en-US" dirty="0"/>
          </a:p>
          <a:p>
            <a:pPr lvl="1"/>
            <a:r>
              <a:rPr lang="en-US" sz="2800" dirty="0"/>
              <a:t>Sequential writes to </a:t>
            </a:r>
            <a:r>
              <a:rPr lang="en-US" sz="2800" dirty="0" smtClean="0"/>
              <a:t>log</a:t>
            </a:r>
            <a:endParaRPr lang="en-US" sz="2800" dirty="0"/>
          </a:p>
          <a:p>
            <a:pPr lvl="1"/>
            <a:r>
              <a:rPr lang="en-US" sz="2800" dirty="0"/>
              <a:t>Minimal info (diff) written to </a:t>
            </a:r>
            <a:r>
              <a:rPr lang="en-US" sz="2800" dirty="0" smtClean="0"/>
              <a:t>log</a:t>
            </a:r>
          </a:p>
          <a:p>
            <a:pPr lvl="1"/>
            <a:endParaRPr lang="en-US" sz="2800" i="1" dirty="0"/>
          </a:p>
          <a:p>
            <a:r>
              <a:rPr lang="en-US" dirty="0" smtClean="0"/>
              <a:t>The </a:t>
            </a:r>
            <a:r>
              <a:rPr lang="en-US" b="1" dirty="0" smtClean="0"/>
              <a:t>log</a:t>
            </a:r>
            <a:r>
              <a:rPr lang="en-US" dirty="0" smtClean="0"/>
              <a:t> consists of </a:t>
            </a:r>
            <a:r>
              <a:rPr lang="en-US" b="1" dirty="0" smtClean="0"/>
              <a:t>an </a:t>
            </a:r>
            <a:r>
              <a:rPr lang="en-US" b="1" dirty="0"/>
              <a:t>ordered list of </a:t>
            </a:r>
            <a:r>
              <a:rPr lang="en-US" b="1" dirty="0" smtClean="0"/>
              <a:t>actions</a:t>
            </a:r>
            <a:endParaRPr lang="en-US" b="1" dirty="0"/>
          </a:p>
          <a:p>
            <a:pPr lvl="1"/>
            <a:r>
              <a:rPr lang="en-US" sz="2800" dirty="0"/>
              <a:t>Log record contains: </a:t>
            </a:r>
          </a:p>
          <a:p>
            <a:pPr lvl="2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&lt;XID, location, old data, new data&gt;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1562" y="5663625"/>
            <a:ext cx="71288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is sufficient </a:t>
            </a:r>
            <a:r>
              <a:rPr lang="en-US" sz="3200" dirty="0">
                <a:latin typeface="+mj-lt"/>
              </a:rPr>
              <a:t>to UNDO any transaction!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573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do we need logging for atomicity?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Couldn’t we just write TXN to disk </a:t>
            </a:r>
            <a:r>
              <a:rPr lang="en-US" b="1" dirty="0" smtClean="0"/>
              <a:t>only</a:t>
            </a:r>
            <a:r>
              <a:rPr lang="en-US" dirty="0" smtClean="0"/>
              <a:t> once whole TXN complete?</a:t>
            </a:r>
          </a:p>
          <a:p>
            <a:pPr lvl="1"/>
            <a:r>
              <a:rPr lang="en-US" sz="2400" dirty="0" smtClean="0"/>
              <a:t>Then, if abort / crash and TXN not complete, it has no effect- atomicity!</a:t>
            </a:r>
            <a:endParaRPr lang="en-US" dirty="0" smtClean="0"/>
          </a:p>
          <a:p>
            <a:pPr lvl="1"/>
            <a:r>
              <a:rPr lang="en-US" sz="2400" i="1" dirty="0" smtClean="0"/>
              <a:t>With unlimited memory and time, this could work…</a:t>
            </a:r>
          </a:p>
          <a:p>
            <a:pPr lvl="1"/>
            <a:endParaRPr lang="en-US" i="1" dirty="0"/>
          </a:p>
          <a:p>
            <a:r>
              <a:rPr lang="en-US" sz="2800" dirty="0" smtClean="0"/>
              <a:t>However, we </a:t>
            </a:r>
            <a:r>
              <a:rPr lang="en-US" sz="2800" b="1" dirty="0" smtClean="0"/>
              <a:t>need to log partial results of TXNs</a:t>
            </a:r>
            <a:r>
              <a:rPr lang="en-US" sz="2800" dirty="0" smtClean="0"/>
              <a:t> because of:</a:t>
            </a:r>
          </a:p>
          <a:p>
            <a:pPr lvl="1"/>
            <a:r>
              <a:rPr lang="en-US" sz="2400" dirty="0" smtClean="0"/>
              <a:t>Memory constraints (enough space for full TXN??)</a:t>
            </a:r>
          </a:p>
          <a:p>
            <a:pPr lvl="1"/>
            <a:r>
              <a:rPr lang="en-US" dirty="0" smtClean="0"/>
              <a:t>Time constraints (what if one TXN takes very long?)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68066" y="5129184"/>
            <a:ext cx="92558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 need to write partial results to disk!</a:t>
            </a:r>
          </a:p>
          <a:p>
            <a:pPr algn="ctr"/>
            <a:r>
              <a:rPr lang="en-US" sz="2800" dirty="0" smtClean="0">
                <a:latin typeface="+mj-lt"/>
              </a:rPr>
              <a:t>…And so we need a </a:t>
            </a:r>
            <a:r>
              <a:rPr lang="en-US" sz="2800" b="1" dirty="0" smtClean="0">
                <a:latin typeface="+mj-lt"/>
              </a:rPr>
              <a:t>log</a:t>
            </a:r>
            <a:r>
              <a:rPr lang="en-US" sz="2800" dirty="0" smtClean="0">
                <a:latin typeface="+mj-lt"/>
              </a:rPr>
              <a:t> to be able to </a:t>
            </a:r>
            <a:r>
              <a:rPr lang="en-US" sz="2800" b="1" i="1" dirty="0" smtClean="0">
                <a:latin typeface="+mj-lt"/>
              </a:rPr>
              <a:t>undo</a:t>
            </a:r>
            <a:r>
              <a:rPr lang="en-US" sz="2800" dirty="0" smtClean="0">
                <a:latin typeface="+mj-lt"/>
              </a:rPr>
              <a:t> these partial results!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950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2626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Atomicity &amp; Durability via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84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38678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Logging: An animation of commit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24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79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9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1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9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1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970" y="2353804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 </a:t>
            </a:r>
            <a:endParaRPr lang="en-US" sz="4000" dirty="0"/>
          </a:p>
        </p:txBody>
      </p:sp>
      <p:sp>
        <p:nvSpPr>
          <p:cNvPr id="10" name="Oval 9"/>
          <p:cNvSpPr/>
          <p:nvPr/>
        </p:nvSpPr>
        <p:spPr>
          <a:xfrm>
            <a:off x="2165682" y="24477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50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8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1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57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Transactions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تراکنش‌ها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Properties of Transactions: ACID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ویژگی‌های تراکنش‌ها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لاگ کردن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005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9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10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232225" y="2354011"/>
            <a:ext cx="25081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Operation recorded in log in main memory!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6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correct way to write this all to disk?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look at the </a:t>
            </a:r>
            <a:r>
              <a:rPr lang="en-US" i="1" dirty="0" smtClean="0"/>
              <a:t>Write-Ahead Logging (WAL) </a:t>
            </a:r>
            <a:r>
              <a:rPr lang="en-US" dirty="0" smtClean="0"/>
              <a:t>protocol</a:t>
            </a:r>
          </a:p>
          <a:p>
            <a:endParaRPr lang="en-US" dirty="0"/>
          </a:p>
          <a:p>
            <a:r>
              <a:rPr lang="en-US" dirty="0" smtClean="0"/>
              <a:t>We’ll see why it works by looking at other protocols which are incorrect!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41044" y="4634022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+mj-lt"/>
              </a:rPr>
              <a:t>Remember: Key idea is to ensure durability </a:t>
            </a:r>
            <a:r>
              <a:rPr lang="en-US" sz="3000" i="1" dirty="0" smtClean="0">
                <a:latin typeface="+mj-lt"/>
              </a:rPr>
              <a:t>while </a:t>
            </a:r>
            <a:r>
              <a:rPr lang="en-US" sz="3000" dirty="0" smtClean="0">
                <a:latin typeface="+mj-lt"/>
              </a:rPr>
              <a:t>maintaining our ability to “undo”!</a:t>
            </a:r>
            <a:endParaRPr lang="en-US" sz="3000" i="1" dirty="0">
              <a:latin typeface="+mj-lt"/>
            </a:endParaRPr>
          </a:p>
        </p:txBody>
      </p:sp>
      <p:pic>
        <p:nvPicPr>
          <p:cNvPr id="7" name="Picture 6" descr="2017_Chicago_with_Moha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1" b="56672"/>
          <a:stretch/>
        </p:blipFill>
        <p:spPr>
          <a:xfrm>
            <a:off x="9021572" y="3384899"/>
            <a:ext cx="2987288" cy="29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1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Write-Ahead Logging (WAL)</a:t>
            </a:r>
            <a:br>
              <a:rPr lang="en-US" dirty="0" smtClean="0"/>
            </a:br>
            <a:r>
              <a:rPr lang="en-US" dirty="0" smtClean="0"/>
              <a:t>TXN Commit Protocol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37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</a:t>
            </a:r>
            <a:r>
              <a:rPr lang="en-US" dirty="0" smtClean="0"/>
              <a:t>Commit Process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FORCE Write </a:t>
            </a:r>
            <a:r>
              <a:rPr lang="en-US" sz="3200" b="1" dirty="0"/>
              <a:t>commit</a:t>
            </a:r>
            <a:r>
              <a:rPr lang="en-US" sz="3200" dirty="0"/>
              <a:t> record to </a:t>
            </a:r>
            <a:r>
              <a:rPr lang="en-US" sz="3200" dirty="0" smtClean="0"/>
              <a:t>log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All </a:t>
            </a:r>
            <a:r>
              <a:rPr lang="en-US" sz="3200" dirty="0"/>
              <a:t>log records up to </a:t>
            </a:r>
            <a:r>
              <a:rPr lang="en-US" sz="3200" dirty="0" smtClean="0"/>
              <a:t>last update from this TX are FORCED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Commit</a:t>
            </a:r>
            <a:r>
              <a:rPr lang="en-US" sz="3200" dirty="0"/>
              <a:t>() </a:t>
            </a:r>
            <a:r>
              <a:rPr lang="en-US" sz="3200" dirty="0" smtClean="0"/>
              <a:t>returns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51600" y="5232737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Transaction is committed </a:t>
            </a:r>
            <a:r>
              <a:rPr lang="en-US" sz="3000" i="1" dirty="0">
                <a:latin typeface="+mj-lt"/>
              </a:rPr>
              <a:t>once commit </a:t>
            </a:r>
            <a:r>
              <a:rPr lang="en-US" sz="3000" i="1" dirty="0" smtClean="0">
                <a:latin typeface="+mj-lt"/>
              </a:rPr>
              <a:t>log record </a:t>
            </a:r>
            <a:r>
              <a:rPr lang="en-US" sz="3000" i="1" dirty="0">
                <a:latin typeface="+mj-lt"/>
              </a:rPr>
              <a:t>is on stable storage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2064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uiExpand="1" build="p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#1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either data or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25844" y="3732909"/>
            <a:ext cx="296077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5844" y="5089366"/>
            <a:ext cx="282361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Lost T’s update!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18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#2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after</a:t>
            </a:r>
            <a:r>
              <a:rPr lang="en-US" sz="2400" dirty="0" smtClean="0">
                <a:latin typeface="+mj-lt"/>
              </a:rPr>
              <a:t> we’ve written data but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04504" y="3939342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  Yes!  Except…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34404" y="5156693"/>
            <a:ext cx="305221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How do we know whether T was committed??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359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0053 0.376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2629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Improved Commit Protocol (WAL)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31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55389" y="1880356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87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7787 0.371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24" grpId="0" animBg="1"/>
      <p:bldP spid="25" grpId="0" animBg="1"/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90960" y="4419292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07712" y="5504783"/>
            <a:ext cx="26193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00B050"/>
                </a:solidFill>
                <a:latin typeface="+mj-lt"/>
              </a:rPr>
              <a:t>USE THE LOG!</a:t>
            </a:r>
            <a:endParaRPr lang="en-US" sz="3200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83164" y="521736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</p:spTree>
    <p:extLst>
      <p:ext uri="{BB962C8B-B14F-4D97-AF65-F5344CB8AC3E}">
        <p14:creationId xmlns:p14="http://schemas.microsoft.com/office/powerpoint/2010/main" val="133633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C 0.00247 -0.00023 0.00286 0.00186 -0.00677 -0.00393 C -0.01055 -0.00625 -0.0099 -0.00694 -0.01354 -0.0081 C -0.0155 -0.00856 -0.01758 -0.00856 -0.01953 -0.00925 C -0.02162 -0.00995 -0.02357 -0.01088 -0.02552 -0.01203 C -0.0263 -0.0125 -0.02696 -0.01296 -0.02774 -0.01342 C -0.0293 -0.01388 -0.03073 -0.01412 -0.03229 -0.01458 C -0.03425 -0.0155 -0.03633 -0.0162 -0.03828 -0.01736 C -0.03906 -0.01782 -0.03972 -0.01851 -0.0405 -0.01875 C -0.04245 -0.01921 -0.04453 -0.01944 -0.04649 -0.0199 C -0.04857 -0.0206 -0.05065 -0.02222 -0.05248 -0.02268 C -0.05456 -0.02314 -0.0569 -0.02338 -0.05847 -0.02407 C -0.06107 -0.02476 -0.06641 -0.02662 -0.06641 -0.02638 C -0.06706 -0.02754 -0.06797 -0.0287 -0.06953 -0.02939 C -0.07018 -0.03009 -0.07149 -0.03009 -0.07279 -0.03055 C -0.08229 -0.03449 -0.06823 -0.02939 -0.07956 -0.03333 C -0.08203 -0.03634 -0.08216 -0.0368 -0.08555 -0.03865 C -0.08672 -0.03935 -0.08828 -0.03935 -0.08932 -0.04004 C -0.0918 -0.04143 -0.09453 -0.04328 -0.09675 -0.04537 C -0.09883 -0.04699 -0.10065 -0.04976 -0.10274 -0.05069 C -0.10378 -0.05115 -0.10482 -0.05138 -0.10573 -0.05208 C -0.10677 -0.05277 -0.10781 -0.0537 -0.10873 -0.05463 C -0.10951 -0.05555 -0.11016 -0.05671 -0.11107 -0.0574 C -0.11224 -0.0581 -0.11354 -0.0581 -0.11472 -0.05856 C -0.1155 -0.05949 -0.11628 -0.06064 -0.11706 -0.06134 C -0.12031 -0.06435 -0.12097 -0.06412 -0.12448 -0.06527 C -0.12852 -0.0699 -0.12487 -0.06643 -0.12982 -0.06921 C -0.13099 -0.07013 -0.13229 -0.07129 -0.13347 -0.07199 C -0.13451 -0.07245 -0.13763 -0.07361 -0.1388 -0.07476 C -0.14037 -0.07615 -0.1418 -0.07824 -0.14323 -0.08009 C -0.14401 -0.08078 -0.14466 -0.08217 -0.14557 -0.08263 C -0.14675 -0.08356 -0.14805 -0.08425 -0.14922 -0.08541 C -0.1513 -0.08703 -0.15326 -0.08912 -0.15534 -0.09074 C -0.15651 -0.09143 -0.15781 -0.09236 -0.15899 -0.09328 C -0.16107 -0.0949 -0.16289 -0.09722 -0.16498 -0.09861 C -0.16628 -0.09953 -0.16758 -0.10046 -0.16875 -0.10138 C -0.17123 -0.103 -0.17487 -0.10463 -0.17709 -0.10532 C -0.17826 -0.10578 -0.17956 -0.10648 -0.18073 -0.10671 C -0.1875 -0.10787 -0.19427 -0.1081 -0.20104 -0.10925 L -0.20781 -0.11064 L -0.24076 -0.10925 C -0.24232 -0.10925 -0.24375 -0.10856 -0.24531 -0.1081 C -0.24688 -0.1074 -0.24974 -0.10532 -0.24974 -0.10509 C -0.25078 -0.10393 -0.25182 -0.10254 -0.25274 -0.10138 C -0.25352 -0.10046 -0.25443 -0.1 -0.25508 -0.09861 C -0.25547 -0.09745 -0.25547 -0.09606 -0.25573 -0.09467 C -0.25547 -0.09328 -0.2556 -0.09166 -0.25508 -0.09074 C -0.25274 -0.08657 -0.25052 -0.08611 -0.24753 -0.08541 C -0.24584 -0.08472 -0.24401 -0.08449 -0.24232 -0.08402 C -0.23776 -0.08449 -0.23321 -0.08425 -0.22878 -0.08541 C -0.22669 -0.08588 -0.22357 -0.08935 -0.22201 -0.09189 C -0.21927 -0.09675 -0.22044 -0.09675 -0.21823 -0.10138 C -0.21341 -0.11157 -0.21823 -0.0993 -0.21459 -0.10925 C -0.21367 -0.11851 -0.21302 -0.12129 -0.21459 -0.13194 C -0.21498 -0.13541 -0.21823 -0.14213 -0.21979 -0.14398 C -0.22084 -0.14537 -0.22227 -0.1456 -0.22357 -0.14675 C -0.22487 -0.14791 -0.22604 -0.1493 -0.22722 -0.15069 C -0.22878 -0.15208 -0.23034 -0.15324 -0.23177 -0.15463 C -0.23307 -0.15578 -0.23425 -0.15763 -0.23555 -0.15856 C -0.23724 -0.15995 -0.23906 -0.16018 -0.24076 -0.16134 C -0.24336 -0.16296 -0.24557 -0.16574 -0.24831 -0.16666 C -0.25404 -0.16875 -0.25078 -0.16759 -0.25807 -0.16921 C -0.26354 -0.16898 -0.26901 -0.16875 -0.27448 -0.16805 C -0.27552 -0.16782 -0.27656 -0.16713 -0.27748 -0.16666 C -0.27904 -0.16574 -0.28073 -0.1655 -0.28203 -0.16388 C -0.28776 -0.15717 -0.28529 -0.16088 -0.28959 -0.15324 C -0.28985 -0.15208 -0.28985 -0.15046 -0.29024 -0.1493 C -0.29115 -0.14699 -0.29258 -0.14513 -0.29323 -0.14259 C -0.29388 -0.14074 -0.29375 -0.13819 -0.29401 -0.13588 C -0.29453 -0.1324 -0.29557 -0.12523 -0.29557 -0.125 C -0.29505 -0.12222 -0.29518 -0.11851 -0.29401 -0.11597 C -0.29323 -0.11435 -0.29154 -0.11458 -0.29024 -0.11458 C -0.2875 -0.11458 -0.28477 -0.1155 -0.28203 -0.11597 C -0.27865 -0.11805 -0.27995 -0.1162 -0.27826 -0.12407 C -0.27774 -0.12662 -0.27682 -0.13194 -0.27682 -0.13171 C -0.27709 -0.13865 -0.27669 -0.14537 -0.27748 -0.15208 C -0.27774 -0.15416 -0.27904 -0.15555 -0.27982 -0.1574 C -0.28112 -0.16064 -0.28151 -0.16273 -0.28347 -0.16527 C -0.28438 -0.16643 -0.28555 -0.16713 -0.28659 -0.16805 C -0.28919 -0.17013 -0.29427 -0.17129 -0.29623 -0.17199 C -0.30156 -0.17384 -0.29883 -0.17291 -0.30456 -0.17453 C -0.30899 -0.1743 -0.31354 -0.1743 -0.31797 -0.17338 C -0.32214 -0.17245 -0.32279 -0.16967 -0.3263 -0.16666 C -0.32969 -0.16365 -0.32761 -0.16736 -0.33073 -0.16273 C -0.33451 -0.15717 -0.33138 -0.15972 -0.33529 -0.1574 C -0.33906 -0.14838 -0.33659 -0.15347 -0.34284 -0.14259 L -0.34505 -0.13865 C -0.34557 -0.13634 -0.34597 -0.13425 -0.34649 -0.13194 C -0.34701 -0.13009 -0.34766 -0.12847 -0.34805 -0.12662 C -0.34844 -0.125 -0.34857 -0.12314 -0.34883 -0.12129 C -0.34857 -0.11504 -0.34883 -0.10879 -0.34805 -0.10254 C -0.34779 -0.10046 -0.34662 -0.09907 -0.34584 -0.09722 C -0.34427 -0.09421 -0.34102 -0.08912 -0.33906 -0.08796 L -0.33672 -0.08657 C -0.33438 -0.08703 -0.32865 -0.08564 -0.3263 -0.09074 C -0.32552 -0.09213 -0.32526 -0.09421 -0.32474 -0.09606 C -0.32552 -0.10046 -0.32578 -0.10578 -0.32774 -0.10925 C -0.32839 -0.11041 -0.32917 -0.11134 -0.33008 -0.11203 C -0.33151 -0.11319 -0.33307 -0.11365 -0.33451 -0.11458 L -0.33672 -0.11597 C -0.3405 -0.1155 -0.34427 -0.11574 -0.34805 -0.11458 C -0.3513 -0.11365 -0.35248 -0.11157 -0.35404 -0.10671 C -0.35521 -0.10324 -0.35638 -0.09976 -0.35703 -0.09606 C -0.35886 -0.08657 -0.35768 -0.09027 -0.36003 -0.08402 C -0.36185 -0.07129 -0.36289 -0.06875 -0.36081 -0.05324 C -0.36042 -0.05023 -0.35886 -0.04791 -0.35781 -0.04537 C -0.3556 -0.04027 -0.35534 -0.03912 -0.35248 -0.03472 C -0.35156 -0.0331 -0.35052 -0.03217 -0.34948 -0.03055 C -0.34557 -0.0243 -0.34636 -0.02361 -0.34284 -0.0199 C -0.3418 -0.01898 -0.34076 -0.01828 -0.33985 -0.01736 C -0.33698 -0.01458 -0.3375 -0.01342 -0.33373 -0.01203 C -0.33177 -0.01111 -0.32982 -0.01111 -0.32774 -0.01064 C -0.32604 -0.01111 -0.32409 -0.01064 -0.32253 -0.01203 C -0.32136 -0.01296 -0.32057 -0.01828 -0.32031 -0.0199 C -0.32057 -0.02175 -0.32044 -0.02384 -0.3211 -0.02523 C -0.32149 -0.02662 -0.32253 -0.02731 -0.32331 -0.028 C -0.32656 -0.03101 -0.32722 -0.03078 -0.33073 -0.03194 C -0.3336 -0.03148 -0.33646 -0.03263 -0.33906 -0.03055 C -0.34037 -0.02963 -0.34037 -0.02592 -0.34128 -0.02407 C -0.34193 -0.02268 -0.34284 -0.02222 -0.34349 -0.02129 C -0.34401 -0.0199 -0.34466 -0.01875 -0.34505 -0.01736 C -0.34544 -0.01597 -0.34544 -0.01458 -0.34584 -0.01342 C -0.34623 -0.01111 -0.34675 -0.00879 -0.34727 -0.00671 C -0.34701 -0.00138 -0.34688 0.00394 -0.34649 0.00926 C -0.3461 0.01436 -0.34544 0.01343 -0.34349 0.01737 C -0.34297 0.01852 -0.34258 0.02014 -0.34206 0.0213 C -0.34102 0.02362 -0.33998 0.0257 -0.33906 0.02801 C -0.33854 0.03056 -0.33776 0.03542 -0.33672 0.03727 C -0.33568 0.03959 -0.33425 0.04075 -0.33307 0.0426 C -0.33229 0.04399 -0.33151 0.04514 -0.33073 0.04676 C -0.32995 0.04838 -0.32943 0.05047 -0.32852 0.05209 C -0.32722 0.05417 -0.32539 0.05533 -0.32409 0.05741 C -0.32318 0.05857 -0.32266 0.06019 -0.32175 0.06135 C -0.32084 0.0625 -0.31979 0.06297 -0.31875 0.06412 C -0.3138 0.06899 -0.31641 0.06737 -0.31133 0.07061 C -0.3086 0.07246 -0.30651 0.07362 -0.30378 0.07477 C -0.3013 0.0757 -0.29623 0.07732 -0.29623 0.07755 C -0.2918 0.07639 -0.28724 0.0757 -0.28281 0.07477 C -0.28177 0.07454 -0.28073 0.07408 -0.27982 0.07338 C -0.27891 0.07269 -0.27826 0.07176 -0.27748 0.07061 C -0.27279 0.0632 -0.27305 0.0632 -0.27005 0.05602 C -0.27031 0.05371 -0.27018 0.05139 -0.27084 0.04931 C -0.27149 0.04723 -0.27409 0.04607 -0.27526 0.04537 C -0.27604 0.04676 -0.27696 0.04792 -0.27748 0.04931 C -0.27813 0.05093 -0.27852 0.05301 -0.27904 0.05463 C -0.27943 0.05602 -0.28008 0.05741 -0.28047 0.05857 C -0.28034 0.0632 -0.28073 0.06783 -0.27982 0.072 C -0.27813 0.07871 -0.27552 0.07894 -0.27305 0.08264 C -0.27227 0.0838 -0.27162 0.08565 -0.27084 0.08658 C -0.27018 0.0875 -0.26927 0.08727 -0.26849 0.08797 C -0.26771 0.08866 -0.26706 0.09005 -0.26628 0.09075 C -0.26211 0.09445 -0.25729 0.09561 -0.25274 0.09746 C -0.24883 0.097 -0.24479 0.09676 -0.24076 0.09607 C -0.23946 0.09584 -0.23828 0.09514 -0.23698 0.09468 C -0.23568 0.09422 -0.23307 0.09306 -0.23177 0.0919 C -0.23073 0.09121 -0.22982 0.09005 -0.22878 0.08936 C -0.2237 0.08588 -0.22774 0.08982 -0.22357 0.08658 C -0.22253 0.08588 -0.22162 0.08473 -0.22057 0.08403 C -0.21979 0.08357 -0.21901 0.08334 -0.21823 0.08264 C -0.21185 0.07778 -0.21875 0.08264 -0.21224 0.07593 C -0.20781 0.07153 -0.21172 0.08033 -0.20547 0.06945 L -0.19427 0.04931 L -0.19206 0.04537 C -0.19128 0.04399 -0.19063 0.04237 -0.18972 0.04144 C -0.18776 0.03866 -0.18594 0.03565 -0.18373 0.03334 C -0.18255 0.03195 -0.18125 0.03056 -0.18008 0.0294 C -0.17904 0.02848 -0.178 0.02755 -0.17709 0.02662 C -0.1763 0.02593 -0.17552 0.02477 -0.17474 0.02408 C -0.17409 0.02338 -0.17318 0.02338 -0.17253 0.02269 C -0.16693 0.0176 -0.17071 0.02014 -0.16654 0.01598 C -0.1655 0.01505 -0.16446 0.01436 -0.16354 0.01343 C -0.16276 0.0125 -0.16211 0.01135 -0.16133 0.01065 C -0.16003 0.0095 -0.15873 0.00903 -0.15755 0.00811 C -0.15677 0.00718 -0.15612 0.00602 -0.15534 0.00533 C -0.1461 -0.00185 -0.15482 0.00602 -0.14779 0.00139 C -0.14245 -0.00231 -0.14675 -0.00231 -0.1388 -0.00393 C -0.12826 -0.00625 -0.13477 -0.00509 -0.11927 -0.00671 L -0.09297 -0.00532 L -0.0711 -0.00393 L -0.02175 -0.00254 C -0.01432 -0.00208 -0.00248 0.00024 2.08333E-6 -4.44444E-6 Z " pathEditMode="relative" rAng="0" ptsTypes="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Transactions</a:t>
            </a:r>
            <a:r>
              <a:rPr lang="ar-IQ" dirty="0" smtClean="0"/>
              <a:t> </a:t>
            </a:r>
            <a:r>
              <a:rPr lang="mr-IN" dirty="0" smtClean="0"/>
              <a:t>–</a:t>
            </a:r>
            <a:r>
              <a:rPr lang="ar-IQ" dirty="0" smtClean="0"/>
              <a:t> تراکنش‌ها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05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Write-Ahead Logging (WAL)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484046" cy="5014912"/>
          </a:xfrm>
          <a:noFill/>
          <a:ln/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DB uses </a:t>
            </a:r>
            <a:r>
              <a:rPr lang="en-US" sz="3200" b="1" dirty="0" smtClean="0"/>
              <a:t>Write</a:t>
            </a:r>
            <a:r>
              <a:rPr lang="en-US" sz="3200" b="1" dirty="0"/>
              <a:t>-Ahead </a:t>
            </a:r>
            <a:r>
              <a:rPr lang="en-US" sz="3200" b="1" dirty="0" smtClean="0"/>
              <a:t>Logging (WAL)</a:t>
            </a:r>
            <a:r>
              <a:rPr lang="en-US" sz="3200" dirty="0" smtClean="0"/>
              <a:t> Protocol</a:t>
            </a:r>
            <a:r>
              <a:rPr lang="en-US" sz="3200" dirty="0"/>
              <a:t>:</a:t>
            </a:r>
            <a:endParaRPr lang="en-US" sz="32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force </a:t>
            </a:r>
            <a:r>
              <a:rPr lang="en-US" sz="2800" i="1" dirty="0" smtClean="0"/>
              <a:t>log </a:t>
            </a:r>
            <a:r>
              <a:rPr lang="en-US" sz="2800" i="1" dirty="0"/>
              <a:t>record</a:t>
            </a:r>
            <a:r>
              <a:rPr lang="en-US" sz="2800" dirty="0"/>
              <a:t> for an update </a:t>
            </a:r>
            <a:r>
              <a:rPr lang="en-US" sz="2800" i="1" dirty="0"/>
              <a:t>before</a:t>
            </a:r>
            <a:r>
              <a:rPr lang="en-US" sz="2800" dirty="0"/>
              <a:t> the corresponding data page </a:t>
            </a:r>
            <a:r>
              <a:rPr lang="en-US" sz="2800" dirty="0" smtClean="0"/>
              <a:t>goes </a:t>
            </a:r>
            <a:r>
              <a:rPr lang="en-US" sz="2800" dirty="0"/>
              <a:t>to </a:t>
            </a:r>
            <a:r>
              <a:rPr lang="en-US" sz="2800" dirty="0" smtClean="0"/>
              <a:t>storage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write all log records </a:t>
            </a:r>
            <a:r>
              <a:rPr lang="en-US" sz="2800" dirty="0"/>
              <a:t>for a </a:t>
            </a:r>
            <a:r>
              <a:rPr lang="en-US" sz="2800" dirty="0" smtClean="0"/>
              <a:t>TX </a:t>
            </a:r>
            <a:r>
              <a:rPr lang="en-US" sz="2800" i="1" dirty="0" smtClean="0"/>
              <a:t>before</a:t>
            </a:r>
            <a:r>
              <a:rPr lang="en-US" sz="2800" dirty="0" smtClean="0"/>
              <a:t> </a:t>
            </a:r>
            <a:r>
              <a:rPr lang="en-US" sz="2800" i="1" dirty="0" smtClean="0"/>
              <a:t>commit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322246" y="1690688"/>
            <a:ext cx="225546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Each update is logged! Why not reads?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53638" y="3613368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Atomicity</a:t>
            </a:r>
            <a:endParaRPr lang="en-US" sz="3200" b="1" u="sng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53638" y="4920494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Durability</a:t>
            </a:r>
            <a:endParaRPr lang="en-US" sz="3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1201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DB says TX </a:t>
            </a:r>
            <a:r>
              <a:rPr lang="en-US" sz="3200" b="1" dirty="0" smtClean="0"/>
              <a:t>commits</a:t>
            </a:r>
            <a:r>
              <a:rPr lang="en-US" sz="3200" dirty="0" smtClean="0"/>
              <a:t>, TX effect </a:t>
            </a:r>
            <a:r>
              <a:rPr lang="en-US" sz="3200" b="1" dirty="0" smtClean="0"/>
              <a:t>remains</a:t>
            </a:r>
            <a:r>
              <a:rPr lang="en-US" sz="3200" dirty="0" smtClean="0"/>
              <a:t> after database crash</a:t>
            </a:r>
          </a:p>
          <a:p>
            <a:endParaRPr lang="en-US" sz="3200" dirty="0"/>
          </a:p>
          <a:p>
            <a:r>
              <a:rPr lang="en-US" sz="3200" dirty="0" smtClean="0"/>
              <a:t>DB can </a:t>
            </a:r>
            <a:r>
              <a:rPr lang="en-US" sz="3200" b="1" dirty="0" smtClean="0"/>
              <a:t>undo actions </a:t>
            </a:r>
            <a:r>
              <a:rPr lang="en-US" sz="3200" dirty="0" smtClean="0"/>
              <a:t>and help us with </a:t>
            </a:r>
            <a:r>
              <a:rPr lang="en-US" sz="3200" b="1" dirty="0" smtClean="0"/>
              <a:t>atomicity</a:t>
            </a:r>
          </a:p>
          <a:p>
            <a:endParaRPr lang="en-US" sz="3200" dirty="0" smtClean="0"/>
          </a:p>
          <a:p>
            <a:r>
              <a:rPr lang="en-US" sz="3200" dirty="0" smtClean="0"/>
              <a:t>This is only half the story…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964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28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Our “model” of the DBMS / computer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مدل ما از سیستم پایگاه‌داده و رایانه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Transactions basics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پایه‌های تراکنش‌ها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Recovery &amp; Durability</a:t>
            </a:r>
            <a:r>
              <a:rPr lang="ar-IQ" dirty="0" smtClean="0">
                <a:latin typeface="+mj-lt"/>
              </a:rPr>
              <a:t> </a:t>
            </a:r>
            <a:r>
              <a:rPr lang="mr-IN" dirty="0" smtClean="0">
                <a:latin typeface="+mj-lt"/>
              </a:rPr>
              <a:t>–</a:t>
            </a:r>
            <a:r>
              <a:rPr lang="ar-IQ" dirty="0" smtClean="0">
                <a:latin typeface="+mj-lt"/>
              </a:rPr>
              <a:t> انگیزه: بازیابی و ثبات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Concurrency </a:t>
            </a:r>
            <a:r>
              <a:rPr lang="en-US" i="1" dirty="0" smtClean="0">
                <a:latin typeface="+mj-lt"/>
              </a:rPr>
              <a:t>[next lecture]</a:t>
            </a:r>
            <a:r>
              <a:rPr lang="ar-IQ" i="1" dirty="0" smtClean="0">
                <a:latin typeface="+mj-lt"/>
              </a:rPr>
              <a:t> </a:t>
            </a:r>
            <a:r>
              <a:rPr lang="mr-IN" i="1" dirty="0" smtClean="0">
                <a:latin typeface="+mj-lt"/>
              </a:rPr>
              <a:t>–</a:t>
            </a:r>
            <a:r>
              <a:rPr lang="ar-IQ" i="1" dirty="0" smtClean="0">
                <a:latin typeface="+mj-lt"/>
              </a:rPr>
              <a:t> انگیزه: همزمانی</a:t>
            </a: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920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96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Disk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Slow</a:t>
            </a:r>
            <a:r>
              <a:rPr lang="ar-IQ" i="1" dirty="0" smtClean="0"/>
              <a:t> - کند</a:t>
            </a:r>
            <a:endParaRPr lang="en-US" u="sng" dirty="0" smtClean="0"/>
          </a:p>
          <a:p>
            <a:pPr lvl="2"/>
            <a:r>
              <a:rPr lang="en-US" dirty="0"/>
              <a:t>Sequential </a:t>
            </a:r>
            <a:r>
              <a:rPr lang="en-US" dirty="0" smtClean="0"/>
              <a:t>access</a:t>
            </a:r>
          </a:p>
          <a:p>
            <a:pPr lvl="3"/>
            <a:r>
              <a:rPr lang="en-US" dirty="0" smtClean="0"/>
              <a:t>(although fast sequential reads)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Durable</a:t>
            </a:r>
            <a:r>
              <a:rPr lang="ar-IQ" i="1" dirty="0" smtClean="0"/>
              <a:t> - پایا</a:t>
            </a:r>
            <a:endParaRPr lang="en-US" i="1" dirty="0" smtClean="0"/>
          </a:p>
          <a:p>
            <a:pPr lvl="2"/>
            <a:r>
              <a:rPr lang="en-US" dirty="0" smtClean="0"/>
              <a:t>We will assume that once on disk, data is safe!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Cheap</a:t>
            </a:r>
            <a:r>
              <a:rPr lang="ar-IQ" dirty="0" smtClean="0"/>
              <a:t> - ارزان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83707" y="1970453"/>
            <a:ext cx="4580346" cy="4206510"/>
            <a:chOff x="5257801" y="1676400"/>
            <a:chExt cx="5417379" cy="497522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83837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3" y="2049463"/>
              <a:ext cx="83035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6" y="2365375"/>
              <a:ext cx="1043555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90" y="4708525"/>
              <a:ext cx="1490663" cy="522288"/>
              <a:chOff x="2798" y="2339"/>
              <a:chExt cx="939" cy="329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9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50"/>
              <a:ext cx="1406525" cy="801688"/>
              <a:chOff x="2069" y="2945"/>
              <a:chExt cx="886" cy="505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88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289050" cy="792162"/>
              <a:chOff x="4552" y="794"/>
              <a:chExt cx="812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812" cy="442"/>
                <a:chOff x="4552" y="794"/>
                <a:chExt cx="812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476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5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9" y="3200400"/>
              <a:ext cx="74219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200" y="1676400"/>
              <a:ext cx="89447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54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Access Memory (RAM) or </a:t>
            </a:r>
            <a:r>
              <a:rPr lang="en-US" b="1" dirty="0" smtClean="0"/>
              <a:t>Main Memory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Fast</a:t>
            </a:r>
            <a:r>
              <a:rPr lang="ar-IQ" i="1" dirty="0" smtClean="0"/>
              <a:t> - سریع</a:t>
            </a:r>
            <a:endParaRPr lang="en-US" i="1" dirty="0" smtClean="0"/>
          </a:p>
          <a:p>
            <a:pPr lvl="2"/>
            <a:r>
              <a:rPr lang="en-US" dirty="0"/>
              <a:t>Random access, byte </a:t>
            </a:r>
            <a:r>
              <a:rPr lang="en-US" dirty="0" smtClean="0"/>
              <a:t>addressable</a:t>
            </a:r>
          </a:p>
          <a:p>
            <a:pPr lvl="3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3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Volatile</a:t>
            </a:r>
            <a:r>
              <a:rPr lang="ar-IQ" i="1" dirty="0" smtClean="0"/>
              <a:t> - فرّار</a:t>
            </a:r>
            <a:endParaRPr lang="en-US" i="1" dirty="0" smtClean="0"/>
          </a:p>
          <a:p>
            <a:pPr lvl="2"/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2"/>
            <a:endParaRPr lang="en-US" u="sng" dirty="0"/>
          </a:p>
          <a:p>
            <a:pPr lvl="1"/>
            <a:r>
              <a:rPr lang="en-US" dirty="0" smtClean="0"/>
              <a:t>Expensive</a:t>
            </a:r>
            <a:r>
              <a:rPr lang="ar-IQ" dirty="0" smtClean="0"/>
              <a:t> - گران</a:t>
            </a:r>
            <a:endParaRPr lang="en-US" dirty="0" smtClean="0"/>
          </a:p>
          <a:p>
            <a:pPr lvl="2"/>
            <a:r>
              <a:rPr lang="en-US" dirty="0" smtClean="0"/>
              <a:t>For $100, get 16GB of RAM vs. 2TB of disk!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48" y="2426486"/>
            <a:ext cx="3297504" cy="21983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High-level: Disk vs. </a:t>
            </a:r>
            <a:r>
              <a:rPr lang="en-US" dirty="0" smtClean="0"/>
              <a:t>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Our model: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91122"/>
              </p:ext>
            </p:extLst>
          </p:nvPr>
        </p:nvGraphicFramePr>
        <p:xfrm>
          <a:off x="8587408" y="1027905"/>
          <a:ext cx="3233531" cy="246510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to disk” = writing to disk from main memory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42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14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5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7615</TotalTime>
  <Words>2691</Words>
  <Application>Microsoft Macintosh PowerPoint</Application>
  <PresentationFormat>Custom</PresentationFormat>
  <Paragraphs>493</Paragraphs>
  <Slides>51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Lectures 14 &amp; 15: Transactions تراکنش‌ها</vt:lpstr>
      <vt:lpstr>Goals for this pair of lectures</vt:lpstr>
      <vt:lpstr>Lecture 14: Intro to Transactions &amp; Logging مقدمه‌ای بر تراکنش‌ها و لاگ کردن</vt:lpstr>
      <vt:lpstr>Today’s Lecture</vt:lpstr>
      <vt:lpstr>1. Transactions – تراکنش‌ها</vt:lpstr>
      <vt:lpstr>What you will learn about in this section</vt:lpstr>
      <vt:lpstr>High-level: Disk vs. Main Memory</vt:lpstr>
      <vt:lpstr>PowerPoint Presentation</vt:lpstr>
      <vt:lpstr>Our model: Three Types of Regions of Memory</vt:lpstr>
      <vt:lpstr>PowerPoint Presentation</vt:lpstr>
      <vt:lpstr>Transactions – تراکنش‌ها</vt:lpstr>
      <vt:lpstr>Transactions: Basic Definition</vt:lpstr>
      <vt:lpstr>Transactions: Basic Definition</vt:lpstr>
      <vt:lpstr>Transactions in SQL</vt:lpstr>
      <vt:lpstr>Model of Transaction for Our Class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2. Properties of Transactions ویژگی‌های تراکنش‌ها</vt:lpstr>
      <vt:lpstr>What you will learn about in this section</vt:lpstr>
      <vt:lpstr>Transaction Properties: ACID</vt:lpstr>
      <vt:lpstr>ACID: Atomicity</vt:lpstr>
      <vt:lpstr>ACID: Consistency</vt:lpstr>
      <vt:lpstr>ACID: Isolation</vt:lpstr>
      <vt:lpstr>ACID: Durability</vt:lpstr>
      <vt:lpstr>Challenges for ACID properties</vt:lpstr>
      <vt:lpstr>A Note: ACID is contentious!</vt:lpstr>
      <vt:lpstr>Goal for this lecture: Ensuring Atomicity &amp; Durability</vt:lpstr>
      <vt:lpstr>The Log</vt:lpstr>
      <vt:lpstr>Basic Idea: (Physical) Logging</vt:lpstr>
      <vt:lpstr>Why do we need logging for atomicity?</vt:lpstr>
      <vt:lpstr>3. Atomicity &amp; Durability via Logging</vt:lpstr>
      <vt:lpstr>What you will learn about in this section</vt:lpstr>
      <vt:lpstr>A Picture of Logging</vt:lpstr>
      <vt:lpstr>A picture of logging</vt:lpstr>
      <vt:lpstr>A picture of logging</vt:lpstr>
      <vt:lpstr>A picture of logging</vt:lpstr>
      <vt:lpstr>What is the correct way to write this all to disk?</vt:lpstr>
      <vt:lpstr>Write-Ahead Logging (WAL) TXN Commit Protocol</vt:lpstr>
      <vt:lpstr>Transaction Commit Process</vt:lpstr>
      <vt:lpstr>Incorrect Commit Protocol #1</vt:lpstr>
      <vt:lpstr>Incorrect Commit Protocol #2</vt:lpstr>
      <vt:lpstr>Improved Commit Protocol (WAL)</vt:lpstr>
      <vt:lpstr>Write-ahead Logging (WAL) Commit Protocol</vt:lpstr>
      <vt:lpstr>Write-ahead Logging (WAL) Commit Protocol</vt:lpstr>
      <vt:lpstr>Write-Ahead Logging (WAL)</vt:lpstr>
      <vt:lpstr>Logging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Mohammad Dashti</cp:lastModifiedBy>
  <cp:revision>288</cp:revision>
  <cp:lastPrinted>2016-10-16T01:17:37Z</cp:lastPrinted>
  <dcterms:created xsi:type="dcterms:W3CDTF">2015-09-11T05:09:33Z</dcterms:created>
  <dcterms:modified xsi:type="dcterms:W3CDTF">2018-11-13T08:00:31Z</dcterms:modified>
</cp:coreProperties>
</file>