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414" r:id="rId2"/>
    <p:sldId id="427" r:id="rId3"/>
    <p:sldId id="428" r:id="rId4"/>
    <p:sldId id="429" r:id="rId5"/>
    <p:sldId id="432" r:id="rId6"/>
    <p:sldId id="433" r:id="rId7"/>
    <p:sldId id="434" r:id="rId8"/>
    <p:sldId id="435" r:id="rId9"/>
    <p:sldId id="436" r:id="rId10"/>
    <p:sldId id="437" r:id="rId11"/>
    <p:sldId id="441" r:id="rId12"/>
    <p:sldId id="484" r:id="rId13"/>
    <p:sldId id="438" r:id="rId14"/>
    <p:sldId id="443" r:id="rId15"/>
    <p:sldId id="442" r:id="rId16"/>
    <p:sldId id="474" r:id="rId17"/>
    <p:sldId id="485" r:id="rId18"/>
    <p:sldId id="486" r:id="rId19"/>
    <p:sldId id="374" r:id="rId20"/>
    <p:sldId id="445" r:id="rId21"/>
    <p:sldId id="447" r:id="rId22"/>
    <p:sldId id="448" r:id="rId23"/>
    <p:sldId id="444" r:id="rId24"/>
    <p:sldId id="379" r:id="rId25"/>
    <p:sldId id="449" r:id="rId26"/>
    <p:sldId id="450" r:id="rId27"/>
    <p:sldId id="451" r:id="rId28"/>
    <p:sldId id="453" r:id="rId29"/>
    <p:sldId id="487" r:id="rId30"/>
    <p:sldId id="488" r:id="rId31"/>
    <p:sldId id="489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21" r:id="rId43"/>
    <p:sldId id="522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17" r:id="rId60"/>
    <p:sldId id="518" r:id="rId61"/>
    <p:sldId id="51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21"/>
            <p14:sldId id="522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106" d="100"/>
          <a:sy n="106" d="100"/>
        </p:scale>
        <p:origin x="-120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36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52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59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60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15: Concurrency &amp; Locking</a:t>
            </a:r>
            <a:br>
              <a:rPr lang="en-US" dirty="0" smtClean="0"/>
            </a:br>
            <a:r>
              <a:rPr lang="ar-IQ" smtClean="0"/>
              <a:t>همزمانی و قفل‌گذاری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disk.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b="1" dirty="0" smtClean="0"/>
              <a:t>S1 </a:t>
            </a:r>
            <a:r>
              <a:rPr lang="en-US" dirty="0" smtClean="0"/>
              <a:t>and </a:t>
            </a:r>
            <a:r>
              <a:rPr lang="en-US" b="1" dirty="0" smtClean="0"/>
              <a:t>S2</a:t>
            </a:r>
            <a:r>
              <a:rPr lang="en-US" dirty="0" smtClean="0"/>
              <a:t>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b="1" dirty="0" smtClean="0"/>
              <a:t>S1</a:t>
            </a:r>
            <a:r>
              <a:rPr lang="en-US" dirty="0" smtClean="0"/>
              <a:t>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b="1" dirty="0" smtClean="0"/>
              <a:t>S2</a:t>
            </a:r>
            <a:endParaRPr lang="en-US" b="1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0174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3501793" cy="528557"/>
            <a:chOff x="2692474" y="4437882"/>
            <a:chExt cx="3501793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132938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Commit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8467" y="3588095"/>
            <a:ext cx="1005403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Abort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3449391" cy="523220"/>
            <a:chOff x="2763331" y="4437882"/>
            <a:chExt cx="3449391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132938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Commit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Occurring because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=""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i-FI" dirty="0" err="1" smtClean="0">
                <a:cs typeface="Arial Unicode MS" charset="0"/>
              </a:rPr>
              <a:t>Precedence</a:t>
            </a:r>
            <a:r>
              <a:rPr lang="fi-FI" dirty="0" smtClean="0">
                <a:cs typeface="Arial Unicode MS" charset="0"/>
              </a:rPr>
              <a:t> </a:t>
            </a:r>
            <a:r>
              <a:rPr lang="fi-FI" dirty="0" err="1" smtClean="0">
                <a:cs typeface="Arial Unicode MS" charset="0"/>
              </a:rPr>
              <a:t>Graph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633"/>
              </a:buClr>
              <a:buSzPct val="45000"/>
              <a:buFont typeface="Wingdings" charset="0"/>
              <a:buChar char=""/>
              <a:defRPr/>
            </a:pPr>
            <a:r>
              <a:rPr lang="fi-FI" sz="2400" dirty="0" smtClean="0">
                <a:cs typeface="Arial Unicode MS" charset="0"/>
              </a:rPr>
              <a:t>The </a:t>
            </a:r>
            <a:r>
              <a:rPr lang="fi-FI" sz="2400" dirty="0" err="1" smtClean="0">
                <a:cs typeface="Arial Unicode MS" charset="0"/>
              </a:rPr>
              <a:t>precedence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graph</a:t>
            </a:r>
            <a:r>
              <a:rPr lang="fi-FI" sz="2400" dirty="0" smtClean="0">
                <a:cs typeface="Arial Unicode MS" charset="0"/>
              </a:rPr>
              <a:t> for a </a:t>
            </a:r>
            <a:r>
              <a:rPr lang="fi-FI" sz="2400" dirty="0" err="1" smtClean="0">
                <a:cs typeface="Arial Unicode MS" charset="0"/>
              </a:rPr>
              <a:t>schedule</a:t>
            </a:r>
            <a:r>
              <a:rPr lang="fi-FI" sz="2400" dirty="0" smtClean="0">
                <a:cs typeface="Arial Unicode MS" charset="0"/>
              </a:rPr>
              <a:t> S </a:t>
            </a:r>
            <a:r>
              <a:rPr lang="fi-FI" sz="2400" dirty="0" err="1" smtClean="0">
                <a:cs typeface="Arial Unicode MS" charset="0"/>
              </a:rPr>
              <a:t>contains</a:t>
            </a:r>
            <a:r>
              <a:rPr lang="fi-FI" sz="2400" dirty="0" smtClean="0">
                <a:cs typeface="Arial Unicode MS" charset="0"/>
              </a:rPr>
              <a:t>:</a:t>
            </a:r>
          </a:p>
          <a:p>
            <a:pPr lvl="1">
              <a:buSzPct val="45000"/>
              <a:buFont typeface="Wingdings" charset="0"/>
              <a:buChar char=""/>
              <a:defRPr/>
            </a:pPr>
            <a:r>
              <a:rPr lang="fi-FI" sz="2000" dirty="0" smtClean="0">
                <a:cs typeface="Arial Unicode MS" charset="0"/>
              </a:rPr>
              <a:t>A </a:t>
            </a:r>
            <a:r>
              <a:rPr lang="fi-FI" sz="2000" dirty="0" err="1" smtClean="0">
                <a:cs typeface="Arial Unicode MS" charset="0"/>
              </a:rPr>
              <a:t>node</a:t>
            </a:r>
            <a:r>
              <a:rPr lang="fi-FI" sz="2000" dirty="0" smtClean="0">
                <a:cs typeface="Arial Unicode MS" charset="0"/>
              </a:rPr>
              <a:t> for </a:t>
            </a:r>
            <a:r>
              <a:rPr lang="fi-FI" sz="2000" dirty="0" err="1" smtClean="0">
                <a:cs typeface="Arial Unicode MS" charset="0"/>
              </a:rPr>
              <a:t>each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committed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transaction</a:t>
            </a:r>
            <a:r>
              <a:rPr lang="fi-FI" sz="2000" dirty="0" smtClean="0">
                <a:cs typeface="Arial Unicode MS" charset="0"/>
              </a:rPr>
              <a:t> in S</a:t>
            </a:r>
          </a:p>
          <a:p>
            <a:pPr lvl="1">
              <a:buSzPct val="45000"/>
              <a:buFont typeface="Wingdings" charset="0"/>
              <a:buChar char=""/>
              <a:defRPr/>
            </a:pPr>
            <a:r>
              <a:rPr lang="fi-FI" sz="2000" dirty="0" smtClean="0">
                <a:cs typeface="Arial Unicode MS" charset="0"/>
              </a:rPr>
              <a:t>An </a:t>
            </a:r>
            <a:r>
              <a:rPr lang="fi-FI" sz="2000" dirty="0" err="1" smtClean="0">
                <a:cs typeface="Arial Unicode MS" charset="0"/>
              </a:rPr>
              <a:t>arc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from</a:t>
            </a:r>
            <a:r>
              <a:rPr lang="fi-FI" sz="2000" dirty="0" smtClean="0">
                <a:cs typeface="Arial Unicode MS" charset="0"/>
              </a:rPr>
              <a:t> Ti to </a:t>
            </a:r>
            <a:r>
              <a:rPr lang="fi-FI" sz="2000" dirty="0" err="1" smtClean="0">
                <a:cs typeface="Arial Unicode MS" charset="0"/>
              </a:rPr>
              <a:t>Tj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if</a:t>
            </a:r>
            <a:r>
              <a:rPr lang="fi-FI" sz="2000" dirty="0" smtClean="0">
                <a:cs typeface="Arial Unicode MS" charset="0"/>
              </a:rPr>
              <a:t> an action of Ti </a:t>
            </a:r>
            <a:r>
              <a:rPr lang="fi-FI" sz="2000" dirty="0" err="1" smtClean="0">
                <a:cs typeface="Arial Unicode MS" charset="0"/>
              </a:rPr>
              <a:t>precedes</a:t>
            </a:r>
            <a:r>
              <a:rPr lang="fi-FI" sz="2000" dirty="0" smtClean="0">
                <a:cs typeface="Arial Unicode MS" charset="0"/>
              </a:rPr>
              <a:t> and </a:t>
            </a:r>
            <a:r>
              <a:rPr lang="fi-FI" sz="2000" dirty="0" err="1" smtClean="0">
                <a:cs typeface="Arial Unicode MS" charset="0"/>
              </a:rPr>
              <a:t>conflicts</a:t>
            </a:r>
            <a:r>
              <a:rPr lang="fi-FI" sz="2000" dirty="0" smtClean="0">
                <a:cs typeface="Arial Unicode MS" charset="0"/>
              </a:rPr>
              <a:t> with </a:t>
            </a:r>
            <a:r>
              <a:rPr lang="fi-FI" sz="2000" dirty="0" err="1" smtClean="0">
                <a:cs typeface="Arial Unicode MS" charset="0"/>
              </a:rPr>
              <a:t>one</a:t>
            </a:r>
            <a:r>
              <a:rPr lang="fi-FI" sz="2000" dirty="0" smtClean="0">
                <a:cs typeface="Arial Unicode MS" charset="0"/>
              </a:rPr>
              <a:t> of </a:t>
            </a:r>
            <a:r>
              <a:rPr lang="fi-FI" sz="2000" dirty="0" err="1" smtClean="0">
                <a:cs typeface="Arial Unicode MS" charset="0"/>
              </a:rPr>
              <a:t>Tj's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>
              <a:buClr>
                <a:srgbClr val="FF6633"/>
              </a:buClr>
              <a:buSzPct val="45000"/>
              <a:buFont typeface="Wingdings" charset="0"/>
              <a:buChar char=""/>
              <a:defRPr/>
            </a:pPr>
            <a:r>
              <a:rPr lang="fi-FI" sz="2400" dirty="0" err="1" smtClean="0">
                <a:cs typeface="Arial Unicode MS" charset="0"/>
              </a:rPr>
              <a:t>Two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or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more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actions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are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said</a:t>
            </a:r>
            <a:r>
              <a:rPr lang="fi-FI" sz="2400" dirty="0" smtClean="0">
                <a:cs typeface="Arial Unicode MS" charset="0"/>
              </a:rPr>
              <a:t> to </a:t>
            </a:r>
            <a:r>
              <a:rPr lang="fi-FI" sz="2400" dirty="0" err="1" smtClean="0">
                <a:cs typeface="Arial Unicode MS" charset="0"/>
              </a:rPr>
              <a:t>be</a:t>
            </a:r>
            <a:r>
              <a:rPr lang="fi-FI" sz="2400" dirty="0" smtClean="0">
                <a:cs typeface="Arial Unicode MS" charset="0"/>
              </a:rPr>
              <a:t> in </a:t>
            </a:r>
            <a:r>
              <a:rPr lang="fi-FI" sz="2400" dirty="0" err="1" smtClean="0">
                <a:cs typeface="Arial Unicode MS" charset="0"/>
              </a:rPr>
              <a:t>conflict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if</a:t>
            </a:r>
            <a:r>
              <a:rPr lang="fi-FI" sz="2400" dirty="0" smtClean="0">
                <a:cs typeface="Arial Unicode MS" charset="0"/>
              </a:rPr>
              <a:t>: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belong</a:t>
            </a:r>
            <a:r>
              <a:rPr lang="fi-FI" sz="2000" dirty="0" smtClean="0">
                <a:cs typeface="Arial Unicode MS" charset="0"/>
              </a:rPr>
              <a:t> to </a:t>
            </a:r>
            <a:r>
              <a:rPr lang="fi-FI" sz="2000" dirty="0" err="1" smtClean="0">
                <a:cs typeface="Arial Unicode MS" charset="0"/>
              </a:rPr>
              <a:t>different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transactions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At </a:t>
            </a:r>
            <a:r>
              <a:rPr lang="fi-FI" sz="2000" dirty="0" err="1" smtClean="0">
                <a:cs typeface="Arial Unicode MS" charset="0"/>
              </a:rPr>
              <a:t>least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one</a:t>
            </a:r>
            <a:r>
              <a:rPr lang="fi-FI" sz="2000" dirty="0" smtClean="0">
                <a:cs typeface="Arial Unicode MS" charset="0"/>
              </a:rPr>
              <a:t> of 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is a </a:t>
            </a:r>
            <a:r>
              <a:rPr lang="fi-FI" sz="2000" dirty="0" err="1" smtClean="0">
                <a:cs typeface="Arial Unicode MS" charset="0"/>
              </a:rPr>
              <a:t>write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operation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access</a:t>
            </a:r>
            <a:r>
              <a:rPr lang="fi-FI" sz="2000" dirty="0" smtClean="0">
                <a:cs typeface="Arial Unicode MS" charset="0"/>
              </a:rPr>
              <a:t> the </a:t>
            </a:r>
            <a:r>
              <a:rPr lang="fi-FI" sz="2000" dirty="0" err="1" smtClean="0">
                <a:cs typeface="Arial Unicode MS" charset="0"/>
              </a:rPr>
              <a:t>same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object</a:t>
            </a:r>
            <a:r>
              <a:rPr lang="fi-FI" sz="2000" dirty="0" smtClean="0">
                <a:cs typeface="Arial Unicode MS" charset="0"/>
              </a:rPr>
              <a:t> (</a:t>
            </a:r>
            <a:r>
              <a:rPr lang="fi-FI" sz="2000" dirty="0" err="1" smtClean="0">
                <a:cs typeface="Arial Unicode MS" charset="0"/>
              </a:rPr>
              <a:t>read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or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write</a:t>
            </a:r>
            <a:r>
              <a:rPr lang="fi-FI" sz="2000" dirty="0" smtClean="0">
                <a:cs typeface="Arial Unicode MS" charset="0"/>
              </a:rPr>
              <a:t>).</a:t>
            </a:r>
          </a:p>
          <a:p>
            <a:pPr>
              <a:defRPr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7260631" y="3714863"/>
            <a:ext cx="3401118" cy="2524599"/>
            <a:chOff x="6303361" y="4977163"/>
            <a:chExt cx="2029439" cy="136958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361" y="4977163"/>
              <a:ext cx="2029439" cy="1369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741121" y="5018927"/>
              <a:ext cx="1148160" cy="144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741121" y="5171584"/>
              <a:ext cx="1148160" cy="19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rot="-3734197">
              <a:off x="7257076" y="5543635"/>
              <a:ext cx="861210" cy="22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-6959497">
              <a:off x="6492916" y="5526834"/>
              <a:ext cx="861210" cy="25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49" y="4512423"/>
            <a:ext cx="3462462" cy="20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662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i-FI" dirty="0" err="1" smtClean="0">
                <a:cs typeface="Arial Unicode MS" charset="0"/>
              </a:rPr>
              <a:t>Precedence</a:t>
            </a:r>
            <a:r>
              <a:rPr lang="fi-FI" dirty="0" smtClean="0">
                <a:cs typeface="Arial Unicode MS" charset="0"/>
              </a:rPr>
              <a:t> </a:t>
            </a:r>
            <a:r>
              <a:rPr lang="fi-FI" dirty="0" err="1" smtClean="0">
                <a:cs typeface="Arial Unicode MS" charset="0"/>
              </a:rPr>
              <a:t>Graph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633"/>
              </a:buClr>
              <a:buSzPct val="45000"/>
              <a:buFont typeface="Wingdings" charset="0"/>
              <a:buChar char=""/>
              <a:defRPr/>
            </a:pPr>
            <a:r>
              <a:rPr lang="fi-FI" sz="2400" dirty="0" smtClean="0">
                <a:cs typeface="Arial Unicode MS" charset="0"/>
              </a:rPr>
              <a:t>The </a:t>
            </a:r>
            <a:r>
              <a:rPr lang="fi-FI" sz="2400" dirty="0" err="1" smtClean="0">
                <a:cs typeface="Arial Unicode MS" charset="0"/>
              </a:rPr>
              <a:t>precedence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graph</a:t>
            </a:r>
            <a:r>
              <a:rPr lang="fi-FI" sz="2400" dirty="0" smtClean="0">
                <a:cs typeface="Arial Unicode MS" charset="0"/>
              </a:rPr>
              <a:t> for a </a:t>
            </a:r>
            <a:r>
              <a:rPr lang="fi-FI" sz="2400" dirty="0" err="1" smtClean="0">
                <a:cs typeface="Arial Unicode MS" charset="0"/>
              </a:rPr>
              <a:t>schedule</a:t>
            </a:r>
            <a:r>
              <a:rPr lang="fi-FI" sz="2400" dirty="0" smtClean="0">
                <a:cs typeface="Arial Unicode MS" charset="0"/>
              </a:rPr>
              <a:t> S </a:t>
            </a:r>
            <a:r>
              <a:rPr lang="fi-FI" sz="2400" dirty="0" err="1" smtClean="0">
                <a:cs typeface="Arial Unicode MS" charset="0"/>
              </a:rPr>
              <a:t>contains</a:t>
            </a:r>
            <a:r>
              <a:rPr lang="fi-FI" sz="2400" dirty="0" smtClean="0">
                <a:cs typeface="Arial Unicode MS" charset="0"/>
              </a:rPr>
              <a:t>:</a:t>
            </a:r>
          </a:p>
          <a:p>
            <a:pPr lvl="1">
              <a:buSzPct val="45000"/>
              <a:buFont typeface="Wingdings" charset="0"/>
              <a:buChar char=""/>
              <a:defRPr/>
            </a:pPr>
            <a:r>
              <a:rPr lang="fi-FI" sz="2000" dirty="0" smtClean="0">
                <a:cs typeface="Arial Unicode MS" charset="0"/>
              </a:rPr>
              <a:t>A </a:t>
            </a:r>
            <a:r>
              <a:rPr lang="fi-FI" sz="2000" dirty="0" err="1" smtClean="0">
                <a:cs typeface="Arial Unicode MS" charset="0"/>
              </a:rPr>
              <a:t>node</a:t>
            </a:r>
            <a:r>
              <a:rPr lang="fi-FI" sz="2000" dirty="0" smtClean="0">
                <a:cs typeface="Arial Unicode MS" charset="0"/>
              </a:rPr>
              <a:t> for </a:t>
            </a:r>
            <a:r>
              <a:rPr lang="fi-FI" sz="2000" dirty="0" err="1" smtClean="0">
                <a:cs typeface="Arial Unicode MS" charset="0"/>
              </a:rPr>
              <a:t>each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committed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transaction</a:t>
            </a:r>
            <a:r>
              <a:rPr lang="fi-FI" sz="2000" dirty="0" smtClean="0">
                <a:cs typeface="Arial Unicode MS" charset="0"/>
              </a:rPr>
              <a:t> in S</a:t>
            </a:r>
          </a:p>
          <a:p>
            <a:pPr lvl="1">
              <a:buSzPct val="45000"/>
              <a:buFont typeface="Wingdings" charset="0"/>
              <a:buChar char=""/>
              <a:defRPr/>
            </a:pPr>
            <a:r>
              <a:rPr lang="fi-FI" sz="2000" dirty="0" smtClean="0">
                <a:cs typeface="Arial Unicode MS" charset="0"/>
              </a:rPr>
              <a:t>An </a:t>
            </a:r>
            <a:r>
              <a:rPr lang="fi-FI" sz="2000" dirty="0" err="1" smtClean="0">
                <a:cs typeface="Arial Unicode MS" charset="0"/>
              </a:rPr>
              <a:t>arc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from</a:t>
            </a:r>
            <a:r>
              <a:rPr lang="fi-FI" sz="2000" dirty="0" smtClean="0">
                <a:cs typeface="Arial Unicode MS" charset="0"/>
              </a:rPr>
              <a:t> Ti to </a:t>
            </a:r>
            <a:r>
              <a:rPr lang="fi-FI" sz="2000" dirty="0" err="1" smtClean="0">
                <a:cs typeface="Arial Unicode MS" charset="0"/>
              </a:rPr>
              <a:t>Tj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if</a:t>
            </a:r>
            <a:r>
              <a:rPr lang="fi-FI" sz="2000" dirty="0" smtClean="0">
                <a:cs typeface="Arial Unicode MS" charset="0"/>
              </a:rPr>
              <a:t> an action of Ti </a:t>
            </a:r>
            <a:r>
              <a:rPr lang="fi-FI" sz="2000" dirty="0" err="1" smtClean="0">
                <a:cs typeface="Arial Unicode MS" charset="0"/>
              </a:rPr>
              <a:t>precedes</a:t>
            </a:r>
            <a:r>
              <a:rPr lang="fi-FI" sz="2000" dirty="0" smtClean="0">
                <a:cs typeface="Arial Unicode MS" charset="0"/>
              </a:rPr>
              <a:t> and </a:t>
            </a:r>
            <a:r>
              <a:rPr lang="fi-FI" sz="2000" dirty="0" err="1" smtClean="0">
                <a:cs typeface="Arial Unicode MS" charset="0"/>
              </a:rPr>
              <a:t>conflicts</a:t>
            </a:r>
            <a:r>
              <a:rPr lang="fi-FI" sz="2000" dirty="0" smtClean="0">
                <a:cs typeface="Arial Unicode MS" charset="0"/>
              </a:rPr>
              <a:t> with </a:t>
            </a:r>
            <a:r>
              <a:rPr lang="fi-FI" sz="2000" dirty="0" err="1" smtClean="0">
                <a:cs typeface="Arial Unicode MS" charset="0"/>
              </a:rPr>
              <a:t>one</a:t>
            </a:r>
            <a:r>
              <a:rPr lang="fi-FI" sz="2000" dirty="0" smtClean="0">
                <a:cs typeface="Arial Unicode MS" charset="0"/>
              </a:rPr>
              <a:t> of </a:t>
            </a:r>
            <a:r>
              <a:rPr lang="fi-FI" sz="2000" dirty="0" err="1" smtClean="0">
                <a:cs typeface="Arial Unicode MS" charset="0"/>
              </a:rPr>
              <a:t>Tj's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>
              <a:buClr>
                <a:srgbClr val="FF6633"/>
              </a:buClr>
              <a:buSzPct val="45000"/>
              <a:buFont typeface="Wingdings" charset="0"/>
              <a:buChar char=""/>
              <a:defRPr/>
            </a:pPr>
            <a:r>
              <a:rPr lang="fi-FI" sz="2400" dirty="0" err="1" smtClean="0">
                <a:cs typeface="Arial Unicode MS" charset="0"/>
              </a:rPr>
              <a:t>Two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or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more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actions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are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said</a:t>
            </a:r>
            <a:r>
              <a:rPr lang="fi-FI" sz="2400" dirty="0" smtClean="0">
                <a:cs typeface="Arial Unicode MS" charset="0"/>
              </a:rPr>
              <a:t> to </a:t>
            </a:r>
            <a:r>
              <a:rPr lang="fi-FI" sz="2400" dirty="0" err="1" smtClean="0">
                <a:cs typeface="Arial Unicode MS" charset="0"/>
              </a:rPr>
              <a:t>be</a:t>
            </a:r>
            <a:r>
              <a:rPr lang="fi-FI" sz="2400" dirty="0" smtClean="0">
                <a:cs typeface="Arial Unicode MS" charset="0"/>
              </a:rPr>
              <a:t> in </a:t>
            </a:r>
            <a:r>
              <a:rPr lang="fi-FI" sz="2400" dirty="0" err="1" smtClean="0">
                <a:cs typeface="Arial Unicode MS" charset="0"/>
              </a:rPr>
              <a:t>conflict</a:t>
            </a:r>
            <a:r>
              <a:rPr lang="fi-FI" sz="2400" dirty="0" smtClean="0">
                <a:cs typeface="Arial Unicode MS" charset="0"/>
              </a:rPr>
              <a:t> </a:t>
            </a:r>
            <a:r>
              <a:rPr lang="fi-FI" sz="2400" dirty="0" err="1" smtClean="0">
                <a:cs typeface="Arial Unicode MS" charset="0"/>
              </a:rPr>
              <a:t>if</a:t>
            </a:r>
            <a:r>
              <a:rPr lang="fi-FI" sz="2400" dirty="0" smtClean="0">
                <a:cs typeface="Arial Unicode MS" charset="0"/>
              </a:rPr>
              <a:t>: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belong</a:t>
            </a:r>
            <a:r>
              <a:rPr lang="fi-FI" sz="2000" dirty="0" smtClean="0">
                <a:cs typeface="Arial Unicode MS" charset="0"/>
              </a:rPr>
              <a:t> to </a:t>
            </a:r>
            <a:r>
              <a:rPr lang="fi-FI" sz="2000" dirty="0" err="1" smtClean="0">
                <a:cs typeface="Arial Unicode MS" charset="0"/>
              </a:rPr>
              <a:t>different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transactions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At </a:t>
            </a:r>
            <a:r>
              <a:rPr lang="fi-FI" sz="2000" dirty="0" err="1" smtClean="0">
                <a:cs typeface="Arial Unicode MS" charset="0"/>
              </a:rPr>
              <a:t>least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one</a:t>
            </a:r>
            <a:r>
              <a:rPr lang="fi-FI" sz="2000" dirty="0" smtClean="0">
                <a:cs typeface="Arial Unicode MS" charset="0"/>
              </a:rPr>
              <a:t> of 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is a </a:t>
            </a:r>
            <a:r>
              <a:rPr lang="fi-FI" sz="2000" dirty="0" err="1" smtClean="0">
                <a:cs typeface="Arial Unicode MS" charset="0"/>
              </a:rPr>
              <a:t>write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operation</a:t>
            </a:r>
            <a:r>
              <a:rPr lang="fi-FI" sz="2000" dirty="0" smtClean="0">
                <a:cs typeface="Arial Unicode MS" charset="0"/>
              </a:rPr>
              <a:t>.</a:t>
            </a:r>
          </a:p>
          <a:p>
            <a:pPr lvl="1">
              <a:buFont typeface="Times New Roman" charset="0"/>
              <a:buChar char="–"/>
              <a:defRPr/>
            </a:pPr>
            <a:r>
              <a:rPr lang="fi-FI" sz="2000" dirty="0" smtClean="0">
                <a:cs typeface="Arial Unicode MS" charset="0"/>
              </a:rPr>
              <a:t>The </a:t>
            </a:r>
            <a:r>
              <a:rPr lang="fi-FI" sz="2000" dirty="0" err="1" smtClean="0">
                <a:cs typeface="Arial Unicode MS" charset="0"/>
              </a:rPr>
              <a:t>actions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access</a:t>
            </a:r>
            <a:r>
              <a:rPr lang="fi-FI" sz="2000" dirty="0" smtClean="0">
                <a:cs typeface="Arial Unicode MS" charset="0"/>
              </a:rPr>
              <a:t> the </a:t>
            </a:r>
            <a:r>
              <a:rPr lang="fi-FI" sz="2000" dirty="0" err="1" smtClean="0">
                <a:cs typeface="Arial Unicode MS" charset="0"/>
              </a:rPr>
              <a:t>same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object</a:t>
            </a:r>
            <a:r>
              <a:rPr lang="fi-FI" sz="2000" dirty="0" smtClean="0">
                <a:cs typeface="Arial Unicode MS" charset="0"/>
              </a:rPr>
              <a:t> (</a:t>
            </a:r>
            <a:r>
              <a:rPr lang="fi-FI" sz="2000" dirty="0" err="1" smtClean="0">
                <a:cs typeface="Arial Unicode MS" charset="0"/>
              </a:rPr>
              <a:t>read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or</a:t>
            </a:r>
            <a:r>
              <a:rPr lang="fi-FI" sz="2000" dirty="0" smtClean="0">
                <a:cs typeface="Arial Unicode MS" charset="0"/>
              </a:rPr>
              <a:t> </a:t>
            </a:r>
            <a:r>
              <a:rPr lang="fi-FI" sz="2000" dirty="0" err="1" smtClean="0">
                <a:cs typeface="Arial Unicode MS" charset="0"/>
              </a:rPr>
              <a:t>write</a:t>
            </a:r>
            <a:r>
              <a:rPr lang="fi-FI" sz="2000" dirty="0" smtClean="0">
                <a:cs typeface="Arial Unicode MS" charset="0"/>
              </a:rPr>
              <a:t>).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31" y="3714863"/>
            <a:ext cx="3401118" cy="25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49" y="4512423"/>
            <a:ext cx="3462462" cy="20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9287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=""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Details in Advanced Databases course!</a:t>
            </a:r>
            <a:endParaRPr lang="en-US" sz="28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</TotalTime>
  <Words>4170</Words>
  <Application>Microsoft Macintosh PowerPoint</Application>
  <PresentationFormat>Custom</PresentationFormat>
  <Paragraphs>849</Paragraphs>
  <Slides>61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Lecture 15: Concurrency &amp; Locking همزمانی و قفل‌گذاری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Precedence Graph</vt:lpstr>
      <vt:lpstr>Precedence Graph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295</cp:revision>
  <cp:lastPrinted>2016-10-16T01:17:37Z</cp:lastPrinted>
  <dcterms:created xsi:type="dcterms:W3CDTF">2015-09-11T05:09:33Z</dcterms:created>
  <dcterms:modified xsi:type="dcterms:W3CDTF">2018-11-20T06:20:19Z</dcterms:modified>
</cp:coreProperties>
</file>