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318" r:id="rId3"/>
    <p:sldId id="319" r:id="rId4"/>
    <p:sldId id="320" r:id="rId5"/>
    <p:sldId id="259" r:id="rId6"/>
    <p:sldId id="323" r:id="rId7"/>
    <p:sldId id="262" r:id="rId8"/>
    <p:sldId id="324" r:id="rId9"/>
    <p:sldId id="327" r:id="rId10"/>
    <p:sldId id="325" r:id="rId11"/>
    <p:sldId id="264" r:id="rId12"/>
    <p:sldId id="328" r:id="rId13"/>
    <p:sldId id="267" r:id="rId14"/>
    <p:sldId id="268" r:id="rId15"/>
    <p:sldId id="270" r:id="rId16"/>
    <p:sldId id="271" r:id="rId17"/>
    <p:sldId id="272" r:id="rId18"/>
    <p:sldId id="273" r:id="rId19"/>
    <p:sldId id="329" r:id="rId20"/>
    <p:sldId id="276" r:id="rId21"/>
    <p:sldId id="398" r:id="rId22"/>
    <p:sldId id="279" r:id="rId23"/>
    <p:sldId id="280" r:id="rId24"/>
    <p:sldId id="334" r:id="rId25"/>
    <p:sldId id="282" r:id="rId26"/>
    <p:sldId id="335" r:id="rId27"/>
    <p:sldId id="336" r:id="rId28"/>
    <p:sldId id="339" r:id="rId29"/>
    <p:sldId id="400" r:id="rId30"/>
    <p:sldId id="401" r:id="rId31"/>
    <p:sldId id="340" r:id="rId32"/>
    <p:sldId id="341" r:id="rId33"/>
    <p:sldId id="291" r:id="rId34"/>
    <p:sldId id="348" r:id="rId35"/>
    <p:sldId id="349" r:id="rId36"/>
    <p:sldId id="345" r:id="rId37"/>
    <p:sldId id="346" r:id="rId38"/>
    <p:sldId id="344" r:id="rId39"/>
    <p:sldId id="352" r:id="rId40"/>
    <p:sldId id="353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2" r:id="rId52"/>
    <p:sldId id="399" r:id="rId53"/>
    <p:sldId id="393" r:id="rId54"/>
    <p:sldId id="394" r:id="rId55"/>
    <p:sldId id="395" r:id="rId56"/>
    <p:sldId id="396" r:id="rId57"/>
    <p:sldId id="39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C4A823-FB29-4D49-BBD9-7AE11A925804}">
          <p14:sldIdLst>
            <p14:sldId id="257"/>
            <p14:sldId id="318"/>
            <p14:sldId id="319"/>
            <p14:sldId id="320"/>
            <p14:sldId id="259"/>
            <p14:sldId id="323"/>
            <p14:sldId id="262"/>
            <p14:sldId id="324"/>
            <p14:sldId id="327"/>
            <p14:sldId id="325"/>
            <p14:sldId id="264"/>
            <p14:sldId id="328"/>
            <p14:sldId id="267"/>
            <p14:sldId id="268"/>
            <p14:sldId id="270"/>
            <p14:sldId id="271"/>
            <p14:sldId id="272"/>
            <p14:sldId id="273"/>
            <p14:sldId id="329"/>
            <p14:sldId id="276"/>
            <p14:sldId id="398"/>
            <p14:sldId id="279"/>
            <p14:sldId id="280"/>
            <p14:sldId id="334"/>
            <p14:sldId id="282"/>
            <p14:sldId id="335"/>
            <p14:sldId id="336"/>
            <p14:sldId id="339"/>
            <p14:sldId id="400"/>
            <p14:sldId id="401"/>
            <p14:sldId id="340"/>
            <p14:sldId id="341"/>
            <p14:sldId id="291"/>
            <p14:sldId id="348"/>
            <p14:sldId id="349"/>
            <p14:sldId id="345"/>
            <p14:sldId id="346"/>
            <p14:sldId id="344"/>
            <p14:sldId id="352"/>
            <p14:sldId id="353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2"/>
            <p14:sldId id="399"/>
            <p14:sldId id="393"/>
            <p14:sldId id="394"/>
            <p14:sldId id="395"/>
            <p14:sldId id="396"/>
            <p14:sldId id="397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31"/>
    <p:restoredTop sz="93923"/>
  </p:normalViewPr>
  <p:slideViewPr>
    <p:cSldViewPr snapToGrid="0" snapToObjects="1">
      <p:cViewPr>
        <p:scale>
          <a:sx n="100" d="100"/>
          <a:sy n="100" d="100"/>
        </p:scale>
        <p:origin x="-80" y="-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036F9-C1B7-754D-84B4-E10FAAAB2A28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FFE73-487A-6E4F-A170-9F501B8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03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71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24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32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74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38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IMS</a:t>
            </a:r>
            <a:r>
              <a:rPr lang="en-US" baseline="0" dirty="0" smtClean="0"/>
              <a:t> </a:t>
            </a:r>
            <a:r>
              <a:rPr lang="en-US" dirty="0" smtClean="0"/>
              <a:t>apparently used in the moonshot (http://www-01.ibm.com/software/data/</a:t>
            </a:r>
            <a:r>
              <a:rPr lang="en-US" dirty="0" err="1" smtClean="0"/>
              <a:t>ims</a:t>
            </a:r>
            <a:r>
              <a:rPr lang="en-US" dirty="0" smtClean="0"/>
              <a:t>/</a:t>
            </a:r>
            <a:r>
              <a:rPr lang="en-US" dirty="0" err="1" smtClean="0"/>
              <a:t>benchmark.html</a:t>
            </a:r>
            <a:r>
              <a:rPr lang="en-US" dirty="0" smtClean="0"/>
              <a:t>) and still boasts high #s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50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8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62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3.png"/><Relationship Id="rId6" Type="http://schemas.openxmlformats.org/officeDocument/2006/relationships/image" Target="../media/image140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image" Target="../media/image60.png"/><Relationship Id="rId6" Type="http://schemas.openxmlformats.org/officeDocument/2006/relationships/image" Target="../media/image140.png"/><Relationship Id="rId7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classics/nov95/toc.html" TargetMode="External"/><Relationship Id="rId4" Type="http://schemas.openxmlformats.org/officeDocument/2006/relationships/hyperlink" Target="http://en.wikipedia.org/wiki/Communications_of_the_ACM" TargetMode="Externa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Relational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0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825716" y="1649336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9233" y="5249379"/>
            <a:ext cx="634582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smtClean="0">
                <a:latin typeface="+mj-lt"/>
              </a:rPr>
              <a:t>relational instance</a:t>
            </a:r>
            <a:r>
              <a:rPr lang="en-US" sz="3200" dirty="0" smtClean="0">
                <a:latin typeface="+mj-lt"/>
              </a:rPr>
              <a:t> is a </a:t>
            </a:r>
            <a:r>
              <a:rPr lang="en-US" sz="3200" b="1" i="1" dirty="0" smtClean="0">
                <a:latin typeface="+mj-lt"/>
              </a:rPr>
              <a:t>set</a:t>
            </a:r>
            <a:r>
              <a:rPr lang="en-US" sz="3200" dirty="0" smtClean="0">
                <a:latin typeface="+mj-lt"/>
              </a:rPr>
              <a:t> of tuples all conforming to the same </a:t>
            </a:r>
            <a:r>
              <a:rPr lang="en-US" sz="3200" i="1" dirty="0" smtClean="0">
                <a:latin typeface="+mj-lt"/>
              </a:rPr>
              <a:t>schema</a:t>
            </a:r>
            <a:endParaRPr lang="en-US" sz="32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42561" y="2144850"/>
            <a:ext cx="26784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In practice DBMSs relax the set requirement, and use </a:t>
            </a:r>
            <a:r>
              <a:rPr lang="en-US" sz="2400" dirty="0" err="1" smtClean="0">
                <a:latin typeface="+mj-lt"/>
              </a:rPr>
              <a:t>multisets</a:t>
            </a:r>
            <a:r>
              <a:rPr lang="en-US" sz="2400" dirty="0" smtClean="0">
                <a:latin typeface="+mj-lt"/>
              </a:rPr>
              <a:t>. 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58121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63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Reiterate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85344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Let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R(f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,…,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f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) be a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then, </a:t>
            </a:r>
          </a:p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an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instance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R is a subset of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… x </a:t>
            </a:r>
            <a:r>
              <a:rPr lang="en-US" sz="2800" dirty="0" err="1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 err="1">
                <a:solidFill>
                  <a:prstClr val="black"/>
                </a:solidFill>
                <a:latin typeface="+mj-lt"/>
                <a:sym typeface="Symbol"/>
              </a:rPr>
              <a:t>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400297"/>
            <a:ext cx="99869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In this way, a </a:t>
            </a:r>
            <a:r>
              <a:rPr lang="en-US" sz="2800" i="1" u="sng" dirty="0" smtClean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 is a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total function from attribute </a:t>
            </a:r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names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to types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9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515778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relation R of </a:t>
            </a:r>
            <a:r>
              <a:rPr lang="en-US" sz="2800" dirty="0" err="1">
                <a:latin typeface="+mj-lt"/>
              </a:rPr>
              <a:t>arity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dirty="0" smtClean="0">
                <a:latin typeface="+mj-lt"/>
              </a:rPr>
              <a:t>function: R 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Dom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x … x </a:t>
            </a:r>
            <a:r>
              <a:rPr lang="en-US" sz="2800" dirty="0" err="1" smtClean="0">
                <a:latin typeface="+mj-lt"/>
              </a:rPr>
              <a:t>Dom</a:t>
            </a:r>
            <a:r>
              <a:rPr lang="en-US" sz="2800" baseline="-25000" dirty="0" err="1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  <a:sym typeface="Wingdings" pitchFamily="2" charset="2"/>
              </a:rPr>
              <a:t> {0,1}</a:t>
            </a:r>
            <a:endParaRPr lang="en-US" sz="2800" baseline="-250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311621"/>
            <a:ext cx="83724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Then, the schema is simply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i="1" smtClean="0">
                <a:solidFill>
                  <a:prstClr val="black"/>
                </a:solidFill>
                <a:latin typeface="+mj-lt"/>
              </a:rPr>
              <a:t>signature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of the function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1001" y="2989520"/>
            <a:ext cx="46228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returns whether or not a tuple of matching types is a member of it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1169" y="5242459"/>
            <a:ext cx="872966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Note here that order matters, attribute name doesn’t…</a:t>
            </a:r>
          </a:p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(mostly) work with the other model (last slide) in which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attribute name matters, order doesn’t!</a:t>
            </a:r>
          </a:p>
        </p:txBody>
      </p:sp>
    </p:spTree>
    <p:extLst>
      <p:ext uri="{BB962C8B-B14F-4D97-AF65-F5344CB8AC3E}">
        <p14:creationId xmlns:p14="http://schemas.microsoft.com/office/powerpoint/2010/main" val="128038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database schema</a:t>
            </a:r>
            <a:r>
              <a:rPr lang="en-US" dirty="0" smtClean="0"/>
              <a:t> is a set of relational schemata, one for each relation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u="sng" dirty="0" smtClean="0"/>
              <a:t>relational database instance</a:t>
            </a:r>
            <a:r>
              <a:rPr lang="en-US" dirty="0" smtClean="0"/>
              <a:t> is a set of relational instances, one for each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943" y="4567456"/>
            <a:ext cx="1040211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u="sng" dirty="0">
                <a:solidFill>
                  <a:prstClr val="black"/>
                </a:solidFill>
                <a:latin typeface="+mj-lt"/>
              </a:rPr>
              <a:t>Two conventions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: 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call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database instances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as simply </a:t>
            </a:r>
            <a:r>
              <a:rPr lang="en-US" sz="2800" b="1" i="1" dirty="0">
                <a:solidFill>
                  <a:prstClr val="black"/>
                </a:solidFill>
                <a:latin typeface="+mj-lt"/>
              </a:rPr>
              <a:t>databases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assume all instances are valid, i.e., satisfy the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domain constraints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9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733800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Remember the 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Relation DB Schema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name: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gpa</a:t>
            </a:r>
            <a:r>
              <a:rPr lang="en-US" dirty="0" smtClean="0"/>
              <a:t>: </a:t>
            </a:r>
            <a:r>
              <a:rPr lang="en-US" i="1" dirty="0" smtClean="0"/>
              <a:t>float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 smtClean="0"/>
              <a:t>(cid: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credits: </a:t>
            </a:r>
            <a:r>
              <a:rPr lang="en-US" i="1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string, </a:t>
            </a:r>
            <a:r>
              <a:rPr lang="en-US" dirty="0" smtClean="0"/>
              <a:t>cid</a:t>
            </a:r>
            <a:r>
              <a:rPr lang="en-US" i="1" dirty="0" smtClean="0"/>
              <a:t>: string, </a:t>
            </a:r>
            <a:r>
              <a:rPr lang="en-US" dirty="0" smtClean="0"/>
              <a:t>grade</a:t>
            </a:r>
            <a:r>
              <a:rPr lang="en-US" i="1" dirty="0" smtClean="0"/>
              <a:t>: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962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990600"/>
                <a:gridCol w="76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96200" y="3962400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credits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564-2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Courses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5410200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Grade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3963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Enrolled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4038601"/>
            <a:ext cx="1752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Calibri"/>
              </a:rPr>
              <a:t>Relation Instances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055769" y="1008224"/>
            <a:ext cx="354806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Note that the schemas impose effective </a:t>
            </a:r>
            <a:r>
              <a:rPr lang="en-US" sz="2400" i="1" u="sng" dirty="0" smtClean="0">
                <a:solidFill>
                  <a:prstClr val="black"/>
                </a:solidFill>
                <a:latin typeface="+mj-lt"/>
              </a:rPr>
              <a:t>domain / type constraints</a:t>
            </a:r>
            <a:r>
              <a:rPr lang="en-US" sz="2400" b="1" i="1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</a:t>
            </a:r>
            <a:r>
              <a:rPr lang="en-US" sz="2400" i="1" dirty="0" err="1" smtClean="0">
                <a:solidFill>
                  <a:prstClr val="black"/>
                </a:solidFill>
                <a:latin typeface="+mj-lt"/>
              </a:rPr>
              <a:t>Gpa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 can’t be “Apple”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767" y="470456"/>
            <a:ext cx="296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 </a:t>
            </a:r>
            <a:r>
              <a:rPr lang="en-US" dirty="0"/>
              <a:t>M</a:t>
            </a:r>
            <a:r>
              <a:rPr lang="en-US" dirty="0" smtClean="0"/>
              <a:t>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0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Part of the Model: Querying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60904"/>
            <a:ext cx="466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i="1" dirty="0">
                <a:solidFill>
                  <a:prstClr val="black"/>
                </a:solidFill>
                <a:latin typeface="+mj-lt"/>
              </a:rPr>
              <a:t>“Find names of all students with GPA &gt; 3.5”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5088" y="1770546"/>
            <a:ext cx="530321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 don’t tell the system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how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or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to get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data-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just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what we want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i.e., Querying is </a:t>
            </a:r>
            <a:r>
              <a:rPr lang="en-US" sz="2800" b="1" i="1" u="sng" dirty="0">
                <a:solidFill>
                  <a:prstClr val="black"/>
                </a:solidFill>
                <a:latin typeface="+mj-lt"/>
              </a:rPr>
              <a:t>declarative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9" name="Picture 2" descr="File:Edgar F Co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557" y="4848029"/>
            <a:ext cx="1780821" cy="1752600"/>
          </a:xfrm>
          <a:prstGeom prst="rect">
            <a:avLst/>
          </a:prstGeom>
          <a:noFill/>
        </p:spPr>
      </p:pic>
      <p:sp>
        <p:nvSpPr>
          <p:cNvPr id="10" name="Oval Callout 9"/>
          <p:cNvSpPr/>
          <p:nvPr/>
        </p:nvSpPr>
        <p:spPr>
          <a:xfrm>
            <a:off x="3057525" y="5608054"/>
            <a:ext cx="5486400" cy="992575"/>
          </a:xfrm>
          <a:prstGeom prst="wedgeEllipseCallout">
            <a:avLst>
              <a:gd name="adj1" fmla="val -72160"/>
              <a:gd name="adj2" fmla="val -54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Actually, I showed how to do this translation for a much richer language!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838200" y="1795143"/>
            <a:ext cx="466684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5087" y="3539510"/>
            <a:ext cx="5303219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To make this happen, we need to translate the 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declarative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query into a series of operators… we’ll see this next!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600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independence (logical too), Declarative</a:t>
            </a:r>
          </a:p>
          <a:p>
            <a:endParaRPr lang="en-US" dirty="0" smtClean="0"/>
          </a:p>
          <a:p>
            <a:r>
              <a:rPr lang="en-US" dirty="0" smtClean="0"/>
              <a:t>Simple, elegant clean: Everything is a relation</a:t>
            </a:r>
          </a:p>
          <a:p>
            <a:endParaRPr lang="en-US" dirty="0" smtClean="0"/>
          </a:p>
          <a:p>
            <a:r>
              <a:rPr lang="en-US" dirty="0" smtClean="0"/>
              <a:t>Why did it take multiple years? </a:t>
            </a:r>
          </a:p>
          <a:p>
            <a:pPr lvl="1"/>
            <a:r>
              <a:rPr lang="en-US" dirty="0" smtClean="0"/>
              <a:t>Doubted it could be done </a:t>
            </a:r>
            <a:r>
              <a:rPr lang="en-US" i="1" dirty="0" smtClean="0"/>
              <a:t>efficiently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0538" y="4001294"/>
            <a:ext cx="18859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76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52800"/>
            <a:ext cx="8229600" cy="1143000"/>
          </a:xfrm>
        </p:spPr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38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</a:t>
            </a:r>
            <a:r>
              <a:rPr lang="en-US" sz="2400" smtClean="0">
                <a:latin typeface="+mj-lt"/>
              </a:rPr>
              <a:t>relational algebra </a:t>
            </a:r>
            <a:r>
              <a:rPr lang="en-US" sz="2400" dirty="0" err="1" smtClean="0">
                <a:latin typeface="+mj-lt"/>
              </a:rPr>
              <a:t>expresson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optimizable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41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Relational Model &amp; Relational Algebra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Relational </a:t>
            </a:r>
            <a:r>
              <a:rPr lang="en-US" dirty="0">
                <a:latin typeface="+mj-lt"/>
              </a:rPr>
              <a:t>Algebra Pt. II  </a:t>
            </a:r>
            <a:r>
              <a:rPr lang="en-US" i="1" dirty="0">
                <a:latin typeface="+mj-lt"/>
              </a:rPr>
              <a:t>[Optional: may skip]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0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11940" y="2150645"/>
            <a:ext cx="3131485" cy="1264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4765" y="2150645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We’ll look at these first!</a:t>
            </a:r>
            <a:endParaRPr lang="en-US" sz="2400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40541" y="4998621"/>
            <a:ext cx="1788460" cy="8735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50827" y="4841460"/>
            <a:ext cx="37553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one example of a derived operator (natural join) and a </a:t>
            </a:r>
            <a:r>
              <a:rPr lang="en-US" sz="2400" i="1" smtClean="0">
                <a:latin typeface="+mj-lt"/>
              </a:rPr>
              <a:t>special operator (renaming)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mind: RA operates on sets!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RDBMSs use </a:t>
            </a:r>
            <a:r>
              <a:rPr lang="en-US" i="1" dirty="0" err="1" smtClean="0"/>
              <a:t>multisets</a:t>
            </a:r>
            <a:r>
              <a:rPr lang="en-US" dirty="0" smtClean="0"/>
              <a:t>, however in relational algebra formalism we will consider </a:t>
            </a:r>
            <a:r>
              <a:rPr lang="en-US" b="1" u="sng" dirty="0" smtClean="0"/>
              <a:t>sets!</a:t>
            </a:r>
          </a:p>
          <a:p>
            <a:endParaRPr lang="en-US" b="1" u="sng" dirty="0"/>
          </a:p>
          <a:p>
            <a:r>
              <a:rPr lang="en-US" dirty="0" smtClean="0"/>
              <a:t>Also: we will consider the </a:t>
            </a:r>
            <a:r>
              <a:rPr lang="en-US" b="1" i="1" dirty="0" smtClean="0"/>
              <a:t>named perspective</a:t>
            </a:r>
            <a:r>
              <a:rPr lang="en-US" dirty="0" smtClean="0"/>
              <a:t>, where every attribute must have a </a:t>
            </a:r>
            <a:r>
              <a:rPr lang="en-US" u="sng" dirty="0" smtClean="0"/>
              <a:t>unique name</a:t>
            </a:r>
            <a:endParaRPr lang="en-US" dirty="0"/>
          </a:p>
          <a:p>
            <a:pPr lvl="1"/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attribute order does not matter…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40762" y="5186879"/>
            <a:ext cx="671047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Now on to the basic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RA operators…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25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name</a:t>
            </a:r>
            <a:r>
              <a:rPr lang="en-US" sz="2800" baseline="-25000" dirty="0"/>
              <a:t> = “Smith”</a:t>
            </a:r>
            <a:r>
              <a:rPr lang="en-US" sz="2800" dirty="0"/>
              <a:t> (Employee)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=""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20000" y="6121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99326" y="5133857"/>
            <a:ext cx="27891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 smtClean="0"/>
              <a:t>gpa</a:t>
            </a:r>
            <a:r>
              <a:rPr lang="en-US" sz="2800" baseline="-25000" dirty="0" smtClean="0"/>
              <a:t> &gt; 3.5</a:t>
            </a:r>
            <a:r>
              <a:rPr lang="en-US" sz="2800" dirty="0" smtClean="0"/>
              <a:t>(Students)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4" grpId="0" animBg="1"/>
      <p:bldP spid="17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72985" y="3505201"/>
            <a:ext cx="3560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8603"/>
              </p:ext>
            </p:extLst>
          </p:nvPr>
        </p:nvGraphicFramePr>
        <p:xfrm>
          <a:off x="4114800" y="1001715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4114800" y="43434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r>
              <a:rPr lang="en-US" dirty="0"/>
              <a:t>Example: project social-security number and names: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P</a:t>
            </a:r>
            <a:r>
              <a:rPr lang="en-US" dirty="0" smtClean="0"/>
              <a:t> </a:t>
            </a:r>
            <a:r>
              <a:rPr lang="en-US" baseline="-25000" dirty="0"/>
              <a:t>SSN, Name</a:t>
            </a:r>
            <a:r>
              <a:rPr lang="en-US" dirty="0"/>
              <a:t> (Employee)</a:t>
            </a:r>
          </a:p>
          <a:p>
            <a:pPr lvl="1"/>
            <a:r>
              <a:rPr lang="en-US" dirty="0"/>
              <a:t>Output schema:   Answer(SSN, Name)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831389" y="5081369"/>
            <a:ext cx="2115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  <a:r>
              <a:rPr lang="en-US" baseline="-25000" dirty="0" err="1" smtClean="0"/>
              <a:t>sname,gpa</a:t>
            </a:r>
            <a:r>
              <a:rPr lang="en-US" dirty="0" smtClean="0"/>
              <a:t> (Students)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1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4" grpId="0" animBg="1"/>
      <p:bldP spid="17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28826" y="3503149"/>
            <a:ext cx="3502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>
                <a:latin typeface="Symbol" pitchFamily="-111" charset="2"/>
              </a:rPr>
              <a:t>P</a:t>
            </a:r>
            <a:r>
              <a:rPr lang="en-US" sz="2800"/>
              <a:t> </a:t>
            </a:r>
            <a:r>
              <a:rPr lang="en-US" sz="2800" baseline="-25000"/>
              <a:t>Name,Salary</a:t>
            </a:r>
            <a:r>
              <a:rPr lang="en-US" sz="2800"/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93800"/>
              </p:ext>
            </p:extLst>
          </p:nvPr>
        </p:nvGraphicFramePr>
        <p:xfrm>
          <a:off x="4114799" y="758443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37628"/>
              </p:ext>
            </p:extLst>
          </p:nvPr>
        </p:nvGraphicFramePr>
        <p:xfrm>
          <a:off x="5118099" y="4586675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that RA Operators are Compositional!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200" y="2655984"/>
            <a:ext cx="3776662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838200" y="1793054"/>
            <a:ext cx="3365205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175551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033962" y="3087579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8716584" y="3786167"/>
            <a:ext cx="373893" cy="65938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5725865"/>
            <a:ext cx="46287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</a:t>
            </a:r>
            <a:r>
              <a:rPr lang="en-US" sz="2800" smtClean="0">
                <a:latin typeface="+mj-lt"/>
              </a:rPr>
              <a:t>these logically equivalent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89700" y="2649118"/>
            <a:ext cx="3888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>
                <a:latin typeface="Symbol" pitchFamily="-111" charset="2"/>
              </a:rPr>
              <a:t>P</a:t>
            </a:r>
            <a:r>
              <a:rPr lang="en-US" sz="2400" dirty="0"/>
              <a:t> </a:t>
            </a:r>
            <a:r>
              <a:rPr lang="en-US" sz="2400" baseline="-25000" dirty="0" err="1"/>
              <a:t>sname,gpa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>
                <a:latin typeface="Symbol" pitchFamily="-111" charset="2"/>
              </a:rPr>
              <a:t>s</a:t>
            </a:r>
            <a:r>
              <a:rPr lang="en-US" sz="2400" baseline="-25000" dirty="0" err="1"/>
              <a:t>gpa</a:t>
            </a:r>
            <a:r>
              <a:rPr lang="en-US" sz="2400" baseline="-25000" dirty="0"/>
              <a:t> &gt; 3.5</a:t>
            </a:r>
            <a:r>
              <a:rPr lang="en-US" sz="2400" dirty="0"/>
              <a:t>(Students</a:t>
            </a:r>
            <a:r>
              <a:rPr lang="en-US" sz="2400" dirty="0" smtClean="0"/>
              <a:t>))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89700" y="4678968"/>
            <a:ext cx="3982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err="1" smtClean="0">
                <a:latin typeface="Symbol" pitchFamily="-111" charset="2"/>
              </a:rPr>
              <a:t>s</a:t>
            </a:r>
            <a:r>
              <a:rPr lang="en-US" sz="2400" baseline="-25000" dirty="0" err="1" smtClean="0"/>
              <a:t>gpa</a:t>
            </a:r>
            <a:r>
              <a:rPr lang="en-US" sz="2400" baseline="-25000" dirty="0" smtClean="0"/>
              <a:t> </a:t>
            </a:r>
            <a:r>
              <a:rPr lang="en-US" sz="2400" baseline="-25000" dirty="0"/>
              <a:t>&gt; 3.5</a:t>
            </a:r>
            <a:r>
              <a:rPr lang="en-US" sz="2400" dirty="0" smtClean="0"/>
              <a:t>(</a:t>
            </a:r>
            <a:r>
              <a:rPr lang="en-US" sz="2400" dirty="0">
                <a:latin typeface="Symbol" pitchFamily="-111" charset="2"/>
              </a:rPr>
              <a:t>P</a:t>
            </a:r>
            <a:r>
              <a:rPr lang="en-US" sz="2400" dirty="0"/>
              <a:t> </a:t>
            </a:r>
            <a:r>
              <a:rPr lang="en-US" sz="2400" baseline="-25000" dirty="0" err="1"/>
              <a:t>sname,gpa</a:t>
            </a:r>
            <a:r>
              <a:rPr lang="en-US" sz="2400" dirty="0"/>
              <a:t> </a:t>
            </a:r>
            <a:r>
              <a:rPr lang="en-US" sz="2400" dirty="0" smtClean="0"/>
              <a:t>(Students))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376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6159500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/>
              <a:t>Example:  </a:t>
            </a:r>
          </a:p>
          <a:p>
            <a:pPr lvl="1"/>
            <a:r>
              <a:rPr lang="en-US" dirty="0"/>
              <a:t>Employee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Dependents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=""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8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84652"/>
              </p:ext>
            </p:extLst>
          </p:nvPr>
        </p:nvGraphicFramePr>
        <p:xfrm>
          <a:off x="3271838" y="1472819"/>
          <a:ext cx="3277818" cy="1026092"/>
        </p:xfrm>
        <a:graphic>
          <a:graphicData uri="http://schemas.openxmlformats.org/drawingml/2006/table">
            <a:tbl>
              <a:tblPr/>
              <a:tblGrid>
                <a:gridCol w="1092606"/>
                <a:gridCol w="776057"/>
                <a:gridCol w="1409155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84763"/>
              </p:ext>
            </p:extLst>
          </p:nvPr>
        </p:nvGraphicFramePr>
        <p:xfrm>
          <a:off x="7510463" y="1472819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07031"/>
              </p:ext>
            </p:extLst>
          </p:nvPr>
        </p:nvGraphicFramePr>
        <p:xfrm>
          <a:off x="4043363" y="4444246"/>
          <a:ext cx="5786439" cy="1716904"/>
        </p:xfrm>
        <a:graphic>
          <a:graphicData uri="http://schemas.openxmlformats.org/drawingml/2006/table">
            <a:tbl>
              <a:tblPr/>
              <a:tblGrid>
                <a:gridCol w="1144553"/>
                <a:gridCol w="812954"/>
                <a:gridCol w="1078235"/>
                <a:gridCol w="726868"/>
                <a:gridCol w="1109427"/>
                <a:gridCol w="914402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1838" y="934734"/>
            <a:ext cx="103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10463" y="940780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09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=""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61224" y="4789449"/>
            <a:ext cx="45611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pitchFamily="-111" charset="2"/>
              </a:rPr>
              <a:t>r</a:t>
            </a:r>
            <a:r>
              <a:rPr lang="en-US" sz="2800" dirty="0"/>
              <a:t> </a:t>
            </a:r>
            <a:r>
              <a:rPr lang="en-US" sz="2800" baseline="-25000" dirty="0" err="1" smtClean="0"/>
              <a:t>studId</a:t>
            </a:r>
            <a:r>
              <a:rPr lang="en-US" sz="2800" baseline="-25000" dirty="0" smtClean="0"/>
              <a:t>, name, </a:t>
            </a:r>
            <a:r>
              <a:rPr lang="en-US" sz="2800" baseline="-25000" dirty="0" err="1" smtClean="0"/>
              <a:t>gradePtAvg</a:t>
            </a:r>
            <a:r>
              <a:rPr lang="en-US" sz="2800" dirty="0" smtClean="0"/>
              <a:t> (Students)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515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4" grpId="0" animBg="1"/>
      <p:bldP spid="17" grpId="0" animBg="1"/>
      <p:bldP spid="13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Relational Model &amp;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5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/>
          </p:nvPr>
        </p:nvGraphicFramePr>
        <p:xfrm>
          <a:off x="5495925" y="174428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5925" y="1212242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extLst/>
          </p:nvPr>
        </p:nvGraphicFramePr>
        <p:xfrm>
          <a:off x="5495925" y="4554156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85826"/>
                <a:gridCol w="1152523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studId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gradePtAvg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95925" y="4022117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58901" y="3068010"/>
            <a:ext cx="45611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pitchFamily="-111" charset="2"/>
              </a:rPr>
              <a:t>r</a:t>
            </a:r>
            <a:r>
              <a:rPr lang="en-US" sz="2800" dirty="0"/>
              <a:t> </a:t>
            </a:r>
            <a:r>
              <a:rPr lang="en-US" sz="2800" baseline="-25000" dirty="0" err="1" smtClean="0"/>
              <a:t>studId</a:t>
            </a:r>
            <a:r>
              <a:rPr lang="en-US" sz="2800" baseline="-25000" dirty="0" smtClean="0"/>
              <a:t>, name, </a:t>
            </a:r>
            <a:r>
              <a:rPr lang="en-US" sz="2800" baseline="-25000" dirty="0" err="1" smtClean="0"/>
              <a:t>gradePtAvg</a:t>
            </a:r>
            <a:r>
              <a:rPr lang="en-US" sz="2800" dirty="0" smtClean="0"/>
              <a:t> (Students)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60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7"/>
            <a:ext cx="5967413" cy="4696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Notation: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mr-IN" b="1" dirty="0" smtClean="0"/>
              <a:t>⋈</a:t>
            </a:r>
            <a:r>
              <a:rPr lang="en-US" dirty="0" smtClean="0"/>
              <a:t> </a:t>
            </a:r>
            <a:r>
              <a:rPr lang="en-US" dirty="0">
                <a:ea typeface="Arial Unicode MS" pitchFamily="-111" charset="0"/>
                <a:cs typeface="Arial Unicode MS" pitchFamily="-111" charset="0"/>
              </a:rPr>
              <a:t>R</a:t>
            </a:r>
            <a:r>
              <a:rPr lang="en-US" baseline="-25000" dirty="0">
                <a:ea typeface="Arial Unicode MS" pitchFamily="-111" charset="0"/>
                <a:cs typeface="Arial Unicode MS" pitchFamily="-111" charset="0"/>
              </a:rPr>
              <a:t>2</a:t>
            </a:r>
          </a:p>
          <a:p>
            <a:endParaRPr lang="en-US" dirty="0" smtClean="0">
              <a:ea typeface="Arial Unicode MS" pitchFamily="-111" charset="0"/>
              <a:cs typeface="Arial Unicode MS" pitchFamily="-111" charset="0"/>
            </a:endParaRPr>
          </a:p>
          <a:p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Joins R</a:t>
            </a:r>
            <a:r>
              <a:rPr lang="en-US" baseline="-25000" dirty="0" smtClean="0">
                <a:ea typeface="Arial Unicode MS" pitchFamily="-111" charset="0"/>
                <a:cs typeface="Arial Unicode MS" pitchFamily="-111" charset="0"/>
              </a:rPr>
              <a:t>1</a:t>
            </a:r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 and R</a:t>
            </a:r>
            <a:r>
              <a:rPr lang="en-US" baseline="-25000" dirty="0" smtClean="0">
                <a:ea typeface="Arial Unicode MS" pitchFamily="-111" charset="0"/>
                <a:cs typeface="Arial Unicode MS" pitchFamily="-111" charset="0"/>
              </a:rPr>
              <a:t>2</a:t>
            </a:r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 on </a:t>
            </a:r>
            <a:r>
              <a:rPr lang="en-US" i="1" dirty="0" smtClean="0">
                <a:ea typeface="Arial Unicode MS" pitchFamily="-111" charset="0"/>
                <a:cs typeface="Arial Unicode MS" pitchFamily="-111" charset="0"/>
              </a:rPr>
              <a:t>equality of all shared attributes</a:t>
            </a:r>
          </a:p>
          <a:p>
            <a:pPr lvl="1"/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If R</a:t>
            </a:r>
            <a:r>
              <a:rPr lang="en-US" baseline="-25000" dirty="0" smtClean="0">
                <a:ea typeface="Arial Unicode MS" pitchFamily="-111" charset="0"/>
                <a:cs typeface="Arial Unicode MS" pitchFamily="-111" charset="0"/>
              </a:rPr>
              <a:t>1</a:t>
            </a:r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 has attribute set A, and R</a:t>
            </a:r>
            <a:r>
              <a:rPr lang="en-US" baseline="-25000" dirty="0" smtClean="0">
                <a:ea typeface="Arial Unicode MS" pitchFamily="-111" charset="0"/>
                <a:cs typeface="Arial Unicode MS" pitchFamily="-111" charset="0"/>
              </a:rPr>
              <a:t>2</a:t>
            </a:r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 has attribute set B, and they share attributes AB = C, can also be written: 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ea typeface="Arial Unicode MS" pitchFamily="-111" charset="0"/>
                <a:cs typeface="Arial Unicode MS" pitchFamily="-111" charset="0"/>
              </a:rPr>
              <a:t>R</a:t>
            </a:r>
            <a:r>
              <a:rPr lang="en-US" baseline="-25000" dirty="0">
                <a:ea typeface="Arial Unicode MS" pitchFamily="-111" charset="0"/>
                <a:cs typeface="Arial Unicode MS" pitchFamily="-111" charset="0"/>
              </a:rPr>
              <a:t>2</a:t>
            </a:r>
            <a:endParaRPr lang="en-US" dirty="0">
              <a:ea typeface="Arial Unicode MS" pitchFamily="-111" charset="0"/>
              <a:cs typeface="Arial Unicode MS" pitchFamily="-111" charset="0"/>
            </a:endParaRPr>
          </a:p>
          <a:p>
            <a:endParaRPr lang="en-US" dirty="0">
              <a:ea typeface="Arial Unicode MS" pitchFamily="-111" charset="0"/>
              <a:cs typeface="Arial Unicode MS" pitchFamily="-111" charset="0"/>
            </a:endParaRPr>
          </a:p>
          <a:p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Our first example of a </a:t>
            </a:r>
            <a:r>
              <a:rPr lang="en-US" i="1" dirty="0" smtClean="0">
                <a:ea typeface="Arial Unicode MS" pitchFamily="-111" charset="0"/>
                <a:cs typeface="Arial Unicode MS" pitchFamily="-111" charset="0"/>
              </a:rPr>
              <a:t>derived </a:t>
            </a:r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RA</a:t>
            </a:r>
            <a:r>
              <a:rPr lang="en-US" i="1" dirty="0" smtClean="0">
                <a:ea typeface="Arial Unicode MS" pitchFamily="-111" charset="0"/>
                <a:cs typeface="Arial Unicode MS" pitchFamily="-111" charset="0"/>
              </a:rPr>
              <a:t> </a:t>
            </a:r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operator:</a:t>
            </a:r>
          </a:p>
          <a:p>
            <a:pPr lvl="1"/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Meaning</a:t>
            </a:r>
            <a:r>
              <a:rPr lang="en-US" dirty="0">
                <a:ea typeface="Arial Unicode MS" pitchFamily="-111" charset="0"/>
                <a:cs typeface="Arial Unicode MS" pitchFamily="-111" charset="0"/>
              </a:rPr>
              <a:t>:  R</a:t>
            </a:r>
            <a:r>
              <a:rPr lang="en-US" baseline="-25000" dirty="0">
                <a:ea typeface="Arial Unicode MS" pitchFamily="-111" charset="0"/>
                <a:cs typeface="Arial Unicode MS" pitchFamily="-111" charset="0"/>
              </a:rPr>
              <a:t>1</a:t>
            </a:r>
            <a:r>
              <a:rPr lang="en-US" dirty="0">
                <a:ea typeface="Arial Unicode MS" pitchFamily="-111" charset="0"/>
                <a:cs typeface="Arial Unicode MS" pitchFamily="-111" charset="0"/>
              </a:rPr>
              <a:t>  R</a:t>
            </a:r>
            <a:r>
              <a:rPr lang="en-US" baseline="-25000" dirty="0">
                <a:ea typeface="Arial Unicode MS" pitchFamily="-111" charset="0"/>
                <a:cs typeface="Arial Unicode MS" pitchFamily="-111" charset="0"/>
              </a:rPr>
              <a:t>2</a:t>
            </a:r>
            <a:r>
              <a:rPr lang="en-US" dirty="0">
                <a:ea typeface="Arial Unicode MS" pitchFamily="-111" charset="0"/>
                <a:cs typeface="Arial Unicode MS" pitchFamily="-111" charset="0"/>
              </a:rPr>
              <a:t> = </a:t>
            </a:r>
            <a:r>
              <a:rPr lang="en-US" dirty="0" smtClean="0">
                <a:latin typeface="Symbol" pitchFamily="-111" charset="2"/>
                <a:ea typeface="Arial Unicode MS" pitchFamily="-111" charset="0"/>
                <a:cs typeface="Arial Unicode MS" pitchFamily="-111" charset="0"/>
              </a:rPr>
              <a:t>P</a:t>
            </a:r>
            <a:r>
              <a:rPr lang="en-US" baseline="-25000" dirty="0" smtClean="0">
                <a:ea typeface="Arial Unicode MS" pitchFamily="-111" charset="0"/>
                <a:cs typeface="Arial Unicode MS" pitchFamily="-111" charset="0"/>
              </a:rPr>
              <a:t>A U B</a:t>
            </a:r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(</a:t>
            </a:r>
            <a:r>
              <a:rPr lang="en-US" dirty="0" err="1" smtClean="0">
                <a:latin typeface="Symbol" pitchFamily="-111" charset="2"/>
                <a:ea typeface="Arial Unicode MS" pitchFamily="-111" charset="0"/>
                <a:cs typeface="Arial Unicode MS" pitchFamily="-111" charset="0"/>
              </a:rPr>
              <a:t>s</a:t>
            </a:r>
            <a:r>
              <a:rPr lang="en-US" baseline="-25000" dirty="0" err="1" smtClean="0">
                <a:ea typeface="Arial Unicode MS" pitchFamily="-111" charset="0"/>
                <a:cs typeface="Arial Unicode MS" pitchFamily="-111" charset="0"/>
              </a:rPr>
              <a:t>C</a:t>
            </a:r>
            <a:r>
              <a:rPr lang="en-US" baseline="-25000" dirty="0" smtClean="0">
                <a:ea typeface="Arial Unicode MS" pitchFamily="-111" charset="0"/>
                <a:cs typeface="Arial Unicode MS" pitchFamily="-111" charset="0"/>
              </a:rPr>
              <a:t>=D</a:t>
            </a:r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(R</a:t>
            </a:r>
            <a:r>
              <a:rPr lang="en-US" baseline="-25000" dirty="0" smtClean="0">
                <a:ea typeface="Arial Unicode MS" pitchFamily="-111" charset="0"/>
                <a:cs typeface="Arial Unicode MS" pitchFamily="-111" charset="0"/>
              </a:rPr>
              <a:t>1</a:t>
            </a:r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) </a:t>
            </a:r>
            <a:r>
              <a:rPr lang="en-US" dirty="0">
                <a:sym typeface="Symbol" pitchFamily="-111" charset="2"/>
              </a:rPr>
              <a:t> R</a:t>
            </a:r>
            <a:r>
              <a:rPr lang="en-US" baseline="-25000" dirty="0">
                <a:sym typeface="Symbol" pitchFamily="-111" charset="2"/>
              </a:rPr>
              <a:t>2</a:t>
            </a:r>
            <a:r>
              <a:rPr lang="en-US" dirty="0" smtClean="0">
                <a:sym typeface="Symbol" pitchFamily="-111" charset="2"/>
              </a:rPr>
              <a:t>))</a:t>
            </a:r>
            <a:endParaRPr lang="en-US" dirty="0">
              <a:ea typeface="Arial Unicode MS" pitchFamily="-111" charset="0"/>
              <a:cs typeface="Arial Unicode MS" pitchFamily="-111" charset="0"/>
            </a:endParaRPr>
          </a:p>
          <a:p>
            <a:pPr lvl="1"/>
            <a:r>
              <a:rPr lang="en-US" dirty="0">
                <a:ea typeface="Arial Unicode MS" pitchFamily="-111" charset="0"/>
                <a:cs typeface="Arial Unicode MS" pitchFamily="-111" charset="0"/>
              </a:rPr>
              <a:t>Where:</a:t>
            </a:r>
          </a:p>
          <a:p>
            <a:pPr lvl="2"/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The rename  renames the shared attributes in one of the relations</a:t>
            </a:r>
          </a:p>
          <a:p>
            <a:pPr lvl="2"/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The </a:t>
            </a:r>
            <a:r>
              <a:rPr lang="en-US" dirty="0">
                <a:ea typeface="Arial Unicode MS" pitchFamily="-111" charset="0"/>
                <a:cs typeface="Arial Unicode MS" pitchFamily="-111" charset="0"/>
              </a:rPr>
              <a:t>selection </a:t>
            </a:r>
            <a:r>
              <a:rPr lang="en-US" dirty="0" err="1" smtClean="0">
                <a:latin typeface="Symbol" pitchFamily="-111" charset="2"/>
                <a:ea typeface="Arial Unicode MS" pitchFamily="-111" charset="0"/>
                <a:cs typeface="Arial Unicode MS" pitchFamily="-111" charset="0"/>
              </a:rPr>
              <a:t>s</a:t>
            </a:r>
            <a:r>
              <a:rPr lang="en-US" baseline="-25000" dirty="0" err="1" smtClean="0">
                <a:ea typeface="Arial Unicode MS" pitchFamily="-111" charset="0"/>
                <a:cs typeface="Arial Unicode MS" pitchFamily="-111" charset="0"/>
              </a:rPr>
              <a:t>C</a:t>
            </a:r>
            <a:r>
              <a:rPr lang="en-US" baseline="-25000" dirty="0" smtClean="0">
                <a:ea typeface="Arial Unicode MS" pitchFamily="-111" charset="0"/>
                <a:cs typeface="Arial Unicode MS" pitchFamily="-111" charset="0"/>
              </a:rPr>
              <a:t>=D </a:t>
            </a:r>
            <a:r>
              <a:rPr lang="en-US" dirty="0">
                <a:ea typeface="Arial Unicode MS" pitchFamily="-111" charset="0"/>
                <a:cs typeface="Arial Unicode MS" pitchFamily="-111" charset="0"/>
              </a:rPr>
              <a:t>checks equality of </a:t>
            </a:r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the shared attributes</a:t>
            </a:r>
            <a:endParaRPr lang="en-US" dirty="0">
              <a:ea typeface="Arial Unicode MS" pitchFamily="-111" charset="0"/>
              <a:cs typeface="Arial Unicode MS" pitchFamily="-111" charset="0"/>
            </a:endParaRPr>
          </a:p>
          <a:p>
            <a:pPr lvl="2"/>
            <a:r>
              <a:rPr lang="en-US" dirty="0">
                <a:ea typeface="Arial Unicode MS" pitchFamily="-111" charset="0"/>
                <a:cs typeface="Arial Unicode MS" pitchFamily="-111" charset="0"/>
              </a:rPr>
              <a:t>The projection </a:t>
            </a:r>
            <a:r>
              <a:rPr lang="en-US" dirty="0">
                <a:latin typeface="Symbol" pitchFamily="-111" charset="2"/>
                <a:ea typeface="Arial Unicode MS" pitchFamily="-111" charset="0"/>
                <a:cs typeface="Arial Unicode MS" pitchFamily="-111" charset="0"/>
              </a:rPr>
              <a:t>P</a:t>
            </a:r>
            <a:r>
              <a:rPr lang="en-US" baseline="-25000" dirty="0">
                <a:ea typeface="Arial Unicode MS" pitchFamily="-111" charset="0"/>
                <a:cs typeface="Arial Unicode MS" pitchFamily="-111" charset="0"/>
              </a:rPr>
              <a:t>A U </a:t>
            </a:r>
            <a:r>
              <a:rPr lang="en-US" baseline="-25000" dirty="0" smtClean="0">
                <a:ea typeface="Arial Unicode MS" pitchFamily="-111" charset="0"/>
                <a:cs typeface="Arial Unicode MS" pitchFamily="-111" charset="0"/>
              </a:rPr>
              <a:t>B </a:t>
            </a:r>
            <a:r>
              <a:rPr lang="en-US" dirty="0" smtClean="0">
                <a:ea typeface="Arial Unicode MS" pitchFamily="-111" charset="0"/>
                <a:cs typeface="Arial Unicode MS" pitchFamily="-111" charset="0"/>
              </a:rPr>
              <a:t>eliminates </a:t>
            </a:r>
            <a:r>
              <a:rPr lang="en-US" dirty="0">
                <a:ea typeface="Arial Unicode MS" pitchFamily="-111" charset="0"/>
                <a:cs typeface="Arial Unicode MS" pitchFamily="-111" charset="0"/>
              </a:rPr>
              <a:t>the duplicate common attributes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=""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75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4665"/>
              </p:ext>
            </p:extLst>
          </p:nvPr>
        </p:nvGraphicFramePr>
        <p:xfrm>
          <a:off x="7756903" y="161870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14490"/>
                <a:gridCol w="122385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15600"/>
              </p:ext>
            </p:extLst>
          </p:nvPr>
        </p:nvGraphicFramePr>
        <p:xfrm>
          <a:off x="3239478" y="1616097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948348"/>
                <a:gridCol w="1090001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93045"/>
              </p:ext>
            </p:extLst>
          </p:nvPr>
        </p:nvGraphicFramePr>
        <p:xfrm>
          <a:off x="4377324" y="4512527"/>
          <a:ext cx="5192571" cy="1026092"/>
        </p:xfrm>
        <a:graphic>
          <a:graphicData uri="http://schemas.openxmlformats.org/drawingml/2006/table">
            <a:tbl>
              <a:tblPr/>
              <a:tblGrid>
                <a:gridCol w="849172"/>
                <a:gridCol w="1057275"/>
                <a:gridCol w="1128713"/>
                <a:gridCol w="1105961"/>
                <a:gridCol w="1051450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56903" y="1080616"/>
            <a:ext cx="126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 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9478" y="1084058"/>
            <a:ext cx="149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 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8780" y="788228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30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dirty="0" smtClean="0"/>
                  <a:t>schemas </a:t>
                </a:r>
                <a:r>
                  <a:rPr lang="en-US" dirty="0"/>
                  <a:t>R(A, B, C, D), S(A, C, E), what is the schema of R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?</a:t>
                </a:r>
              </a:p>
              <a:p>
                <a:endParaRPr lang="en-US" dirty="0"/>
              </a:p>
              <a:p>
                <a:r>
                  <a:rPr lang="en-US" dirty="0"/>
                  <a:t>Given R(A, B, C),  S(D, E), what is R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  <a:p>
                <a:endParaRPr lang="en-US" dirty="0"/>
              </a:p>
              <a:p>
                <a:r>
                  <a:rPr lang="en-US" dirty="0"/>
                  <a:t>Given R(A, B),  S(A, B),  what is  R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  <a:blipFill rotWithShape="0">
                <a:blip r:embed="rId2"/>
                <a:stretch>
                  <a:fillRect l="-10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719457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11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 err="1" smtClean="0"/>
              <a:t>Equivalece</a:t>
            </a:r>
            <a:r>
              <a:rPr lang="en-US" dirty="0" smtClean="0"/>
              <a:t> 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=""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=""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38864" y="5788680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this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in more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depth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later in the lecture…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74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saw how we can transform declarative SQL queries into precise, compositional RA plans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4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41" y="2543175"/>
            <a:ext cx="4772021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20101" y="2563812"/>
            <a:ext cx="319087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26819" y="5060145"/>
            <a:ext cx="65383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how to then optimize these plans later in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this lecture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25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</a:t>
            </a:r>
            <a:r>
              <a:rPr lang="en-US" dirty="0" smtClean="0"/>
              <a:t>is the RA “plan” executed?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792003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already know how to execute all the basic operators!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30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Plan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Natural Join / Join:</a:t>
            </a:r>
          </a:p>
          <a:p>
            <a:pPr lvl="1"/>
            <a:r>
              <a:rPr lang="en-US" dirty="0" smtClean="0"/>
              <a:t>We use </a:t>
            </a:r>
            <a:r>
              <a:rPr lang="en-US" b="1" dirty="0" smtClean="0"/>
              <a:t>memory &amp; IO cost considerations to pick the correct algorithm to execute a join</a:t>
            </a:r>
            <a:r>
              <a:rPr lang="en-US" dirty="0" smtClean="0"/>
              <a:t> </a:t>
            </a:r>
            <a:r>
              <a:rPr lang="en-US" b="1" dirty="0" smtClean="0"/>
              <a:t>with (BNLJ, SMJ, HJ…)!</a:t>
            </a:r>
          </a:p>
          <a:p>
            <a:pPr lvl="1"/>
            <a:endParaRPr lang="en-US" dirty="0"/>
          </a:p>
          <a:p>
            <a:r>
              <a:rPr lang="en-US" dirty="0" smtClean="0"/>
              <a:t>Selection:</a:t>
            </a:r>
          </a:p>
          <a:p>
            <a:pPr lvl="1"/>
            <a:r>
              <a:rPr lang="en-US" dirty="0" smtClean="0"/>
              <a:t>We use </a:t>
            </a:r>
            <a:r>
              <a:rPr lang="en-US" b="1" dirty="0" smtClean="0"/>
              <a:t>indexes to aid selection</a:t>
            </a:r>
          </a:p>
          <a:p>
            <a:pPr lvl="1"/>
            <a:r>
              <a:rPr lang="en-US" dirty="0" smtClean="0"/>
              <a:t>Can always fall back on scan / binary search as well</a:t>
            </a:r>
          </a:p>
          <a:p>
            <a:pPr lvl="1"/>
            <a:endParaRPr lang="en-US" dirty="0"/>
          </a:p>
          <a:p>
            <a:r>
              <a:rPr lang="en-US" dirty="0" smtClean="0"/>
              <a:t>Projection:</a:t>
            </a:r>
          </a:p>
          <a:p>
            <a:pPr lvl="1"/>
            <a:r>
              <a:rPr lang="en-US" dirty="0" smtClean="0"/>
              <a:t>The main operation here is finding </a:t>
            </a:r>
            <a:r>
              <a:rPr lang="en-US" i="1" dirty="0" smtClean="0"/>
              <a:t>distinct </a:t>
            </a:r>
            <a:r>
              <a:rPr lang="en-US" dirty="0" smtClean="0"/>
              <a:t>values of the project tuples; we can do this with e.g. </a:t>
            </a:r>
            <a:r>
              <a:rPr lang="en-US" b="1" dirty="0" smtClean="0"/>
              <a:t>hashing </a:t>
            </a:r>
            <a:r>
              <a:rPr lang="en-US" dirty="0" smtClean="0"/>
              <a:t>or </a:t>
            </a:r>
            <a:r>
              <a:rPr lang="en-US" b="1" dirty="0" smtClean="0"/>
              <a:t>sorting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8864" y="5635625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will get to know about how to execute all the basic operators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(maybe) later!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60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The Relational Model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Relational Algebra: Basic Operators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Execution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ACTIVITY: From SQL to RA &amp; Back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3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Activity-16-1.ipynb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36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07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Adv.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03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Set Operations in RA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Fancier RA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Extensions &amp; Limitations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2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69077" y="3420854"/>
            <a:ext cx="2345673" cy="77967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7540" y="3579856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We’ll look at these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0828" y="5055773"/>
            <a:ext cx="316482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some of these </a:t>
            </a:r>
            <a:r>
              <a:rPr lang="en-US" sz="2400" i="1" smtClean="0">
                <a:latin typeface="+mj-lt"/>
              </a:rPr>
              <a:t>derived operators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687287"/>
            <a:ext cx="7772400" cy="9144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Union (</a:t>
            </a:r>
            <a:r>
              <a:rPr lang="en-US" dirty="0" smtClean="0">
                <a:sym typeface="Symbol" pitchFamily="-111" charset="2"/>
              </a:rPr>
              <a:t>)</a:t>
            </a:r>
            <a:r>
              <a:rPr lang="en-US" dirty="0" smtClean="0"/>
              <a:t> </a:t>
            </a:r>
            <a:r>
              <a:rPr lang="en-US" dirty="0"/>
              <a:t>and 2. Difference </a:t>
            </a:r>
            <a:r>
              <a:rPr lang="en-US" dirty="0" smtClean="0"/>
              <a:t>(–)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981200"/>
            <a:ext cx="9420225" cy="4495800"/>
          </a:xfrm>
        </p:spPr>
        <p:txBody>
          <a:bodyPr/>
          <a:lstStyle/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 R2</a:t>
            </a:r>
            <a:endParaRPr lang="en-US" dirty="0"/>
          </a:p>
          <a:p>
            <a:r>
              <a:rPr lang="en-US" dirty="0"/>
              <a:t>Example:  </a:t>
            </a:r>
          </a:p>
          <a:p>
            <a:pPr lvl="1"/>
            <a:r>
              <a:rPr lang="en-US" dirty="0" err="1"/>
              <a:t>ActiveEmployees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R1 – R2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AllEmployees</a:t>
            </a:r>
            <a:r>
              <a:rPr lang="en-US" dirty="0"/>
              <a:t> --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251292" y="2026215"/>
            <a:ext cx="2305614" cy="1381688"/>
            <a:chOff x="8905312" y="3952260"/>
            <a:chExt cx="2305614" cy="1381688"/>
          </a:xfrm>
        </p:grpSpPr>
        <p:sp>
          <p:nvSpPr>
            <p:cNvPr id="9" name="Oval 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51292" y="4229100"/>
            <a:ext cx="2305614" cy="1381688"/>
            <a:chOff x="8905312" y="3952260"/>
            <a:chExt cx="2305614" cy="1381688"/>
          </a:xfrm>
        </p:grpSpPr>
        <p:sp>
          <p:nvSpPr>
            <p:cNvPr id="12" name="Oval 11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236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Set Operations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8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7" y="495300"/>
            <a:ext cx="7772400" cy="914400"/>
          </a:xfrm>
        </p:spPr>
        <p:txBody>
          <a:bodyPr/>
          <a:lstStyle/>
          <a:p>
            <a:r>
              <a:rPr lang="en-US" dirty="0"/>
              <a:t>What about </a:t>
            </a:r>
            <a:r>
              <a:rPr lang="en-US" dirty="0" smtClean="0"/>
              <a:t>Intersection (</a:t>
            </a:r>
            <a:r>
              <a:rPr lang="en-US" dirty="0" smtClean="0">
                <a:sym typeface="Symbol" pitchFamily="-111" charset="2"/>
              </a:rPr>
              <a:t>)</a:t>
            </a:r>
            <a:r>
              <a:rPr lang="en-US" dirty="0" smtClean="0"/>
              <a:t> </a:t>
            </a:r>
            <a:r>
              <a:rPr lang="en-US" dirty="0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137" y="1685924"/>
            <a:ext cx="8958263" cy="4333875"/>
          </a:xfrm>
        </p:spPr>
        <p:txBody>
          <a:bodyPr/>
          <a:lstStyle/>
          <a:p>
            <a:r>
              <a:rPr lang="en-US" dirty="0"/>
              <a:t>It is a derived operator</a:t>
            </a:r>
          </a:p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R2 = R1 – (R1 – R2)</a:t>
            </a:r>
          </a:p>
          <a:p>
            <a:r>
              <a:rPr lang="en-US" dirty="0"/>
              <a:t>Also expressed as a </a:t>
            </a:r>
            <a:r>
              <a:rPr lang="en-US" dirty="0" smtClean="0"/>
              <a:t>join!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UnionizedEmployees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45584" y="1685924"/>
            <a:ext cx="2305614" cy="1381688"/>
            <a:chOff x="8905312" y="3952260"/>
            <a:chExt cx="2305614" cy="1381688"/>
          </a:xfrm>
        </p:grpSpPr>
        <p:sp>
          <p:nvSpPr>
            <p:cNvPr id="5" name="Oval 4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236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Set Operations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9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76600"/>
            <a:ext cx="7772400" cy="1143000"/>
          </a:xfrm>
        </p:spPr>
        <p:txBody>
          <a:bodyPr/>
          <a:lstStyle/>
          <a:p>
            <a:r>
              <a:rPr lang="en-US" dirty="0" smtClean="0"/>
              <a:t>Fancier RA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32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73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Theta </a:t>
                </a:r>
                <a:r>
                  <a:rPr lang="en-US" dirty="0" smtClean="0"/>
                  <a:t>Join (</a:t>
                </a:r>
                <a14:m>
                  <m:oMath xmlns=""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 smtClean="0">
                    <a:latin typeface="Symbol" pitchFamily="-111" charset="2"/>
                  </a:rPr>
                  <a:t>q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45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</p:spPr>
            <p:txBody>
              <a:bodyPr/>
              <a:lstStyle/>
              <a:p>
                <a:r>
                  <a:rPr lang="en-US" dirty="0"/>
                  <a:t>A join that involves a predicate</a:t>
                </a:r>
              </a:p>
              <a:p>
                <a:r>
                  <a:rPr lang="en-US" dirty="0"/>
                  <a:t>R1 </a:t>
                </a:r>
                <a14:m>
                  <m:oMath xmlns=""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 smtClean="0">
                    <a:latin typeface="Symbol" pitchFamily="-111" charset="2"/>
                  </a:rPr>
                  <a:t>q</a:t>
                </a:r>
                <a:r>
                  <a:rPr lang="en-US" dirty="0" smtClean="0"/>
                  <a:t> </a:t>
                </a:r>
                <a:r>
                  <a:rPr lang="en-US" dirty="0"/>
                  <a:t>R2   =  </a:t>
                </a:r>
                <a:r>
                  <a:rPr lang="en-US" dirty="0">
                    <a:latin typeface="Symbol" pitchFamily="-111" charset="2"/>
                  </a:rPr>
                  <a:t>s</a:t>
                </a:r>
                <a:r>
                  <a:rPr lang="en-US" dirty="0"/>
                  <a:t> </a:t>
                </a:r>
                <a:r>
                  <a:rPr lang="en-US" baseline="-25000" dirty="0">
                    <a:latin typeface="Symbol" pitchFamily="-111" charset="2"/>
                  </a:rPr>
                  <a:t>q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can be any condition </a:t>
                </a: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  <a:blipFill rotWithShape="0">
                <a:blip r:embed="rId3"/>
                <a:stretch>
                  <a:fillRect l="-11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Symbol" pitchFamily="-111" charset="2"/>
              </a:rPr>
              <a:t>q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3" y="823413"/>
            <a:ext cx="374288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16767" y="4239600"/>
            <a:ext cx="35743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natural join is a theta join + a projection.</a:t>
            </a:r>
            <a:endParaRPr lang="en-US" sz="24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32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17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Equi</a:t>
                </a:r>
                <a:r>
                  <a:rPr lang="en-US" dirty="0" smtClean="0"/>
                  <a:t>-join (</a:t>
                </a:r>
                <a14:m>
                  <m:oMath xmlns=""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theta join where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is an equality</a:t>
                </a:r>
              </a:p>
              <a:p>
                <a:r>
                  <a:rPr lang="en-US" dirty="0"/>
                  <a:t>R1 </a:t>
                </a:r>
                <a14:m>
                  <m:oMath xmlns=""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R2   =  </a:t>
                </a:r>
                <a:r>
                  <a:rPr lang="en-US" dirty="0">
                    <a:latin typeface="Symbol" pitchFamily="-111" charset="2"/>
                  </a:rPr>
                  <a:t>s 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=""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SSN=SSN</a:t>
                </a:r>
                <a:r>
                  <a:rPr lang="en-US" dirty="0"/>
                  <a:t> 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𝑝𝑛𝑎𝑚𝑒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7286624" y="823413"/>
            <a:ext cx="3693264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6767" y="4239600"/>
            <a:ext cx="3574399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Most common join in practice!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932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3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Semijoin</a:t>
                </a:r>
                <a:r>
                  <a:rPr lang="en-US" dirty="0" smtClean="0"/>
                  <a:t> (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5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 </a:t>
                </a:r>
                <a14:m>
                  <m:oMath xmlns=""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  = </a:t>
                </a:r>
                <a:r>
                  <a:rPr lang="en-US" dirty="0">
                    <a:latin typeface="Symbol" pitchFamily="-111" charset="2"/>
                  </a:rPr>
                  <a:t>P</a:t>
                </a:r>
                <a:r>
                  <a:rPr lang="en-US" dirty="0"/>
                  <a:t> </a:t>
                </a:r>
                <a:r>
                  <a:rPr lang="en-US" baseline="-25000" dirty="0"/>
                  <a:t>A1,…,An</a:t>
                </a:r>
                <a:r>
                  <a:rPr lang="en-US" dirty="0"/>
                  <a:t> (R </a:t>
                </a:r>
                <a14:m>
                  <m:oMath xmlns=""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dirty="0"/>
                  <a:t> S)</a:t>
                </a:r>
              </a:p>
              <a:p>
                <a:r>
                  <a:rPr lang="en-US" dirty="0"/>
                  <a:t>Where A</a:t>
                </a:r>
                <a:r>
                  <a:rPr lang="en-US" baseline="-25000" dirty="0"/>
                  <a:t>1</a:t>
                </a:r>
                <a:r>
                  <a:rPr lang="en-US" dirty="0"/>
                  <a:t>, …, A</a:t>
                </a:r>
                <a:r>
                  <a:rPr lang="en-US" baseline="-25000" dirty="0"/>
                  <a:t>n</a:t>
                </a:r>
                <a:r>
                  <a:rPr lang="en-US" dirty="0"/>
                  <a:t> are the attributes in R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/>
                  <a:t>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307788"/>
            <a:ext cx="4543426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sid,sname,gpa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  <a:sym typeface="Symbol" pitchFamily="-111" charset="2"/>
                        </a:rPr>
                        <m:t>⋉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4" y="823413"/>
            <a:ext cx="3721618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32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884137"/>
            <a:ext cx="9144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 smtClean="0">
                <a:solidFill>
                  <a:prstClr val="black"/>
                </a:solidFill>
                <a:latin typeface="+mj-lt"/>
              </a:rPr>
              <a:t>The Relational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4000" dirty="0" smtClean="0">
                <a:solidFill>
                  <a:prstClr val="black"/>
                </a:solidFill>
                <a:latin typeface="+mj-lt"/>
              </a:rPr>
              <a:t>odel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is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precise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implementable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and we can operate on it (query/update, etc.)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810650"/>
            <a:ext cx="9144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>
                <a:solidFill>
                  <a:prstClr val="black"/>
                </a:solidFill>
                <a:latin typeface="+mj-lt"/>
              </a:rPr>
              <a:t>Database maps internally into this </a:t>
            </a:r>
          </a:p>
          <a:p>
            <a:pPr algn="ctr" defTabSz="457200"/>
            <a:r>
              <a:rPr lang="en-US" sz="4000" i="1" dirty="0">
                <a:solidFill>
                  <a:prstClr val="black"/>
                </a:solidFill>
                <a:latin typeface="+mj-lt"/>
              </a:rPr>
              <a:t>procedural language.</a:t>
            </a:r>
            <a:endParaRPr lang="en-US" sz="4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6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Semijoins in Distributed Databases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6561"/>
            <a:ext cx="10515600" cy="7620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Semijoins</a:t>
            </a:r>
            <a:r>
              <a:rPr lang="en-US" dirty="0"/>
              <a:t> are </a:t>
            </a:r>
            <a:r>
              <a:rPr lang="en-US" dirty="0" smtClean="0"/>
              <a:t>often used to compute natural joins in </a:t>
            </a:r>
            <a:r>
              <a:rPr lang="en-US" dirty="0"/>
              <a:t>distributed databases</a:t>
            </a: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>
            <p:extLst/>
          </p:nvPr>
        </p:nvGraphicFramePr>
        <p:xfrm>
          <a:off x="2606674" y="3276908"/>
          <a:ext cx="1905000" cy="7315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>
            <p:extLst/>
          </p:nvPr>
        </p:nvGraphicFramePr>
        <p:xfrm>
          <a:off x="6569074" y="2895908"/>
          <a:ext cx="2857500" cy="7315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Dname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2225674" y="2438708"/>
            <a:ext cx="26670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6188074" y="2286308"/>
            <a:ext cx="3886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59" name="AutoShape 31"/>
          <p:cNvCxnSpPr>
            <a:cxnSpLocks noChangeShapeType="1"/>
            <a:stCxn id="22557" idx="6"/>
            <a:endCxn id="22558" idx="2"/>
          </p:cNvCxnSpPr>
          <p:nvPr/>
        </p:nvCxnSpPr>
        <p:spPr bwMode="auto">
          <a:xfrm flipV="1">
            <a:off x="4892674" y="3238808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2666999" y="2632383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Employee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7315199" y="2251383"/>
            <a:ext cx="1274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Dependents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5181600" y="3470583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3" name="Rectangle 35"/>
              <p:cNvSpPr>
                <a:spLocks noChangeArrowheads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3200" dirty="0">
                    <a:latin typeface="Times New Roman" pitchFamily="-111" charset="0"/>
                  </a:rPr>
                  <a:t>Employee </a:t>
                </a:r>
                <a14:m>
                  <m:oMath xmlns=""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=</a:t>
                </a:r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dirty="0">
                    <a:latin typeface="Times New Roman" pitchFamily="-111" charset="0"/>
                  </a:rPr>
                  <a:t> (</a:t>
                </a:r>
                <a:r>
                  <a:rPr lang="en-US" sz="3200" dirty="0">
                    <a:latin typeface="Symbol" pitchFamily="-111" charset="2"/>
                  </a:rPr>
                  <a:t>s 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age&gt;71 </a:t>
                </a:r>
                <a:r>
                  <a:rPr lang="en-US" sz="32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sz="3200" dirty="0">
                    <a:latin typeface="Times New Roman" pitchFamily="-111" charset="0"/>
                  </a:rPr>
                  <a:t>Dependents))</a:t>
                </a:r>
              </a:p>
            </p:txBody>
          </p:sp>
        </mc:Choice>
        <mc:Fallback xmlns="">
          <p:sp>
            <p:nvSpPr>
              <p:cNvPr id="22563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163" t="-13542" r="-1211" b="-33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553200" y="5638800"/>
            <a:ext cx="3075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T = </a:t>
            </a:r>
            <a:r>
              <a:rPr lang="en-US">
                <a:latin typeface="Symbol" pitchFamily="-111" charset="2"/>
              </a:rPr>
              <a:t>P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 baseline="-25000">
                <a:latin typeface="Times New Roman" pitchFamily="-111" charset="0"/>
              </a:rPr>
              <a:t>SSN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>
                <a:latin typeface="Symbol" pitchFamily="-111" charset="2"/>
              </a:rPr>
              <a:t>s </a:t>
            </a:r>
            <a:r>
              <a:rPr lang="en-US" baseline="-25000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age&gt;71 </a:t>
            </a:r>
            <a:r>
              <a:rPr lang="en-US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(</a:t>
            </a:r>
            <a:r>
              <a:rPr lang="en-US">
                <a:latin typeface="Times New Roman" pitchFamily="-111" charset="0"/>
              </a:rPr>
              <a:t>Dependents)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5" name="Text Box 37"/>
              <p:cNvSpPr txBox="1">
                <a:spLocks noChangeArrowheads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R = Employee </a:t>
                </a:r>
                <a14:m>
                  <m:oMath xmlns=""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256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blipFill rotWithShape="0">
                <a:blip r:embed="rId3"/>
                <a:stretch>
                  <a:fillRect l="-2594" r="-1441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66" name="Text Box 38"/>
              <p:cNvSpPr txBox="1">
                <a:spLocks noChangeArrowheads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Answer = R </a:t>
                </a:r>
                <a14:m>
                  <m:oMath xmlns=""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latin typeface="Times New Roman" pitchFamily="-111" charset="0"/>
                  </a:rPr>
                  <a:t>Dependents</a:t>
                </a:r>
              </a:p>
            </p:txBody>
          </p:sp>
        </mc:Choice>
        <mc:Fallback xmlns="">
          <p:sp>
            <p:nvSpPr>
              <p:cNvPr id="22566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blipFill rotWithShape="0">
                <a:blip r:embed="rId4"/>
                <a:stretch>
                  <a:fillRect l="-1907" r="-847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7" name="Line 39"/>
          <p:cNvSpPr>
            <a:spLocks noChangeShapeType="1"/>
          </p:cNvSpPr>
          <p:nvPr/>
        </p:nvSpPr>
        <p:spPr bwMode="auto">
          <a:xfrm flipH="1">
            <a:off x="5181600" y="5867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5181600" y="6248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0640" y="4937929"/>
            <a:ext cx="22518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Send less data to reduce </a:t>
            </a:r>
            <a:r>
              <a:rPr lang="en-US" sz="2400" smtClean="0">
                <a:latin typeface="+mj-lt"/>
              </a:rPr>
              <a:t>network bandwidth!</a:t>
            </a:r>
            <a:endParaRPr lang="en-US" sz="2400" dirty="0"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2932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9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329696"/>
            <a:ext cx="7772400" cy="1143000"/>
          </a:xfrm>
        </p:spPr>
        <p:txBody>
          <a:bodyPr/>
          <a:lstStyle/>
          <a:p>
            <a:r>
              <a:rPr lang="en-US" dirty="0" smtClean="0"/>
              <a:t>RA Expressions Can Get Complex!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486400"/>
            <a:ext cx="7772400" cy="10668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 Person         Purchase          Person          Product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400800" y="5029201"/>
            <a:ext cx="17219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name=fred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305801" y="5029201"/>
            <a:ext cx="196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name=gizmo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6106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pid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294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ssn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5334001" y="3581401"/>
            <a:ext cx="1706563" cy="460375"/>
            <a:chOff x="2736" y="2016"/>
            <a:chExt cx="1075" cy="290"/>
          </a:xfrm>
        </p:grpSpPr>
        <p:sp>
          <p:nvSpPr>
            <p:cNvPr id="23561" name="AutoShape 9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2976" y="2094"/>
              <a:ext cx="8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seller-ssn=ssn</a:t>
              </a: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7543803" y="2743204"/>
            <a:ext cx="1206501" cy="461963"/>
            <a:chOff x="2736" y="2016"/>
            <a:chExt cx="760" cy="291"/>
          </a:xfrm>
        </p:grpSpPr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2976" y="2094"/>
              <a:ext cx="5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pid=pid</a:t>
              </a:r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4876801" y="2057401"/>
            <a:ext cx="1730375" cy="460375"/>
            <a:chOff x="2736" y="2016"/>
            <a:chExt cx="1090" cy="290"/>
          </a:xfrm>
        </p:grpSpPr>
        <p:sp>
          <p:nvSpPr>
            <p:cNvPr id="23567" name="AutoShape 15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2976" y="2094"/>
              <a:ext cx="8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buyer-ssn=ssn</a:t>
              </a:r>
            </a:p>
          </p:txBody>
        </p:sp>
      </p:grp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800601" y="1066801"/>
            <a:ext cx="11961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name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7086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91440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V="1">
            <a:off x="7086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9144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5029200" y="4038600"/>
            <a:ext cx="533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 flipV="1">
            <a:off x="5562600" y="4038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5562600" y="3048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7848600" y="30480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5257800" y="25146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3124200" y="2514600"/>
            <a:ext cx="1676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5029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2932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29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493" y="2796437"/>
            <a:ext cx="10515600" cy="1325563"/>
          </a:xfrm>
        </p:spPr>
        <p:txBody>
          <a:bodyPr/>
          <a:lstStyle/>
          <a:p>
            <a:r>
              <a:rPr lang="en-US" smtClean="0"/>
              <a:t>Multisets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33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68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379289"/>
            <a:ext cx="10515600" cy="1325563"/>
          </a:xfrm>
        </p:spPr>
        <p:txBody>
          <a:bodyPr/>
          <a:lstStyle/>
          <a:p>
            <a:r>
              <a:rPr lang="en-US" dirty="0" smtClean="0"/>
              <a:t>Recall that </a:t>
            </a:r>
            <a:r>
              <a:rPr lang="en-US" smtClean="0"/>
              <a:t>SQL uses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767504" y="2579731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=""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</a:t>
                </a:r>
                <a:r>
                  <a:rPr lang="en-US" sz="2400" i="1" dirty="0" smtClean="0">
                    <a:latin typeface="+mj-lt"/>
                  </a:rPr>
                  <a:t>Items not listed have implicit count 0)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933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82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796163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831550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933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8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796163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831550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3933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5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All RA operations </a:t>
            </a:r>
            <a:r>
              <a:rPr lang="en-US" dirty="0"/>
              <a:t>need to be defined carefully on </a:t>
            </a:r>
            <a:r>
              <a:rPr lang="en-US" dirty="0" smtClean="0"/>
              <a:t>bags</a:t>
            </a:r>
            <a:endParaRPr lang="en-US" dirty="0"/>
          </a:p>
          <a:p>
            <a:pPr lvl="1"/>
            <a:endParaRPr lang="en-US" sz="2800" dirty="0" smtClean="0">
              <a:latin typeface="Symbol" pitchFamily="-111" charset="2"/>
            </a:endParaRPr>
          </a:p>
          <a:p>
            <a:pPr lvl="1"/>
            <a:r>
              <a:rPr lang="en-US" sz="2800" dirty="0" err="1" smtClean="0">
                <a:latin typeface="Symbol" pitchFamily="-111" charset="2"/>
              </a:rPr>
              <a:t>s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(R</a:t>
            </a:r>
            <a:r>
              <a:rPr lang="en-US" sz="2800" dirty="0"/>
              <a:t>): preserve the number of occurrences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 </a:t>
            </a:r>
            <a:r>
              <a:rPr lang="en-US" sz="2800" dirty="0">
                <a:latin typeface="Symbol" pitchFamily="-111" charset="2"/>
              </a:rPr>
              <a:t>P</a:t>
            </a:r>
            <a:r>
              <a:rPr lang="en-US" sz="2800" baseline="-25000" dirty="0"/>
              <a:t>A</a:t>
            </a:r>
            <a:r>
              <a:rPr lang="en-US" sz="2800" dirty="0"/>
              <a:t>(R): no duplicate elimination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Cross-product</a:t>
            </a:r>
            <a:r>
              <a:rPr lang="en-US" sz="2800" dirty="0"/>
              <a:t>, join: no duplicate elimination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683668" y="5432405"/>
            <a:ext cx="682466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2800" dirty="0" smtClean="0">
                <a:latin typeface="+mj-lt"/>
              </a:rPr>
              <a:t>This is important</a:t>
            </a:r>
            <a:r>
              <a:rPr lang="en-US" sz="2800" dirty="0">
                <a:latin typeface="+mj-lt"/>
              </a:rPr>
              <a:t>-</a:t>
            </a:r>
            <a:r>
              <a:rPr lang="en-US" sz="2800" dirty="0" smtClean="0">
                <a:latin typeface="+mj-lt"/>
              </a:rPr>
              <a:t> relational engines work </a:t>
            </a:r>
            <a:r>
              <a:rPr lang="en-US" sz="2800" dirty="0">
                <a:latin typeface="+mj-lt"/>
              </a:rPr>
              <a:t>on </a:t>
            </a:r>
            <a:r>
              <a:rPr lang="en-US" sz="2800" dirty="0" err="1">
                <a:latin typeface="+mj-lt"/>
              </a:rPr>
              <a:t>multisets</a:t>
            </a:r>
            <a:r>
              <a:rPr lang="en-US" sz="2800" dirty="0">
                <a:latin typeface="+mj-lt"/>
              </a:rPr>
              <a:t>, not </a:t>
            </a:r>
            <a:r>
              <a:rPr lang="en-US" sz="2800" dirty="0" smtClean="0">
                <a:latin typeface="+mj-lt"/>
              </a:rPr>
              <a:t>sets!</a:t>
            </a:r>
            <a:endParaRPr lang="en-US" sz="28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933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0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</a:t>
            </a:r>
            <a:r>
              <a:rPr lang="en-US" dirty="0"/>
              <a:t>has Limitations 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r>
              <a:rPr lang="en-US" sz="2400" dirty="0"/>
              <a:t>Cannot compute “transitive closure”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 all direct and indirect relatives of Fred</a:t>
            </a:r>
          </a:p>
          <a:p>
            <a:r>
              <a:rPr lang="en-US" sz="2400" dirty="0"/>
              <a:t>Cannot express in RA !!!  </a:t>
            </a:r>
          </a:p>
          <a:p>
            <a:pPr lvl="1"/>
            <a:r>
              <a:rPr lang="en-US" sz="2000" dirty="0"/>
              <a:t>Need to write C program, use a graph engine, or modern SQL…</a:t>
            </a:r>
          </a:p>
          <a:p>
            <a:endParaRPr lang="en-US" sz="2400" dirty="0"/>
          </a:p>
        </p:txBody>
      </p:sp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3581400" y="2590800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Relationship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Cousin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Spouse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Lou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933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97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1842" cy="4351338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Relational model due to Edgar “Ted” </a:t>
            </a:r>
            <a:r>
              <a:rPr lang="en-US" dirty="0" err="1">
                <a:solidFill>
                  <a:prstClr val="black"/>
                </a:solidFill>
              </a:rPr>
              <a:t>Codd</a:t>
            </a:r>
            <a:r>
              <a:rPr lang="en-US" dirty="0">
                <a:solidFill>
                  <a:prstClr val="black"/>
                </a:solidFill>
              </a:rPr>
              <a:t>, a mathematician at IBM in </a:t>
            </a:r>
            <a:r>
              <a:rPr lang="en-US" dirty="0" smtClean="0">
                <a:solidFill>
                  <a:prstClr val="black"/>
                </a:solidFill>
              </a:rPr>
              <a:t>1970</a:t>
            </a:r>
          </a:p>
          <a:p>
            <a:pPr lvl="1" defTabSz="457200"/>
            <a:r>
              <a:rPr lang="en-US" dirty="0">
                <a:solidFill>
                  <a:prstClr val="black"/>
                </a:solidFill>
                <a:hlinkClick r:id="rId3" tooltip="http://www.acm.org/classics/nov95/toc.html"/>
              </a:rPr>
              <a:t>A Relational Model of Data for Large Shared Data Banks</a:t>
            </a:r>
            <a:r>
              <a:rPr lang="en-US" dirty="0">
                <a:solidFill>
                  <a:prstClr val="black"/>
                </a:solidFill>
              </a:rPr>
              <a:t>". </a:t>
            </a:r>
            <a:r>
              <a:rPr lang="en-US" i="1" dirty="0">
                <a:solidFill>
                  <a:prstClr val="black"/>
                </a:solidFill>
                <a:hlinkClick r:id="rId4" tooltip="Communications of the ACM"/>
              </a:rPr>
              <a:t>Communications of the ACM</a:t>
            </a:r>
            <a:r>
              <a:rPr lang="en-US" dirty="0">
                <a:solidFill>
                  <a:prstClr val="black"/>
                </a:solidFill>
              </a:rPr>
              <a:t> </a:t>
            </a:r>
            <a:r>
              <a:rPr lang="en-US" b="1" dirty="0" smtClean="0">
                <a:solidFill>
                  <a:prstClr val="black"/>
                </a:solidFill>
              </a:rPr>
              <a:t>13</a:t>
            </a:r>
            <a:r>
              <a:rPr lang="en-US" dirty="0">
                <a:solidFill>
                  <a:prstClr val="black"/>
                </a:solidFill>
              </a:rPr>
              <a:t> (6): </a:t>
            </a:r>
            <a:r>
              <a:rPr lang="en-US" dirty="0" smtClean="0">
                <a:solidFill>
                  <a:prstClr val="black"/>
                </a:solidFill>
              </a:rPr>
              <a:t>377–387</a:t>
            </a:r>
          </a:p>
          <a:p>
            <a:pPr lvl="1"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endParaRPr lang="en-US" dirty="0" smtClean="0">
              <a:solidFill>
                <a:prstClr val="black"/>
              </a:solidFill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</a:rPr>
              <a:t>IBM </a:t>
            </a:r>
            <a:r>
              <a:rPr lang="en-US" dirty="0">
                <a:solidFill>
                  <a:prstClr val="black"/>
                </a:solidFill>
              </a:rPr>
              <a:t>didn’t want to use relational model (take money from IMS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1" defTabSz="457200"/>
            <a:r>
              <a:rPr lang="en-US" i="1" dirty="0" smtClean="0">
                <a:solidFill>
                  <a:prstClr val="black"/>
                </a:solidFill>
              </a:rPr>
              <a:t>Apparently used in the moon landing…</a:t>
            </a:r>
            <a:endParaRPr lang="en-US" i="1" dirty="0">
              <a:solidFill>
                <a:prstClr val="black"/>
              </a:solidFill>
            </a:endParaRPr>
          </a:p>
          <a:p>
            <a:pPr lvl="1" defTabSz="457200"/>
            <a:endParaRPr lang="en-US" i="1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2" descr="File:Edgar F Cod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042" y="1690688"/>
            <a:ext cx="1905000" cy="225742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042" y="4382102"/>
            <a:ext cx="3786021" cy="2112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6693" y="1690688"/>
            <a:ext cx="210555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Won Turing award 1981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8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Schemata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7025"/>
          </a:xfrm>
        </p:spPr>
        <p:txBody>
          <a:bodyPr/>
          <a:lstStyle/>
          <a:p>
            <a:r>
              <a:rPr lang="en-US" dirty="0" smtClean="0"/>
              <a:t>Relational Schema: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921747" y="2740466"/>
            <a:ext cx="10348506" cy="480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95599" y="2651078"/>
            <a:ext cx="91289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62696" y="3587799"/>
            <a:ext cx="16790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latin typeface="+mj-lt"/>
              </a:rPr>
              <a:t>Attributes</a:t>
            </a:r>
            <a:endParaRPr lang="en-US" sz="2800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39554" y="2648557"/>
            <a:ext cx="1202679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66534" y="2651078"/>
            <a:ext cx="102926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994002" y="2667295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93001" y="3581579"/>
            <a:ext cx="3495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String, float,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, etc. </a:t>
            </a:r>
            <a:r>
              <a:rPr lang="en-US" sz="2800" dirty="0" smtClean="0"/>
              <a:t>are the </a:t>
            </a:r>
            <a:r>
              <a:rPr lang="en-US" sz="2800" b="1" u="sng" dirty="0" smtClean="0"/>
              <a:t>domains</a:t>
            </a:r>
            <a:r>
              <a:rPr lang="en-US" sz="2800" dirty="0" smtClean="0"/>
              <a:t> of the attributes</a:t>
            </a:r>
            <a:endParaRPr lang="en-US" sz="28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7008183" y="2648557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777853" y="2648557"/>
            <a:ext cx="1194947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95782" y="2645260"/>
            <a:ext cx="1817757" cy="6589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3703" y="3498413"/>
            <a:ext cx="2362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Relation name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19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84378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 </a:t>
            </a:r>
            <a:r>
              <a:rPr lang="en-US" sz="2800" b="1" u="sng" dirty="0" smtClean="0">
                <a:latin typeface="+mj-lt"/>
              </a:rPr>
              <a:t>attribute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b="1" u="sng" dirty="0" smtClean="0">
                <a:latin typeface="+mj-lt"/>
              </a:rPr>
              <a:t>column</a:t>
            </a:r>
            <a:r>
              <a:rPr lang="en-US" sz="2800" dirty="0" smtClean="0">
                <a:latin typeface="+mj-lt"/>
              </a:rPr>
              <a:t>) is a typed data entry present in each tuple in the relation</a:t>
            </a:r>
            <a:endParaRPr lang="en-US" sz="2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9985" y="5128210"/>
            <a:ext cx="310431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53999" y="1978249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955952" y="2326307"/>
            <a:ext cx="333149" cy="4976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54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9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0800000">
            <a:off x="8610600" y="2420323"/>
            <a:ext cx="394332" cy="2207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74140" y="3922252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43241" y="4944630"/>
            <a:ext cx="534692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tuple</a:t>
            </a:r>
            <a:r>
              <a:rPr lang="en-US" sz="2800" dirty="0" smtClean="0">
                <a:latin typeface="+mj-lt"/>
              </a:rPr>
              <a:t> or </a:t>
            </a:r>
            <a:r>
              <a:rPr lang="en-US" sz="2800" b="1" u="sng" dirty="0" smtClean="0">
                <a:latin typeface="+mj-lt"/>
              </a:rPr>
              <a:t>row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i="1" dirty="0" smtClean="0">
                <a:latin typeface="+mj-lt"/>
              </a:rPr>
              <a:t>record) </a:t>
            </a:r>
            <a:r>
              <a:rPr lang="en-US" sz="2800" dirty="0" smtClean="0">
                <a:latin typeface="+mj-lt"/>
              </a:rPr>
              <a:t>is a single entry in the table having the attributes specified by the schema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45947" y="2739253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42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3696</Words>
  <Application>Microsoft Macintosh PowerPoint</Application>
  <PresentationFormat>Custom</PresentationFormat>
  <Paragraphs>845</Paragraphs>
  <Slides>57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The Relational Model</vt:lpstr>
      <vt:lpstr>Today’s Lecture</vt:lpstr>
      <vt:lpstr>1. The Relational Model &amp; Relational Algebra</vt:lpstr>
      <vt:lpstr>What you will learn about in this section</vt:lpstr>
      <vt:lpstr>Motivation</vt:lpstr>
      <vt:lpstr>A Little History</vt:lpstr>
      <vt:lpstr>The Relational Model: Schemata</vt:lpstr>
      <vt:lpstr>The Relational Model: Data</vt:lpstr>
      <vt:lpstr>The Relational Model: Data</vt:lpstr>
      <vt:lpstr>The Relational Model: Data</vt:lpstr>
      <vt:lpstr>To Reiterate</vt:lpstr>
      <vt:lpstr>One More Time</vt:lpstr>
      <vt:lpstr>A relational database</vt:lpstr>
      <vt:lpstr>Remember the CMS</vt:lpstr>
      <vt:lpstr>2nd Part of the Model: Querying</vt:lpstr>
      <vt:lpstr>Virtues of the model</vt:lpstr>
      <vt:lpstr>Relational Algebra</vt:lpstr>
      <vt:lpstr>RDBMS Architecture</vt:lpstr>
      <vt:lpstr>RDBMS Architecture</vt:lpstr>
      <vt:lpstr>PowerPoint Presentation</vt:lpstr>
      <vt:lpstr>Keep in mind: RA operates on sets!</vt:lpstr>
      <vt:lpstr>PowerPoint Presentation</vt:lpstr>
      <vt:lpstr>PowerPoint Presentation</vt:lpstr>
      <vt:lpstr>PowerPoint Presentation</vt:lpstr>
      <vt:lpstr>PowerPoint Presentation</vt:lpstr>
      <vt:lpstr>Note that RA Operators are Compositional!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Join</vt:lpstr>
      <vt:lpstr>Example: Converting SFW Query -&gt; RA</vt:lpstr>
      <vt:lpstr>Logical Equivalece of RA Plans</vt:lpstr>
      <vt:lpstr>RDBMS Architecture</vt:lpstr>
      <vt:lpstr>RDBMS Architecture</vt:lpstr>
      <vt:lpstr>RDBMS Architecture</vt:lpstr>
      <vt:lpstr>RA Plan Execution</vt:lpstr>
      <vt:lpstr>Activity-16-1.ipynb</vt:lpstr>
      <vt:lpstr>2. Adv. Relational Algebra</vt:lpstr>
      <vt:lpstr>What you will learn about in this section</vt:lpstr>
      <vt:lpstr>PowerPoint Presentation</vt:lpstr>
      <vt:lpstr>1. Union () and 2. Difference (–)</vt:lpstr>
      <vt:lpstr>What about Intersection () ?</vt:lpstr>
      <vt:lpstr>Fancier RA</vt:lpstr>
      <vt:lpstr>Theta Join (⋈q)</vt:lpstr>
      <vt:lpstr>Equi-join (⋈ A=B)</vt:lpstr>
      <vt:lpstr>Semijoin (⋉)</vt:lpstr>
      <vt:lpstr>Semijoins in Distributed Databases</vt:lpstr>
      <vt:lpstr>RA Expressions Can Get Complex!</vt:lpstr>
      <vt:lpstr>Multisets</vt:lpstr>
      <vt:lpstr>Recall that SQL uses Multisets</vt:lpstr>
      <vt:lpstr>Generalizing Set Operations to Multiset Operations</vt:lpstr>
      <vt:lpstr>Generalizing Set Operations to Multiset Operations</vt:lpstr>
      <vt:lpstr>Operations on Multisets</vt:lpstr>
      <vt:lpstr>RA has Limitations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creator>Alex Ratner</dc:creator>
  <cp:lastModifiedBy>Mohammad Dashti</cp:lastModifiedBy>
  <cp:revision>132</cp:revision>
  <dcterms:created xsi:type="dcterms:W3CDTF">2015-11-11T19:16:09Z</dcterms:created>
  <dcterms:modified xsi:type="dcterms:W3CDTF">2018-12-02T05:59:56Z</dcterms:modified>
</cp:coreProperties>
</file>