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6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/>
    <p:restoredTop sz="94669"/>
  </p:normalViewPr>
  <p:slideViewPr>
    <p:cSldViewPr snapToGrid="0" snapToObjects="1">
      <p:cViewPr varScale="1">
        <p:scale>
          <a:sx n="66" d="100"/>
          <a:sy n="66" d="100"/>
        </p:scale>
        <p:origin x="-1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CCA76-8D38-7046-B19E-5A689754EB8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2B13C-45B0-C046-83AB-190EE855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5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54DE-509B-4141-8D7C-7278C540F1D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788D-C526-3045-B404-CC6C9079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tiff"/><Relationship Id="rId6" Type="http://schemas.openxmlformats.org/officeDocument/2006/relationships/image" Target="../media/image2.tiff"/><Relationship Id="rId7" Type="http://schemas.openxmlformats.org/officeDocument/2006/relationships/image" Target="../media/image3.tiff"/><Relationship Id="rId8" Type="http://schemas.openxmlformats.org/officeDocument/2006/relationships/image" Target="../media/image4.tiff"/><Relationship Id="rId9" Type="http://schemas.openxmlformats.org/officeDocument/2006/relationships/image" Target="../media/image5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 Activity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46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various ER diagrams could work, not just the following one!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9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1081948"/>
          </a:xfrm>
        </p:spPr>
        <p:txBody>
          <a:bodyPr/>
          <a:lstStyle/>
          <a:p>
            <a:r>
              <a:rPr lang="en-US" dirty="0" smtClean="0"/>
              <a:t>Draw an E/R diagram for football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27" y="2647989"/>
            <a:ext cx="1568824" cy="1568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6514" y="2647989"/>
            <a:ext cx="1993802" cy="14626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627" y="4403003"/>
            <a:ext cx="2188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Teams</a:t>
            </a:r>
            <a:r>
              <a:rPr lang="en-US" sz="2000" dirty="0" smtClean="0">
                <a:latin typeface="+mj-lt"/>
              </a:rPr>
              <a:t> play each other in </a:t>
            </a:r>
            <a:r>
              <a:rPr lang="en-US" sz="2000" b="1" u="sng" dirty="0" smtClean="0">
                <a:latin typeface="+mj-lt"/>
              </a:rPr>
              <a:t>Games</a:t>
            </a:r>
            <a:r>
              <a:rPr lang="en-US" sz="2000" dirty="0" smtClean="0">
                <a:latin typeface="+mj-lt"/>
              </a:rPr>
              <a:t>.  Each pair of teams can play each other multiple times</a:t>
            </a:r>
            <a:endParaRPr lang="en-US" sz="2000" b="1" u="sng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6514" y="4403003"/>
            <a:ext cx="1993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Players</a:t>
            </a:r>
            <a:r>
              <a:rPr lang="en-US" sz="2000" dirty="0" smtClean="0">
                <a:latin typeface="+mj-lt"/>
              </a:rPr>
              <a:t> belong to Teams (assume no trades / changes). </a:t>
            </a:r>
            <a:endParaRPr lang="en-US" sz="2000" b="1" u="sng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7655" y="2647989"/>
            <a:ext cx="1795735" cy="1504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77655" y="4403003"/>
            <a:ext cx="24042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 Play will contain either a </a:t>
            </a:r>
            <a:r>
              <a:rPr lang="en-US" sz="2000" b="1" u="sng" dirty="0" smtClean="0">
                <a:latin typeface="+mj-lt"/>
              </a:rPr>
              <a:t>Pass</a:t>
            </a:r>
            <a:r>
              <a:rPr lang="en-US" sz="2000" dirty="0" smtClean="0">
                <a:latin typeface="+mj-lt"/>
              </a:rPr>
              <a:t> from one player to another, or a </a:t>
            </a:r>
            <a:r>
              <a:rPr lang="en-US" sz="2000" b="1" u="sng" dirty="0" smtClean="0">
                <a:latin typeface="+mj-lt"/>
              </a:rPr>
              <a:t>Run</a:t>
            </a:r>
            <a:r>
              <a:rPr lang="en-US" sz="2000" dirty="0" smtClean="0">
                <a:latin typeface="+mj-lt"/>
              </a:rPr>
              <a:t> by one player</a:t>
            </a:r>
            <a:endParaRPr lang="en-US" sz="2000" b="1" u="sng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627" y="1577171"/>
            <a:ext cx="691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Use the following simplified model of a football season</a:t>
            </a:r>
          </a:p>
          <a:p>
            <a:r>
              <a:rPr lang="en-US" sz="2400" b="1" u="sng" dirty="0" smtClean="0">
                <a:latin typeface="+mj-lt"/>
              </a:rPr>
              <a:t>(concepts to include are underlined):</a:t>
            </a:r>
            <a:endParaRPr lang="en-US" sz="2400" b="1" u="sng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379" y="2647989"/>
            <a:ext cx="1781214" cy="14769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73379" y="4389497"/>
            <a:ext cx="2282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 Game is made up of </a:t>
            </a:r>
            <a:r>
              <a:rPr lang="en-US" sz="2000" b="1" u="sng" dirty="0" smtClean="0">
                <a:latin typeface="+mj-lt"/>
              </a:rPr>
              <a:t>Plays</a:t>
            </a:r>
            <a:r>
              <a:rPr lang="en-US" sz="2000" dirty="0" smtClean="0">
                <a:latin typeface="+mj-lt"/>
              </a:rPr>
              <a:t> that result in a yardage gain/loss, and potentially a touchdown</a:t>
            </a:r>
            <a:endParaRPr lang="en-US" sz="2000" b="1" u="sng" dirty="0" smtClean="0">
              <a:latin typeface="+mj-lt"/>
            </a:endParaRPr>
          </a:p>
        </p:txBody>
      </p:sp>
      <p:pic>
        <p:nvPicPr>
          <p:cNvPr id="11" name="autumn_wi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140607" y="352780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7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71212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9863" y="2075616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47420" y="71860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14" name="Straight Connector 13"/>
          <p:cNvCxnSpPr>
            <a:stCxn id="13" idx="4"/>
            <a:endCxn id="12" idx="0"/>
          </p:cNvCxnSpPr>
          <p:nvPr/>
        </p:nvCxnSpPr>
        <p:spPr bwMode="auto">
          <a:xfrm>
            <a:off x="8422216" y="1249609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36617" y="124960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5542887" y="42833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20" name="Straight Connector 19"/>
          <p:cNvCxnSpPr>
            <a:stCxn id="19" idx="4"/>
            <a:endCxn id="16" idx="0"/>
          </p:cNvCxnSpPr>
          <p:nvPr/>
        </p:nvCxnSpPr>
        <p:spPr bwMode="auto">
          <a:xfrm>
            <a:off x="6117683" y="959338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7" idx="3"/>
            <a:endCxn id="12" idx="1"/>
          </p:cNvCxnSpPr>
          <p:nvPr/>
        </p:nvCxnSpPr>
        <p:spPr bwMode="auto">
          <a:xfrm flipV="1">
            <a:off x="8194481" y="2302237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3"/>
            <a:endCxn id="27" idx="1"/>
          </p:cNvCxnSpPr>
          <p:nvPr/>
        </p:nvCxnSpPr>
        <p:spPr bwMode="auto">
          <a:xfrm>
            <a:off x="6704693" y="1456110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6932427" y="2173456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9279747" y="6897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52" name="Straight Connector 51"/>
          <p:cNvCxnSpPr>
            <a:stCxn id="51" idx="4"/>
            <a:endCxn id="12" idx="0"/>
          </p:cNvCxnSpPr>
          <p:nvPr/>
        </p:nvCxnSpPr>
        <p:spPr bwMode="auto">
          <a:xfrm flipH="1">
            <a:off x="9445920" y="1220769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6" idx="3"/>
            <a:endCxn id="30" idx="1"/>
          </p:cNvCxnSpPr>
          <p:nvPr/>
        </p:nvCxnSpPr>
        <p:spPr bwMode="auto">
          <a:xfrm>
            <a:off x="6704693" y="1456110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445" y="3598991"/>
            <a:ext cx="1568824" cy="156882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659446" y="5204735"/>
            <a:ext cx="24141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Teams</a:t>
            </a:r>
            <a:r>
              <a:rPr lang="en-US" sz="2000" dirty="0">
                <a:latin typeface="+mj-lt"/>
              </a:rPr>
              <a:t> play each other in </a:t>
            </a:r>
            <a:r>
              <a:rPr lang="en-US" sz="2000" b="1" u="sng" dirty="0">
                <a:latin typeface="+mj-lt"/>
              </a:rPr>
              <a:t>Games</a:t>
            </a:r>
            <a:r>
              <a:rPr lang="en-US" sz="2000" dirty="0">
                <a:latin typeface="+mj-lt"/>
              </a:rPr>
              <a:t>.  Each pair of teams can play each other multiple times</a:t>
            </a:r>
            <a:endParaRPr lang="en-US" sz="2000" b="1" u="sng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6932427" y="145611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>
            <a:stCxn id="30" idx="3"/>
            <a:endCxn id="12" idx="1"/>
          </p:cNvCxnSpPr>
          <p:nvPr/>
        </p:nvCxnSpPr>
        <p:spPr bwMode="auto">
          <a:xfrm>
            <a:off x="8194481" y="1721613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28269" y="2011925"/>
            <a:ext cx="30097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two copies </a:t>
            </a:r>
            <a:r>
              <a:rPr lang="en-US" sz="2400" smtClean="0">
                <a:latin typeface="+mj-lt"/>
              </a:rPr>
              <a:t>of the Teams entity here!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35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9844" y="1810112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455884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10" name="Straight Connector 9"/>
          <p:cNvCxnSpPr>
            <a:stCxn id="6" idx="4"/>
            <a:endCxn id="5" idx="0"/>
          </p:cNvCxnSpPr>
          <p:nvPr/>
        </p:nvCxnSpPr>
        <p:spPr bwMode="auto">
          <a:xfrm>
            <a:off x="2030680" y="1438886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3"/>
            <a:endCxn id="24" idx="1"/>
          </p:cNvCxnSpPr>
          <p:nvPr/>
        </p:nvCxnSpPr>
        <p:spPr bwMode="auto">
          <a:xfrm flipV="1">
            <a:off x="3497920" y="1721612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3981959" y="145610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2747036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45" name="Straight Connector 44"/>
          <p:cNvCxnSpPr>
            <a:stCxn id="44" idx="4"/>
            <a:endCxn id="5" idx="0"/>
          </p:cNvCxnSpPr>
          <p:nvPr/>
        </p:nvCxnSpPr>
        <p:spPr bwMode="auto">
          <a:xfrm flipH="1">
            <a:off x="3013883" y="1438886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760" y="3834037"/>
            <a:ext cx="1731575" cy="127027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633759" y="5378889"/>
            <a:ext cx="235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Players</a:t>
            </a:r>
            <a:r>
              <a:rPr lang="en-US" sz="2000" dirty="0">
                <a:latin typeface="+mj-lt"/>
              </a:rPr>
              <a:t> belong to Teams (assume no trades / changes)</a:t>
            </a:r>
            <a:endParaRPr lang="en-US" sz="2000" b="1" u="sng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719863" y="2075616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7847420" y="71860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35" name="Straight Connector 34"/>
          <p:cNvCxnSpPr>
            <a:stCxn id="53" idx="4"/>
            <a:endCxn id="48" idx="0"/>
          </p:cNvCxnSpPr>
          <p:nvPr/>
        </p:nvCxnSpPr>
        <p:spPr bwMode="auto">
          <a:xfrm>
            <a:off x="8422216" y="1249609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736617" y="124960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5542887" y="42833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6117683" y="959338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48" idx="1"/>
          </p:cNvCxnSpPr>
          <p:nvPr/>
        </p:nvCxnSpPr>
        <p:spPr bwMode="auto">
          <a:xfrm flipV="1">
            <a:off x="8194481" y="2302237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6704693" y="1456110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6932427" y="2173456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279747" y="6897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48" name="Straight Connector 47"/>
          <p:cNvCxnSpPr>
            <a:endCxn id="48" idx="0"/>
          </p:cNvCxnSpPr>
          <p:nvPr/>
        </p:nvCxnSpPr>
        <p:spPr bwMode="auto">
          <a:xfrm flipH="1">
            <a:off x="9445920" y="1220769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6704693" y="1456110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6932427" y="145611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5" name="Straight Connector 54"/>
          <p:cNvCxnSpPr>
            <a:endCxn id="48" idx="1"/>
          </p:cNvCxnSpPr>
          <p:nvPr/>
        </p:nvCxnSpPr>
        <p:spPr bwMode="auto">
          <a:xfrm>
            <a:off x="8194481" y="1721613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24" idx="3"/>
            <a:endCxn id="36" idx="1"/>
          </p:cNvCxnSpPr>
          <p:nvPr/>
        </p:nvCxnSpPr>
        <p:spPr bwMode="auto">
          <a:xfrm flipV="1">
            <a:off x="5244013" y="1456110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426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19" y="3864799"/>
            <a:ext cx="1457265" cy="120831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1211" y="5214592"/>
            <a:ext cx="2770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 Game is made up of </a:t>
            </a:r>
            <a:r>
              <a:rPr lang="en-US" sz="2000" b="1" u="sng" dirty="0">
                <a:latin typeface="+mj-lt"/>
              </a:rPr>
              <a:t>Plays</a:t>
            </a:r>
            <a:r>
              <a:rPr lang="en-US" sz="2000" dirty="0">
                <a:latin typeface="+mj-lt"/>
              </a:rPr>
              <a:t> that result in a yardage gain/loss, and potentially a touchdown</a:t>
            </a:r>
            <a:endParaRPr lang="en-US" sz="2000" b="1" u="sng" dirty="0"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736617" y="3411558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657024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H="1">
            <a:off x="5231820" y="3864799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609246" y="31045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>
            <a:stCxn id="40" idx="2"/>
          </p:cNvCxnSpPr>
          <p:nvPr/>
        </p:nvCxnSpPr>
        <p:spPr bwMode="auto">
          <a:xfrm flipH="1">
            <a:off x="8871300" y="2518278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7188731" y="3370033"/>
            <a:ext cx="420515" cy="268145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887878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Yardage Diff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462674" y="3864799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462675" y="3864799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7108212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Touchdown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529844" y="1810112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1455884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54" name="Straight Connector 53"/>
          <p:cNvCxnSpPr>
            <a:stCxn id="56" idx="4"/>
            <a:endCxn id="55" idx="0"/>
          </p:cNvCxnSpPr>
          <p:nvPr/>
        </p:nvCxnSpPr>
        <p:spPr bwMode="auto">
          <a:xfrm>
            <a:off x="2030680" y="1438886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5" idx="3"/>
          </p:cNvCxnSpPr>
          <p:nvPr/>
        </p:nvCxnSpPr>
        <p:spPr bwMode="auto">
          <a:xfrm flipV="1">
            <a:off x="3497920" y="1721612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3981959" y="145610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2747036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64" name="Straight Connector 63"/>
          <p:cNvCxnSpPr>
            <a:endCxn id="55" idx="0"/>
          </p:cNvCxnSpPr>
          <p:nvPr/>
        </p:nvCxnSpPr>
        <p:spPr bwMode="auto">
          <a:xfrm flipH="1">
            <a:off x="3013883" y="1438886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719863" y="2075616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847420" y="71860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8422216" y="1249609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36617" y="124960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5542887" y="42833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117683" y="959338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8194481" y="2302237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6704693" y="1456110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6932427" y="2173456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9279747" y="6897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9445920" y="1220769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6704693" y="1456110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8"/>
          <p:cNvSpPr>
            <a:spLocks noChangeArrowheads="1"/>
          </p:cNvSpPr>
          <p:nvPr/>
        </p:nvSpPr>
        <p:spPr bwMode="auto">
          <a:xfrm>
            <a:off x="6932427" y="145611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8194481" y="1721613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5244013" y="1456110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181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43710" y="4003054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ParticipateIn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8" name="Straight Connector 47"/>
          <p:cNvCxnSpPr>
            <a:stCxn id="74" idx="2"/>
            <a:endCxn id="43" idx="1"/>
          </p:cNvCxnSpPr>
          <p:nvPr/>
        </p:nvCxnSpPr>
        <p:spPr bwMode="auto">
          <a:xfrm>
            <a:off x="3013882" y="2223116"/>
            <a:ext cx="229828" cy="204544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3" idx="3"/>
            <a:endCxn id="64" idx="1"/>
          </p:cNvCxnSpPr>
          <p:nvPr/>
        </p:nvCxnSpPr>
        <p:spPr bwMode="auto">
          <a:xfrm flipV="1">
            <a:off x="4505764" y="3638179"/>
            <a:ext cx="1230853" cy="6303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09" y="4039914"/>
            <a:ext cx="1434057" cy="120170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86311" y="5318289"/>
            <a:ext cx="2893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 Play will contain either a </a:t>
            </a:r>
            <a:r>
              <a:rPr lang="en-US" sz="2000" b="1" u="sng" dirty="0">
                <a:latin typeface="+mj-lt"/>
              </a:rPr>
              <a:t>Pass</a:t>
            </a:r>
            <a:r>
              <a:rPr lang="en-US" sz="2000" dirty="0">
                <a:latin typeface="+mj-lt"/>
              </a:rPr>
              <a:t> from one player to another, or a </a:t>
            </a:r>
            <a:r>
              <a:rPr lang="en-US" sz="2000" b="1" u="sng" dirty="0">
                <a:latin typeface="+mj-lt"/>
              </a:rPr>
              <a:t>Run</a:t>
            </a:r>
            <a:r>
              <a:rPr lang="en-US" sz="2000" dirty="0">
                <a:latin typeface="+mj-lt"/>
              </a:rPr>
              <a:t> by one player</a:t>
            </a:r>
            <a:endParaRPr lang="en-US" sz="2000" b="1" u="sng" dirty="0"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62" name="Rectangle 6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736617" y="3411558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4657024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 flipH="1">
            <a:off x="5231820" y="3864799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7609246" y="31045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8871300" y="2518278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7188731" y="3370033"/>
            <a:ext cx="420515" cy="268145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5887878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Yardage Diff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6462674" y="3864799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6462675" y="3864799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7108212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Touchdown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529844" y="1810112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1455884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2030680" y="1438886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3497920" y="1721612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AutoShape 8"/>
          <p:cNvSpPr>
            <a:spLocks noChangeArrowheads="1"/>
          </p:cNvSpPr>
          <p:nvPr/>
        </p:nvSpPr>
        <p:spPr bwMode="auto">
          <a:xfrm>
            <a:off x="3981959" y="145610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2747036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flipH="1">
            <a:off x="3013883" y="1438886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719863" y="2075616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7847420" y="71860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8422216" y="1249609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36617" y="124960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85" name="Oval 13"/>
          <p:cNvSpPr>
            <a:spLocks noChangeArrowheads="1"/>
          </p:cNvSpPr>
          <p:nvPr/>
        </p:nvSpPr>
        <p:spPr bwMode="auto">
          <a:xfrm>
            <a:off x="5542887" y="42833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6117683" y="959338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8194481" y="2302237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6704693" y="1456110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AutoShape 8"/>
          <p:cNvSpPr>
            <a:spLocks noChangeArrowheads="1"/>
          </p:cNvSpPr>
          <p:nvPr/>
        </p:nvSpPr>
        <p:spPr bwMode="auto">
          <a:xfrm>
            <a:off x="6932427" y="2173456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9279747" y="6897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9445920" y="1220769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704693" y="1456110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AutoShape 8"/>
          <p:cNvSpPr>
            <a:spLocks noChangeArrowheads="1"/>
          </p:cNvSpPr>
          <p:nvPr/>
        </p:nvSpPr>
        <p:spPr bwMode="auto">
          <a:xfrm>
            <a:off x="6932427" y="145611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8194481" y="1721613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V="1">
            <a:off x="5244013" y="1456110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3559744" y="282815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Participation Type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9" name="Straight Connector 108"/>
          <p:cNvCxnSpPr>
            <a:stCxn id="43" idx="0"/>
            <a:endCxn id="108" idx="4"/>
          </p:cNvCxnSpPr>
          <p:nvPr/>
        </p:nvCxnSpPr>
        <p:spPr bwMode="auto">
          <a:xfrm flipV="1">
            <a:off x="3874737" y="3359155"/>
            <a:ext cx="259802" cy="64389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3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320</Words>
  <Application>Microsoft Macintosh PowerPoint</Application>
  <PresentationFormat>Custom</PresentationFormat>
  <Paragraphs>80</Paragraphs>
  <Slides>7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6 Activity Solutions</vt:lpstr>
      <vt:lpstr>Activity 1</vt:lpstr>
      <vt:lpstr>Draw an E/R diagram for football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Activity Solutions</dc:title>
  <dc:creator>Alex Ratner</dc:creator>
  <cp:lastModifiedBy>Mohammad Dashti</cp:lastModifiedBy>
  <cp:revision>23</cp:revision>
  <dcterms:created xsi:type="dcterms:W3CDTF">2015-10-02T22:22:04Z</dcterms:created>
  <dcterms:modified xsi:type="dcterms:W3CDTF">2018-10-02T17:38:15Z</dcterms:modified>
</cp:coreProperties>
</file>