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34" r:id="rId3"/>
    <p:sldId id="335" r:id="rId4"/>
    <p:sldId id="336" r:id="rId5"/>
    <p:sldId id="258" r:id="rId6"/>
    <p:sldId id="337" r:id="rId7"/>
    <p:sldId id="260" r:id="rId8"/>
    <p:sldId id="261" r:id="rId9"/>
    <p:sldId id="338" r:id="rId10"/>
    <p:sldId id="262" r:id="rId11"/>
    <p:sldId id="265" r:id="rId12"/>
    <p:sldId id="266" r:id="rId13"/>
    <p:sldId id="359" r:id="rId14"/>
    <p:sldId id="267" r:id="rId15"/>
    <p:sldId id="269" r:id="rId16"/>
    <p:sldId id="270" r:id="rId17"/>
    <p:sldId id="272" r:id="rId18"/>
    <p:sldId id="273" r:id="rId19"/>
    <p:sldId id="274" r:id="rId20"/>
    <p:sldId id="276" r:id="rId21"/>
    <p:sldId id="360" r:id="rId22"/>
    <p:sldId id="361" r:id="rId23"/>
    <p:sldId id="363" r:id="rId24"/>
    <p:sldId id="362" r:id="rId25"/>
    <p:sldId id="280" r:id="rId26"/>
    <p:sldId id="279" r:id="rId27"/>
    <p:sldId id="281" r:id="rId28"/>
    <p:sldId id="282" r:id="rId29"/>
    <p:sldId id="339" r:id="rId30"/>
    <p:sldId id="3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2" autoAdjust="0"/>
    <p:restoredTop sz="67866" autoAdjust="0"/>
  </p:normalViewPr>
  <p:slideViewPr>
    <p:cSldViewPr snapToGrid="0" snapToObjects="1">
      <p:cViewPr>
        <p:scale>
          <a:sx n="74" d="100"/>
          <a:sy n="74" d="100"/>
        </p:scale>
        <p:origin x="-2216" y="-1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C4937-F54A-7D4B-BBFA-633C1A801FD1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A75D2-F6C3-BC46-928F-8C7D88A3BDF8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8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5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6: The E/R Model</a:t>
            </a:r>
            <a:br>
              <a:rPr lang="en-US" dirty="0" smtClean="0"/>
            </a:br>
            <a:r>
              <a:rPr lang="ar-IQ" dirty="0" smtClean="0"/>
              <a:t>جلسه ششم: مدل موجودیت-رابطه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IQ" dirty="0" smtClean="0"/>
              <a:t>میان‌پرده</a:t>
            </a:r>
            <a:r>
              <a:rPr lang="en-US" dirty="0" smtClean="0"/>
              <a:t>: </a:t>
            </a:r>
            <a:r>
              <a:rPr lang="ar-IQ" dirty="0" smtClean="0"/>
              <a:t>تاثیر مدل موجودیت-رابطه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ar-IQ" sz="3200" dirty="0" smtClean="0"/>
              <a:t>مدل موجودیت-رابطه یکی از بیشترین استنادها را در علوم کامپیوتر داشته‌است.</a:t>
            </a:r>
            <a:endParaRPr lang="en-US" sz="3200" dirty="0" smtClean="0"/>
          </a:p>
          <a:p>
            <a:pPr lvl="1"/>
            <a:r>
              <a:rPr lang="en-US" i="1" dirty="0" smtClean="0"/>
              <a:t>“The Entity-Relationship model – toward a unified view of data” </a:t>
            </a:r>
            <a:r>
              <a:rPr lang="en-US" dirty="0" smtClean="0"/>
              <a:t>Peter Chen, 1976</a:t>
            </a:r>
          </a:p>
          <a:p>
            <a:endParaRPr lang="en-US" sz="3200" dirty="0" smtClean="0"/>
          </a:p>
          <a:p>
            <a:pPr algn="r"/>
            <a:r>
              <a:rPr lang="ar-IQ" sz="3200" dirty="0" smtClean="0"/>
              <a:t>توسط شرکت‌های کوچک و بزرگ استفاده می‌شود</a:t>
            </a:r>
          </a:p>
          <a:p>
            <a:pPr lvl="1" algn="r"/>
            <a:r>
              <a:rPr lang="ar-IQ" dirty="0" smtClean="0"/>
              <a:t>به زودی با ورود به بازار کار متوجه این موضوع خواهید شد!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4" y="3472225"/>
            <a:ext cx="1819639" cy="2413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70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42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and Entity Sets</a:t>
            </a:r>
            <a:r>
              <a:rPr lang="ar-IQ" dirty="0" smtClean="0"/>
              <a:t> </a:t>
            </a:r>
            <a:r>
              <a:rPr lang="ar-IQ" sz="3600" dirty="0" smtClean="0"/>
              <a:t>(موجودیت‌ها و مجموعه موجودیت‌ها)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78182"/>
            <a:ext cx="7016620" cy="401781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Entities</a:t>
            </a:r>
            <a:r>
              <a:rPr lang="en-US" dirty="0" smtClean="0"/>
              <a:t> &amp; </a:t>
            </a:r>
            <a:r>
              <a:rPr lang="en-US" b="1" dirty="0" smtClean="0"/>
              <a:t>entity sets</a:t>
            </a:r>
            <a:r>
              <a:rPr lang="en-US" dirty="0" smtClean="0"/>
              <a:t> are the primitive unit of the E/R model</a:t>
            </a:r>
          </a:p>
          <a:p>
            <a:pPr lvl="1"/>
            <a:endParaRPr lang="en-US" u="sng" dirty="0" smtClean="0"/>
          </a:p>
          <a:p>
            <a:pPr lvl="1"/>
            <a:r>
              <a:rPr lang="en-US" u="sng" dirty="0"/>
              <a:t>Entities</a:t>
            </a:r>
            <a:r>
              <a:rPr lang="en-US" dirty="0"/>
              <a:t> are the individual objects, which are members of entity sets</a:t>
            </a:r>
            <a:endParaRPr lang="en-US" u="sng" dirty="0"/>
          </a:p>
          <a:p>
            <a:pPr lvl="2"/>
            <a:r>
              <a:rPr lang="en-US" dirty="0"/>
              <a:t>Ex: A specific person or product</a:t>
            </a:r>
          </a:p>
          <a:p>
            <a:pPr lvl="1"/>
            <a:endParaRPr lang="en-US" u="sng" dirty="0" smtClean="0"/>
          </a:p>
          <a:p>
            <a:pPr lvl="1"/>
            <a:r>
              <a:rPr lang="en-US" u="sng" dirty="0" smtClean="0"/>
              <a:t>Entity sets</a:t>
            </a:r>
            <a:r>
              <a:rPr lang="en-US" dirty="0" smtClean="0"/>
              <a:t> are the </a:t>
            </a:r>
            <a:r>
              <a:rPr lang="en-US" i="1" dirty="0" smtClean="0"/>
              <a:t>classes </a:t>
            </a:r>
            <a:r>
              <a:rPr lang="en-US" dirty="0" smtClean="0"/>
              <a:t>or </a:t>
            </a:r>
            <a:r>
              <a:rPr lang="en-US" i="1" dirty="0" smtClean="0"/>
              <a:t>types</a:t>
            </a:r>
            <a:r>
              <a:rPr lang="en-US" dirty="0" smtClean="0"/>
              <a:t> of objects in our model</a:t>
            </a:r>
          </a:p>
          <a:p>
            <a:pPr lvl="2"/>
            <a:r>
              <a:rPr lang="en-US" dirty="0" smtClean="0"/>
              <a:t>Ex: Person, Product</a:t>
            </a:r>
          </a:p>
          <a:p>
            <a:pPr lvl="2"/>
            <a:r>
              <a:rPr lang="en-US" i="1" dirty="0" smtClean="0"/>
              <a:t>These are what is shown in E/R diagrams - as rectangles</a:t>
            </a:r>
          </a:p>
          <a:p>
            <a:pPr lvl="2"/>
            <a:r>
              <a:rPr lang="en-US" i="1" dirty="0"/>
              <a:t>Entity sets represent the sets of all possible entities</a:t>
            </a:r>
          </a:p>
          <a:p>
            <a:pPr lvl="2"/>
            <a:endParaRPr lang="en-US" i="1" dirty="0" smtClean="0"/>
          </a:p>
          <a:p>
            <a:pPr lvl="2"/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4760" y="3712971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Entities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77700" y="4194631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Person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4760" y="5116694"/>
            <a:ext cx="26947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mtClean="0">
                <a:latin typeface="+mj-lt"/>
              </a:rPr>
              <a:t>These represent </a:t>
            </a:r>
            <a:r>
              <a:rPr lang="en-US" b="1" u="sng" smtClean="0">
                <a:latin typeface="+mj-lt"/>
              </a:rPr>
              <a:t>entity </a:t>
            </a:r>
            <a:r>
              <a:rPr lang="en-US" b="1" u="sng" dirty="0" smtClean="0">
                <a:latin typeface="+mj-lt"/>
              </a:rPr>
              <a:t>sets</a:t>
            </a:r>
            <a:endParaRPr lang="en-US" b="1" u="sng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04083" y="4403834"/>
            <a:ext cx="906517" cy="108219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713960" y="5486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5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and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818214"/>
            <a:ext cx="11065211" cy="4277786"/>
          </a:xfrm>
        </p:spPr>
        <p:txBody>
          <a:bodyPr>
            <a:normAutofit/>
          </a:bodyPr>
          <a:lstStyle/>
          <a:p>
            <a:r>
              <a:rPr lang="en-US" dirty="0" smtClean="0"/>
              <a:t>An entity set has </a:t>
            </a:r>
            <a:r>
              <a:rPr lang="en-US" b="1" dirty="0" smtClean="0"/>
              <a:t>attributes</a:t>
            </a:r>
            <a:r>
              <a:rPr lang="ar-IQ" b="1" dirty="0" smtClean="0"/>
              <a:t> (یک مجموعه موجودیت شما یک سری خواص هست)</a:t>
            </a:r>
            <a:endParaRPr lang="en-US" b="1" dirty="0" smtClean="0"/>
          </a:p>
          <a:p>
            <a:pPr lvl="1"/>
            <a:r>
              <a:rPr lang="en-US" u="sng" dirty="0" smtClean="0"/>
              <a:t>Represented by ovals attached to an entity set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38600" y="3649837"/>
            <a:ext cx="4114800" cy="1676400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8641406" y="3041923"/>
            <a:ext cx="30480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Shapes </a:t>
            </a:r>
            <a:r>
              <a:rPr lang="en-US" sz="2400" b="1" u="sng" dirty="0">
                <a:solidFill>
                  <a:srgbClr val="000000"/>
                </a:solidFill>
                <a:latin typeface="+mj-lt"/>
              </a:rPr>
              <a:t>are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important. Colors </a:t>
            </a:r>
            <a:r>
              <a:rPr lang="en-US" sz="2400" b="1" u="sng" dirty="0">
                <a:solidFill>
                  <a:srgbClr val="000000"/>
                </a:solidFill>
                <a:latin typeface="+mj-lt"/>
              </a:rPr>
              <a:t>are </a:t>
            </a:r>
            <a:r>
              <a:rPr lang="en-US" sz="2400" b="1" u="sng" dirty="0" smtClean="0">
                <a:solidFill>
                  <a:srgbClr val="000000"/>
                </a:solidFill>
                <a:latin typeface="+mj-lt"/>
              </a:rPr>
              <a:t>not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Entities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6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vs.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8214"/>
            <a:ext cx="2286000" cy="610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8019" y="2903322"/>
            <a:ext cx="4114800" cy="1676400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Entities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1107450" y="3166579"/>
            <a:ext cx="4593021" cy="1784350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85821" y="5435064"/>
            <a:ext cx="13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Entity Set</a:t>
            </a:r>
            <a:endParaRPr lang="en-US" sz="240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4782" y="4899635"/>
            <a:ext cx="1018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2"/>
                </a:solidFill>
                <a:latin typeface="+mj-lt"/>
              </a:rPr>
              <a:t>Product</a:t>
            </a:r>
            <a:endParaRPr lang="en-US" sz="2000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64116" y="3367721"/>
            <a:ext cx="1957952" cy="1436409"/>
            <a:chOff x="5226068" y="5426834"/>
            <a:chExt cx="2792109" cy="227413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3512" y="5426834"/>
              <a:ext cx="1137221" cy="6300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6068" y="6190419"/>
              <a:ext cx="2792109" cy="1510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>
                  <a:latin typeface="+mj-lt"/>
                </a:rPr>
                <a:t>Name</a:t>
              </a:r>
              <a:r>
                <a:rPr lang="en-US" sz="1400" dirty="0" smtClean="0">
                  <a:latin typeface="+mj-lt"/>
                </a:rPr>
                <a:t>: Xbox</a:t>
              </a:r>
            </a:p>
            <a:p>
              <a:pPr algn="ctr"/>
              <a:r>
                <a:rPr lang="en-US" sz="1400" i="1" dirty="0" smtClean="0">
                  <a:latin typeface="+mj-lt"/>
                </a:rPr>
                <a:t>Category</a:t>
              </a:r>
              <a:r>
                <a:rPr lang="en-US" sz="1400" dirty="0" smtClean="0">
                  <a:latin typeface="+mj-lt"/>
                </a:rPr>
                <a:t>: Total Multimedia System</a:t>
              </a:r>
            </a:p>
            <a:p>
              <a:pPr algn="ctr"/>
              <a:r>
                <a:rPr lang="en-US" sz="1400" i="1" dirty="0" smtClean="0">
                  <a:latin typeface="+mj-lt"/>
                </a:rPr>
                <a:t>Price</a:t>
              </a:r>
              <a:r>
                <a:rPr lang="en-US" sz="1400" dirty="0" smtClean="0">
                  <a:latin typeface="+mj-lt"/>
                </a:rPr>
                <a:t>: $250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36607" y="3421121"/>
            <a:ext cx="2042483" cy="1354333"/>
            <a:chOff x="8112441" y="5382402"/>
            <a:chExt cx="2862527" cy="189808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52710" y="5382402"/>
              <a:ext cx="842907" cy="8429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112441" y="6245258"/>
              <a:ext cx="2862527" cy="103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>
                  <a:latin typeface="+mj-lt"/>
                </a:rPr>
                <a:t>Name</a:t>
              </a:r>
              <a:r>
                <a:rPr lang="en-US" sz="1400" dirty="0" smtClean="0">
                  <a:latin typeface="+mj-lt"/>
                </a:rPr>
                <a:t>: My Little Pony Doll</a:t>
              </a:r>
            </a:p>
            <a:p>
              <a:pPr algn="ctr"/>
              <a:r>
                <a:rPr lang="en-US" sz="1400" i="1" dirty="0" smtClean="0">
                  <a:latin typeface="+mj-lt"/>
                </a:rPr>
                <a:t>Category</a:t>
              </a:r>
              <a:r>
                <a:rPr lang="en-US" sz="1400" dirty="0" smtClean="0">
                  <a:latin typeface="+mj-lt"/>
                </a:rPr>
                <a:t>: Toy</a:t>
              </a:r>
            </a:p>
            <a:p>
              <a:pPr algn="ctr"/>
              <a:r>
                <a:rPr lang="en-US" sz="1400" i="1" dirty="0" smtClean="0">
                  <a:latin typeface="+mj-lt"/>
                </a:rPr>
                <a:t>Price</a:t>
              </a:r>
              <a:r>
                <a:rPr lang="en-US" sz="1400" dirty="0" smtClean="0">
                  <a:latin typeface="+mj-lt"/>
                </a:rPr>
                <a:t>: $25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06248" y="2688923"/>
            <a:ext cx="89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Entity</a:t>
            </a:r>
            <a:endParaRPr lang="en-US" sz="2400" dirty="0"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01722" y="3048000"/>
            <a:ext cx="1446678" cy="6371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821" y="3871879"/>
            <a:ext cx="1773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Entity Attribute</a:t>
            </a:r>
            <a:endParaRPr lang="en-US" sz="2400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021782" y="4314266"/>
            <a:ext cx="1137074" cy="91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066774" y="4007520"/>
            <a:ext cx="551286" cy="2798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886200" y="5181600"/>
            <a:ext cx="2203588" cy="4511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7460428" y="4474145"/>
            <a:ext cx="2342478" cy="11917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49682" y="1665206"/>
            <a:ext cx="382030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Entities are </a:t>
            </a:r>
            <a:r>
              <a:rPr lang="en-US" sz="2400" b="1" u="sng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explicitly represented in E/R diagrams!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8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26" grpId="0"/>
      <p:bldP spid="29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r>
              <a:rPr lang="ar-IQ" dirty="0" smtClean="0"/>
              <a:t> (کلید‌ها)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4"/>
            <a:ext cx="10515600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key</a:t>
            </a:r>
            <a:r>
              <a:rPr lang="en-US" dirty="0" smtClean="0"/>
              <a:t> is a </a:t>
            </a:r>
            <a:r>
              <a:rPr lang="en-US" b="1" dirty="0" smtClean="0"/>
              <a:t>minimal </a:t>
            </a:r>
            <a:r>
              <a:rPr lang="en-US" dirty="0" smtClean="0"/>
              <a:t>set of attributes that uniquely identifies an entity.</a:t>
            </a:r>
            <a:endParaRPr lang="ar-IQ" dirty="0" smtClean="0"/>
          </a:p>
          <a:p>
            <a:pPr algn="r"/>
            <a:r>
              <a:rPr lang="ar-IQ" sz="2400" dirty="0" smtClean="0"/>
              <a:t>یک کلید در واقع یک مجموعه‌ی کمینه از ویژگی‌هاست که یک موجودیت را بصورت یکتا شناسایی می‌کند.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11829" y="3735771"/>
            <a:ext cx="4114800" cy="1676400"/>
            <a:chOff x="2111829" y="3735771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1629" y="4878771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9" name="Straight Connector 8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27251" y="4551091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394001" y="4341541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26479" y="4402521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587829" y="2872662"/>
            <a:ext cx="2971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Denote elements of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the primary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key by </a:t>
            </a:r>
            <a:r>
              <a:rPr lang="en-US" sz="2000" u="sng" dirty="0">
                <a:solidFill>
                  <a:srgbClr val="000000"/>
                </a:solidFill>
                <a:latin typeface="+mj-lt"/>
              </a:rPr>
              <a:t>underlining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41426" y="2842159"/>
            <a:ext cx="4876799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Here, {name, category} is </a:t>
            </a:r>
            <a:r>
              <a:rPr lang="en-US" sz="2400" b="1" u="sng" dirty="0">
                <a:solidFill>
                  <a:srgbClr val="000000"/>
                </a:solidFill>
                <a:latin typeface="+mj-lt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a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key (it is not </a:t>
            </a:r>
            <a:r>
              <a:rPr lang="en-US" sz="2400" i="1" dirty="0" smtClean="0">
                <a:solidFill>
                  <a:srgbClr val="000000"/>
                </a:solidFill>
                <a:latin typeface="+mj-lt"/>
              </a:rPr>
              <a:t>minimal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). 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solidFill>
                  <a:srgbClr val="000000"/>
                </a:solidFill>
                <a:latin typeface="+mj-lt"/>
              </a:rPr>
              <a:t>If it were, what </a:t>
            </a:r>
            <a:r>
              <a:rPr lang="en-US" sz="2400" i="1" dirty="0">
                <a:solidFill>
                  <a:srgbClr val="000000"/>
                </a:solidFill>
                <a:latin typeface="+mj-lt"/>
              </a:rPr>
              <a:t>would it mean?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Entities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81673" y="5721207"/>
            <a:ext cx="922865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The E/R model forces us to designate a single </a:t>
            </a:r>
            <a:r>
              <a:rPr lang="en-US" sz="2400" b="1" u="sng" dirty="0" smtClean="0">
                <a:latin typeface="+mj-lt"/>
              </a:rPr>
              <a:t>primary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key, though there may be multiple candidate keys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05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in E/R: </a:t>
            </a:r>
            <a:r>
              <a:rPr lang="en-US" b="1" dirty="0" smtClean="0"/>
              <a:t>Relationships</a:t>
            </a:r>
            <a:r>
              <a:rPr lang="ar-IQ" b="1" dirty="0" smtClean="0"/>
              <a:t> (روابط)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relationship</a:t>
            </a:r>
            <a:r>
              <a:rPr lang="en-US" dirty="0" smtClean="0"/>
              <a:t> is between two entities</a:t>
            </a:r>
            <a:endParaRPr lang="ar-IQ" dirty="0" smtClean="0"/>
          </a:p>
          <a:p>
            <a:pPr algn="r"/>
            <a:r>
              <a:rPr lang="ar-IQ" dirty="0" smtClean="0"/>
              <a:t>یک </a:t>
            </a:r>
            <a:r>
              <a:rPr lang="ar-IQ" b="1" dirty="0" smtClean="0"/>
              <a:t>رابطه</a:t>
            </a:r>
            <a:r>
              <a:rPr lang="ar-IQ" dirty="0" smtClean="0"/>
              <a:t> بین دو موجودیت برقرار می‌شود.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4318" y="3048000"/>
            <a:ext cx="4114800" cy="1676400"/>
            <a:chOff x="1824318" y="3048000"/>
            <a:chExt cx="4114800" cy="16764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34118" y="41910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891118" y="30480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491318" y="3124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824318" y="36576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2" name="Straight Connector 11"/>
            <p:cNvCxnSpPr>
              <a:stCxn id="11" idx="5"/>
              <a:endCxn id="8" idx="1"/>
            </p:cNvCxnSpPr>
            <p:nvPr/>
          </p:nvCxnSpPr>
          <p:spPr bwMode="auto">
            <a:xfrm rot="16200000" flipH="1">
              <a:off x="3439740" y="38633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9" idx="5"/>
              <a:endCxn id="8" idx="0"/>
            </p:cNvCxnSpPr>
            <p:nvPr/>
          </p:nvCxnSpPr>
          <p:spPr bwMode="auto">
            <a:xfrm rot="16200000" flipH="1">
              <a:off x="4106490" y="36537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0" idx="4"/>
              <a:endCxn id="8" idx="0"/>
            </p:cNvCxnSpPr>
            <p:nvPr/>
          </p:nvCxnSpPr>
          <p:spPr bwMode="auto">
            <a:xfrm rot="5400000">
              <a:off x="4738968" y="37147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377518" y="2947566"/>
            <a:ext cx="1828800" cy="1809706"/>
            <a:chOff x="8377518" y="2947566"/>
            <a:chExt cx="1828800" cy="180970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8377518" y="4191000"/>
              <a:ext cx="1642188" cy="566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758518" y="2947566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7" name="Straight Connector 16"/>
            <p:cNvCxnSpPr>
              <a:stCxn id="16" idx="4"/>
              <a:endCxn id="15" idx="0"/>
            </p:cNvCxnSpPr>
            <p:nvPr/>
          </p:nvCxnSpPr>
          <p:spPr bwMode="auto">
            <a:xfrm flipH="1">
              <a:off x="9198612" y="3633366"/>
              <a:ext cx="283806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253318" y="4114800"/>
            <a:ext cx="3124200" cy="685800"/>
            <a:chOff x="5253318" y="4114800"/>
            <a:chExt cx="3124200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939118" y="4114800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ysClr val="windowText" lastClr="000000"/>
                  </a:solidFill>
                </a:rPr>
                <a:t>Makes</a:t>
              </a:r>
            </a:p>
          </p:txBody>
        </p:sp>
        <p:cxnSp>
          <p:nvCxnSpPr>
            <p:cNvPr id="20" name="Straight Connector 19"/>
            <p:cNvCxnSpPr>
              <a:stCxn id="8" idx="3"/>
              <a:endCxn id="5" idx="1"/>
            </p:cNvCxnSpPr>
            <p:nvPr/>
          </p:nvCxnSpPr>
          <p:spPr bwMode="auto">
            <a:xfrm>
              <a:off x="5253318" y="4457700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5" idx="3"/>
              <a:endCxn id="15" idx="1"/>
            </p:cNvCxnSpPr>
            <p:nvPr/>
          </p:nvCxnSpPr>
          <p:spPr bwMode="auto">
            <a:xfrm>
              <a:off x="7767918" y="4457700"/>
              <a:ext cx="609600" cy="1643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36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0AF4D-A564-554C-B564-5675F3AC7BFD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95800" y="1600200"/>
            <a:ext cx="3429000" cy="1371600"/>
            <a:chOff x="4495800" y="1600200"/>
            <a:chExt cx="3429000" cy="1371600"/>
          </a:xfrm>
        </p:grpSpPr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6705600" y="2286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4495800" y="22860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5600" y="3048000"/>
            <a:ext cx="1752600" cy="2133600"/>
            <a:chOff x="2895600" y="3048000"/>
            <a:chExt cx="1752600" cy="2133600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buys</a:t>
              </a: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36576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3657600" y="48768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62800" y="2667000"/>
            <a:ext cx="2133600" cy="2438400"/>
            <a:chOff x="7162800" y="2667000"/>
            <a:chExt cx="2133600" cy="2438400"/>
          </a:xfrm>
        </p:grpSpPr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7772400" y="3657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employs</a:t>
              </a: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7162800" y="4343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8534400" y="2667000"/>
              <a:ext cx="4953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676400" y="457200"/>
            <a:ext cx="4038600" cy="2590800"/>
            <a:chOff x="1676400" y="457200"/>
            <a:chExt cx="4038600" cy="2590800"/>
          </a:xfrm>
        </p:grpSpPr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>
              <a:off x="2362200" y="2286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676400" y="457200"/>
              <a:ext cx="4038600" cy="1828800"/>
              <a:chOff x="96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819400" y="4724400"/>
            <a:ext cx="6705600" cy="1981200"/>
            <a:chOff x="2819400" y="4724400"/>
            <a:chExt cx="6705600" cy="1981200"/>
          </a:xfrm>
        </p:grpSpPr>
        <p:sp>
          <p:nvSpPr>
            <p:cNvPr id="21508" name="Rectangle 6"/>
            <p:cNvSpPr>
              <a:spLocks noChangeArrowheads="1"/>
            </p:cNvSpPr>
            <p:nvPr/>
          </p:nvSpPr>
          <p:spPr bwMode="auto">
            <a:xfrm>
              <a:off x="4648200" y="4724400"/>
              <a:ext cx="2514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Person</a:t>
              </a:r>
            </a:p>
          </p:txBody>
        </p: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2819400" y="5486400"/>
              <a:ext cx="6705600" cy="1219200"/>
              <a:chOff x="816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16" y="379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2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u="sng">
                    <a:solidFill>
                      <a:srgbClr val="000000"/>
                    </a:solidFill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7924800" y="685800"/>
            <a:ext cx="2590800" cy="2971800"/>
            <a:chOff x="7924800" y="685800"/>
            <a:chExt cx="2590800" cy="2971800"/>
          </a:xfrm>
        </p:grpSpPr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7924800" y="19050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8915400" y="685800"/>
              <a:ext cx="1600200" cy="2971800"/>
              <a:chOff x="4656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stockprice</a:t>
                </a: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7" name="Group 3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8" name="Rectangle 3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27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</a:t>
            </a:r>
            <a:r>
              <a:rPr lang="en-US" dirty="0" smtClean="0"/>
              <a:t>Relationship?</a:t>
            </a:r>
            <a:r>
              <a:rPr lang="ar-IQ" dirty="0" smtClean="0"/>
              <a:t> (رابطه چیست؟)</a:t>
            </a:r>
            <a:endParaRPr 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</a:t>
            </a:r>
            <a:r>
              <a:rPr lang="en-US" b="1" i="1" dirty="0" smtClean="0"/>
              <a:t>definition</a:t>
            </a:r>
            <a:r>
              <a:rPr lang="ar-IQ" b="1" i="1" dirty="0" smtClean="0"/>
              <a:t> (یک تعریف ریاضی)</a:t>
            </a:r>
            <a:r>
              <a:rPr lang="en-US" b="1" i="1" dirty="0" smtClean="0"/>
              <a:t>:</a:t>
            </a:r>
            <a:endParaRPr lang="en-US" b="1" i="1" dirty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dirty="0"/>
              <a:t>A, B </a:t>
            </a:r>
            <a:r>
              <a:rPr lang="en-US" dirty="0" smtClean="0"/>
              <a:t>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 smtClean="0"/>
              <a:t>}</a:t>
            </a:r>
            <a:endParaRPr lang="en-US" i="1" dirty="0"/>
          </a:p>
          <a:p>
            <a:pPr lvl="2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895319" y="2364468"/>
            <a:ext cx="3136900" cy="2514600"/>
            <a:chOff x="7895319" y="2364468"/>
            <a:chExt cx="3136900" cy="2514600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7895319" y="2558143"/>
              <a:ext cx="3136900" cy="2320925"/>
              <a:chOff x="1144" y="2858"/>
              <a:chExt cx="1976" cy="1462"/>
            </a:xfrm>
          </p:grpSpPr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1670" y="285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1670" y="327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613" name="Text Box 7"/>
              <p:cNvSpPr txBox="1">
                <a:spLocks noChangeArrowheads="1"/>
              </p:cNvSpPr>
              <p:nvPr/>
            </p:nvSpPr>
            <p:spPr bwMode="auto">
              <a:xfrm>
                <a:off x="1670" y="36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561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2726" y="322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726" y="3594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5617" name="Text Box 11"/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5618" name="Oval 12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76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Oval 13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576" cy="1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85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A=</a:t>
                </a:r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725707" y="2364468"/>
              <a:ext cx="558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B=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78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6945994" cy="4114800"/>
          </a:xfrm>
        </p:spPr>
        <p:txBody>
          <a:bodyPr/>
          <a:lstStyle/>
          <a:p>
            <a:r>
              <a:rPr lang="en-US" b="1" i="1" dirty="0"/>
              <a:t>A mathematical </a:t>
            </a:r>
            <a:r>
              <a:rPr lang="en-US" b="1" i="1" dirty="0" smtClean="0"/>
              <a:t>definition</a:t>
            </a:r>
            <a:r>
              <a:rPr lang="ar-IQ" b="1" i="1" dirty="0"/>
              <a:t> (یک تعریف ریاضی)</a:t>
            </a:r>
            <a:r>
              <a:rPr lang="en-US" b="1" i="1" dirty="0" smtClean="0"/>
              <a:t>:</a:t>
            </a:r>
            <a:endParaRPr lang="en-US" b="1" i="1" dirty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dirty="0"/>
              <a:t>A, B </a:t>
            </a:r>
            <a:r>
              <a:rPr lang="en-US" dirty="0" smtClean="0"/>
              <a:t>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 smtClean="0"/>
              <a:t>}</a:t>
            </a:r>
            <a:endParaRPr lang="en-US" i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x B (the </a:t>
            </a:r>
            <a:r>
              <a:rPr lang="en-US" b="1" i="1" dirty="0" smtClean="0"/>
              <a:t>cross-product</a:t>
            </a:r>
            <a:r>
              <a:rPr lang="en-US" dirty="0" smtClean="0"/>
              <a:t>) is the set of all pairs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A </a:t>
            </a:r>
            <a:r>
              <a:rPr lang="en-US" i="1" dirty="0">
                <a:sym typeface="Symbol" charset="2"/>
              </a:rPr>
              <a:t> B = {(1,a</a:t>
            </a:r>
            <a:r>
              <a:rPr lang="en-US" i="1" dirty="0" smtClean="0">
                <a:sym typeface="Symbol" charset="2"/>
              </a:rPr>
              <a:t>), (</a:t>
            </a:r>
            <a:r>
              <a:rPr lang="en-US" i="1" dirty="0">
                <a:sym typeface="Symbol" charset="2"/>
              </a:rPr>
              <a:t>1,b</a:t>
            </a:r>
            <a:r>
              <a:rPr lang="en-US" i="1" dirty="0" smtClean="0">
                <a:sym typeface="Symbol" charset="2"/>
              </a:rPr>
              <a:t>), (1,c), (1,d), (2,a), (2,b), (2,c), (2,d), (3,a), (3,b), (3,c), </a:t>
            </a:r>
            <a:r>
              <a:rPr lang="en-US" i="1" dirty="0">
                <a:sym typeface="Symbol" charset="2"/>
              </a:rPr>
              <a:t>(3,d)}</a:t>
            </a:r>
          </a:p>
          <a:p>
            <a:pPr lvl="2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7895319" y="2364468"/>
            <a:ext cx="3136900" cy="251460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9066894" y="2786743"/>
            <a:ext cx="1339850" cy="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5611" idx="3"/>
            <a:endCxn id="25615" idx="1"/>
          </p:cNvCxnSpPr>
          <p:nvPr/>
        </p:nvCxnSpPr>
        <p:spPr bwMode="auto">
          <a:xfrm>
            <a:off x="9066894" y="2786743"/>
            <a:ext cx="1339850" cy="5842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5611" idx="3"/>
            <a:endCxn id="25616" idx="1"/>
          </p:cNvCxnSpPr>
          <p:nvPr/>
        </p:nvCxnSpPr>
        <p:spPr bwMode="auto">
          <a:xfrm>
            <a:off x="9066894" y="2786743"/>
            <a:ext cx="1339850" cy="11684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5611" idx="3"/>
            <a:endCxn id="25617" idx="1"/>
          </p:cNvCxnSpPr>
          <p:nvPr/>
        </p:nvCxnSpPr>
        <p:spPr bwMode="auto">
          <a:xfrm>
            <a:off x="9066894" y="2786743"/>
            <a:ext cx="1339850" cy="17526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5612" idx="3"/>
            <a:endCxn id="25614" idx="1"/>
          </p:cNvCxnSpPr>
          <p:nvPr/>
        </p:nvCxnSpPr>
        <p:spPr bwMode="auto">
          <a:xfrm flipV="1">
            <a:off x="9066894" y="2786743"/>
            <a:ext cx="1339850" cy="66516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612" idx="3"/>
            <a:endCxn id="25615" idx="1"/>
          </p:cNvCxnSpPr>
          <p:nvPr/>
        </p:nvCxnSpPr>
        <p:spPr bwMode="auto">
          <a:xfrm flipV="1">
            <a:off x="9066894" y="3370943"/>
            <a:ext cx="1339850" cy="8096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9066894" y="3451906"/>
            <a:ext cx="1339850" cy="50323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613" idx="3"/>
            <a:endCxn id="25614" idx="1"/>
          </p:cNvCxnSpPr>
          <p:nvPr/>
        </p:nvCxnSpPr>
        <p:spPr bwMode="auto">
          <a:xfrm flipV="1">
            <a:off x="9066894" y="2786743"/>
            <a:ext cx="1339850" cy="13303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9066894" y="3451906"/>
            <a:ext cx="1339850" cy="108743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9066894" y="3370943"/>
            <a:ext cx="1339850" cy="7461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5613" idx="3"/>
            <a:endCxn id="25616" idx="1"/>
          </p:cNvCxnSpPr>
          <p:nvPr/>
        </p:nvCxnSpPr>
        <p:spPr bwMode="auto">
          <a:xfrm flipV="1">
            <a:off x="9066894" y="3955143"/>
            <a:ext cx="1339850" cy="16192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5613" idx="3"/>
            <a:endCxn id="25617" idx="1"/>
          </p:cNvCxnSpPr>
          <p:nvPr/>
        </p:nvCxnSpPr>
        <p:spPr bwMode="auto">
          <a:xfrm>
            <a:off x="9066894" y="4117068"/>
            <a:ext cx="1339850" cy="42227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93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905000"/>
            <a:ext cx="7266668" cy="41148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A mathematical </a:t>
            </a:r>
            <a:r>
              <a:rPr lang="en-US" b="1" i="1" dirty="0" smtClean="0"/>
              <a:t>definition</a:t>
            </a:r>
            <a:r>
              <a:rPr lang="ar-IQ" b="1" i="1" dirty="0"/>
              <a:t>(یک تعریف ریاضی)</a:t>
            </a:r>
            <a:r>
              <a:rPr lang="en-US" b="1" i="1" dirty="0"/>
              <a:t>: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dirty="0"/>
              <a:t>A, B </a:t>
            </a:r>
            <a:r>
              <a:rPr lang="en-US" dirty="0" smtClean="0"/>
              <a:t>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},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x B (the </a:t>
            </a:r>
            <a:r>
              <a:rPr lang="en-US" b="1" i="1" dirty="0" smtClean="0"/>
              <a:t>cross-product</a:t>
            </a:r>
            <a:r>
              <a:rPr lang="en-US" dirty="0" smtClean="0"/>
              <a:t>) is the set of all pairs 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3"/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/>
              <a:t>We define a </a:t>
            </a:r>
            <a:r>
              <a:rPr lang="en-US" b="1" u="sng" dirty="0" smtClean="0"/>
              <a:t>relationship</a:t>
            </a:r>
            <a:r>
              <a:rPr lang="en-US" b="1" dirty="0" smtClean="0"/>
              <a:t> to be a subset of A x B</a:t>
            </a:r>
            <a:r>
              <a:rPr lang="ar-IQ" b="1" dirty="0" smtClean="0"/>
              <a:t> (یک رابطه در واقع یک زیر مجموعه از ضرب دکارتی است)</a:t>
            </a:r>
            <a:endParaRPr lang="en-US" b="1" dirty="0" smtClean="0"/>
          </a:p>
          <a:p>
            <a:pPr lvl="2"/>
            <a:r>
              <a:rPr lang="en-US" i="1" dirty="0" smtClean="0"/>
              <a:t>R </a:t>
            </a:r>
            <a:r>
              <a:rPr lang="en-US" i="1" dirty="0"/>
              <a:t>= {(1,a), (2,c), (2,d), (3,b)}</a:t>
            </a:r>
          </a:p>
          <a:p>
            <a:pPr lvl="3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7895319" y="2364468"/>
            <a:ext cx="3136900" cy="251460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9066894" y="2786743"/>
            <a:ext cx="13398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9066894" y="3451906"/>
            <a:ext cx="1339850" cy="503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9066894" y="3451906"/>
            <a:ext cx="1339850" cy="1087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9066894" y="3370943"/>
            <a:ext cx="1339850" cy="7461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87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E/R Basics: Entities &amp; Relations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Crayon time!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1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4999"/>
            <a:ext cx="6945994" cy="4467749"/>
          </a:xfrm>
        </p:spPr>
        <p:txBody>
          <a:bodyPr/>
          <a:lstStyle/>
          <a:p>
            <a:r>
              <a:rPr lang="en-US" b="1" i="1" dirty="0"/>
              <a:t>A mathematical </a:t>
            </a:r>
            <a:r>
              <a:rPr lang="en-US" b="1" i="1" dirty="0" smtClean="0"/>
              <a:t>definition</a:t>
            </a:r>
            <a:r>
              <a:rPr lang="ar-IQ" b="1" i="1" dirty="0"/>
              <a:t>(یک تعریف ریاضی)</a:t>
            </a:r>
            <a:r>
              <a:rPr lang="en-US" b="1" i="1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dirty="0"/>
              <a:t>A, B </a:t>
            </a:r>
            <a:r>
              <a:rPr lang="en-US" dirty="0" smtClean="0"/>
              <a:t>be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x B (the </a:t>
            </a:r>
            <a:r>
              <a:rPr lang="en-US" b="1" i="1" dirty="0" smtClean="0"/>
              <a:t>cross-product</a:t>
            </a:r>
            <a:r>
              <a:rPr lang="en-US" dirty="0" smtClean="0"/>
              <a:t>) is the set of all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u="sng" dirty="0" smtClean="0"/>
              <a:t>relationship</a:t>
            </a:r>
            <a:r>
              <a:rPr lang="en-US" dirty="0" smtClean="0"/>
              <a:t> is a subset of A x B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M</a:t>
            </a:r>
            <a:r>
              <a:rPr lang="en-US" b="1" dirty="0" smtClean="0"/>
              <a:t>akes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relationship- it is a </a:t>
            </a:r>
            <a:r>
              <a:rPr lang="en-US" b="1" i="1" dirty="0"/>
              <a:t>subset</a:t>
            </a:r>
            <a:r>
              <a:rPr lang="en-US" dirty="0"/>
              <a:t> of </a:t>
            </a:r>
            <a:r>
              <a:rPr lang="en-US" b="1" dirty="0"/>
              <a:t>Product </a:t>
            </a:r>
            <a:r>
              <a:rPr lang="en-US" b="1" dirty="0">
                <a:sym typeface="Symbol" charset="2"/>
              </a:rPr>
              <a:t></a:t>
            </a:r>
            <a:r>
              <a:rPr lang="en-US" b="1" dirty="0"/>
              <a:t> Company</a:t>
            </a:r>
            <a:r>
              <a:rPr lang="en-US" dirty="0" smtClean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895319" y="2364468"/>
            <a:ext cx="3136900" cy="2514600"/>
            <a:chOff x="7895319" y="2364468"/>
            <a:chExt cx="3136900" cy="2514600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7895319" y="2364468"/>
              <a:ext cx="3136900" cy="2514600"/>
              <a:chOff x="1144" y="2736"/>
              <a:chExt cx="1976" cy="1584"/>
            </a:xfrm>
          </p:grpSpPr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1670" y="285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1670" y="327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613" name="Text Box 7"/>
              <p:cNvSpPr txBox="1">
                <a:spLocks noChangeArrowheads="1"/>
              </p:cNvSpPr>
              <p:nvPr/>
            </p:nvSpPr>
            <p:spPr bwMode="auto">
              <a:xfrm>
                <a:off x="1670" y="36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561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2726" y="322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726" y="3594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5617" name="Text Box 11"/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5618" name="Oval 12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76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Oval 13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576" cy="1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85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>
                    <a:solidFill>
                      <a:srgbClr val="000000"/>
                    </a:solidFill>
                  </a:rPr>
                  <a:t>A=</a:t>
                </a:r>
              </a:p>
            </p:txBody>
          </p:sp>
          <p:sp>
            <p:nvSpPr>
              <p:cNvPr id="25624" name="Text Box 18"/>
              <p:cNvSpPr txBox="1">
                <a:spLocks noChangeArrowheads="1"/>
              </p:cNvSpPr>
              <p:nvPr/>
            </p:nvSpPr>
            <p:spPr bwMode="auto">
              <a:xfrm>
                <a:off x="2297" y="2736"/>
                <a:ext cx="35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</a:rPr>
                  <a:t>B=</a:t>
                </a:r>
              </a:p>
            </p:txBody>
          </p:sp>
        </p:grpSp>
        <p:cxnSp>
          <p:nvCxnSpPr>
            <p:cNvPr id="3" name="Straight Connector 2"/>
            <p:cNvCxnSpPr>
              <a:stCxn id="25611" idx="3"/>
              <a:endCxn id="25614" idx="1"/>
            </p:cNvCxnSpPr>
            <p:nvPr/>
          </p:nvCxnSpPr>
          <p:spPr bwMode="auto">
            <a:xfrm>
              <a:off x="9066894" y="2786743"/>
              <a:ext cx="133985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25612" idx="3"/>
              <a:endCxn id="25616" idx="1"/>
            </p:cNvCxnSpPr>
            <p:nvPr/>
          </p:nvCxnSpPr>
          <p:spPr bwMode="auto">
            <a:xfrm>
              <a:off x="9066894" y="3451906"/>
              <a:ext cx="1339850" cy="5032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5612" idx="3"/>
              <a:endCxn id="25617" idx="1"/>
            </p:cNvCxnSpPr>
            <p:nvPr/>
          </p:nvCxnSpPr>
          <p:spPr bwMode="auto">
            <a:xfrm>
              <a:off x="9066894" y="3451906"/>
              <a:ext cx="1339850" cy="10874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25613" idx="3"/>
              <a:endCxn id="25615" idx="1"/>
            </p:cNvCxnSpPr>
            <p:nvPr/>
          </p:nvCxnSpPr>
          <p:spPr bwMode="auto">
            <a:xfrm flipV="1">
              <a:off x="9066894" y="3370943"/>
              <a:ext cx="1339850" cy="746125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AutoShape 19"/>
          <p:cNvSpPr>
            <a:spLocks noChangeAspect="1" noChangeArrowheads="1"/>
          </p:cNvSpPr>
          <p:nvPr/>
        </p:nvSpPr>
        <p:spPr bwMode="auto">
          <a:xfrm>
            <a:off x="4422664" y="5265519"/>
            <a:ext cx="746125" cy="67151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23" name="Rectangle 20"/>
          <p:cNvSpPr>
            <a:spLocks noChangeAspect="1" noChangeArrowheads="1"/>
          </p:cNvSpPr>
          <p:nvPr/>
        </p:nvSpPr>
        <p:spPr bwMode="auto">
          <a:xfrm>
            <a:off x="5767276" y="5414744"/>
            <a:ext cx="1082675" cy="373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24" name="Rectangle 21"/>
          <p:cNvSpPr>
            <a:spLocks noChangeAspect="1" noChangeArrowheads="1"/>
          </p:cNvSpPr>
          <p:nvPr/>
        </p:nvSpPr>
        <p:spPr bwMode="auto">
          <a:xfrm>
            <a:off x="3039951" y="5602069"/>
            <a:ext cx="1046163" cy="373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6" name="Line 22"/>
          <p:cNvSpPr>
            <a:spLocks noChangeAspect="1" noChangeShapeType="1"/>
          </p:cNvSpPr>
          <p:nvPr/>
        </p:nvSpPr>
        <p:spPr bwMode="auto">
          <a:xfrm>
            <a:off x="5168789" y="5602069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7" name="Line 23"/>
          <p:cNvSpPr>
            <a:spLocks noChangeAspect="1" noChangeShapeType="1"/>
          </p:cNvSpPr>
          <p:nvPr/>
        </p:nvSpPr>
        <p:spPr bwMode="auto">
          <a:xfrm flipH="1">
            <a:off x="4086113" y="5602070"/>
            <a:ext cx="33655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49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75006" y="2270235"/>
            <a:ext cx="7236553" cy="1574970"/>
            <a:chOff x="1849016" y="2994219"/>
            <a:chExt cx="8514183" cy="1853034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9" idx="5"/>
              <a:endCxn id="6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5"/>
              <a:endCxn id="6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4"/>
              <a:endCxn id="6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5" name="Straight Connector 14"/>
            <p:cNvCxnSpPr>
              <a:stCxn id="14" idx="4"/>
              <a:endCxn id="13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6" idx="3"/>
              <a:endCxn id="5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13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2475006" y="4024872"/>
            <a:ext cx="6512981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2400" b="1" u="sng" dirty="0" smtClean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P and C’s keys</a:t>
            </a:r>
            <a:endParaRPr lang="ar-IQ" sz="2400" b="1" i="1" dirty="0" smtClean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ar-IQ" sz="2400" b="1" i="1" dirty="0" smtClean="0">
                <a:solidFill>
                  <a:srgbClr val="000000"/>
                </a:solidFill>
                <a:latin typeface="+mj-lt"/>
              </a:rPr>
              <a:t>یک </a:t>
            </a:r>
            <a:r>
              <a:rPr lang="ar-IQ" sz="2400" b="1" i="1" u="sng" dirty="0" smtClean="0">
                <a:solidFill>
                  <a:srgbClr val="000000"/>
                </a:solidFill>
                <a:latin typeface="+mj-lt"/>
              </a:rPr>
              <a:t>رابطه</a:t>
            </a:r>
            <a:r>
              <a:rPr lang="ar-IQ" sz="2400" b="1" i="1" dirty="0" smtClean="0">
                <a:solidFill>
                  <a:srgbClr val="000000"/>
                </a:solidFill>
                <a:latin typeface="+mj-lt"/>
              </a:rPr>
              <a:t> بین مجموعه موجودیت‌های پی و سی در واقع یک زیرمجموعه از همه‌ی جفت موجودیت‌هاییست که در پی و سی هستند با رکوردهایی که بصورت یکتا توسط کلید‌های پی و سی شناسایی می‌شوند.</a:t>
            </a: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4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41002"/>
              </p:ext>
            </p:extLst>
          </p:nvPr>
        </p:nvGraphicFramePr>
        <p:xfrm>
          <a:off x="2505508" y="1789957"/>
          <a:ext cx="3045471" cy="13491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15157"/>
                <a:gridCol w="1241402"/>
                <a:gridCol w="788912"/>
              </a:tblGrid>
              <a:tr h="23473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Electronics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$9.99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$5.50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27722"/>
              </p:ext>
            </p:extLst>
          </p:nvPr>
        </p:nvGraphicFramePr>
        <p:xfrm>
          <a:off x="895216" y="1804245"/>
          <a:ext cx="1327310" cy="10105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27310"/>
              </a:tblGrid>
              <a:tr h="261641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name</a:t>
                      </a:r>
                      <a:endParaRPr lang="en-US" sz="1600" u="sng" dirty="0"/>
                    </a:p>
                  </a:txBody>
                  <a:tcPr/>
                </a:tc>
              </a:tr>
              <a:tr h="3400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</a:tr>
              <a:tr h="26164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GadgetCorp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5508" y="1420625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Product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3080" y="14349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Company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33080" y="3890146"/>
            <a:ext cx="5039891" cy="1096886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>
              <a:stCxn id="41" idx="5"/>
              <a:endCxn id="38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5"/>
              <a:endCxn id="38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4"/>
              <a:endCxn id="38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>
              <a:stCxn id="46" idx="4"/>
              <a:endCxn id="4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8" idx="3"/>
              <a:endCxn id="37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7" idx="3"/>
              <a:endCxn id="4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682783" y="5338583"/>
            <a:ext cx="651298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2400" b="1" u="sng" dirty="0" smtClean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P and C’s keys</a:t>
            </a: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43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10455"/>
              </p:ext>
            </p:extLst>
          </p:nvPr>
        </p:nvGraphicFramePr>
        <p:xfrm>
          <a:off x="2505508" y="1789957"/>
          <a:ext cx="3045471" cy="13491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15157"/>
                <a:gridCol w="1241402"/>
                <a:gridCol w="788912"/>
              </a:tblGrid>
              <a:tr h="23473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Electronics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$9.99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$5.50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2381"/>
              </p:ext>
            </p:extLst>
          </p:nvPr>
        </p:nvGraphicFramePr>
        <p:xfrm>
          <a:off x="895216" y="1804245"/>
          <a:ext cx="1327310" cy="10105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27310"/>
              </a:tblGrid>
              <a:tr h="261641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name</a:t>
                      </a:r>
                      <a:endParaRPr lang="en-US" sz="1600" u="sng" dirty="0"/>
                    </a:p>
                  </a:txBody>
                  <a:tcPr/>
                </a:tc>
              </a:tr>
              <a:tr h="3400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</a:tr>
              <a:tr h="26164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GadgetCorp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5508" y="1420625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Product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3080" y="14349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Company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096000" y="2131519"/>
            <a:ext cx="746234" cy="5360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8780"/>
              </p:ext>
            </p:extLst>
          </p:nvPr>
        </p:nvGraphicFramePr>
        <p:xfrm>
          <a:off x="7346061" y="1724948"/>
          <a:ext cx="4436035" cy="23791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1911"/>
                <a:gridCol w="1061545"/>
                <a:gridCol w="1250732"/>
                <a:gridCol w="861847"/>
              </a:tblGrid>
              <a:tr h="234739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C.name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P.name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P.price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Electronics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$9.99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GadgetCorp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Electronics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$9.99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GadgetCorp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GadgetCorp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$5.50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33982" y="1310238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 smtClean="0">
                    <a:solidFill>
                      <a:schemeClr val="accent2"/>
                    </a:solidFill>
                  </a:rPr>
                  <a:t>Product P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82" y="1310238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9" t="-96721" r="-1193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833080" y="3890146"/>
            <a:ext cx="5039891" cy="1096886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682783" y="5338583"/>
            <a:ext cx="651298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2400" b="1" u="sng" dirty="0" smtClean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P and C’s keys</a:t>
            </a: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95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69905"/>
              </p:ext>
            </p:extLst>
          </p:nvPr>
        </p:nvGraphicFramePr>
        <p:xfrm>
          <a:off x="2505508" y="1789957"/>
          <a:ext cx="3045471" cy="13491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15157"/>
                <a:gridCol w="1241402"/>
                <a:gridCol w="788912"/>
              </a:tblGrid>
              <a:tr h="234739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Electronics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$9.99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$5.50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76201"/>
              </p:ext>
            </p:extLst>
          </p:nvPr>
        </p:nvGraphicFramePr>
        <p:xfrm>
          <a:off x="895216" y="1804245"/>
          <a:ext cx="1327310" cy="101057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27310"/>
              </a:tblGrid>
              <a:tr h="261641">
                <a:tc>
                  <a:txBody>
                    <a:bodyPr/>
                    <a:lstStyle/>
                    <a:p>
                      <a:r>
                        <a:rPr lang="en-US" sz="1600" u="sng" dirty="0" smtClean="0"/>
                        <a:t>name</a:t>
                      </a:r>
                      <a:endParaRPr lang="en-US" sz="1600" u="sng" dirty="0"/>
                    </a:p>
                  </a:txBody>
                  <a:tcPr/>
                </a:tc>
              </a:tr>
              <a:tr h="34001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</a:tr>
              <a:tr h="26164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GadgetCorp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5508" y="1420625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</a:rPr>
              <a:t>Product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3080" y="14349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Company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096000" y="2131519"/>
            <a:ext cx="746234" cy="5360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49433"/>
              </p:ext>
            </p:extLst>
          </p:nvPr>
        </p:nvGraphicFramePr>
        <p:xfrm>
          <a:off x="7346061" y="1724948"/>
          <a:ext cx="4436035" cy="23791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1911"/>
                <a:gridCol w="1061545"/>
                <a:gridCol w="1250732"/>
                <a:gridCol w="861847"/>
              </a:tblGrid>
              <a:tr h="234739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C.name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P.name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P.price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Electronics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$9.99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GadgetCorp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Electronics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$9.99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GadgetCorp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$7.50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GadgetCorp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$5.50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33982" y="1310238"/>
                <a:ext cx="255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2"/>
                    </a:solidFill>
                  </a:rPr>
                  <a:t>Company C </a:t>
                </a:r>
                <a14:m>
                  <m:oMath xmlns:m="http://schemas.openxmlformats.org/officeDocument/2006/math" xmlns="">
                    <m:r>
                      <a:rPr lang="en-US" b="1" i="0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 smtClean="0">
                    <a:solidFill>
                      <a:schemeClr val="accent2"/>
                    </a:solidFill>
                  </a:rPr>
                  <a:t>Product P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82" y="1310238"/>
                <a:ext cx="25549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9" t="-96721" r="-1193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9348617" y="4298731"/>
            <a:ext cx="430922" cy="45060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0091"/>
              </p:ext>
            </p:extLst>
          </p:nvPr>
        </p:nvGraphicFramePr>
        <p:xfrm>
          <a:off x="8410537" y="5164365"/>
          <a:ext cx="2323456" cy="13491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1911"/>
                <a:gridCol w="1061545"/>
              </a:tblGrid>
              <a:tr h="234739"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C.name</a:t>
                      </a:r>
                      <a:endParaRPr 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err="1" smtClean="0"/>
                        <a:t>P.name</a:t>
                      </a:r>
                      <a:endParaRPr lang="en-US" sz="1600" u="sng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Gizmo</a:t>
                      </a:r>
                      <a:endParaRPr lang="en-US" sz="1600" dirty="0"/>
                    </a:p>
                  </a:txBody>
                  <a:tcPr/>
                </a:tc>
              </a:tr>
              <a:tr h="23473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GizmoLite</a:t>
                      </a:r>
                      <a:endParaRPr lang="en-US" sz="1600" dirty="0"/>
                    </a:p>
                  </a:txBody>
                  <a:tcPr/>
                </a:tc>
              </a:tr>
              <a:tr h="343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GadgetCorp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Gadget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98458" y="4749655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Makes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33080" y="3890146"/>
            <a:ext cx="5039891" cy="1096886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682783" y="5338583"/>
            <a:ext cx="651298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2400" b="1" u="sng" dirty="0" smtClean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sz="2400" b="1" dirty="0" smtClean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sz="2400" b="1" i="1" dirty="0" smtClean="0">
                <a:solidFill>
                  <a:srgbClr val="000000"/>
                </a:solidFill>
                <a:latin typeface="+mj-lt"/>
              </a:rPr>
              <a:t>P and C’s keys</a:t>
            </a: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693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  <a:r>
              <a:rPr lang="ar-IQ" dirty="0"/>
              <a:t> (رابطه چیست؟)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62438"/>
            <a:ext cx="776009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can only be </a:t>
            </a:r>
            <a:r>
              <a:rPr lang="en-US" b="1" dirty="0" smtClean="0"/>
              <a:t>one relationship for every unique combination of entities</a:t>
            </a:r>
            <a:endParaRPr lang="ar-IQ" b="1" dirty="0" smtClean="0"/>
          </a:p>
          <a:p>
            <a:pPr algn="r"/>
            <a:r>
              <a:rPr lang="ar-IQ" dirty="0" smtClean="0"/>
              <a:t>برای هر ترکیب واحدی از موجودیت‌ها، تنها می‌تواند</a:t>
            </a:r>
            <a:r>
              <a:rPr lang="en-US" dirty="0" smtClean="0"/>
              <a:t> </a:t>
            </a:r>
            <a:r>
              <a:rPr lang="ar-IQ" dirty="0" smtClean="0"/>
              <a:t>یک رابطه وجود داشته باشد</a:t>
            </a:r>
            <a:endParaRPr lang="en-US" dirty="0" smtClean="0"/>
          </a:p>
          <a:p>
            <a:r>
              <a:rPr lang="en-US" dirty="0" smtClean="0"/>
              <a:t>This also means that </a:t>
            </a:r>
            <a:r>
              <a:rPr lang="en-US" b="1" dirty="0" smtClean="0"/>
              <a:t>the relationship is uniquely determined by the keys of its entities</a:t>
            </a:r>
          </a:p>
          <a:p>
            <a:pPr algn="r"/>
            <a:r>
              <a:rPr lang="ar-IQ" dirty="0" smtClean="0"/>
              <a:t>همچنین بدین معناست که یک رابطه بصورت یکتا توسط کلید‌های روابطش قابل تعیین هست</a:t>
            </a:r>
            <a:endParaRPr lang="en-US" dirty="0" smtClean="0"/>
          </a:p>
          <a:p>
            <a:r>
              <a:rPr lang="en-US" i="1" dirty="0" smtClean="0"/>
              <a:t>Example: the “key” for Makes (to right) is </a:t>
            </a:r>
            <a:br>
              <a:rPr lang="en-US" i="1" dirty="0" smtClean="0"/>
            </a:br>
            <a:r>
              <a:rPr lang="en-US" i="1" dirty="0" smtClean="0"/>
              <a:t>	{</a:t>
            </a:r>
            <a:r>
              <a:rPr lang="en-US" i="1" dirty="0" err="1" smtClean="0"/>
              <a:t>Product.name</a:t>
            </a:r>
            <a:r>
              <a:rPr lang="en-US" i="1" dirty="0" smtClean="0"/>
              <a:t>, </a:t>
            </a:r>
            <a:r>
              <a:rPr lang="en-US" i="1" dirty="0" err="1" smtClean="0"/>
              <a:t>Company.name</a:t>
            </a:r>
            <a:r>
              <a:rPr lang="en-US" i="1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4238247" y="5899949"/>
            <a:ext cx="35733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Why does this make sense?</a:t>
            </a:r>
            <a:r>
              <a:rPr lang="ar-IQ" sz="2400" dirty="0" smtClean="0">
                <a:latin typeface="+mj-lt"/>
              </a:rPr>
              <a:t/>
            </a:r>
            <a:br>
              <a:rPr lang="ar-IQ" sz="2400" dirty="0" smtClean="0">
                <a:latin typeface="+mj-lt"/>
              </a:rPr>
            </a:br>
            <a:r>
              <a:rPr lang="ar-IQ" sz="2400" dirty="0" smtClean="0">
                <a:latin typeface="+mj-lt"/>
              </a:rPr>
              <a:t>چرا این منطقی هست؟</a:t>
            </a:r>
            <a:endParaRPr lang="en-US" sz="2400" dirty="0">
              <a:latin typeface="+mj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00015" y="1690688"/>
            <a:ext cx="249927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This follows from our mathematical definition of a relationship- it’s a SET!</a:t>
            </a:r>
            <a:endParaRPr lang="en-US" sz="20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82486" y="3928025"/>
            <a:ext cx="3810946" cy="1849213"/>
            <a:chOff x="7669786" y="3928025"/>
            <a:chExt cx="3810946" cy="1849213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9540614" y="5465433"/>
              <a:ext cx="831479" cy="31180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Makes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674490" y="5500078"/>
              <a:ext cx="554319" cy="242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154816" y="498040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8882360" y="501504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669786" y="525756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8404251" y="5351096"/>
              <a:ext cx="97630" cy="44284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8707395" y="5255822"/>
              <a:ext cx="253533" cy="2349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8994956" y="5283547"/>
              <a:ext cx="173225" cy="2598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49253" y="5500078"/>
              <a:ext cx="816019" cy="277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0822478" y="480717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5400000">
              <a:off x="11054591" y="5170336"/>
              <a:ext cx="426757" cy="23272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9228809" y="5621336"/>
              <a:ext cx="311805" cy="72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7" idx="3"/>
              <a:endCxn id="25" idx="1"/>
            </p:cNvCxnSpPr>
            <p:nvPr/>
          </p:nvCxnSpPr>
          <p:spPr bwMode="auto">
            <a:xfrm>
              <a:off x="10372093" y="5621336"/>
              <a:ext cx="277160" cy="519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9713839" y="473788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since</a:t>
              </a:r>
            </a:p>
          </p:txBody>
        </p:sp>
        <p:cxnSp>
          <p:nvCxnSpPr>
            <p:cNvPr id="29" name="Straight Connector 28"/>
            <p:cNvCxnSpPr>
              <a:endCxn id="17" idx="0"/>
            </p:cNvCxnSpPr>
            <p:nvPr/>
          </p:nvCxnSpPr>
          <p:spPr bwMode="auto">
            <a:xfrm rot="5400000">
              <a:off x="9791790" y="5214257"/>
              <a:ext cx="415740" cy="8661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8071317" y="3928025"/>
                  <a:ext cx="3315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Key</a:t>
                  </a:r>
                  <a:r>
                    <a:rPr lang="en-US" baseline="-25000" dirty="0" err="1" smtClean="0"/>
                    <a:t>Makes</a:t>
                  </a:r>
                  <a:r>
                    <a:rPr lang="en-US" dirty="0" smtClean="0"/>
                    <a:t> = </a:t>
                  </a:r>
                  <a:r>
                    <a:rPr lang="en-US" dirty="0" err="1" smtClean="0"/>
                    <a:t>Key</a:t>
                  </a:r>
                  <a:r>
                    <a:rPr lang="en-US" baseline="-25000" dirty="0" err="1" smtClean="0"/>
                    <a:t>Product</a:t>
                  </a:r>
                  <a:r>
                    <a:rPr lang="en-US" dirty="0" smtClean="0"/>
                    <a:t>  </a:t>
                  </a:r>
                  <a14:m>
                    <m:oMath xmlns:m="http://schemas.openxmlformats.org/officeDocument/2006/math" xmlns="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a14:m>
                  <a:r>
                    <a:rPr lang="en-US" dirty="0" smtClean="0"/>
                    <a:t>   Key</a:t>
                  </a:r>
                  <a:r>
                    <a:rPr lang="en-US" baseline="-25000" dirty="0" smtClean="0"/>
                    <a:t>Company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1317" y="3928025"/>
                  <a:ext cx="331571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7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H="1">
              <a:off x="8610600" y="4297357"/>
              <a:ext cx="850641" cy="59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0822478" y="4297357"/>
              <a:ext cx="234784" cy="440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71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1" grpId="0" animBg="1"/>
      <p:bldP spid="1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76400" y="2804455"/>
            <a:ext cx="4114800" cy="1676400"/>
            <a:chOff x="1676400" y="2804455"/>
            <a:chExt cx="4114800" cy="16764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86200" y="3947455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743200" y="2804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343400" y="28806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676400" y="3414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9" idx="5"/>
              <a:endCxn id="6" idx="1"/>
            </p:cNvCxnSpPr>
            <p:nvPr/>
          </p:nvCxnSpPr>
          <p:spPr bwMode="auto">
            <a:xfrm rot="16200000" flipH="1">
              <a:off x="3291822" y="3619775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5"/>
              <a:endCxn id="6" idx="0"/>
            </p:cNvCxnSpPr>
            <p:nvPr/>
          </p:nvCxnSpPr>
          <p:spPr bwMode="auto">
            <a:xfrm rot="16200000" flipH="1">
              <a:off x="3958572" y="3410225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4"/>
              <a:endCxn id="6" idx="0"/>
            </p:cNvCxnSpPr>
            <p:nvPr/>
          </p:nvCxnSpPr>
          <p:spPr bwMode="auto">
            <a:xfrm rot="5400000">
              <a:off x="4591050" y="3471205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8229601" y="2423455"/>
            <a:ext cx="1828799" cy="2057401"/>
            <a:chOff x="8229601" y="2423455"/>
            <a:chExt cx="1828799" cy="205740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29601" y="3947456"/>
              <a:ext cx="1399592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610600" y="2423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5" name="Straight Connector 14"/>
            <p:cNvCxnSpPr>
              <a:stCxn id="14" idx="4"/>
              <a:endCxn id="13" idx="0"/>
            </p:cNvCxnSpPr>
            <p:nvPr/>
          </p:nvCxnSpPr>
          <p:spPr bwMode="auto">
            <a:xfrm flipH="1">
              <a:off x="8929397" y="3109255"/>
              <a:ext cx="405103" cy="8382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105400" y="3871255"/>
            <a:ext cx="3124201" cy="685800"/>
            <a:chOff x="5105400" y="3871255"/>
            <a:chExt cx="3124201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791200" y="3871255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Makes</a:t>
              </a:r>
            </a:p>
          </p:txBody>
        </p:sp>
        <p:cxnSp>
          <p:nvCxnSpPr>
            <p:cNvPr id="16" name="Straight Connector 15"/>
            <p:cNvCxnSpPr>
              <a:stCxn id="6" idx="3"/>
              <a:endCxn id="5" idx="1"/>
            </p:cNvCxnSpPr>
            <p:nvPr/>
          </p:nvCxnSpPr>
          <p:spPr bwMode="auto">
            <a:xfrm>
              <a:off x="5105400" y="4214155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13" idx="1"/>
            </p:cNvCxnSpPr>
            <p:nvPr/>
          </p:nvCxnSpPr>
          <p:spPr bwMode="auto">
            <a:xfrm>
              <a:off x="7620000" y="4214155"/>
              <a:ext cx="609601" cy="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172200" y="2271055"/>
            <a:ext cx="1447800" cy="1600200"/>
            <a:chOff x="6172200" y="2271055"/>
            <a:chExt cx="1447800" cy="16002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172200" y="2271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since</a:t>
              </a:r>
            </a:p>
          </p:txBody>
        </p:sp>
        <p:cxnSp>
          <p:nvCxnSpPr>
            <p:cNvPr id="20" name="Straight Connector 19"/>
            <p:cNvCxnSpPr>
              <a:stCxn id="18" idx="4"/>
              <a:endCxn id="5" idx="0"/>
            </p:cNvCxnSpPr>
            <p:nvPr/>
          </p:nvCxnSpPr>
          <p:spPr bwMode="auto">
            <a:xfrm rot="5400000">
              <a:off x="6343650" y="3318805"/>
              <a:ext cx="914400" cy="190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914400" y="1710842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Relationships </a:t>
            </a:r>
            <a:r>
              <a:rPr lang="en-US" sz="2400" dirty="0">
                <a:solidFill>
                  <a:srgbClr val="000000"/>
                </a:solidFill>
              </a:rPr>
              <a:t>may have attributes as </a:t>
            </a:r>
            <a:r>
              <a:rPr lang="en-US" sz="2400" dirty="0" smtClean="0">
                <a:solidFill>
                  <a:srgbClr val="000000"/>
                </a:solidFill>
              </a:rPr>
              <a:t>well</a:t>
            </a:r>
            <a:r>
              <a:rPr lang="ar-IQ" sz="2400" dirty="0" smtClean="0">
                <a:solidFill>
                  <a:srgbClr val="000000"/>
                </a:solidFill>
              </a:rPr>
              <a:t> (روابط هم می‌توانند خاصه داشته با‌شند)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1033" y="5115064"/>
            <a:ext cx="331236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For example: “since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” records when company started making a product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21088" y="5091881"/>
            <a:ext cx="235002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Note: “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since”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is implicitly unique per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pair here!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Why?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46071" y="5115064"/>
            <a:ext cx="204275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srgbClr val="000000"/>
                </a:solidFill>
                <a:latin typeface="+mj-lt"/>
              </a:rPr>
              <a:t>Note #2: Why not “how long”?</a:t>
            </a:r>
            <a:endParaRPr lang="en-US" sz="2000" i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Relationships and Attributes</a:t>
            </a:r>
            <a:r>
              <a:rPr lang="ar-IQ" dirty="0" smtClean="0"/>
              <a:t> (روابط و خواص)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Decision: Relationship vs. Entity?</a:t>
            </a:r>
            <a:r>
              <a:rPr lang="ar-IQ" dirty="0" smtClean="0"/>
              <a:t> </a:t>
            </a:r>
            <a:br>
              <a:rPr lang="ar-IQ" dirty="0" smtClean="0"/>
            </a:br>
            <a:r>
              <a:rPr lang="ar-IQ" dirty="0" smtClean="0"/>
              <a:t>(تصمیم: رابطه یا موجودیت؟)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16887"/>
            <a:ext cx="10363200" cy="377017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Q: </a:t>
            </a:r>
            <a:r>
              <a:rPr lang="en-US" dirty="0" smtClean="0"/>
              <a:t>What does this say?</a:t>
            </a:r>
            <a:r>
              <a:rPr lang="ar-IQ" dirty="0" smtClean="0"/>
              <a:t> (مفهوم این نمودار چیست؟)</a:t>
            </a:r>
            <a:endParaRPr lang="en-US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dirty="0" smtClean="0"/>
          </a:p>
          <a:p>
            <a:r>
              <a:rPr lang="en-US" b="1" dirty="0" smtClean="0"/>
              <a:t>A: </a:t>
            </a:r>
            <a:r>
              <a:rPr lang="en-US" dirty="0" smtClean="0"/>
              <a:t>A person can only buy a specific product once (on one date)</a:t>
            </a:r>
            <a:endParaRPr lang="ar-IQ" dirty="0" smtClean="0"/>
          </a:p>
          <a:p>
            <a:r>
              <a:rPr lang="ar-IQ" dirty="0" smtClean="0"/>
              <a:t>جواب: یک فرد می‌تواند یک محصول مشخص را فقط یک بار در هر روز بخرد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96456" y="2498217"/>
            <a:ext cx="5711435" cy="1535957"/>
            <a:chOff x="2496456" y="2498217"/>
            <a:chExt cx="5711435" cy="1535957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331664" y="3573387"/>
              <a:ext cx="1260093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Purchased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19068" y="3624585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231510" y="285660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334091" y="290780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496456" y="32661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3611365" y="3396076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4073710" y="3259195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4507992" y="3299699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9039" y="3673466"/>
              <a:ext cx="1180490" cy="3467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Person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210318" y="2834333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4859130" y="3803780"/>
              <a:ext cx="472535" cy="10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5594184" y="249821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date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Connector 28"/>
            <p:cNvCxnSpPr>
              <a:endCxn id="17" idx="0"/>
            </p:cNvCxnSpPr>
            <p:nvPr/>
          </p:nvCxnSpPr>
          <p:spPr bwMode="auto">
            <a:xfrm rot="5400000">
              <a:off x="5720149" y="3200566"/>
              <a:ext cx="614383" cy="13126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5" idx="3"/>
            </p:cNvCxnSpPr>
            <p:nvPr/>
          </p:nvCxnSpPr>
          <p:spPr bwMode="auto">
            <a:xfrm>
              <a:off x="6591757" y="3803781"/>
              <a:ext cx="277282" cy="2967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24" idx="4"/>
              <a:endCxn id="23" idx="0"/>
            </p:cNvCxnSpPr>
            <p:nvPr/>
          </p:nvCxnSpPr>
          <p:spPr bwMode="auto">
            <a:xfrm flipH="1">
              <a:off x="7459284" y="3295120"/>
              <a:ext cx="249821" cy="37834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60419" y="5717301"/>
            <a:ext cx="1127593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Modeling something as a relationship makes it unique; what if not appropriate?</a:t>
            </a:r>
            <a:endParaRPr lang="ar-IQ" sz="2400" dirty="0" smtClean="0">
              <a:latin typeface="+mj-lt"/>
            </a:endParaRPr>
          </a:p>
          <a:p>
            <a:pPr algn="ctr"/>
            <a:r>
              <a:rPr lang="ar-IQ" sz="2400" dirty="0" smtClean="0">
                <a:latin typeface="+mj-lt"/>
              </a:rPr>
              <a:t>مدل‌سازی هر چیزی بعنوان رابطه، آن را یکتا می‌سازد. حالا اگر مناسب نبود چطور؟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783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  <a:r>
              <a:rPr lang="ar-IQ" dirty="0"/>
              <a:t> </a:t>
            </a:r>
            <a:br>
              <a:rPr lang="ar-IQ" dirty="0"/>
            </a:br>
            <a:r>
              <a:rPr lang="ar-IQ" dirty="0"/>
              <a:t>(تصمیم: رابطه یا موجودیت؟)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41" y="2024174"/>
            <a:ext cx="10363200" cy="31447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What about this way?</a:t>
            </a:r>
            <a:r>
              <a:rPr lang="ar-IQ" sz="2800" dirty="0" smtClean="0"/>
              <a:t> (این یکی چطور؟)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i="1" dirty="0" smtClean="0"/>
              <a:t>Now we can have multiple purchases per product, person pair!</a:t>
            </a:r>
            <a:endParaRPr lang="ar-IQ" sz="2800" i="1" dirty="0" smtClean="0"/>
          </a:p>
          <a:p>
            <a:r>
              <a:rPr lang="ar-IQ" i="1" dirty="0" smtClean="0"/>
              <a:t>حالا میتوانیم چندین خرید برای هر محصول برای هر فرد داشته باشیم.</a:t>
            </a:r>
            <a:endParaRPr lang="en-US" sz="2800" i="1" dirty="0" smtClean="0"/>
          </a:p>
          <a:p>
            <a:endParaRPr lang="en-US" sz="2800" b="1" i="1" dirty="0"/>
          </a:p>
          <a:p>
            <a:endParaRPr lang="en-US" sz="2800" b="1" i="1" dirty="0" smtClean="0"/>
          </a:p>
          <a:p>
            <a:endParaRPr lang="en-US" sz="2800" b="1" i="1" dirty="0"/>
          </a:p>
          <a:p>
            <a:pPr marL="0" indent="0">
              <a:buNone/>
            </a:pP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05327" y="2526268"/>
            <a:ext cx="7429296" cy="1822759"/>
            <a:chOff x="2105327" y="2526268"/>
            <a:chExt cx="7429296" cy="182275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27939" y="3904523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2840381" y="313654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942962" y="3187744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105327" y="3546133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3220236" y="3676014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3682581" y="3539133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4116863" y="3579637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8274531" y="3955721"/>
              <a:ext cx="1260092" cy="393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Person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8537050" y="2931750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5" name="Straight Connector 24"/>
            <p:cNvCxnSpPr>
              <a:endCxn id="25" idx="0"/>
            </p:cNvCxnSpPr>
            <p:nvPr/>
          </p:nvCxnSpPr>
          <p:spPr bwMode="auto">
            <a:xfrm rot="5400000">
              <a:off x="8896853" y="3464041"/>
              <a:ext cx="630665" cy="352695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4691143" y="2526268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date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870775" y="3238942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Purchase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8"/>
            <p:cNvCxnSpPr>
              <a:stCxn id="28" idx="4"/>
              <a:endCxn id="30" idx="0"/>
            </p:cNvCxnSpPr>
            <p:nvPr/>
          </p:nvCxnSpPr>
          <p:spPr bwMode="auto">
            <a:xfrm>
              <a:off x="5189930" y="2987055"/>
              <a:ext cx="1100876" cy="25188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6915142" y="2526270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srgbClr val="000000"/>
                  </a:solidFill>
                </a:rPr>
                <a:t>quantity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5814264" y="2526269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 smtClean="0">
                  <a:solidFill>
                    <a:srgbClr val="000000"/>
                  </a:solidFill>
                </a:rPr>
                <a:t>PID#</a:t>
              </a:r>
              <a:endParaRPr lang="en-US" sz="12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32" idx="4"/>
              <a:endCxn id="30" idx="0"/>
            </p:cNvCxnSpPr>
            <p:nvPr/>
          </p:nvCxnSpPr>
          <p:spPr bwMode="auto">
            <a:xfrm flipH="1">
              <a:off x="6290806" y="2987056"/>
              <a:ext cx="22245" cy="25188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31" idx="4"/>
              <a:endCxn id="30" idx="0"/>
            </p:cNvCxnSpPr>
            <p:nvPr/>
          </p:nvCxnSpPr>
          <p:spPr bwMode="auto">
            <a:xfrm flipH="1">
              <a:off x="6290806" y="2987057"/>
              <a:ext cx="1123123" cy="251885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16" idx="3"/>
            </p:cNvCxnSpPr>
            <p:nvPr/>
          </p:nvCxnSpPr>
          <p:spPr bwMode="auto">
            <a:xfrm flipV="1">
              <a:off x="4468001" y="4002260"/>
              <a:ext cx="721928" cy="8145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endCxn id="30" idx="1"/>
            </p:cNvCxnSpPr>
            <p:nvPr/>
          </p:nvCxnSpPr>
          <p:spPr bwMode="auto">
            <a:xfrm flipV="1">
              <a:off x="5462165" y="3418137"/>
              <a:ext cx="408610" cy="35838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713451" y="3648530"/>
              <a:ext cx="1095165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srgbClr val="000000"/>
                  </a:solidFill>
                </a:rPr>
                <a:t>ProductOf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5" name="Straight Connector 44"/>
            <p:cNvCxnSpPr>
              <a:endCxn id="23" idx="1"/>
            </p:cNvCxnSpPr>
            <p:nvPr/>
          </p:nvCxnSpPr>
          <p:spPr bwMode="auto">
            <a:xfrm>
              <a:off x="7511143" y="3939440"/>
              <a:ext cx="763388" cy="2129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30" idx="3"/>
            </p:cNvCxnSpPr>
            <p:nvPr/>
          </p:nvCxnSpPr>
          <p:spPr bwMode="auto">
            <a:xfrm>
              <a:off x="6710837" y="3418137"/>
              <a:ext cx="602090" cy="39884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AutoShape 8"/>
            <p:cNvSpPr>
              <a:spLocks noChangeArrowheads="1"/>
            </p:cNvSpPr>
            <p:nvPr/>
          </p:nvSpPr>
          <p:spPr bwMode="auto">
            <a:xfrm>
              <a:off x="6929972" y="3648530"/>
              <a:ext cx="1095165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BuyerOf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459064" y="5256250"/>
            <a:ext cx="9273872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We can always </a:t>
            </a:r>
            <a:r>
              <a:rPr lang="en-US" sz="2400" dirty="0">
                <a:latin typeface="+mj-lt"/>
              </a:rPr>
              <a:t>use </a:t>
            </a:r>
            <a:r>
              <a:rPr lang="en-US" sz="2400" b="1" dirty="0" smtClean="0">
                <a:latin typeface="+mj-lt"/>
              </a:rPr>
              <a:t>a new entity </a:t>
            </a:r>
            <a:r>
              <a:rPr lang="en-US" sz="2400" dirty="0" smtClean="0">
                <a:latin typeface="+mj-lt"/>
              </a:rPr>
              <a:t>instead of a relationship.  For example, to permit multiple instances of each entity combination!</a:t>
            </a:r>
            <a:endParaRPr lang="ar-IQ" sz="2400" dirty="0" smtClean="0">
              <a:latin typeface="+mj-lt"/>
            </a:endParaRPr>
          </a:p>
          <a:p>
            <a:pPr algn="ctr"/>
            <a:r>
              <a:rPr lang="ar-IQ" sz="2400" dirty="0" smtClean="0">
                <a:latin typeface="+mj-lt"/>
              </a:rPr>
              <a:t>همیشه می‌توانیم از یک موجودیت به جای یک رابطه استفاده کنیم. مثلا اگر بخواهیم اجازه‌ی تکرار هر ترکیب از موجودیت ها را بدهیم.</a:t>
            </a:r>
            <a:endParaRPr lang="en-US" sz="2400" dirty="0"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8780" y="-22510"/>
              <a:ext cx="3034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Relationships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13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E/R Diagrams Pt.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8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E/R Basics: Entities &amp; Relations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مقدمات: موجودیت‌ها و روابط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08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1081948"/>
          </a:xfrm>
        </p:spPr>
        <p:txBody>
          <a:bodyPr>
            <a:normAutofit fontScale="90000"/>
          </a:bodyPr>
          <a:lstStyle/>
          <a:p>
            <a:pPr algn="r"/>
            <a:r>
              <a:rPr lang="ar-IQ" dirty="0" smtClean="0"/>
              <a:t>یک نمودار موجودیت رابطه برای فوتبال رسم کنید!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6" y="2653730"/>
            <a:ext cx="2255840" cy="1499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14" y="2781169"/>
            <a:ext cx="2324362" cy="1394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627" y="4403003"/>
            <a:ext cx="2188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b="1" u="sng" dirty="0" smtClean="0">
                <a:latin typeface="+mj-lt"/>
              </a:rPr>
              <a:t>تیم‌ها</a:t>
            </a:r>
            <a:r>
              <a:rPr lang="ar-IQ" sz="2400" dirty="0" smtClean="0">
                <a:latin typeface="+mj-lt"/>
              </a:rPr>
              <a:t> با یکدیگر در </a:t>
            </a:r>
            <a:r>
              <a:rPr lang="ar-IQ" sz="2400" b="1" u="sng" dirty="0" smtClean="0">
                <a:latin typeface="+mj-lt"/>
              </a:rPr>
              <a:t>بازی‌ها</a:t>
            </a:r>
            <a:r>
              <a:rPr lang="ar-IQ" sz="2400" dirty="0" smtClean="0">
                <a:latin typeface="+mj-lt"/>
              </a:rPr>
              <a:t> دیدار می‌کنند.</a:t>
            </a:r>
          </a:p>
          <a:p>
            <a:pPr algn="r"/>
            <a:r>
              <a:rPr lang="ar-IQ" sz="2400" dirty="0" smtClean="0">
                <a:latin typeface="+mj-lt"/>
              </a:rPr>
              <a:t>هر جفت تیمی می‌توانند چندین بار با یکدیگر دیدار داشته باشند.</a:t>
            </a:r>
            <a:endParaRPr lang="en-US" sz="2400" b="1" u="sng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6514" y="4403003"/>
            <a:ext cx="1993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b="1" u="sng" dirty="0" smtClean="0">
                <a:latin typeface="+mj-lt"/>
              </a:rPr>
              <a:t>بازیکنان</a:t>
            </a:r>
            <a:r>
              <a:rPr lang="ar-IQ" sz="2400" dirty="0" smtClean="0">
                <a:latin typeface="+mj-lt"/>
              </a:rPr>
              <a:t> متعلق به تیم‌ها هستند (فرض‌کنید که نقل و انتقالات وجود ندارد)</a:t>
            </a:r>
            <a:endParaRPr lang="en-US" sz="2400" b="1" u="sng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55" y="2894813"/>
            <a:ext cx="2234084" cy="12579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77655" y="4403003"/>
            <a:ext cx="2404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هر حرکت شامل یکی از دو مورد زیر است:</a:t>
            </a:r>
            <a:br>
              <a:rPr lang="ar-IQ" sz="2400" dirty="0" smtClean="0">
                <a:latin typeface="+mj-lt"/>
              </a:rPr>
            </a:br>
            <a:r>
              <a:rPr lang="ar-IQ" sz="2400" dirty="0" smtClean="0">
                <a:latin typeface="+mj-lt"/>
              </a:rPr>
              <a:t>- یک </a:t>
            </a:r>
            <a:r>
              <a:rPr lang="ar-IQ" sz="2400" b="1" u="sng" dirty="0" smtClean="0">
                <a:latin typeface="+mj-lt"/>
              </a:rPr>
              <a:t>پاس</a:t>
            </a:r>
            <a:r>
              <a:rPr lang="ar-IQ" sz="2400" dirty="0" smtClean="0">
                <a:latin typeface="+mj-lt"/>
              </a:rPr>
              <a:t> از یک بازیکن به بازیکن دیگر</a:t>
            </a:r>
          </a:p>
          <a:p>
            <a:pPr algn="r"/>
            <a:r>
              <a:rPr lang="ar-IQ" sz="2400" dirty="0" smtClean="0">
                <a:latin typeface="+mj-lt"/>
              </a:rPr>
              <a:t>- یک </a:t>
            </a:r>
            <a:r>
              <a:rPr lang="ar-IQ" sz="2400" b="1" u="sng" dirty="0" smtClean="0">
                <a:latin typeface="+mj-lt"/>
              </a:rPr>
              <a:t>تکروی</a:t>
            </a:r>
            <a:r>
              <a:rPr lang="ar-IQ" sz="2400" dirty="0" smtClean="0">
                <a:latin typeface="+mj-lt"/>
              </a:rPr>
              <a:t> توسط یک بازیکن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32325" y="1577171"/>
            <a:ext cx="74566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IQ" sz="3200" dirty="0" smtClean="0">
                <a:latin typeface="+mj-lt"/>
              </a:rPr>
              <a:t>مدل ساده‌سازی‌شده‌ی زیر را برای یک فصل فوتبال استفاده کنید</a:t>
            </a:r>
          </a:p>
          <a:p>
            <a:pPr algn="r"/>
            <a:r>
              <a:rPr lang="ar-IQ" sz="3200" dirty="0" smtClean="0">
                <a:latin typeface="+mj-lt"/>
              </a:rPr>
              <a:t>(زیر مفاهیمی که باید استفاده کنید خط کشیده شده)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79" y="2885483"/>
            <a:ext cx="2252960" cy="12672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73379" y="4389497"/>
            <a:ext cx="2282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هر بازی شامل یک سری </a:t>
            </a:r>
            <a:r>
              <a:rPr lang="ar-IQ" sz="2400" b="1" u="sng" dirty="0" smtClean="0">
                <a:latin typeface="+mj-lt"/>
              </a:rPr>
              <a:t>حرکات</a:t>
            </a:r>
            <a:r>
              <a:rPr lang="ar-IQ" sz="2400" dirty="0" smtClean="0">
                <a:latin typeface="+mj-lt"/>
              </a:rPr>
              <a:t> است که میزان متراژ دویدن بازیکن در آن حرکت و اینکه آیا به پاس گل یا گل ختم شده را مشخص می‌کند.</a:t>
            </a:r>
            <a:endParaRPr lang="en-US" sz="2400" b="1" u="sng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643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IQ" dirty="0" smtClean="0"/>
              <a:t>چه چیزهایی را در این بخش خواهید آموخت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 algn="r">
              <a:buAutoNum type="arabicPeriod"/>
            </a:pPr>
            <a:r>
              <a:rPr lang="ar-IQ" dirty="0" smtClean="0">
                <a:latin typeface="+mj-lt"/>
              </a:rPr>
              <a:t>انگیزه‌ی سطح بالا برای مدل های موجودیت رابطه (</a:t>
            </a:r>
            <a:r>
              <a:rPr lang="en-US" dirty="0" smtClean="0">
                <a:latin typeface="+mj-lt"/>
              </a:rPr>
              <a:t>E/R model</a:t>
            </a:r>
            <a:r>
              <a:rPr lang="ar-IQ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Entities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موجودیت‌ها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Relations</a:t>
            </a:r>
            <a:r>
              <a:rPr lang="ar-IQ" dirty="0" smtClean="0">
                <a:latin typeface="+mj-lt"/>
              </a:rPr>
              <a:t> -  روابط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ar-IQ" dirty="0" smtClean="0">
                <a:latin typeface="+mj-lt"/>
              </a:rPr>
              <a:t>فعالیت: ترسیم نمودارهای موجودیت-رابطه (بر روی کاغذ)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0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B76E-500D-7F43-84D2-DFC93686DB1F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Database design: Why </a:t>
            </a:r>
            <a:r>
              <a:rPr lang="en-US" sz="2400" b="1" dirty="0"/>
              <a:t>do we need it</a:t>
            </a:r>
            <a:r>
              <a:rPr lang="en-US" sz="2400" b="1" dirty="0" smtClean="0"/>
              <a:t>?</a:t>
            </a:r>
            <a:r>
              <a:rPr lang="ar-IQ" sz="2400" b="1" dirty="0" smtClean="0"/>
              <a:t> (طراحی پایگاه داده: چرا لازم است؟)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Agree on structure of the database before deciding on a particular </a:t>
            </a:r>
            <a:r>
              <a:rPr lang="en-US" sz="2000" dirty="0" smtClean="0"/>
              <a:t>implementation</a:t>
            </a:r>
            <a:endParaRPr lang="ar-IQ" sz="2000" dirty="0" smtClean="0"/>
          </a:p>
          <a:p>
            <a:pPr lvl="1" algn="r" eaLnBrk="1" hangingPunct="1">
              <a:lnSpc>
                <a:spcPct val="90000"/>
              </a:lnSpc>
            </a:pPr>
            <a:r>
              <a:rPr lang="ar-IQ" sz="2000" dirty="0" smtClean="0"/>
              <a:t>توافق بر روی ساختار پایگاه داده قبل از اینکه بر روی یک پیاده‌سازی خاص تصمیم بگیریم</a:t>
            </a:r>
            <a:endParaRPr lang="en-US" sz="2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Consider issues such </a:t>
            </a:r>
            <a:r>
              <a:rPr lang="en-US" sz="2400" b="1" dirty="0" smtClean="0"/>
              <a:t>as</a:t>
            </a:r>
            <a:r>
              <a:rPr lang="ar-IQ" sz="2400" b="1" dirty="0" smtClean="0"/>
              <a:t> (این موارد را باید در نظر بگیرید)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What entities to </a:t>
            </a:r>
            <a:r>
              <a:rPr lang="en-US" sz="2000" dirty="0" smtClean="0"/>
              <a:t>model</a:t>
            </a:r>
            <a:r>
              <a:rPr lang="ar-IQ" sz="2000" dirty="0" smtClean="0"/>
              <a:t> (چه موجودیت هایی را مدل کنید)</a:t>
            </a:r>
            <a:endParaRPr lang="en-US" sz="2000" dirty="0"/>
          </a:p>
          <a:p>
            <a:pPr lvl="1"/>
            <a:r>
              <a:rPr lang="en-US" sz="2000" dirty="0"/>
              <a:t>How entities are </a:t>
            </a:r>
            <a:r>
              <a:rPr lang="en-US" sz="2000" dirty="0" smtClean="0"/>
              <a:t>related</a:t>
            </a:r>
            <a:r>
              <a:rPr lang="ar-IQ" sz="2000" dirty="0"/>
              <a:t> </a:t>
            </a:r>
            <a:r>
              <a:rPr lang="ar-IQ" sz="2000" dirty="0" smtClean="0"/>
              <a:t>(موجودیت ها چطور به یکدیگر مرتبط هستند)</a:t>
            </a:r>
            <a:endParaRPr lang="en-US" sz="2000" dirty="0"/>
          </a:p>
          <a:p>
            <a:pPr lvl="1"/>
            <a:r>
              <a:rPr lang="en-US" sz="2000" dirty="0"/>
              <a:t>What constraints exist in the </a:t>
            </a:r>
            <a:r>
              <a:rPr lang="en-US" sz="2000" dirty="0" smtClean="0"/>
              <a:t>domain</a:t>
            </a:r>
            <a:r>
              <a:rPr lang="ar-IQ" sz="2000" dirty="0"/>
              <a:t> </a:t>
            </a:r>
            <a:r>
              <a:rPr lang="ar-IQ" sz="2000" dirty="0" smtClean="0"/>
              <a:t>(چه محدودیت‌هایی بر روی دامنه‌ی مقادیر وجود دارد)</a:t>
            </a:r>
            <a:endParaRPr lang="en-US" sz="2000" dirty="0"/>
          </a:p>
          <a:p>
            <a:pPr lvl="1"/>
            <a:r>
              <a:rPr lang="en-US" sz="2000" dirty="0"/>
              <a:t>How to achieve </a:t>
            </a:r>
            <a:r>
              <a:rPr lang="en-US" sz="2000" u="sng" dirty="0"/>
              <a:t>good</a:t>
            </a:r>
            <a:r>
              <a:rPr lang="en-US" sz="2000" dirty="0"/>
              <a:t> </a:t>
            </a:r>
            <a:r>
              <a:rPr lang="en-US" sz="2000" dirty="0" smtClean="0"/>
              <a:t>designs</a:t>
            </a:r>
            <a:r>
              <a:rPr lang="ar-IQ" sz="2000" dirty="0"/>
              <a:t> </a:t>
            </a:r>
            <a:r>
              <a:rPr lang="ar-IQ" sz="2000" dirty="0" smtClean="0"/>
              <a:t>(چطور به طراحی خوب دست یابیم)</a:t>
            </a:r>
            <a:endParaRPr lang="en-US" sz="20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Several formalisms </a:t>
            </a:r>
            <a:r>
              <a:rPr lang="en-US" sz="2400" b="1" dirty="0" smtClean="0"/>
              <a:t>exist</a:t>
            </a:r>
            <a:r>
              <a:rPr lang="ar-IQ" sz="2400" b="1" dirty="0" smtClean="0"/>
              <a:t> (روشهای مختلفی وجود دارد)</a:t>
            </a:r>
            <a:endParaRPr 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discuss one flavor of E/R </a:t>
            </a:r>
            <a:r>
              <a:rPr lang="en-US" sz="2000" dirty="0" smtClean="0"/>
              <a:t>diagrams</a:t>
            </a:r>
            <a:r>
              <a:rPr lang="ar-IQ" sz="2000" dirty="0" smtClean="0"/>
              <a:t> (ما یک نوع از نمودارهای موجودیت-رابطه را بحث می‌کنیم)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70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93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r>
              <a:rPr lang="ar-IQ" dirty="0" smtClean="0"/>
              <a:t> (فرایند طراحی پایگاه داده)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31360"/>
            <a:ext cx="10363200" cy="4114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 smtClean="0"/>
              <a:t>Requirements analysis</a:t>
            </a:r>
            <a:r>
              <a:rPr lang="ar-IQ" sz="3200" b="1" dirty="0" smtClean="0"/>
              <a:t> (تحلیل نیازمندی‌ها)</a:t>
            </a:r>
            <a:endParaRPr lang="en-US" sz="3200" b="1" dirty="0" smtClean="0"/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What is going to be stored?</a:t>
            </a:r>
            <a:r>
              <a:rPr lang="ar-IQ" sz="2800" dirty="0" smtClean="0">
                <a:solidFill>
                  <a:srgbClr val="000000"/>
                </a:solidFill>
              </a:rPr>
              <a:t> (چه چیز قرار هست ذخیره شود؟)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How is it going to be used?</a:t>
            </a:r>
            <a:r>
              <a:rPr lang="ar-IQ" sz="2800" dirty="0" smtClean="0">
                <a:solidFill>
                  <a:srgbClr val="000000"/>
                </a:solidFill>
              </a:rPr>
              <a:t> (چطور قرار هست استفاده شود؟)</a:t>
            </a:r>
            <a:endParaRPr lang="en-US" sz="28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What are we going to do with the data?</a:t>
            </a:r>
            <a:r>
              <a:rPr lang="ar-IQ" sz="2800" dirty="0" smtClean="0">
                <a:solidFill>
                  <a:srgbClr val="000000"/>
                </a:solidFill>
              </a:rPr>
              <a:t> (قرار است با این داده‌ها چه کنیم؟)</a:t>
            </a:r>
            <a:endParaRPr lang="en-US" sz="28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</a:rPr>
              <a:t>Who should access the data?</a:t>
            </a:r>
            <a:r>
              <a:rPr lang="ar-IQ" sz="2800" dirty="0" smtClean="0">
                <a:solidFill>
                  <a:srgbClr val="000000"/>
                </a:solidFill>
              </a:rPr>
              <a:t> (چه کسی باید به داده دسترسی داشته باشد؟)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914400" lvl="1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9158" y="2111023"/>
            <a:ext cx="3429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Technical and non-technical people are involved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70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Pentagon 9"/>
          <p:cNvSpPr/>
          <p:nvPr/>
        </p:nvSpPr>
        <p:spPr>
          <a:xfrm>
            <a:off x="914400" y="1650182"/>
            <a:ext cx="3411375" cy="460841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Requirements Analysis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4177400" y="1650182"/>
            <a:ext cx="3411375" cy="460841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7440401" y="1650182"/>
            <a:ext cx="3411375" cy="460841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474973"/>
            <a:ext cx="10893583" cy="37505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Conceptual Design</a:t>
            </a:r>
            <a:r>
              <a:rPr lang="ar-IQ" b="1" dirty="0" smtClean="0"/>
              <a:t> (طراحی مفهومی)</a:t>
            </a:r>
            <a:endParaRPr lang="en-US" b="1" dirty="0" smtClean="0"/>
          </a:p>
          <a:p>
            <a:pPr lvl="1"/>
            <a:endParaRPr lang="en-US" sz="2800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A </a:t>
            </a:r>
            <a:r>
              <a:rPr lang="en-US" sz="2800" u="sng" dirty="0" smtClean="0">
                <a:solidFill>
                  <a:srgbClr val="000000"/>
                </a:solidFill>
              </a:rPr>
              <a:t>high-level description</a:t>
            </a:r>
            <a:r>
              <a:rPr lang="en-US" sz="2800" dirty="0" smtClean="0">
                <a:solidFill>
                  <a:srgbClr val="000000"/>
                </a:solidFill>
              </a:rPr>
              <a:t> of the database</a:t>
            </a:r>
            <a:r>
              <a:rPr lang="ar-IQ" sz="2800" dirty="0" smtClean="0">
                <a:solidFill>
                  <a:srgbClr val="000000"/>
                </a:solidFill>
              </a:rPr>
              <a:t> (یک </a:t>
            </a:r>
            <a:r>
              <a:rPr lang="ar-IQ" sz="2800" u="sng" dirty="0" smtClean="0">
                <a:solidFill>
                  <a:srgbClr val="000000"/>
                </a:solidFill>
              </a:rPr>
              <a:t>توصیف سطح بالا </a:t>
            </a:r>
            <a:r>
              <a:rPr lang="ar-IQ" sz="2800" dirty="0" smtClean="0">
                <a:solidFill>
                  <a:srgbClr val="000000"/>
                </a:solidFill>
              </a:rPr>
              <a:t>از پایگاه داده)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/>
            <a:endParaRPr lang="en-US" sz="2800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Sufficiently </a:t>
            </a:r>
            <a:r>
              <a:rPr lang="en-US" sz="2800" u="sng" dirty="0" smtClean="0">
                <a:solidFill>
                  <a:srgbClr val="000000"/>
                </a:solidFill>
              </a:rPr>
              <a:t>precise</a:t>
            </a:r>
            <a:r>
              <a:rPr lang="en-US" sz="2800" dirty="0" smtClean="0">
                <a:solidFill>
                  <a:srgbClr val="000000"/>
                </a:solidFill>
              </a:rPr>
              <a:t> that technical people can understand it</a:t>
            </a:r>
          </a:p>
          <a:p>
            <a:pPr lvl="1" algn="r"/>
            <a:r>
              <a:rPr lang="ar-IQ" sz="2800" dirty="0" smtClean="0">
                <a:solidFill>
                  <a:srgbClr val="000000"/>
                </a:solidFill>
              </a:rPr>
              <a:t>به اندازه‌ی کافی </a:t>
            </a:r>
            <a:r>
              <a:rPr lang="ar-IQ" sz="2800" u="sng" dirty="0" smtClean="0">
                <a:solidFill>
                  <a:srgbClr val="000000"/>
                </a:solidFill>
              </a:rPr>
              <a:t>دقیق</a:t>
            </a:r>
            <a:r>
              <a:rPr lang="ar-IQ" sz="2800" dirty="0" smtClean="0">
                <a:solidFill>
                  <a:srgbClr val="000000"/>
                </a:solidFill>
              </a:rPr>
              <a:t> باشد که افراد فنی آن را بفهمند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00"/>
                </a:solidFill>
              </a:rPr>
              <a:t>But, </a:t>
            </a:r>
            <a:r>
              <a:rPr lang="en-US" sz="2800" u="sng" dirty="0" smtClean="0">
                <a:solidFill>
                  <a:srgbClr val="000000"/>
                </a:solidFill>
              </a:rPr>
              <a:t>not so precise that non-technical people can’t participate</a:t>
            </a:r>
          </a:p>
          <a:p>
            <a:pPr algn="r"/>
            <a:r>
              <a:rPr lang="ar-IQ" dirty="0" smtClean="0"/>
              <a:t>ولی </a:t>
            </a:r>
            <a:r>
              <a:rPr lang="ar-IQ" u="sng" dirty="0" smtClean="0"/>
              <a:t>نه خیلی دقیق </a:t>
            </a:r>
            <a:r>
              <a:rPr lang="ar-IQ" dirty="0" smtClean="0"/>
              <a:t>که افراد غیر فنی نتوانند متوجه شوند.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326" y="6094740"/>
            <a:ext cx="53093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This is where E/R fits in.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70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914400" y="1650182"/>
            <a:ext cx="3411375" cy="46084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177400" y="1650182"/>
            <a:ext cx="3411375" cy="46084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2. Conceptual Design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7440401" y="1650182"/>
            <a:ext cx="3411375" cy="460841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1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70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914400" y="1650182"/>
            <a:ext cx="3411375" cy="460841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177400" y="1650182"/>
            <a:ext cx="3411375" cy="460841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7440401" y="1650182"/>
            <a:ext cx="3411375" cy="46084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3. Logical, Physical, Security, etc.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14400" y="2531360"/>
            <a:ext cx="10363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b="1" dirty="0"/>
              <a:t>3. More: </a:t>
            </a:r>
            <a:endParaRPr lang="en-US" sz="3200" dirty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/>
            <a:r>
              <a:rPr lang="en-US" sz="2800" dirty="0" smtClean="0"/>
              <a:t>Logical </a:t>
            </a:r>
            <a:r>
              <a:rPr lang="en-US" sz="2800" dirty="0"/>
              <a:t>Database </a:t>
            </a:r>
            <a:r>
              <a:rPr lang="en-US" sz="2800" dirty="0" smtClean="0"/>
              <a:t>Design</a:t>
            </a:r>
            <a:r>
              <a:rPr lang="ar-IQ" sz="2800" dirty="0" smtClean="0"/>
              <a:t> (طراحی منطقی پایگاه‌داده)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Physical Database </a:t>
            </a:r>
            <a:r>
              <a:rPr lang="en-US" sz="2800" dirty="0" smtClean="0"/>
              <a:t>Design</a:t>
            </a:r>
            <a:r>
              <a:rPr lang="ar-IQ" sz="2800" dirty="0" smtClean="0"/>
              <a:t> (طراحی فیزیکی پایگاه‌داده)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Security </a:t>
            </a:r>
            <a:r>
              <a:rPr lang="en-US" sz="2800" dirty="0" smtClean="0"/>
              <a:t>Design</a:t>
            </a:r>
            <a:r>
              <a:rPr lang="ar-IQ" sz="2800" dirty="0" smtClean="0"/>
              <a:t> (طراحی امنیت)</a:t>
            </a:r>
            <a:endParaRPr lang="en-US" sz="2800" dirty="0"/>
          </a:p>
          <a:p>
            <a:pPr marL="971550" lvl="1" indent="-514350">
              <a:buFont typeface="Arial"/>
              <a:buAutoNum type="arabicPeriod"/>
            </a:pPr>
            <a:endParaRPr lang="en-US" dirty="0" smtClean="0"/>
          </a:p>
          <a:p>
            <a:pPr marL="914400" lvl="1" indent="-514350">
              <a:buFont typeface="Arial"/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8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1129" y="2480986"/>
            <a:ext cx="220980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This process is iterated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many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times</a:t>
            </a:r>
            <a:endParaRPr lang="ar-IQ" sz="2400" dirty="0" smtClean="0">
              <a:solidFill>
                <a:srgbClr val="000000"/>
              </a:solidFill>
              <a:latin typeface="+mj-l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ar-IQ" sz="2400" dirty="0" smtClean="0">
                <a:solidFill>
                  <a:srgbClr val="000000"/>
                </a:solidFill>
                <a:latin typeface="+mj-lt"/>
              </a:rPr>
              <a:t>این فرآیند چندین بار تکرار می‌شود 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890" y="4878919"/>
            <a:ext cx="9564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E/R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is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visual syntax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for DB design which is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precise enough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for technical points, but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</a:rPr>
              <a:t>abstracted enough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for non-technical people</a:t>
            </a:r>
            <a:endParaRPr lang="ar-IQ" sz="2800" dirty="0" smtClean="0">
              <a:solidFill>
                <a:srgbClr val="000000"/>
              </a:solidFill>
              <a:latin typeface="+mj-l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ar-IQ" sz="2800" dirty="0" smtClean="0">
                <a:solidFill>
                  <a:srgbClr val="000000"/>
                </a:solidFill>
                <a:latin typeface="+mj-lt"/>
              </a:rPr>
              <a:t>موجودیت-رابطه، یک گرامر دیداری برای طراحی پایگاه‌داده است که به اندازه کافی برای نکات فنی دقیق است ولی به اندازه‌ی کافی برای افراد غیر فنی انتزاع دارد.</a:t>
            </a:r>
            <a:endParaRPr lang="ar-IQ" sz="28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70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914400" y="1650182"/>
            <a:ext cx="3411375" cy="460841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1. Requirements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177400" y="1650182"/>
            <a:ext cx="3411375" cy="46084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2. Conceptual Design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7440401" y="1650182"/>
            <a:ext cx="3411375" cy="46084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3. Logical, Physical, Security, etc.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53585" y="3303060"/>
            <a:ext cx="5684828" cy="1482998"/>
            <a:chOff x="3408827" y="3320627"/>
            <a:chExt cx="5374343" cy="1402002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932432" y="4208562"/>
              <a:ext cx="1121602" cy="42060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Makes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64096" y="4255295"/>
              <a:ext cx="747735" cy="327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63095" y="3554294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5044497" y="36010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category</a:t>
              </a: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08827" y="3928161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price</a:t>
              </a:r>
            </a:p>
          </p:txBody>
        </p:sp>
        <p:cxnSp>
          <p:nvCxnSpPr>
            <p:cNvPr id="24" name="Straight Connector 23"/>
            <p:cNvCxnSpPr>
              <a:stCxn id="28" idx="5"/>
              <a:endCxn id="25" idx="1"/>
            </p:cNvCxnSpPr>
            <p:nvPr/>
          </p:nvCxnSpPr>
          <p:spPr bwMode="auto">
            <a:xfrm rot="16200000" flipH="1">
              <a:off x="4399564" y="4054329"/>
              <a:ext cx="131696" cy="59737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16200000" flipH="1">
              <a:off x="4808482" y="3925812"/>
              <a:ext cx="341996" cy="31696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7" idx="4"/>
              <a:endCxn id="25" idx="0"/>
            </p:cNvCxnSpPr>
            <p:nvPr/>
          </p:nvCxnSpPr>
          <p:spPr bwMode="auto">
            <a:xfrm rot="5400000">
              <a:off x="5196380" y="3963211"/>
              <a:ext cx="233667" cy="3505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7427901" y="4255295"/>
              <a:ext cx="1355269" cy="467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Company</a:t>
              </a: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7661568" y="33206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5400000">
              <a:off x="7974671" y="3810497"/>
              <a:ext cx="575663" cy="3139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5" idx="3"/>
              <a:endCxn id="22" idx="1"/>
            </p:cNvCxnSpPr>
            <p:nvPr/>
          </p:nvCxnSpPr>
          <p:spPr bwMode="auto">
            <a:xfrm>
              <a:off x="5511831" y="4418862"/>
              <a:ext cx="420601" cy="9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2" idx="3"/>
            </p:cNvCxnSpPr>
            <p:nvPr/>
          </p:nvCxnSpPr>
          <p:spPr bwMode="auto">
            <a:xfrm>
              <a:off x="7054034" y="4418862"/>
              <a:ext cx="373867" cy="70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Right Brace 8"/>
          <p:cNvSpPr/>
          <p:nvPr/>
        </p:nvSpPr>
        <p:spPr>
          <a:xfrm rot="5400000">
            <a:off x="4672881" y="-1233708"/>
            <a:ext cx="484051" cy="7335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32801" y="2687656"/>
            <a:ext cx="4974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E/R Model &amp; Diagrams used</a:t>
            </a:r>
            <a:endParaRPr lang="ar-IQ" sz="2000" b="1" dirty="0" smtClean="0">
              <a:latin typeface="+mj-lt"/>
            </a:endParaRPr>
          </a:p>
          <a:p>
            <a:r>
              <a:rPr lang="ar-IQ" sz="2000" b="1" dirty="0" smtClean="0">
                <a:latin typeface="+mj-lt"/>
              </a:rPr>
              <a:t>در این بخش از نمودار ها و مدل موجودیت-رابطه استفاده می‌شود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19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2579</Words>
  <Application>Microsoft Macintosh PowerPoint</Application>
  <PresentationFormat>Custom</PresentationFormat>
  <Paragraphs>547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6: The E/R Model جلسه ششم: مدل موجودیت-رابطه</vt:lpstr>
      <vt:lpstr>Today’s Lecture</vt:lpstr>
      <vt:lpstr>1. E/R Basics: Entities &amp; Relations مقدمات: موجودیت‌ها و روابط</vt:lpstr>
      <vt:lpstr>چه چیزهایی را در این بخش خواهید آموخت</vt:lpstr>
      <vt:lpstr>Database Design</vt:lpstr>
      <vt:lpstr>Database Design Process (فرایند طراحی پایگاه داده)</vt:lpstr>
      <vt:lpstr>Database Design Process</vt:lpstr>
      <vt:lpstr>Database Design Process</vt:lpstr>
      <vt:lpstr>Database Design Process</vt:lpstr>
      <vt:lpstr>میان‌پرده: تاثیر مدل موجودیت-رابطه</vt:lpstr>
      <vt:lpstr>Entities and Entity Sets (موجودیت‌ها و مجموعه موجودیت‌ها)</vt:lpstr>
      <vt:lpstr>Entities and Entity Sets</vt:lpstr>
      <vt:lpstr>Entities vs. Entity Sets</vt:lpstr>
      <vt:lpstr>Keys (کلید‌ها)</vt:lpstr>
      <vt:lpstr>The R in E/R: Relationships (روابط)</vt:lpstr>
      <vt:lpstr> </vt:lpstr>
      <vt:lpstr>What is a Relationship? (رابطه چیست؟)</vt:lpstr>
      <vt:lpstr>What is a Relationship? (رابطه چیست؟)</vt:lpstr>
      <vt:lpstr>What is a Relationship? (رابطه چیست؟)</vt:lpstr>
      <vt:lpstr>What is a Relationship? (رابطه چیست؟)</vt:lpstr>
      <vt:lpstr>What is a Relationship? (رابطه چیست؟)</vt:lpstr>
      <vt:lpstr>What is a Relationship? (رابطه چیست؟)</vt:lpstr>
      <vt:lpstr>What is a Relationship? (رابطه چیست؟)</vt:lpstr>
      <vt:lpstr>What is a Relationship? (رابطه چیست؟)</vt:lpstr>
      <vt:lpstr>What is a Relationship? (رابطه چیست؟)</vt:lpstr>
      <vt:lpstr>Relationships and Attributes (روابط و خواص)</vt:lpstr>
      <vt:lpstr>Decision: Relationship vs. Entity?  (تصمیم: رابطه یا موجودیت؟)</vt:lpstr>
      <vt:lpstr>Decision: Relationship vs. Entity?  (تصمیم: رابطه یا موجودیت؟)</vt:lpstr>
      <vt:lpstr>ACTIVITY: E/R Diagrams Pt. I</vt:lpstr>
      <vt:lpstr>یک نمودار موجودیت رابطه برای فوتبال رسم کنید!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190</cp:revision>
  <dcterms:created xsi:type="dcterms:W3CDTF">2015-09-18T05:48:25Z</dcterms:created>
  <dcterms:modified xsi:type="dcterms:W3CDTF">2018-10-02T07:33:43Z</dcterms:modified>
</cp:coreProperties>
</file>