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34" r:id="rId3"/>
    <p:sldId id="341" r:id="rId4"/>
    <p:sldId id="342" r:id="rId5"/>
    <p:sldId id="284" r:id="rId6"/>
    <p:sldId id="285" r:id="rId7"/>
    <p:sldId id="287" r:id="rId8"/>
    <p:sldId id="288" r:id="rId9"/>
    <p:sldId id="290" r:id="rId10"/>
    <p:sldId id="292" r:id="rId11"/>
    <p:sldId id="293" r:id="rId12"/>
    <p:sldId id="294" r:id="rId13"/>
    <p:sldId id="296" r:id="rId14"/>
    <p:sldId id="348" r:id="rId15"/>
    <p:sldId id="349" r:id="rId16"/>
    <p:sldId id="350" r:id="rId17"/>
    <p:sldId id="297" r:id="rId18"/>
    <p:sldId id="299" r:id="rId19"/>
    <p:sldId id="301" r:id="rId20"/>
    <p:sldId id="352" r:id="rId21"/>
    <p:sldId id="354" r:id="rId22"/>
    <p:sldId id="355" r:id="rId23"/>
    <p:sldId id="306" r:id="rId24"/>
    <p:sldId id="307" r:id="rId25"/>
    <p:sldId id="308" r:id="rId26"/>
    <p:sldId id="309" r:id="rId27"/>
    <p:sldId id="310" r:id="rId28"/>
    <p:sldId id="311" r:id="rId29"/>
    <p:sldId id="343" r:id="rId30"/>
    <p:sldId id="359" r:id="rId31"/>
    <p:sldId id="34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4" autoAdjust="0"/>
    <p:restoredTop sz="86118" autoAdjust="0"/>
  </p:normalViewPr>
  <p:slideViewPr>
    <p:cSldViewPr snapToGrid="0" snapToObjects="1">
      <p:cViewPr>
        <p:scale>
          <a:sx n="65" d="100"/>
          <a:sy n="65" d="100"/>
        </p:scale>
        <p:origin x="-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B99DE-D43D-8F40-BB2B-C87FB37B3B64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B9FA-6C0A-B04C-8A7E-9DB303EFE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4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people should be </a:t>
            </a:r>
            <a:r>
              <a:rPr lang="en-US" baseline="0" dirty="0" err="1" smtClean="0"/>
              <a:t>entitites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dates don’t need to</a:t>
            </a:r>
            <a:r>
              <a:rPr lang="en-US" baseline="0" dirty="0" smtClean="0"/>
              <a:t> be an entity by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3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employee has</a:t>
            </a:r>
            <a:r>
              <a:rPr lang="en-US" baseline="0" dirty="0" smtClean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9DEF-8BE0-8849-BA6F-4200DC94CA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6CECD-C88D-BF4A-96B9-BF49F7956A97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 function is a process or a relation that associates each element </a:t>
            </a:r>
            <a:r>
              <a:rPr lang="en-US" i="1" dirty="0" smtClean="0">
                <a:effectLst/>
              </a:rPr>
              <a:t>x</a:t>
            </a:r>
            <a:r>
              <a:rPr lang="en-US" dirty="0" smtClean="0"/>
              <a:t> of a set </a:t>
            </a:r>
            <a:r>
              <a:rPr lang="en-US" i="1" dirty="0" smtClean="0">
                <a:effectLst/>
              </a:rPr>
              <a:t>X</a:t>
            </a:r>
            <a:r>
              <a:rPr lang="en-US" dirty="0" smtClean="0"/>
              <a:t>, the </a:t>
            </a:r>
            <a:r>
              <a:rPr lang="en-US" i="1" dirty="0" smtClean="0"/>
              <a:t>domain</a:t>
            </a:r>
            <a:r>
              <a:rPr lang="en-US" dirty="0" smtClean="0"/>
              <a:t> of the function, to a single element </a:t>
            </a:r>
            <a:r>
              <a:rPr lang="en-US" i="1" dirty="0" smtClean="0">
                <a:effectLst/>
              </a:rPr>
              <a:t>y</a:t>
            </a:r>
            <a:r>
              <a:rPr lang="en-US" dirty="0" smtClean="0"/>
              <a:t> of another set </a:t>
            </a:r>
            <a:r>
              <a:rPr lang="en-US" i="1" dirty="0" smtClean="0">
                <a:effectLst/>
              </a:rPr>
              <a:t>Y</a:t>
            </a:r>
            <a:r>
              <a:rPr lang="en-US" dirty="0" smtClean="0"/>
              <a:t> (possibly the same set), the </a:t>
            </a:r>
            <a:r>
              <a:rPr lang="en-US" i="1" dirty="0" smtClean="0"/>
              <a:t>codomain</a:t>
            </a:r>
            <a:r>
              <a:rPr lang="en-US" dirty="0" smtClean="0"/>
              <a:t> of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4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796DE-7C73-AD41-B5F9-8F8FF625268A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 person may be employed by</a:t>
            </a:r>
            <a:r>
              <a:rPr lang="en-US" baseline="0" dirty="0" smtClean="0"/>
              <a:t> at most one company</a:t>
            </a:r>
          </a:p>
          <a:p>
            <a:r>
              <a:rPr lang="en-US" baseline="0" dirty="0" smtClean="0"/>
              <a:t>a product may be made by at most one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0D41D-840F-3841-AF8F-068F0F9D8C17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identify purchases by all three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0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given a person, can determine what they bought and the store where they bought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7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given a store, can determine who shopped</a:t>
            </a:r>
            <a:r>
              <a:rPr lang="en-US" baseline="0" dirty="0" smtClean="0"/>
              <a:t> there </a:t>
            </a:r>
            <a:r>
              <a:rPr lang="en-US" dirty="0" smtClean="0"/>
              <a:t>and the product they bought</a:t>
            </a:r>
          </a:p>
          <a:p>
            <a:r>
              <a:rPr lang="en-US" dirty="0" smtClean="0"/>
              <a:t>each store sells one product and to one person, 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9E74C-75A4-F94C-9D3F-2B86319C9834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our representation is not complete! trade-off between</a:t>
            </a:r>
            <a:r>
              <a:rPr lang="en-US" baseline="0" dirty="0" smtClean="0"/>
              <a:t> complexity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8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 </a:t>
            </a:r>
            <a:r>
              <a:rPr lang="en-US" baseline="0" dirty="0" smtClean="0"/>
              <a:t>buys only one product, then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multiple presidents, also may want to require country to have president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4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5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17B-4AAF-0040-9060-2F9962E6E12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985A-DFED-4945-BD59-F27FFEAC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7</a:t>
            </a:r>
            <a:r>
              <a:rPr lang="en-US" dirty="0" smtClean="0"/>
              <a:t>: The E/R Model</a:t>
            </a:r>
            <a:br>
              <a:rPr lang="en-US" dirty="0" smtClean="0"/>
            </a:br>
            <a:r>
              <a:rPr lang="ar-IQ" dirty="0" smtClean="0"/>
              <a:t>جلسه هفتم: مدل موجودیت-رابطه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8067" y="5985641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70DDA-A27A-3345-9E6F-B61E9AC95A1F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52601" y="1655141"/>
            <a:ext cx="8311289" cy="891526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How do we say that every person shops in </a:t>
            </a:r>
            <a:r>
              <a:rPr lang="en-US" sz="2400" b="1" u="sng" dirty="0"/>
              <a:t>at most</a:t>
            </a:r>
            <a:r>
              <a:rPr lang="en-US" sz="2400" dirty="0"/>
              <a:t> one store </a:t>
            </a:r>
            <a:r>
              <a:rPr lang="en-US" sz="2400" dirty="0" smtClean="0"/>
              <a:t>?</a:t>
            </a:r>
            <a:endParaRPr lang="ar-IQ" sz="2400" dirty="0" smtClean="0"/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ar-IQ" sz="2400" dirty="0" smtClean="0"/>
              <a:t>سوال: چطوری میتونیم بگیم که هر فردی </a:t>
            </a:r>
            <a:r>
              <a:rPr lang="ar-IQ" sz="2400" b="1" u="sng" dirty="0" smtClean="0"/>
              <a:t>حداکثر</a:t>
            </a:r>
            <a:r>
              <a:rPr lang="ar-IQ" sz="2400" dirty="0" smtClean="0"/>
              <a:t> در یک مغازه خرید می‌کنه؟</a:t>
            </a:r>
            <a:endParaRPr lang="en-US" sz="24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Arrows in Multiway Relationships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831565" y="5598927"/>
            <a:ext cx="636584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</a:rPr>
              <a:t>Cannot</a:t>
            </a:r>
            <a:r>
              <a:rPr lang="en-US" sz="2400" dirty="0">
                <a:solidFill>
                  <a:srgbClr val="000000"/>
                </a:solidFill>
              </a:rPr>
              <a:t>.  This is the best approximation.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(Why only approximation ?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ar-IQ" sz="2400" dirty="0" smtClean="0">
              <a:solidFill>
                <a:srgbClr val="000000"/>
              </a:solidFill>
            </a:endParaRPr>
          </a:p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ar-IQ" sz="2400" dirty="0" smtClean="0">
                <a:solidFill>
                  <a:srgbClr val="000000"/>
                </a:solidFill>
              </a:rPr>
              <a:t>جواب: نمیتونیم. همین نمودار بهترین تقریب هست. (چرا فقط تقریب؟)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4862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Relationships- Multiplicity &amp; Multi-way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52801" y="2743200"/>
            <a:ext cx="5791200" cy="2676525"/>
            <a:chOff x="3352801" y="2743200"/>
            <a:chExt cx="5791200" cy="2676525"/>
          </a:xfrm>
        </p:grpSpPr>
        <p:sp>
          <p:nvSpPr>
            <p:cNvPr id="37895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896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7897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7898" name="Line 9"/>
            <p:cNvSpPr>
              <a:spLocks noChangeAspect="1" noChangeShapeType="1"/>
            </p:cNvSpPr>
            <p:nvPr/>
          </p:nvSpPr>
          <p:spPr bwMode="auto">
            <a:xfrm>
              <a:off x="6630989" y="37719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7899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7900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6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Purchase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F79AD-4CEB-384B-9FA8-E1F42E36417A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52184" y="304800"/>
            <a:ext cx="933001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Converting Multi-way Relationships to </a:t>
            </a:r>
            <a:r>
              <a:rPr lang="en-US" dirty="0" smtClean="0"/>
              <a:t>Binary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 smtClean="0"/>
              <a:t>تبدیل روابط چند طرفه به دوطرفه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09800" y="1792542"/>
            <a:ext cx="7098745" cy="4219065"/>
            <a:chOff x="2209800" y="1792542"/>
            <a:chExt cx="7098745" cy="4219065"/>
          </a:xfrm>
        </p:grpSpPr>
        <p:sp>
          <p:nvSpPr>
            <p:cNvPr id="39940" name="Rectangle 3"/>
            <p:cNvSpPr>
              <a:spLocks noChangeArrowheads="1"/>
            </p:cNvSpPr>
            <p:nvPr/>
          </p:nvSpPr>
          <p:spPr bwMode="auto">
            <a:xfrm>
              <a:off x="2209800" y="333283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7366436" y="514100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7299466" y="3667682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7299466" y="2060419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9944" name="AutoShape 7"/>
            <p:cNvSpPr>
              <a:spLocks noChangeArrowheads="1"/>
            </p:cNvSpPr>
            <p:nvPr/>
          </p:nvSpPr>
          <p:spPr bwMode="auto">
            <a:xfrm>
              <a:off x="4888572" y="3399805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StoreOf</a:t>
              </a:r>
            </a:p>
          </p:txBody>
        </p:sp>
        <p:sp>
          <p:nvSpPr>
            <p:cNvPr id="39945" name="AutoShape 8"/>
            <p:cNvSpPr>
              <a:spLocks noChangeArrowheads="1"/>
            </p:cNvSpPr>
            <p:nvPr/>
          </p:nvSpPr>
          <p:spPr bwMode="auto">
            <a:xfrm>
              <a:off x="4888572" y="1792542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ProductOf</a:t>
              </a:r>
            </a:p>
          </p:txBody>
        </p:sp>
        <p:sp>
          <p:nvSpPr>
            <p:cNvPr id="39946" name="AutoShape 9"/>
            <p:cNvSpPr>
              <a:spLocks noChangeArrowheads="1"/>
            </p:cNvSpPr>
            <p:nvPr/>
          </p:nvSpPr>
          <p:spPr bwMode="auto">
            <a:xfrm>
              <a:off x="4888572" y="4806160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BuyerOf</a:t>
              </a:r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 flipH="1">
              <a:off x="3415247" y="2395266"/>
              <a:ext cx="1473324" cy="937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 flipH="1" flipV="1">
              <a:off x="3214339" y="4002528"/>
              <a:ext cx="1674232" cy="1406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49" name="Line 12"/>
            <p:cNvSpPr>
              <a:spLocks noChangeShapeType="1"/>
            </p:cNvSpPr>
            <p:nvPr/>
          </p:nvSpPr>
          <p:spPr bwMode="auto">
            <a:xfrm flipH="1">
              <a:off x="4151909" y="4002528"/>
              <a:ext cx="736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>
              <a:off x="6227958" y="4002528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6227958" y="5408883"/>
              <a:ext cx="1138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>
              <a:off x="6227958" y="2395266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9953" name="Oval 16"/>
            <p:cNvSpPr>
              <a:spLocks noChangeArrowheads="1"/>
            </p:cNvSpPr>
            <p:nvPr/>
          </p:nvSpPr>
          <p:spPr bwMode="auto">
            <a:xfrm>
              <a:off x="2678585" y="1859511"/>
              <a:ext cx="1272417" cy="60272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V="1">
              <a:off x="3013432" y="2462235"/>
              <a:ext cx="66969" cy="870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4862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Relationships- Multiplicity &amp; Multi-way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53599" y="1792542"/>
            <a:ext cx="1945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From what we had on previous slide to this - what did we do?</a:t>
            </a:r>
            <a:endParaRPr lang="ar-IQ" sz="2400" dirty="0" smtClean="0">
              <a:latin typeface="+mj-lt"/>
            </a:endParaRPr>
          </a:p>
          <a:p>
            <a:endParaRPr lang="ar-IQ" sz="2400" dirty="0">
              <a:latin typeface="+mj-lt"/>
            </a:endParaRPr>
          </a:p>
          <a:p>
            <a:r>
              <a:rPr lang="ar-IQ" sz="2400" dirty="0" smtClean="0">
                <a:latin typeface="+mj-lt"/>
              </a:rPr>
              <a:t>چه فرقی بین این و اسلاید قبلی وجود داره؟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27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F79AD-4CEB-384B-9FA8-E1F42E36417A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Converting Multi-way Relationships to </a:t>
            </a:r>
            <a:r>
              <a:rPr lang="en-US" dirty="0" smtClean="0"/>
              <a:t>New Entity + Binary Relationships</a:t>
            </a:r>
            <a:endParaRPr lang="en-US" dirty="0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050937" y="4000446"/>
            <a:ext cx="1703701" cy="58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</a:rPr>
              <a:t>Purchase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8507790" y="5292910"/>
            <a:ext cx="1703701" cy="58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8449042" y="4000447"/>
            <a:ext cx="1703701" cy="58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8449042" y="2590488"/>
            <a:ext cx="1703701" cy="587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6334103" y="3765454"/>
            <a:ext cx="1174966" cy="105746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StoreOf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6334103" y="2355495"/>
            <a:ext cx="1174966" cy="105746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ProductOf</a:t>
            </a:r>
          </a:p>
        </p:txBody>
      </p: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6334103" y="4999169"/>
            <a:ext cx="1174966" cy="1057469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BuyerOf</a:t>
            </a:r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7509069" y="4294189"/>
            <a:ext cx="9399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7509069" y="5527903"/>
            <a:ext cx="9987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7509069" y="2884230"/>
            <a:ext cx="9399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9953" name="Oval 16"/>
          <p:cNvSpPr>
            <a:spLocks noChangeArrowheads="1"/>
          </p:cNvSpPr>
          <p:nvPr/>
        </p:nvSpPr>
        <p:spPr bwMode="auto">
          <a:xfrm>
            <a:off x="3439195" y="2942978"/>
            <a:ext cx="1116218" cy="52873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 flipV="1">
            <a:off x="3814665" y="3471712"/>
            <a:ext cx="180392" cy="528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372" y="1905000"/>
            <a:ext cx="204824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Side note: What arrows should be added here? Are these correct?</a:t>
            </a:r>
          </a:p>
        </p:txBody>
      </p:sp>
      <p:cxnSp>
        <p:nvCxnSpPr>
          <p:cNvPr id="5" name="Straight Arrow Connector 4"/>
          <p:cNvCxnSpPr>
            <a:stCxn id="39940" idx="3"/>
            <a:endCxn id="39944" idx="1"/>
          </p:cNvCxnSpPr>
          <p:nvPr/>
        </p:nvCxnSpPr>
        <p:spPr bwMode="auto">
          <a:xfrm>
            <a:off x="4754638" y="4294188"/>
            <a:ext cx="1579465" cy="1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39940" idx="3"/>
            <a:endCxn id="39945" idx="1"/>
          </p:cNvCxnSpPr>
          <p:nvPr/>
        </p:nvCxnSpPr>
        <p:spPr bwMode="auto">
          <a:xfrm flipV="1">
            <a:off x="4754638" y="2884230"/>
            <a:ext cx="1579465" cy="1409958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39940" idx="3"/>
            <a:endCxn id="39946" idx="1"/>
          </p:cNvCxnSpPr>
          <p:nvPr/>
        </p:nvCxnSpPr>
        <p:spPr bwMode="auto">
          <a:xfrm>
            <a:off x="4754638" y="4294188"/>
            <a:ext cx="1579465" cy="1233716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4862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Relationships- Multiplicity &amp; Multi-way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551723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Decision: Multi-way or New Entity + Binary?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 smtClean="0"/>
              <a:t>تصمیم: چند‌طرفه یا موجودیت جدید و دوطرفه؟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235" y="4982100"/>
            <a:ext cx="8741527" cy="1200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Should we use a single </a:t>
            </a:r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ulti-way relationship </a:t>
            </a:r>
            <a:r>
              <a:rPr lang="en-US" sz="2400" dirty="0" smtClean="0">
                <a:latin typeface="+mj-lt"/>
              </a:rPr>
              <a:t>or a </a:t>
            </a:r>
            <a:r>
              <a:rPr lang="en-US" sz="2400" b="1" i="1" dirty="0" smtClean="0">
                <a:latin typeface="+mj-lt"/>
              </a:rPr>
              <a:t>new entity with binary relations?</a:t>
            </a:r>
            <a:endParaRPr lang="ar-IQ" sz="2400" b="1" i="1" dirty="0" smtClean="0">
              <a:latin typeface="+mj-lt"/>
            </a:endParaRPr>
          </a:p>
          <a:p>
            <a:pPr algn="ctr"/>
            <a:r>
              <a:rPr lang="ar-IQ" sz="2400" dirty="0" smtClean="0">
                <a:latin typeface="+mj-lt"/>
              </a:rPr>
              <a:t>آیا باید از یک رابطه‌ی چندطرفه استفاده کنیم یا یک موجودیت جدید و روابط دو‌طرفه؟</a:t>
            </a:r>
            <a:endParaRPr lang="ar-IQ" sz="2400" b="1" i="1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64400" y="2086501"/>
            <a:ext cx="4013199" cy="2269599"/>
            <a:chOff x="3050937" y="2355495"/>
            <a:chExt cx="7160554" cy="3701143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050937" y="4000446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507790" y="5292910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449042" y="400044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449042" y="2590488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6334103" y="3765454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StoreOf</a:t>
              </a: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6334103" y="2355495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>
                  <a:solidFill>
                    <a:srgbClr val="000000"/>
                  </a:solidFill>
                </a:rPr>
                <a:t>ProductOf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6334103" y="4999169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BuyerOf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509069" y="4294189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509069" y="5527903"/>
              <a:ext cx="998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509069" y="2884230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439195" y="2942978"/>
              <a:ext cx="1116218" cy="52873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814665" y="3471712"/>
              <a:ext cx="180392" cy="528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4754638" y="4294188"/>
              <a:ext cx="1579465" cy="1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V="1">
              <a:off x="4754638" y="2884230"/>
              <a:ext cx="1579465" cy="1409958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4754638" y="4294188"/>
              <a:ext cx="1579465" cy="123371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1016350" y="2243823"/>
            <a:ext cx="4266850" cy="2112277"/>
            <a:chOff x="3352801" y="2743200"/>
            <a:chExt cx="5791200" cy="2676525"/>
          </a:xfrm>
        </p:grpSpPr>
        <p:sp>
          <p:nvSpPr>
            <p:cNvPr id="23" name="AutoShape 5"/>
            <p:cNvSpPr>
              <a:spLocks noChangeAspect="1" noChangeArrowheads="1"/>
            </p:cNvSpPr>
            <p:nvPr/>
          </p:nvSpPr>
          <p:spPr bwMode="auto">
            <a:xfrm>
              <a:off x="5538788" y="3343275"/>
              <a:ext cx="1092200" cy="98425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24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25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6" name="Rectangle 8"/>
            <p:cNvSpPr>
              <a:spLocks noChangeAspect="1" noChangeArrowheads="1"/>
            </p:cNvSpPr>
            <p:nvPr/>
          </p:nvSpPr>
          <p:spPr bwMode="auto">
            <a:xfrm>
              <a:off x="7559676" y="35623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7" name="Line 9"/>
            <p:cNvSpPr>
              <a:spLocks noChangeAspect="1" noChangeShapeType="1"/>
            </p:cNvSpPr>
            <p:nvPr/>
          </p:nvSpPr>
          <p:spPr bwMode="auto">
            <a:xfrm>
              <a:off x="6630989" y="38354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28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29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13971" y="1785945"/>
            <a:ext cx="3007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Multi-way Relationship</a:t>
            </a:r>
            <a:endParaRPr lang="ar-IQ" sz="2400" dirty="0" smtClean="0">
              <a:latin typeface="+mj-lt"/>
            </a:endParaRPr>
          </a:p>
          <a:p>
            <a:r>
              <a:rPr lang="ar-IQ" sz="2400" dirty="0" smtClean="0">
                <a:latin typeface="+mj-lt"/>
              </a:rPr>
              <a:t>(رابطه‌ی چند طرفه)</a:t>
            </a:r>
            <a:endParaRPr lang="en-US" sz="2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89540" y="1648897"/>
            <a:ext cx="2684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Entity + Binary</a:t>
            </a:r>
            <a:endParaRPr lang="ar-IQ" sz="2400" dirty="0" smtClean="0">
              <a:latin typeface="+mj-lt"/>
            </a:endParaRPr>
          </a:p>
          <a:p>
            <a:r>
              <a:rPr lang="ar-IQ" sz="2400" dirty="0" smtClean="0">
                <a:latin typeface="+mj-lt"/>
              </a:rPr>
              <a:t>(موجودیت و رابطه دوطرفه)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7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551723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Decision: Multi-way or New Entity + Binary?</a:t>
            </a:r>
            <a:r>
              <a:rPr lang="ar-IQ" dirty="0"/>
              <a:t/>
            </a:r>
            <a:br>
              <a:rPr lang="ar-IQ" dirty="0"/>
            </a:br>
            <a:r>
              <a:rPr lang="ar-IQ" dirty="0"/>
              <a:t>تصمیم: چند‌طرفه یا موجودیت جدید و دوطرفه؟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13971" y="1785945"/>
            <a:ext cx="3454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arenBoth"/>
            </a:pPr>
            <a:r>
              <a:rPr lang="en-US" sz="2400" dirty="0" smtClean="0">
                <a:latin typeface="+mj-lt"/>
              </a:rPr>
              <a:t>Multi-way Relationship</a:t>
            </a:r>
            <a:endParaRPr lang="ar-IQ" sz="2400" dirty="0" smtClean="0">
              <a:latin typeface="+mj-lt"/>
            </a:endParaRPr>
          </a:p>
          <a:p>
            <a:r>
              <a:rPr lang="ar-IQ" sz="2400" dirty="0"/>
              <a:t>(رابطه‌ی چند طرفه</a:t>
            </a:r>
            <a:r>
              <a:rPr lang="ar-IQ" sz="2400" dirty="0" smtClean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481207" y="1660401"/>
            <a:ext cx="2624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(B) Entity + Binary</a:t>
            </a:r>
            <a:endParaRPr lang="ar-IQ" sz="2400" dirty="0" smtClean="0">
              <a:latin typeface="+mj-lt"/>
            </a:endParaRPr>
          </a:p>
          <a:p>
            <a:r>
              <a:rPr lang="ar-IQ" sz="2400" dirty="0"/>
              <a:t>(موجودیت و رابطه دوطرفه</a:t>
            </a:r>
            <a:r>
              <a:rPr lang="ar-IQ" sz="2400" dirty="0" smtClean="0"/>
              <a:t>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914399" y="5253726"/>
            <a:ext cx="10787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 smtClean="0">
                <a:solidFill>
                  <a:srgbClr val="000000"/>
                </a:solidFill>
              </a:rPr>
              <a:t>Covered earlier: </a:t>
            </a:r>
            <a:r>
              <a:rPr lang="en-US" sz="2400" dirty="0" smtClean="0">
                <a:solidFill>
                  <a:srgbClr val="000000"/>
                </a:solidFill>
              </a:rPr>
              <a:t>(B) is useful if we want to have multiple instances of the “relationship” per entity combination </a:t>
            </a:r>
            <a:endParaRPr lang="en-US" sz="2400" i="1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00" y="4113751"/>
            <a:ext cx="268883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Multiple purchases per (product, store, person) combo possible here!</a:t>
            </a:r>
            <a:endParaRPr lang="en-US" sz="2000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264400" y="2086501"/>
            <a:ext cx="4013199" cy="2269599"/>
            <a:chOff x="3050937" y="2355495"/>
            <a:chExt cx="7160554" cy="3701143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3050937" y="4000446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8507790" y="5292910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8449042" y="400044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8449042" y="2590488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6334103" y="3765454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StoreOf</a:t>
              </a:r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6334103" y="2355495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>
                  <a:solidFill>
                    <a:srgbClr val="000000"/>
                  </a:solidFill>
                </a:rPr>
                <a:t>ProductOf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46" name="AutoShape 9"/>
            <p:cNvSpPr>
              <a:spLocks noChangeArrowheads="1"/>
            </p:cNvSpPr>
            <p:nvPr/>
          </p:nvSpPr>
          <p:spPr bwMode="auto">
            <a:xfrm>
              <a:off x="6334103" y="4999169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BuyerOf</a:t>
              </a: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7509069" y="4294189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7509069" y="5527903"/>
              <a:ext cx="998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7509069" y="2884230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3439195" y="2942978"/>
              <a:ext cx="1116218" cy="52873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 flipV="1">
              <a:off x="3814665" y="3471712"/>
              <a:ext cx="180392" cy="528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4754638" y="4294188"/>
              <a:ext cx="1579465" cy="1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4754638" y="2884230"/>
              <a:ext cx="1579465" cy="1409958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4754638" y="4294188"/>
              <a:ext cx="1579465" cy="123371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1016350" y="2243823"/>
            <a:ext cx="4266850" cy="2112277"/>
            <a:chOff x="3352801" y="2743200"/>
            <a:chExt cx="5791200" cy="2676525"/>
          </a:xfrm>
        </p:grpSpPr>
        <p:sp>
          <p:nvSpPr>
            <p:cNvPr id="56" name="AutoShape 5"/>
            <p:cNvSpPr>
              <a:spLocks noChangeAspect="1" noChangeArrowheads="1"/>
            </p:cNvSpPr>
            <p:nvPr/>
          </p:nvSpPr>
          <p:spPr bwMode="auto">
            <a:xfrm>
              <a:off x="5538788" y="3343275"/>
              <a:ext cx="1092200" cy="98425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57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8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59" name="Rectangle 8"/>
            <p:cNvSpPr>
              <a:spLocks noChangeAspect="1" noChangeArrowheads="1"/>
            </p:cNvSpPr>
            <p:nvPr/>
          </p:nvSpPr>
          <p:spPr bwMode="auto">
            <a:xfrm>
              <a:off x="7559676" y="35623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60" name="Line 9"/>
            <p:cNvSpPr>
              <a:spLocks noChangeAspect="1" noChangeShapeType="1"/>
            </p:cNvSpPr>
            <p:nvPr/>
          </p:nvSpPr>
          <p:spPr bwMode="auto">
            <a:xfrm>
              <a:off x="6630989" y="38354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61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62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551723"/>
            <a:ext cx="10363200" cy="1143000"/>
          </a:xfrm>
        </p:spPr>
        <p:txBody>
          <a:bodyPr/>
          <a:lstStyle/>
          <a:p>
            <a:r>
              <a:rPr lang="en-US" dirty="0" smtClean="0"/>
              <a:t>Decision: Multi-way or New Entity + Binary?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13971" y="1785945"/>
            <a:ext cx="342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(A) Multi-way Relationship</a:t>
            </a:r>
            <a:endParaRPr lang="en-US" sz="2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7267" y="1769024"/>
            <a:ext cx="238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(B) Entity + Binary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4399" y="5006681"/>
            <a:ext cx="10787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(B) is also useful when we want to add details (constraints or attributes) to the relationship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“A person who shops in only one store”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“How long a person has been shopping at a store”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9172" y="4032498"/>
            <a:ext cx="282773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We can add more-fine-grained constraints here!</a:t>
            </a:r>
            <a:endParaRPr lang="en-US" sz="2000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264400" y="2086501"/>
            <a:ext cx="4013199" cy="2269599"/>
            <a:chOff x="3050937" y="2355495"/>
            <a:chExt cx="7160554" cy="3701143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3050937" y="4000446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8507790" y="5292910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8449042" y="400044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8449042" y="2590488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6334103" y="3765454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StoreOf</a:t>
              </a:r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6334103" y="2355495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>
                  <a:solidFill>
                    <a:srgbClr val="000000"/>
                  </a:solidFill>
                </a:rPr>
                <a:t>ProductOf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46" name="AutoShape 9"/>
            <p:cNvSpPr>
              <a:spLocks noChangeArrowheads="1"/>
            </p:cNvSpPr>
            <p:nvPr/>
          </p:nvSpPr>
          <p:spPr bwMode="auto">
            <a:xfrm>
              <a:off x="6334103" y="4999169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BuyerOf</a:t>
              </a: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7509069" y="4294189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7509069" y="5527903"/>
              <a:ext cx="998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7509069" y="2884230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3439195" y="2942978"/>
              <a:ext cx="1116218" cy="52873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 flipV="1">
              <a:off x="3814665" y="3471712"/>
              <a:ext cx="180392" cy="528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4754638" y="4294188"/>
              <a:ext cx="1579465" cy="1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4754638" y="2884230"/>
              <a:ext cx="1579465" cy="1409958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4754638" y="4294188"/>
              <a:ext cx="1579465" cy="123371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1016350" y="2243823"/>
            <a:ext cx="4266850" cy="2112277"/>
            <a:chOff x="3352801" y="2743200"/>
            <a:chExt cx="5791200" cy="2676525"/>
          </a:xfrm>
        </p:grpSpPr>
        <p:sp>
          <p:nvSpPr>
            <p:cNvPr id="56" name="AutoShape 5"/>
            <p:cNvSpPr>
              <a:spLocks noChangeAspect="1" noChangeArrowheads="1"/>
            </p:cNvSpPr>
            <p:nvPr/>
          </p:nvSpPr>
          <p:spPr bwMode="auto">
            <a:xfrm>
              <a:off x="5538788" y="3343275"/>
              <a:ext cx="1092200" cy="98425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57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8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59" name="Rectangle 8"/>
            <p:cNvSpPr>
              <a:spLocks noChangeAspect="1" noChangeArrowheads="1"/>
            </p:cNvSpPr>
            <p:nvPr/>
          </p:nvSpPr>
          <p:spPr bwMode="auto">
            <a:xfrm>
              <a:off x="7559676" y="35623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60" name="Line 9"/>
            <p:cNvSpPr>
              <a:spLocks noChangeAspect="1" noChangeShapeType="1"/>
            </p:cNvSpPr>
            <p:nvPr/>
          </p:nvSpPr>
          <p:spPr bwMode="auto">
            <a:xfrm>
              <a:off x="6630989" y="38354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61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62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51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551723"/>
            <a:ext cx="10363200" cy="1143000"/>
          </a:xfrm>
        </p:spPr>
        <p:txBody>
          <a:bodyPr/>
          <a:lstStyle/>
          <a:p>
            <a:r>
              <a:rPr lang="en-US" dirty="0" smtClean="0"/>
              <a:t>Decision: Multi-way or New Entity + Binary?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13971" y="1785945"/>
            <a:ext cx="342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(A) Multi-way Relationship</a:t>
            </a:r>
            <a:endParaRPr lang="en-US" sz="2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87267" y="1769024"/>
            <a:ext cx="238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(B) Entity + Binary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4399" y="5006681"/>
            <a:ext cx="10787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(A) is useful when a relationship really is between multiple entities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</a:rPr>
              <a:t>- 	Ex: A </a:t>
            </a:r>
            <a:r>
              <a:rPr lang="en-US" sz="2400" i="1" dirty="0" smtClean="0">
                <a:solidFill>
                  <a:srgbClr val="000000"/>
                </a:solidFill>
              </a:rPr>
              <a:t>three-party legal contract</a:t>
            </a:r>
            <a:endParaRPr lang="en-US" sz="2400" i="1" dirty="0">
              <a:solidFill>
                <a:srgbClr val="0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264400" y="2086501"/>
            <a:ext cx="4013199" cy="2269599"/>
            <a:chOff x="3050937" y="2355495"/>
            <a:chExt cx="7160554" cy="3701143"/>
          </a:xfrm>
        </p:grpSpPr>
        <p:sp>
          <p:nvSpPr>
            <p:cNvPr id="40" name="Rectangle 3"/>
            <p:cNvSpPr>
              <a:spLocks noChangeArrowheads="1"/>
            </p:cNvSpPr>
            <p:nvPr/>
          </p:nvSpPr>
          <p:spPr bwMode="auto">
            <a:xfrm>
              <a:off x="3050937" y="4000446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8507790" y="5292910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8449042" y="400044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8449042" y="2590488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>
              <a:off x="6334103" y="3765454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StoreOf</a:t>
              </a:r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6334103" y="2355495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 err="1">
                  <a:solidFill>
                    <a:srgbClr val="000000"/>
                  </a:solidFill>
                </a:rPr>
                <a:t>ProductOf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46" name="AutoShape 9"/>
            <p:cNvSpPr>
              <a:spLocks noChangeArrowheads="1"/>
            </p:cNvSpPr>
            <p:nvPr/>
          </p:nvSpPr>
          <p:spPr bwMode="auto">
            <a:xfrm>
              <a:off x="6334103" y="4999169"/>
              <a:ext cx="1174966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BuyerOf</a:t>
              </a: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7509069" y="4294189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7509069" y="5527903"/>
              <a:ext cx="998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7509069" y="2884230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3439195" y="2942978"/>
              <a:ext cx="1116218" cy="52873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 flipV="1">
              <a:off x="3814665" y="3471712"/>
              <a:ext cx="180392" cy="528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4754638" y="4294188"/>
              <a:ext cx="1579465" cy="1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4754638" y="2884230"/>
              <a:ext cx="1579465" cy="1409958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4754638" y="4294188"/>
              <a:ext cx="1579465" cy="123371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1016350" y="2243823"/>
            <a:ext cx="4266850" cy="2112277"/>
            <a:chOff x="3352801" y="2743200"/>
            <a:chExt cx="5791200" cy="2676525"/>
          </a:xfrm>
        </p:grpSpPr>
        <p:sp>
          <p:nvSpPr>
            <p:cNvPr id="56" name="AutoShape 5"/>
            <p:cNvSpPr>
              <a:spLocks noChangeAspect="1" noChangeArrowheads="1"/>
            </p:cNvSpPr>
            <p:nvPr/>
          </p:nvSpPr>
          <p:spPr bwMode="auto">
            <a:xfrm>
              <a:off x="5538788" y="3343275"/>
              <a:ext cx="1092200" cy="98425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57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8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59" name="Rectangle 8"/>
            <p:cNvSpPr>
              <a:spLocks noChangeAspect="1" noChangeArrowheads="1"/>
            </p:cNvSpPr>
            <p:nvPr/>
          </p:nvSpPr>
          <p:spPr bwMode="auto">
            <a:xfrm>
              <a:off x="7559676" y="35623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60" name="Line 9"/>
            <p:cNvSpPr>
              <a:spLocks noChangeAspect="1" noChangeShapeType="1"/>
            </p:cNvSpPr>
            <p:nvPr/>
          </p:nvSpPr>
          <p:spPr bwMode="auto">
            <a:xfrm>
              <a:off x="6630989" y="38354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61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62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40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9F9ED-9884-1A4D-A067-180AAED5C34C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54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3. Design Principles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2667000"/>
            <a:ext cx="8305800" cy="1371600"/>
            <a:chOff x="1676400" y="2667000"/>
            <a:chExt cx="8305800" cy="1371600"/>
          </a:xfrm>
        </p:grpSpPr>
        <p:sp>
          <p:nvSpPr>
            <p:cNvPr id="40964" name="AutoShape 3"/>
            <p:cNvSpPr>
              <a:spLocks noChangeArrowheads="1"/>
            </p:cNvSpPr>
            <p:nvPr/>
          </p:nvSpPr>
          <p:spPr bwMode="auto">
            <a:xfrm>
              <a:off x="4953000" y="26670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1676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7772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 flipH="1">
              <a:off x="3886199" y="3352800"/>
              <a:ext cx="1088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6498774" y="3352800"/>
              <a:ext cx="1273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1099457" y="1600200"/>
            <a:ext cx="46277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What’s </a:t>
            </a:r>
            <a:r>
              <a:rPr lang="en-US" sz="2400" dirty="0" smtClean="0">
                <a:latin typeface="+mj-lt"/>
              </a:rPr>
              <a:t>wrong with these examples?</a:t>
            </a:r>
            <a:endParaRPr lang="en-US" sz="24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76400" y="4800600"/>
            <a:ext cx="8305800" cy="1371600"/>
            <a:chOff x="1676400" y="4800600"/>
            <a:chExt cx="8305800" cy="1371600"/>
          </a:xfrm>
        </p:grpSpPr>
        <p:sp>
          <p:nvSpPr>
            <p:cNvPr id="40970" name="AutoShape 9"/>
            <p:cNvSpPr>
              <a:spLocks noChangeArrowheads="1"/>
            </p:cNvSpPr>
            <p:nvPr/>
          </p:nvSpPr>
          <p:spPr bwMode="auto">
            <a:xfrm>
              <a:off x="4953000" y="4800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President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7772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1676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Country</a:t>
              </a:r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6477000" y="5486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H="1">
              <a:off x="3886200" y="5486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60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9760C5-F2AB-2046-94D4-0F27F47C5083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 Principles:</a:t>
            </a:r>
            <a:br>
              <a:rPr lang="en-US"/>
            </a:br>
            <a:r>
              <a:rPr lang="en-US"/>
              <a:t>What’s Wrong?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5266765" y="3261519"/>
            <a:ext cx="1524000" cy="1371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Purchase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2218765" y="2423319"/>
            <a:ext cx="2209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8086165" y="3566319"/>
            <a:ext cx="2209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6790765" y="394731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6943165" y="1966119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6028765" y="2499519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5800165" y="5395119"/>
            <a:ext cx="1828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personName</a:t>
            </a: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6028765" y="4633119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4428565" y="3185319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3590365" y="5090319"/>
            <a:ext cx="1752600" cy="990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personAddr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 flipH="1">
            <a:off x="4352365" y="4633119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25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A8E412-24DC-524F-ABDA-D90639A5CBF9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 Principles:</a:t>
            </a:r>
            <a:br>
              <a:rPr lang="en-US"/>
            </a:br>
            <a:r>
              <a:rPr lang="en-US"/>
              <a:t>What’s Wrong?</a:t>
            </a:r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4823012" y="3413499"/>
            <a:ext cx="1524000" cy="1371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Purchase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775012" y="2575299"/>
            <a:ext cx="2209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442012" y="5547099"/>
            <a:ext cx="2209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7642412" y="3718299"/>
            <a:ext cx="2209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6347012" y="409929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5585012" y="478509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8937812" y="1813299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V="1">
            <a:off x="5585012" y="2651499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5661212" y="1889499"/>
            <a:ext cx="2209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Dates</a:t>
            </a: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V="1">
            <a:off x="7871012" y="2194299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3984812" y="3337299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69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E/R Design considerations</a:t>
            </a:r>
            <a:r>
              <a:rPr lang="ar-IQ" dirty="0" smtClean="0">
                <a:latin typeface="+mj-lt"/>
              </a:rPr>
              <a:t> (</a:t>
            </a:r>
            <a:r>
              <a:rPr lang="ar-IQ" dirty="0"/>
              <a:t>ملاحظات طراحی موجودیت-رابطه</a:t>
            </a:r>
            <a:r>
              <a:rPr lang="ar-IQ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Crayon time pt.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3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Entity vs. Attribute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7141" y="1835533"/>
            <a:ext cx="310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Should </a:t>
            </a:r>
            <a:r>
              <a:rPr lang="en-US" sz="2800">
                <a:solidFill>
                  <a:srgbClr val="000000"/>
                </a:solidFill>
                <a:latin typeface="+mj-lt"/>
              </a:rPr>
              <a:t>address </a:t>
            </a:r>
            <a:r>
              <a:rPr lang="en-US" sz="2800" smtClean="0">
                <a:solidFill>
                  <a:srgbClr val="000000"/>
                </a:solidFill>
                <a:latin typeface="+mj-lt"/>
              </a:rPr>
              <a:t>(A) be an attribute?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8200" y="3223600"/>
            <a:ext cx="4056068" cy="2102820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srgbClr val="000000"/>
                  </a:solidFill>
                </a:rPr>
                <a:t>Employee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Addr</a:t>
              </a:r>
              <a:r>
                <a:rPr lang="en-US" sz="1200" dirty="0" smtClean="0">
                  <a:solidFill>
                    <a:srgbClr val="000000"/>
                  </a:solidFill>
                </a:rPr>
                <a:t> 1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Addr</a:t>
              </a:r>
              <a:r>
                <a:rPr lang="en-US" sz="1200" dirty="0" smtClean="0">
                  <a:solidFill>
                    <a:srgbClr val="000000"/>
                  </a:solidFill>
                </a:rPr>
                <a:t> 2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737697" y="4148615"/>
            <a:ext cx="1206823" cy="38306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787949" y="4123362"/>
            <a:ext cx="949748" cy="40831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7064188" y="3165280"/>
            <a:ext cx="3468401" cy="2455591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Address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Street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Addr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ZIP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srgbClr val="000000"/>
                  </a:solidFill>
                </a:rPr>
                <a:t>Employee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AddrOf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57409" y="1904758"/>
            <a:ext cx="310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Or (B) be an entity?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463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Entity vs. Attribute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7141" y="1835533"/>
            <a:ext cx="310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Should address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(A) be an attribute?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8200" y="3223600"/>
            <a:ext cx="4056068" cy="2102820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srgbClr val="000000"/>
                  </a:solidFill>
                </a:rPr>
                <a:t>Employee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Addr</a:t>
              </a:r>
              <a:r>
                <a:rPr lang="en-US" sz="1200" dirty="0" smtClean="0">
                  <a:solidFill>
                    <a:srgbClr val="000000"/>
                  </a:solidFill>
                </a:rPr>
                <a:t> 1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Addr</a:t>
              </a:r>
              <a:r>
                <a:rPr lang="en-US" sz="1200" dirty="0" smtClean="0">
                  <a:solidFill>
                    <a:srgbClr val="000000"/>
                  </a:solidFill>
                </a:rPr>
                <a:t> 2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737697" y="4148615"/>
            <a:ext cx="1206823" cy="38306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787949" y="4123362"/>
            <a:ext cx="949748" cy="40831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271745" y="1835533"/>
            <a:ext cx="4677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How do we handle employees with multiple addresses here?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How do we handle addresses where internal structure of the address (e.g.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z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ip code, state) is useful?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17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Entity vs. Attribute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64188" y="2789640"/>
            <a:ext cx="3468401" cy="2455591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Address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Street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Addr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ZIP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srgbClr val="000000"/>
                  </a:solidFill>
                </a:rPr>
                <a:t>Employee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AddrOf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272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Design decisions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57409" y="1529118"/>
            <a:ext cx="310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Or (B) be an entity?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502" y="5781088"/>
            <a:ext cx="676699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In general, when we want to record several values, </a:t>
            </a:r>
            <a:r>
              <a:rPr lang="en-US" sz="2400" smtClean="0">
                <a:latin typeface="+mj-lt"/>
              </a:rPr>
              <a:t>we choose new entity</a:t>
            </a:r>
            <a:endParaRPr lang="en-US" sz="240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7141" y="1835533"/>
            <a:ext cx="310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Should address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(A) be an attribute?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38200" y="3223600"/>
            <a:ext cx="4056068" cy="2102820"/>
            <a:chOff x="-95765" y="637150"/>
            <a:chExt cx="3091543" cy="1602773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srgbClr val="000000"/>
                  </a:solidFill>
                </a:rPr>
                <a:t>Employee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Addr</a:t>
              </a:r>
              <a:r>
                <a:rPr lang="en-US" sz="1200" dirty="0" smtClean="0">
                  <a:solidFill>
                    <a:srgbClr val="000000"/>
                  </a:solidFill>
                </a:rPr>
                <a:t> 1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 smtClean="0">
                  <a:solidFill>
                    <a:srgbClr val="000000"/>
                  </a:solidFill>
                </a:rPr>
                <a:t>Addr</a:t>
              </a:r>
              <a:r>
                <a:rPr lang="en-US" sz="1200" dirty="0" smtClean="0">
                  <a:solidFill>
                    <a:srgbClr val="000000"/>
                  </a:solidFill>
                </a:rPr>
                <a:t> 2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 flipV="1">
            <a:off x="2737697" y="4148615"/>
            <a:ext cx="1206823" cy="38306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 flipV="1">
            <a:off x="1787949" y="4123362"/>
            <a:ext cx="949748" cy="40831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797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E/R Diagrams to Relational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concept:</a:t>
            </a:r>
            <a:endParaRPr lang="en-US" sz="3600" dirty="0"/>
          </a:p>
          <a:p>
            <a:pPr marL="457200" lvl="1" indent="0">
              <a:buNone/>
            </a:pPr>
            <a:endParaRPr lang="en-US" sz="3600" dirty="0" smtClean="0"/>
          </a:p>
          <a:p>
            <a:pPr marL="457200" lvl="1" indent="0">
              <a:buNone/>
            </a:pPr>
            <a:r>
              <a:rPr lang="en-US" sz="3600" dirty="0" smtClean="0"/>
              <a:t>Both </a:t>
            </a:r>
            <a:r>
              <a:rPr lang="en-US" sz="3600" b="1" i="1" dirty="0" smtClean="0"/>
              <a:t>Entity sets </a:t>
            </a:r>
            <a:r>
              <a:rPr lang="en-US" sz="3600" dirty="0" smtClean="0"/>
              <a:t>and </a:t>
            </a:r>
            <a:r>
              <a:rPr lang="en-US" sz="3600" b="1" i="1" dirty="0" smtClean="0"/>
              <a:t>Relationships</a:t>
            </a:r>
            <a:r>
              <a:rPr lang="en-US" sz="3600" dirty="0" smtClean="0"/>
              <a:t> become relations (tables in RDBMS)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389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Conversion to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54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E/R Diagrams to Relational Schema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344402"/>
              </p:ext>
            </p:extLst>
          </p:nvPr>
        </p:nvGraphicFramePr>
        <p:xfrm>
          <a:off x="7790604" y="4723722"/>
          <a:ext cx="3391593" cy="116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31"/>
                <a:gridCol w="1130531"/>
                <a:gridCol w="1130531"/>
              </a:tblGrid>
              <a:tr h="389775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price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dirty="0" smtClean="0"/>
                        <a:t>Gizmo1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dirty="0" smtClean="0"/>
                        <a:t>Gizmo2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874790" y="1690596"/>
            <a:ext cx="2835208" cy="1126368"/>
            <a:chOff x="7874790" y="1690596"/>
            <a:chExt cx="2835208" cy="112636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397402" y="2458574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8609844" y="169059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price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9712425" y="17417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7874790" y="2100184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 smtClean="0">
                  <a:solidFill>
                    <a:srgbClr val="000000"/>
                  </a:solidFill>
                </a:rPr>
                <a:t>name</a:t>
              </a:r>
              <a:endParaRPr lang="en-US" sz="12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8989699" y="2230065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452044" y="2093184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9886326" y="2133688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Down Arrow 21"/>
          <p:cNvSpPr/>
          <p:nvPr/>
        </p:nvSpPr>
        <p:spPr bwMode="auto">
          <a:xfrm>
            <a:off x="9260378" y="3150524"/>
            <a:ext cx="452047" cy="94765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4994" y="435439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914400" y="1981200"/>
            <a:ext cx="6566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An entity set becomes a relation (</a:t>
            </a:r>
            <a:r>
              <a:rPr lang="en-US" kern="0" dirty="0" err="1" smtClean="0"/>
              <a:t>multiset</a:t>
            </a:r>
            <a:r>
              <a:rPr lang="en-US" kern="0" dirty="0" smtClean="0"/>
              <a:t> of tuples / table)</a:t>
            </a:r>
          </a:p>
          <a:p>
            <a:pPr lvl="1"/>
            <a:endParaRPr lang="en-US" kern="0" dirty="0" smtClean="0"/>
          </a:p>
          <a:p>
            <a:pPr lvl="1"/>
            <a:r>
              <a:rPr lang="en-US" kern="0" dirty="0" smtClean="0"/>
              <a:t>Each tuple is one entity</a:t>
            </a:r>
          </a:p>
          <a:p>
            <a:pPr lvl="1"/>
            <a:endParaRPr lang="en-US" kern="0" dirty="0" smtClean="0"/>
          </a:p>
          <a:p>
            <a:pPr lvl="1"/>
            <a:r>
              <a:rPr lang="en-US" kern="0" dirty="0" smtClean="0"/>
              <a:t>Each tuple is composed of the entity’s attributes, and has the same primary key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89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Conversion to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70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E/R Diagrams to Relational Schema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344402"/>
              </p:ext>
            </p:extLst>
          </p:nvPr>
        </p:nvGraphicFramePr>
        <p:xfrm>
          <a:off x="7790604" y="4723722"/>
          <a:ext cx="3391593" cy="116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531"/>
                <a:gridCol w="1130531"/>
                <a:gridCol w="1130531"/>
              </a:tblGrid>
              <a:tr h="389775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price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dirty="0" smtClean="0"/>
                        <a:t>Gizmo1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endParaRPr lang="en-US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dirty="0" smtClean="0"/>
                        <a:t>Gizmo2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97402" y="2458574"/>
            <a:ext cx="840062" cy="358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8609844" y="1690596"/>
            <a:ext cx="997573" cy="4607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price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9712425" y="1741795"/>
            <a:ext cx="997573" cy="4607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7874790" y="2100184"/>
            <a:ext cx="997573" cy="46078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smtClean="0">
                <a:solidFill>
                  <a:srgbClr val="000000"/>
                </a:solidFill>
              </a:rPr>
              <a:t>name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16200000" flipH="1">
            <a:off x="8989699" y="2230065"/>
            <a:ext cx="144278" cy="67113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9452044" y="2093184"/>
            <a:ext cx="374672" cy="3561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9886326" y="2133688"/>
            <a:ext cx="255993" cy="39377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Down Arrow 21"/>
          <p:cNvSpPr/>
          <p:nvPr/>
        </p:nvSpPr>
        <p:spPr bwMode="auto">
          <a:xfrm>
            <a:off x="9260378" y="3150524"/>
            <a:ext cx="452047" cy="94765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34994" y="435439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389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Conversion to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756023" y="2654853"/>
            <a:ext cx="6320961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Product(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name     CHAR(50) PRIMARY KEY,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price    DOUBLE,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 VARCHAR(30)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E/R Diagrams to Relational Schema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604324"/>
              </p:ext>
            </p:extLst>
          </p:nvPr>
        </p:nvGraphicFramePr>
        <p:xfrm>
          <a:off x="7790604" y="4723722"/>
          <a:ext cx="4188037" cy="15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85"/>
                <a:gridCol w="1155469"/>
                <a:gridCol w="1155469"/>
                <a:gridCol w="922714"/>
              </a:tblGrid>
              <a:tr h="389775"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name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err="1" smtClean="0"/>
                        <a:t>firstname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err="1" smtClean="0"/>
                        <a:t>lastname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Gizmo1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01/01/15</a:t>
                      </a:r>
                      <a:endParaRPr lang="en-US" sz="1400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Gizmo2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endParaRPr lang="en-US" sz="1400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Gizmo1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JoeBob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01/05/15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9385906" y="3134025"/>
            <a:ext cx="452047" cy="94765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6747" y="434455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Purchased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914400" y="1981200"/>
            <a:ext cx="6566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 smtClean="0"/>
              <a:t>A relation </a:t>
            </a:r>
            <a:r>
              <a:rPr lang="en-US" sz="2400" u="sng" kern="0" dirty="0" smtClean="0"/>
              <a:t>between entity sets A</a:t>
            </a:r>
            <a:r>
              <a:rPr lang="en-US" sz="2400" u="sng" kern="0" baseline="-25000" dirty="0" smtClean="0"/>
              <a:t>1</a:t>
            </a:r>
            <a:r>
              <a:rPr lang="en-US" sz="2400" u="sng" kern="0" dirty="0" smtClean="0"/>
              <a:t>, …, A</a:t>
            </a:r>
            <a:r>
              <a:rPr lang="en-US" sz="2400" u="sng" kern="0" baseline="-25000" dirty="0" smtClean="0"/>
              <a:t>N</a:t>
            </a:r>
            <a:r>
              <a:rPr lang="en-US" sz="2400" kern="0" dirty="0" smtClean="0"/>
              <a:t> </a:t>
            </a:r>
            <a:r>
              <a:rPr lang="en-US" sz="2400" i="1" kern="0" dirty="0" smtClean="0"/>
              <a:t>also </a:t>
            </a:r>
            <a:r>
              <a:rPr lang="en-US" sz="2400" kern="0" dirty="0" smtClean="0"/>
              <a:t>becomes a </a:t>
            </a:r>
            <a:r>
              <a:rPr lang="en-US" sz="2400" kern="0" dirty="0" err="1" smtClean="0"/>
              <a:t>multiset</a:t>
            </a:r>
            <a:r>
              <a:rPr lang="en-US" sz="2400" kern="0" dirty="0" smtClean="0"/>
              <a:t> of tuples / a table</a:t>
            </a:r>
          </a:p>
          <a:p>
            <a:endParaRPr lang="en-US" sz="2400" kern="0" dirty="0" smtClean="0"/>
          </a:p>
          <a:p>
            <a:pPr lvl="1"/>
            <a:r>
              <a:rPr lang="en-US" sz="2400" kern="0" dirty="0" smtClean="0"/>
              <a:t>Each row/tuple is one relation, i.e. one unique combination of entities (a</a:t>
            </a:r>
            <a:r>
              <a:rPr lang="en-US" sz="2400" kern="0" baseline="-25000" dirty="0" smtClean="0"/>
              <a:t>1</a:t>
            </a:r>
            <a:r>
              <a:rPr lang="en-US" sz="2400" kern="0" dirty="0" smtClean="0"/>
              <a:t>,…,</a:t>
            </a:r>
            <a:r>
              <a:rPr lang="en-US" sz="2400" kern="0" dirty="0" err="1" smtClean="0"/>
              <a:t>a</a:t>
            </a:r>
            <a:r>
              <a:rPr lang="en-US" sz="2400" kern="0" baseline="-25000" dirty="0" err="1" smtClean="0"/>
              <a:t>N</a:t>
            </a:r>
            <a:r>
              <a:rPr lang="en-US" sz="2400" kern="0" dirty="0" smtClean="0"/>
              <a:t>)</a:t>
            </a:r>
          </a:p>
          <a:p>
            <a:pPr lvl="1"/>
            <a:endParaRPr lang="en-US" sz="2400" kern="0" dirty="0" smtClean="0"/>
          </a:p>
          <a:p>
            <a:pPr lvl="1"/>
            <a:r>
              <a:rPr lang="en-US" sz="2400" kern="0" dirty="0" smtClean="0"/>
              <a:t>Each row/tuple is </a:t>
            </a:r>
          </a:p>
          <a:p>
            <a:pPr lvl="2"/>
            <a:r>
              <a:rPr lang="en-US" sz="2000" kern="0" dirty="0" smtClean="0"/>
              <a:t>composed of the </a:t>
            </a:r>
            <a:r>
              <a:rPr lang="en-US" sz="2000" b="1" kern="0" dirty="0" smtClean="0"/>
              <a:t>union of the </a:t>
            </a:r>
            <a:r>
              <a:rPr lang="en-US" sz="2000" b="1" kern="0" smtClean="0"/>
              <a:t>entity sets’ keys</a:t>
            </a:r>
            <a:endParaRPr lang="en-US" sz="2000" kern="0" dirty="0"/>
          </a:p>
          <a:p>
            <a:pPr lvl="2"/>
            <a:r>
              <a:rPr lang="en-US" sz="2000" kern="0" dirty="0" smtClean="0"/>
              <a:t>has the entities’ primary keys as foreign keys</a:t>
            </a:r>
          </a:p>
          <a:p>
            <a:pPr lvl="2"/>
            <a:r>
              <a:rPr lang="en-US" sz="2000" kern="0" dirty="0" smtClean="0"/>
              <a:t>has the union of the entity sets’ keys as primary key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04792" y="1690688"/>
            <a:ext cx="5113185" cy="1140194"/>
            <a:chOff x="7943078" y="1690688"/>
            <a:chExt cx="4174900" cy="930965"/>
          </a:xfrm>
        </p:grpSpPr>
        <p:grpSp>
          <p:nvGrpSpPr>
            <p:cNvPr id="15" name="Group 14"/>
            <p:cNvGrpSpPr/>
            <p:nvPr/>
          </p:nvGrpSpPr>
          <p:grpSpPr>
            <a:xfrm>
              <a:off x="7943078" y="1690688"/>
              <a:ext cx="3532723" cy="930965"/>
              <a:chOff x="1676400" y="2271055"/>
              <a:chExt cx="8382000" cy="2286000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5791200" y="3871255"/>
                <a:ext cx="1828800" cy="68580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Purchased</a:t>
                </a:r>
                <a:endParaRPr 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886200" y="3947455"/>
                <a:ext cx="12192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</a:rPr>
                  <a:t>Product</a:t>
                </a: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743200" y="28044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4343400" y="28806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676400" y="3414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 rot="16200000" flipH="1">
                <a:off x="3291822" y="3619775"/>
                <a:ext cx="214733" cy="9740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16200000" flipH="1">
                <a:off x="3958572" y="3410225"/>
                <a:ext cx="557633" cy="5168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591050" y="3471205"/>
                <a:ext cx="381000" cy="571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8229600" y="3947454"/>
                <a:ext cx="18288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Person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8037854" y="2381425"/>
                <a:ext cx="1447801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u="sng" dirty="0" err="1">
                    <a:solidFill>
                      <a:srgbClr val="000000"/>
                    </a:solidFill>
                  </a:rPr>
                  <a:t>f</a:t>
                </a:r>
                <a:r>
                  <a:rPr lang="en-US" sz="1200" u="sng" dirty="0" err="1" smtClean="0">
                    <a:solidFill>
                      <a:srgbClr val="000000"/>
                    </a:solidFill>
                  </a:rPr>
                  <a:t>irstname</a:t>
                </a:r>
                <a:endParaRPr lang="en-US" sz="1200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9" idx="4"/>
              </p:cNvCxnSpPr>
              <p:nvPr/>
            </p:nvCxnSpPr>
            <p:spPr bwMode="auto">
              <a:xfrm>
                <a:off x="8761754" y="3067225"/>
                <a:ext cx="572748" cy="880232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05400" y="4214155"/>
                <a:ext cx="685800" cy="1588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7620000" y="4214155"/>
                <a:ext cx="609600" cy="1143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172200" y="2271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</a:rPr>
                  <a:t>date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 rot="5400000">
                <a:off x="6343650" y="3318805"/>
                <a:ext cx="914400" cy="190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11439950" y="1725929"/>
              <a:ext cx="678028" cy="3131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 err="1">
                  <a:solidFill>
                    <a:srgbClr val="000000"/>
                  </a:solidFill>
                </a:rPr>
                <a:t>l</a:t>
              </a:r>
              <a:r>
                <a:rPr lang="en-US" sz="1200" u="sng" dirty="0" err="1" smtClean="0">
                  <a:solidFill>
                    <a:srgbClr val="000000"/>
                  </a:solidFill>
                </a:rPr>
                <a:t>astname</a:t>
              </a:r>
              <a:endParaRPr lang="en-US" sz="12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4"/>
              <a:endCxn id="28" idx="0"/>
            </p:cNvCxnSpPr>
            <p:nvPr/>
          </p:nvCxnSpPr>
          <p:spPr bwMode="auto">
            <a:xfrm flipH="1">
              <a:off x="11090413" y="2039115"/>
              <a:ext cx="688551" cy="33428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3389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Conversion to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39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E/R Diagrams to Relational Schema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604324"/>
              </p:ext>
            </p:extLst>
          </p:nvPr>
        </p:nvGraphicFramePr>
        <p:xfrm>
          <a:off x="7790604" y="4723722"/>
          <a:ext cx="4188037" cy="15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385"/>
                <a:gridCol w="1155469"/>
                <a:gridCol w="1155469"/>
                <a:gridCol w="922714"/>
              </a:tblGrid>
              <a:tr h="389775"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name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err="1" smtClean="0"/>
                        <a:t>firstname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sng" dirty="0" err="1" smtClean="0"/>
                        <a:t>lastname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Gizmo1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01/01/15</a:t>
                      </a:r>
                      <a:endParaRPr lang="en-US" sz="1400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Gizmo2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01/03/15</a:t>
                      </a:r>
                      <a:endParaRPr lang="en-US" sz="1400" dirty="0"/>
                    </a:p>
                  </a:txBody>
                  <a:tcPr/>
                </a:tc>
              </a:tr>
              <a:tr h="389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Gizmo1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JoeBob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01/05/15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9563706" y="3134025"/>
            <a:ext cx="452047" cy="94765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14547" y="434455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Purchased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60499" y="1675526"/>
            <a:ext cx="3925423" cy="1043955"/>
            <a:chOff x="1676400" y="2271055"/>
            <a:chExt cx="8382000" cy="2286003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791200" y="3871255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rgbClr val="000000"/>
                  </a:solidFill>
                </a:rPr>
                <a:t>Purchased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886200" y="3947455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2743200" y="2804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4343400" y="28806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676400" y="3414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3291822" y="3619775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3958572" y="3410225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4591050" y="3471205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8229600" y="3947457"/>
              <a:ext cx="1828800" cy="6096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Person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8037854" y="2381425"/>
              <a:ext cx="1447801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 err="1">
                  <a:solidFill>
                    <a:srgbClr val="000000"/>
                  </a:solidFill>
                </a:rPr>
                <a:t>f</a:t>
              </a:r>
              <a:r>
                <a:rPr lang="en-US" sz="1200" u="sng" dirty="0" err="1" smtClean="0">
                  <a:solidFill>
                    <a:srgbClr val="000000"/>
                  </a:solidFill>
                </a:rPr>
                <a:t>irstname</a:t>
              </a:r>
              <a:endParaRPr lang="en-US" sz="12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4"/>
            </p:cNvCxnSpPr>
            <p:nvPr/>
          </p:nvCxnSpPr>
          <p:spPr bwMode="auto">
            <a:xfrm>
              <a:off x="8761754" y="3067225"/>
              <a:ext cx="572748" cy="88023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5105400" y="4214155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7620000" y="4214155"/>
              <a:ext cx="609600" cy="1143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6172200" y="2271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</a:rPr>
                <a:t>date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 rot="5400000">
              <a:off x="6343650" y="3318805"/>
              <a:ext cx="914400" cy="190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11439950" y="1725929"/>
            <a:ext cx="678028" cy="31318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err="1">
                <a:solidFill>
                  <a:srgbClr val="000000"/>
                </a:solidFill>
              </a:rPr>
              <a:t>l</a:t>
            </a:r>
            <a:r>
              <a:rPr lang="en-US" sz="1200" u="sng" dirty="0" err="1" smtClean="0">
                <a:solidFill>
                  <a:srgbClr val="000000"/>
                </a:solidFill>
              </a:rPr>
              <a:t>astname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36" name="Straight Connector 35"/>
          <p:cNvCxnSpPr>
            <a:stCxn id="35" idx="4"/>
            <a:endCxn id="28" idx="0"/>
          </p:cNvCxnSpPr>
          <p:nvPr/>
        </p:nvCxnSpPr>
        <p:spPr bwMode="auto">
          <a:xfrm flipH="1">
            <a:off x="11157694" y="2039115"/>
            <a:ext cx="621270" cy="40197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8780" y="-22510"/>
              <a:ext cx="3389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Conversion to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568541" y="1868912"/>
            <a:ext cx="7130152" cy="34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Purchased(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name      CHAR(50),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CHAR(50),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CHAR(50),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date      DATE,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PRIMARY KEY (name,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FOREIGN KEY (name)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REFERENCES Product</a:t>
            </a:r>
            <a:r>
              <a:rPr lang="ar-IQ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(name),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FOREIGN KEY (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REFERENCES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Person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2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E/R Diagram to Relational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5503777" y="4377476"/>
            <a:ext cx="1383799" cy="50602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Purchased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62320" y="4433700"/>
            <a:ext cx="922533" cy="393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3197445" y="3590328"/>
            <a:ext cx="1095508" cy="50602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4408269" y="3646554"/>
            <a:ext cx="1095508" cy="50602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2390230" y="4040127"/>
            <a:ext cx="1095508" cy="50602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price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rot="16200000" flipH="1">
            <a:off x="3614592" y="4182757"/>
            <a:ext cx="158443" cy="73701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6200000" flipH="1">
            <a:off x="4122326" y="4032440"/>
            <a:ext cx="411454" cy="39106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4599243" y="4076920"/>
            <a:ext cx="281124" cy="43243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348842" y="4433700"/>
            <a:ext cx="1261758" cy="393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Person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203753" y="3278192"/>
            <a:ext cx="1095508" cy="50602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err="1">
                <a:solidFill>
                  <a:srgbClr val="000000"/>
                </a:solidFill>
              </a:rPr>
              <a:t>f</a:t>
            </a:r>
            <a:r>
              <a:rPr lang="en-US" sz="1200" u="sng" dirty="0" err="1" smtClean="0">
                <a:solidFill>
                  <a:srgbClr val="000000"/>
                </a:solidFill>
              </a:rPr>
              <a:t>irstname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 bwMode="auto">
          <a:xfrm>
            <a:off x="7751507" y="3784215"/>
            <a:ext cx="433382" cy="64948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984853" y="4630488"/>
            <a:ext cx="518925" cy="117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887576" y="4630488"/>
            <a:ext cx="461266" cy="843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5792068" y="3196755"/>
            <a:ext cx="1095508" cy="50602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date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5930400" y="3968054"/>
            <a:ext cx="674698" cy="14414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12"/>
          <p:cNvSpPr>
            <a:spLocks noChangeArrowheads="1"/>
          </p:cNvSpPr>
          <p:nvPr/>
        </p:nvSpPr>
        <p:spPr bwMode="auto">
          <a:xfrm>
            <a:off x="8739134" y="3278192"/>
            <a:ext cx="1095508" cy="50602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 err="1">
                <a:solidFill>
                  <a:srgbClr val="000000"/>
                </a:solidFill>
              </a:rPr>
              <a:t>l</a:t>
            </a:r>
            <a:r>
              <a:rPr lang="en-US" sz="1200" u="sng" dirty="0" err="1" smtClean="0">
                <a:solidFill>
                  <a:srgbClr val="000000"/>
                </a:solidFill>
              </a:rPr>
              <a:t>astname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36" name="Straight Connector 35"/>
          <p:cNvCxnSpPr>
            <a:stCxn id="35" idx="4"/>
            <a:endCxn id="28" idx="0"/>
          </p:cNvCxnSpPr>
          <p:nvPr/>
        </p:nvCxnSpPr>
        <p:spPr bwMode="auto">
          <a:xfrm flipH="1">
            <a:off x="7979721" y="3784215"/>
            <a:ext cx="1307167" cy="6494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062322" y="6049060"/>
            <a:ext cx="922533" cy="393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Store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3197447" y="5205688"/>
            <a:ext cx="1095508" cy="50602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4408271" y="5261914"/>
            <a:ext cx="1095508" cy="50602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address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 rot="16200000" flipH="1">
            <a:off x="4122328" y="5647800"/>
            <a:ext cx="411454" cy="39106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5400000">
            <a:off x="4599245" y="5692280"/>
            <a:ext cx="281124" cy="43243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40" idx="3"/>
            <a:endCxn id="16" idx="2"/>
          </p:cNvCxnSpPr>
          <p:nvPr/>
        </p:nvCxnSpPr>
        <p:spPr bwMode="auto">
          <a:xfrm flipV="1">
            <a:off x="4984855" y="4883499"/>
            <a:ext cx="1210822" cy="136234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330250" y="1690688"/>
            <a:ext cx="399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 we represent this as a relational schema?</a:t>
            </a:r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3389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Conversion to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73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E/R Diagrams Pt.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93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E/R Design Considerations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 smtClean="0"/>
              <a:t>ملاحظات طراحی موجودیت-رابطه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97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3243710" y="4003054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ParticipateIn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8" name="Straight Connector 47"/>
          <p:cNvCxnSpPr>
            <a:stCxn id="74" idx="2"/>
            <a:endCxn id="43" idx="1"/>
          </p:cNvCxnSpPr>
          <p:nvPr/>
        </p:nvCxnSpPr>
        <p:spPr bwMode="auto">
          <a:xfrm>
            <a:off x="3013882" y="2223116"/>
            <a:ext cx="229828" cy="204544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3" idx="3"/>
            <a:endCxn id="64" idx="1"/>
          </p:cNvCxnSpPr>
          <p:nvPr/>
        </p:nvCxnSpPr>
        <p:spPr bwMode="auto">
          <a:xfrm flipV="1">
            <a:off x="4505764" y="3638179"/>
            <a:ext cx="1230853" cy="63037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1" name="Group 60"/>
          <p:cNvGrpSpPr/>
          <p:nvPr/>
        </p:nvGrpSpPr>
        <p:grpSpPr>
          <a:xfrm>
            <a:off x="0" y="-22510"/>
            <a:ext cx="12192000" cy="307777"/>
            <a:chOff x="0" y="-22510"/>
            <a:chExt cx="12192000" cy="303520"/>
          </a:xfrm>
        </p:grpSpPr>
        <p:sp>
          <p:nvSpPr>
            <p:cNvPr id="62" name="Rectangle 6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8780" y="-22510"/>
              <a:ext cx="3803996" cy="303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6 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ACTIVITY  &gt;  SOLUTIONS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736617" y="3411558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Plays</a:t>
            </a: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4657024" y="455478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 </a:t>
            </a:r>
            <a:r>
              <a:rPr lang="en-US" sz="1200" u="sng" dirty="0" smtClean="0">
                <a:solidFill>
                  <a:srgbClr val="000000"/>
                </a:solidFill>
              </a:rPr>
              <a:t>ID</a:t>
            </a:r>
            <a:endParaRPr lang="en-US" sz="1200" u="sng" dirty="0">
              <a:solidFill>
                <a:srgbClr val="00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 flipH="1">
            <a:off x="5231820" y="3864799"/>
            <a:ext cx="1230854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AutoShape 8"/>
          <p:cNvSpPr>
            <a:spLocks noChangeArrowheads="1"/>
          </p:cNvSpPr>
          <p:nvPr/>
        </p:nvSpPr>
        <p:spPr bwMode="auto">
          <a:xfrm>
            <a:off x="7609246" y="310453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OccurIn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 bwMode="auto">
          <a:xfrm flipH="1">
            <a:off x="8871300" y="2518278"/>
            <a:ext cx="574620" cy="85175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7188731" y="3370033"/>
            <a:ext cx="420515" cy="268145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5887878" y="455478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Run Meter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6462674" y="3864799"/>
            <a:ext cx="0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6462675" y="3864799"/>
            <a:ext cx="1220333" cy="68998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7108212" y="455478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Goal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2529844" y="1810112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Players</a:t>
            </a: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1455884" y="90788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2030680" y="1438886"/>
            <a:ext cx="983203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3497920" y="1721612"/>
            <a:ext cx="484039" cy="2950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AutoShape 8"/>
          <p:cNvSpPr>
            <a:spLocks noChangeArrowheads="1"/>
          </p:cNvSpPr>
          <p:nvPr/>
        </p:nvSpPr>
        <p:spPr bwMode="auto">
          <a:xfrm>
            <a:off x="3981959" y="1456109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MemberOf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2747036" y="907881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Player ID</a:t>
            </a:r>
          </a:p>
        </p:txBody>
      </p:sp>
      <p:cxnSp>
        <p:nvCxnSpPr>
          <p:cNvPr id="80" name="Straight Connector 79"/>
          <p:cNvCxnSpPr/>
          <p:nvPr/>
        </p:nvCxnSpPr>
        <p:spPr bwMode="auto">
          <a:xfrm flipH="1">
            <a:off x="3013883" y="1438886"/>
            <a:ext cx="307949" cy="37122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719863" y="2075616"/>
            <a:ext cx="1452114" cy="45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Games</a:t>
            </a: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7847420" y="71860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date</a:t>
            </a:r>
          </a:p>
        </p:txBody>
      </p:sp>
      <p:cxnSp>
        <p:nvCxnSpPr>
          <p:cNvPr id="83" name="Straight Connector 82"/>
          <p:cNvCxnSpPr/>
          <p:nvPr/>
        </p:nvCxnSpPr>
        <p:spPr bwMode="auto">
          <a:xfrm>
            <a:off x="8422216" y="1249609"/>
            <a:ext cx="1023705" cy="82600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5736617" y="1249608"/>
            <a:ext cx="968076" cy="4130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Teams</a:t>
            </a:r>
          </a:p>
        </p:txBody>
      </p:sp>
      <p:sp>
        <p:nvSpPr>
          <p:cNvPr id="85" name="Oval 13"/>
          <p:cNvSpPr>
            <a:spLocks noChangeArrowheads="1"/>
          </p:cNvSpPr>
          <p:nvPr/>
        </p:nvSpPr>
        <p:spPr bwMode="auto">
          <a:xfrm>
            <a:off x="5542887" y="42833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Team ID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6117683" y="959338"/>
            <a:ext cx="102973" cy="29027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8194481" y="2302237"/>
            <a:ext cx="525382" cy="13672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6704693" y="1456110"/>
            <a:ext cx="227734" cy="98284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AutoShape 8"/>
          <p:cNvSpPr>
            <a:spLocks noChangeArrowheads="1"/>
          </p:cNvSpPr>
          <p:nvPr/>
        </p:nvSpPr>
        <p:spPr bwMode="auto">
          <a:xfrm>
            <a:off x="6932427" y="2173456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PlayingHome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9279747" y="689764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location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9445920" y="1220769"/>
            <a:ext cx="408622" cy="8548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6704693" y="1456110"/>
            <a:ext cx="227734" cy="26550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AutoShape 8"/>
          <p:cNvSpPr>
            <a:spLocks noChangeArrowheads="1"/>
          </p:cNvSpPr>
          <p:nvPr/>
        </p:nvSpPr>
        <p:spPr bwMode="auto">
          <a:xfrm>
            <a:off x="6932427" y="1456110"/>
            <a:ext cx="1262054" cy="53100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solidFill>
                  <a:srgbClr val="000000"/>
                </a:solidFill>
              </a:rPr>
              <a:t>PlayingAway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8194481" y="1721613"/>
            <a:ext cx="525382" cy="580624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V="1">
            <a:off x="5244013" y="1456110"/>
            <a:ext cx="492604" cy="265502"/>
          </a:xfrm>
          <a:prstGeom prst="line">
            <a:avLst/>
          </a:prstGeom>
          <a:solidFill>
            <a:srgbClr val="C0C0C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107"/>
          <p:cNvSpPr>
            <a:spLocks noChangeArrowheads="1"/>
          </p:cNvSpPr>
          <p:nvPr/>
        </p:nvSpPr>
        <p:spPr bwMode="auto">
          <a:xfrm>
            <a:off x="3559744" y="2828150"/>
            <a:ext cx="1149590" cy="53100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Participation Type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9" name="Straight Connector 108"/>
          <p:cNvCxnSpPr>
            <a:stCxn id="43" idx="0"/>
            <a:endCxn id="108" idx="4"/>
          </p:cNvCxnSpPr>
          <p:nvPr/>
        </p:nvCxnSpPr>
        <p:spPr bwMode="auto">
          <a:xfrm flipV="1">
            <a:off x="3874737" y="3359155"/>
            <a:ext cx="259802" cy="64389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344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1305518"/>
          </a:xfrm>
        </p:spPr>
        <p:txBody>
          <a:bodyPr/>
          <a:lstStyle/>
          <a:p>
            <a:pPr algn="r"/>
            <a:r>
              <a:rPr lang="ar-IQ" dirty="0" smtClean="0"/>
              <a:t>به نمودار موجودیت-رابطه‌تان فلش اضافه کنید!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84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 2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9104"/>
            <a:ext cx="2213176" cy="14706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898" y="4474734"/>
            <a:ext cx="2525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dirty="0" smtClean="0">
                <a:latin typeface="+mj-lt"/>
              </a:rPr>
              <a:t>یک بازیکن فقط می‌تواند متعلق به یک تیم باشد</a:t>
            </a:r>
          </a:p>
          <a:p>
            <a:pPr algn="r"/>
            <a:r>
              <a:rPr lang="ar-IQ" sz="2400" dirty="0" smtClean="0">
                <a:latin typeface="+mj-lt"/>
              </a:rPr>
              <a:t>یک حرکت (مثل پاس گل یا کرنر زدن) فقط میتواند در یک بازی باشد.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79" y="2708845"/>
            <a:ext cx="2743992" cy="1646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90656" y="4782483"/>
            <a:ext cx="2403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dirty="0" smtClean="0">
                <a:latin typeface="+mj-lt"/>
              </a:rPr>
              <a:t>بازیکنان می‌توانند یک </a:t>
            </a:r>
            <a:r>
              <a:rPr lang="ar-IQ" sz="2400" b="1" u="sng" dirty="0" smtClean="0">
                <a:latin typeface="+mj-lt"/>
              </a:rPr>
              <a:t>رکورد شخصی </a:t>
            </a:r>
            <a:r>
              <a:rPr lang="ar-IQ" sz="2400" dirty="0" smtClean="0">
                <a:latin typeface="+mj-lt"/>
              </a:rPr>
              <a:t>داشته باشند که به یک بازی و حرکت مشخص مرتبط است.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589" y="1997078"/>
            <a:ext cx="89762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IQ" sz="3200" dirty="0" smtClean="0">
                <a:latin typeface="+mj-lt"/>
              </a:rPr>
              <a:t>همچنین، مفاهیم جدید که </a:t>
            </a:r>
            <a:r>
              <a:rPr lang="ar-IQ" sz="3200" b="1" u="sng" dirty="0" smtClean="0">
                <a:latin typeface="+mj-lt"/>
              </a:rPr>
              <a:t>زیرشان خط کشیده شده </a:t>
            </a:r>
            <a:r>
              <a:rPr lang="ar-IQ" sz="3200" dirty="0" smtClean="0">
                <a:latin typeface="+mj-lt"/>
              </a:rPr>
              <a:t>است را هم اضافه کنید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04313" y="4810995"/>
            <a:ext cx="2282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IQ" sz="2400" dirty="0" smtClean="0">
                <a:latin typeface="+mj-lt"/>
              </a:rPr>
              <a:t>بازیکنان می‌توانند یک </a:t>
            </a:r>
            <a:r>
              <a:rPr lang="ar-IQ" sz="2400" b="1" u="sng" dirty="0" smtClean="0">
                <a:latin typeface="+mj-lt"/>
              </a:rPr>
              <a:t>وزن</a:t>
            </a:r>
            <a:r>
              <a:rPr lang="ar-IQ" sz="2400" dirty="0" smtClean="0">
                <a:latin typeface="+mj-lt"/>
              </a:rPr>
              <a:t> داشته باشند که در طول فصل و در خارج از فصل تغییر می‌کند.</a:t>
            </a:r>
            <a:endParaRPr lang="en-US" sz="2400" dirty="0" smtClean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346" y="2708845"/>
            <a:ext cx="2949777" cy="16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5107524"/>
            <a:ext cx="9076765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IQ" dirty="0"/>
              <a:t>چه چیزهایی را در این بخش خواهید آموخت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03" y="2083039"/>
            <a:ext cx="11707782" cy="4175783"/>
          </a:xfrm>
        </p:spPr>
        <p:txBody>
          <a:bodyPr>
            <a:normAutofit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Relationships cont’d: multiplicity, multi-way</a:t>
            </a:r>
            <a:r>
              <a:rPr lang="ar-IQ" dirty="0" smtClean="0">
                <a:latin typeface="+mj-lt"/>
              </a:rPr>
              <a:t> </a:t>
            </a:r>
            <a:r>
              <a:rPr lang="ar-IQ" dirty="0"/>
              <a:t>(ادامه‌ی موضوع روابط: تعدد، چند طرفی</a:t>
            </a:r>
            <a:r>
              <a:rPr lang="ar-IQ" dirty="0" smtClean="0"/>
              <a:t>)</a:t>
            </a:r>
            <a:endParaRPr lang="ar-IQ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Design considerations</a:t>
            </a:r>
            <a:r>
              <a:rPr lang="ar-IQ" dirty="0" smtClean="0">
                <a:latin typeface="+mj-lt"/>
              </a:rPr>
              <a:t> (ملاحظات طراحی)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Conversion to SQL</a:t>
            </a:r>
            <a:r>
              <a:rPr lang="ar-IQ" dirty="0" smtClean="0">
                <a:latin typeface="+mj-lt"/>
              </a:rPr>
              <a:t> (تبدیل به اس-کیو-ال)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ar-IQ" dirty="0"/>
              <a:t>فعالیت: ترسیم نمودارهای موجودیت-رابطه (بر روی کاغذ</a:t>
            </a:r>
            <a:r>
              <a:rPr lang="ar-IQ" dirty="0" smtClean="0"/>
              <a:t>) </a:t>
            </a:r>
            <a:r>
              <a:rPr lang="mr-IN" dirty="0" smtClean="0"/>
              <a:t>–</a:t>
            </a:r>
            <a:r>
              <a:rPr lang="ar-IQ" dirty="0" smtClean="0"/>
              <a:t> بخش دوم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2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34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3C3B6-AC14-5547-A066-F0A178F64C90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2715" y="366161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Multiplicity of E/R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24937" y="2018283"/>
            <a:ext cx="244951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Indicated using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arrows</a:t>
            </a:r>
            <a:endParaRPr lang="ar-IQ" sz="2400" dirty="0" smtClean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ar-IQ" sz="2400" dirty="0" smtClean="0">
                <a:solidFill>
                  <a:srgbClr val="000000"/>
                </a:solidFill>
                <a:latin typeface="+mj-lt"/>
              </a:rPr>
              <a:t>(با استفاده از فلش مشخص می‌شود)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8780" y="-22510"/>
              <a:ext cx="4862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Relationships- Multiplicity &amp; Multi-way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2715" y="1523223"/>
            <a:ext cx="7257822" cy="1072375"/>
            <a:chOff x="852715" y="1523223"/>
            <a:chExt cx="7257822" cy="1072375"/>
          </a:xfrm>
        </p:grpSpPr>
        <p:grpSp>
          <p:nvGrpSpPr>
            <p:cNvPr id="7" name="Group 6"/>
            <p:cNvGrpSpPr/>
            <p:nvPr/>
          </p:nvGrpSpPr>
          <p:grpSpPr>
            <a:xfrm>
              <a:off x="5967412" y="1540783"/>
              <a:ext cx="2143125" cy="755650"/>
              <a:chOff x="5967412" y="1540783"/>
              <a:chExt cx="2143125" cy="755650"/>
            </a:xfrm>
          </p:grpSpPr>
          <p:sp>
            <p:nvSpPr>
              <p:cNvPr id="27653" name="AutoShape 4"/>
              <p:cNvSpPr>
                <a:spLocks noChangeAspect="1" noChangeArrowheads="1"/>
              </p:cNvSpPr>
              <p:nvPr/>
            </p:nvSpPr>
            <p:spPr bwMode="auto">
              <a:xfrm>
                <a:off x="6662737" y="1540783"/>
                <a:ext cx="838200" cy="755650"/>
              </a:xfrm>
              <a:prstGeom prst="diamond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6" name="Line 7"/>
              <p:cNvSpPr>
                <a:spLocks noChangeShapeType="1"/>
              </p:cNvSpPr>
              <p:nvPr/>
            </p:nvSpPr>
            <p:spPr bwMode="auto">
              <a:xfrm flipH="1">
                <a:off x="5967412" y="1921783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7" name="Line 8"/>
              <p:cNvSpPr>
                <a:spLocks noChangeShapeType="1"/>
              </p:cNvSpPr>
              <p:nvPr/>
            </p:nvSpPr>
            <p:spPr bwMode="auto">
              <a:xfrm>
                <a:off x="7500937" y="1921783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17962" y="1523223"/>
              <a:ext cx="1143000" cy="1008063"/>
              <a:chOff x="4017962" y="1523223"/>
              <a:chExt cx="1143000" cy="1008063"/>
            </a:xfrm>
          </p:grpSpPr>
          <p:grpSp>
            <p:nvGrpSpPr>
              <p:cNvPr id="27662" name="Group 13"/>
              <p:cNvGrpSpPr>
                <a:grpSpLocks/>
              </p:cNvGrpSpPr>
              <p:nvPr/>
            </p:nvGrpSpPr>
            <p:grpSpPr bwMode="auto">
              <a:xfrm>
                <a:off x="4017962" y="1523223"/>
                <a:ext cx="1143000" cy="1008063"/>
                <a:chOff x="1536" y="1498"/>
                <a:chExt cx="720" cy="635"/>
              </a:xfrm>
            </p:grpSpPr>
            <p:sp>
              <p:nvSpPr>
                <p:cNvPr id="27681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2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3" name="Line 16"/>
              <p:cNvSpPr>
                <a:spLocks noChangeShapeType="1"/>
              </p:cNvSpPr>
              <p:nvPr/>
            </p:nvSpPr>
            <p:spPr bwMode="auto">
              <a:xfrm>
                <a:off x="4322762" y="1739917"/>
                <a:ext cx="5334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4" name="Line 17"/>
              <p:cNvSpPr>
                <a:spLocks noChangeShapeType="1"/>
              </p:cNvSpPr>
              <p:nvPr/>
            </p:nvSpPr>
            <p:spPr bwMode="auto">
              <a:xfrm flipV="1">
                <a:off x="4322762" y="1739917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5" name="Line 18"/>
              <p:cNvSpPr>
                <a:spLocks noChangeShapeType="1"/>
              </p:cNvSpPr>
              <p:nvPr/>
            </p:nvSpPr>
            <p:spPr bwMode="auto">
              <a:xfrm>
                <a:off x="4322762" y="2120917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52715" y="1641491"/>
              <a:ext cx="195074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One-to-one:</a:t>
              </a:r>
              <a:endParaRPr lang="ar-IQ" sz="2800" dirty="0" smtClean="0">
                <a:latin typeface="+mj-lt"/>
              </a:endParaRPr>
            </a:p>
            <a:p>
              <a:r>
                <a:rPr lang="ar-IQ" sz="2800" dirty="0" smtClean="0">
                  <a:latin typeface="+mj-lt"/>
                </a:rPr>
                <a:t>(یک به یک)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52715" y="2717640"/>
            <a:ext cx="7334022" cy="1164356"/>
            <a:chOff x="852715" y="2717640"/>
            <a:chExt cx="7334022" cy="1164356"/>
          </a:xfrm>
        </p:grpSpPr>
        <p:grpSp>
          <p:nvGrpSpPr>
            <p:cNvPr id="8" name="Group 7"/>
            <p:cNvGrpSpPr/>
            <p:nvPr/>
          </p:nvGrpSpPr>
          <p:grpSpPr>
            <a:xfrm>
              <a:off x="6053137" y="2800189"/>
              <a:ext cx="2133600" cy="755650"/>
              <a:chOff x="6053137" y="2800189"/>
              <a:chExt cx="2133600" cy="755650"/>
            </a:xfrm>
          </p:grpSpPr>
          <p:sp>
            <p:nvSpPr>
              <p:cNvPr id="27654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2800189"/>
                <a:ext cx="838200" cy="755650"/>
              </a:xfrm>
              <a:prstGeom prst="diamond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8" name="Line 9"/>
              <p:cNvSpPr>
                <a:spLocks noChangeShapeType="1"/>
              </p:cNvSpPr>
              <p:nvPr/>
            </p:nvSpPr>
            <p:spPr bwMode="auto">
              <a:xfrm>
                <a:off x="7500937" y="3181189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9" name="Line 10"/>
              <p:cNvSpPr>
                <a:spLocks noChangeShapeType="1"/>
              </p:cNvSpPr>
              <p:nvPr/>
            </p:nvSpPr>
            <p:spPr bwMode="auto">
              <a:xfrm flipH="1">
                <a:off x="6053137" y="3181189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17962" y="2717640"/>
              <a:ext cx="1143000" cy="1008063"/>
              <a:chOff x="4017962" y="2717640"/>
              <a:chExt cx="1143000" cy="1008063"/>
            </a:xfrm>
          </p:grpSpPr>
          <p:grpSp>
            <p:nvGrpSpPr>
              <p:cNvPr id="27666" name="Group 19"/>
              <p:cNvGrpSpPr>
                <a:grpSpLocks/>
              </p:cNvGrpSpPr>
              <p:nvPr/>
            </p:nvGrpSpPr>
            <p:grpSpPr bwMode="auto">
              <a:xfrm>
                <a:off x="4017962" y="2717640"/>
                <a:ext cx="1143000" cy="1008063"/>
                <a:chOff x="1536" y="1498"/>
                <a:chExt cx="720" cy="635"/>
              </a:xfrm>
            </p:grpSpPr>
            <p:sp>
              <p:nvSpPr>
                <p:cNvPr id="2767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8" name="Line 25"/>
              <p:cNvSpPr>
                <a:spLocks noChangeShapeType="1"/>
              </p:cNvSpPr>
              <p:nvPr/>
            </p:nvSpPr>
            <p:spPr bwMode="auto">
              <a:xfrm>
                <a:off x="4322762" y="2946239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9" name="Line 26"/>
              <p:cNvSpPr>
                <a:spLocks noChangeShapeType="1"/>
              </p:cNvSpPr>
              <p:nvPr/>
            </p:nvSpPr>
            <p:spPr bwMode="auto">
              <a:xfrm>
                <a:off x="4322762" y="309863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0" name="Line 27"/>
              <p:cNvSpPr>
                <a:spLocks noChangeShapeType="1"/>
              </p:cNvSpPr>
              <p:nvPr/>
            </p:nvSpPr>
            <p:spPr bwMode="auto">
              <a:xfrm>
                <a:off x="4322762" y="332723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852715" y="2927889"/>
              <a:ext cx="215342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Many-to-one:</a:t>
              </a:r>
              <a:endParaRPr lang="ar-IQ" sz="2800" dirty="0" smtClean="0">
                <a:latin typeface="+mj-lt"/>
              </a:endParaRPr>
            </a:p>
            <a:p>
              <a:r>
                <a:rPr lang="ar-IQ" sz="2800" dirty="0" smtClean="0">
                  <a:latin typeface="+mj-lt"/>
                </a:rPr>
                <a:t>(چند به یک)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2715" y="3967785"/>
            <a:ext cx="7334022" cy="1200609"/>
            <a:chOff x="852715" y="3967785"/>
            <a:chExt cx="7334022" cy="1200609"/>
          </a:xfrm>
        </p:grpSpPr>
        <p:grpSp>
          <p:nvGrpSpPr>
            <p:cNvPr id="5" name="Group 4"/>
            <p:cNvGrpSpPr/>
            <p:nvPr/>
          </p:nvGrpSpPr>
          <p:grpSpPr>
            <a:xfrm>
              <a:off x="4017962" y="3976090"/>
              <a:ext cx="1143000" cy="1008063"/>
              <a:chOff x="4017962" y="3976090"/>
              <a:chExt cx="1143000" cy="1008063"/>
            </a:xfrm>
          </p:grpSpPr>
          <p:grpSp>
            <p:nvGrpSpPr>
              <p:cNvPr id="38" name="Group 19"/>
              <p:cNvGrpSpPr>
                <a:grpSpLocks/>
              </p:cNvGrpSpPr>
              <p:nvPr/>
            </p:nvGrpSpPr>
            <p:grpSpPr bwMode="auto">
              <a:xfrm>
                <a:off x="4017962" y="3976090"/>
                <a:ext cx="1143000" cy="1008063"/>
                <a:chOff x="1536" y="1498"/>
                <a:chExt cx="720" cy="635"/>
              </a:xfrm>
            </p:grpSpPr>
            <p:sp>
              <p:nvSpPr>
                <p:cNvPr id="3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V="1">
                <a:off x="4322762" y="4208481"/>
                <a:ext cx="533400" cy="148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>
                <a:off x="4322762" y="435708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4322762" y="458568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76937" y="3967785"/>
              <a:ext cx="2209800" cy="755650"/>
              <a:chOff x="5976937" y="3967785"/>
              <a:chExt cx="2209800" cy="755650"/>
            </a:xfrm>
          </p:grpSpPr>
          <p:sp>
            <p:nvSpPr>
              <p:cNvPr id="50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3967785"/>
                <a:ext cx="838200" cy="755650"/>
              </a:xfrm>
              <a:prstGeom prst="diamond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5976937" y="434928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V="1">
                <a:off x="7500936" y="4342435"/>
                <a:ext cx="685801" cy="14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852715" y="4214287"/>
              <a:ext cx="219059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One-to-many:</a:t>
              </a:r>
              <a:endParaRPr lang="ar-IQ" sz="2800" dirty="0" smtClean="0">
                <a:latin typeface="+mj-lt"/>
              </a:endParaRPr>
            </a:p>
            <a:p>
              <a:r>
                <a:rPr lang="ar-IQ" sz="2800" dirty="0" smtClean="0">
                  <a:latin typeface="+mj-lt"/>
                </a:rPr>
                <a:t>(یک به چند)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2715" y="5348287"/>
            <a:ext cx="7334022" cy="1106506"/>
            <a:chOff x="852715" y="5348287"/>
            <a:chExt cx="7334022" cy="1106506"/>
          </a:xfrm>
        </p:grpSpPr>
        <p:grpSp>
          <p:nvGrpSpPr>
            <p:cNvPr id="10" name="Group 9"/>
            <p:cNvGrpSpPr/>
            <p:nvPr/>
          </p:nvGrpSpPr>
          <p:grpSpPr>
            <a:xfrm>
              <a:off x="6053137" y="5360680"/>
              <a:ext cx="2133600" cy="755650"/>
              <a:chOff x="6053137" y="5360680"/>
              <a:chExt cx="2133600" cy="755650"/>
            </a:xfrm>
          </p:grpSpPr>
          <p:sp>
            <p:nvSpPr>
              <p:cNvPr id="27655" name="AutoShape 6"/>
              <p:cNvSpPr>
                <a:spLocks noChangeAspect="1" noChangeArrowheads="1"/>
              </p:cNvSpPr>
              <p:nvPr/>
            </p:nvSpPr>
            <p:spPr bwMode="auto">
              <a:xfrm>
                <a:off x="6662737" y="5360680"/>
                <a:ext cx="838200" cy="755650"/>
              </a:xfrm>
              <a:prstGeom prst="diamond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0" name="Line 11"/>
              <p:cNvSpPr>
                <a:spLocks noChangeShapeType="1"/>
              </p:cNvSpPr>
              <p:nvPr/>
            </p:nvSpPr>
            <p:spPr bwMode="auto">
              <a:xfrm>
                <a:off x="7500937" y="5741680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1" name="Line 12"/>
              <p:cNvSpPr>
                <a:spLocks noChangeShapeType="1"/>
              </p:cNvSpPr>
              <p:nvPr/>
            </p:nvSpPr>
            <p:spPr bwMode="auto">
              <a:xfrm flipH="1">
                <a:off x="6053137" y="574168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017962" y="5348287"/>
              <a:ext cx="1143000" cy="1008063"/>
              <a:chOff x="4017962" y="5348287"/>
              <a:chExt cx="1143000" cy="1008063"/>
            </a:xfrm>
          </p:grpSpPr>
          <p:grpSp>
            <p:nvGrpSpPr>
              <p:cNvPr id="27667" name="Group 22"/>
              <p:cNvGrpSpPr>
                <a:grpSpLocks/>
              </p:cNvGrpSpPr>
              <p:nvPr/>
            </p:nvGrpSpPr>
            <p:grpSpPr bwMode="auto">
              <a:xfrm>
                <a:off x="4017962" y="5348287"/>
                <a:ext cx="1143000" cy="1008063"/>
                <a:chOff x="1536" y="1498"/>
                <a:chExt cx="720" cy="635"/>
              </a:xfrm>
            </p:grpSpPr>
            <p:sp>
              <p:nvSpPr>
                <p:cNvPr id="27677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7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71" name="Line 28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2" name="Line 29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3" name="Line 30"/>
              <p:cNvSpPr>
                <a:spLocks noChangeShapeType="1"/>
              </p:cNvSpPr>
              <p:nvPr/>
            </p:nvSpPr>
            <p:spPr bwMode="auto">
              <a:xfrm flipH="1"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4" name="Line 31"/>
              <p:cNvSpPr>
                <a:spLocks noChangeShapeType="1"/>
              </p:cNvSpPr>
              <p:nvPr/>
            </p:nvSpPr>
            <p:spPr bwMode="auto">
              <a:xfrm>
                <a:off x="4322762" y="5729286"/>
                <a:ext cx="609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5" name="Line 32"/>
              <p:cNvSpPr>
                <a:spLocks noChangeShapeType="1"/>
              </p:cNvSpPr>
              <p:nvPr/>
            </p:nvSpPr>
            <p:spPr bwMode="auto">
              <a:xfrm flipH="1">
                <a:off x="4322762" y="5729286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6" name="Line 33"/>
              <p:cNvSpPr>
                <a:spLocks noChangeShapeType="1"/>
              </p:cNvSpPr>
              <p:nvPr/>
            </p:nvSpPr>
            <p:spPr bwMode="auto">
              <a:xfrm>
                <a:off x="4322762" y="59578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852715" y="5500686"/>
              <a:ext cx="239327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Many-to-many:</a:t>
              </a:r>
              <a:endParaRPr lang="ar-IQ" sz="2800" dirty="0" smtClean="0">
                <a:latin typeface="+mj-lt"/>
              </a:endParaRPr>
            </a:p>
            <a:p>
              <a:r>
                <a:rPr lang="ar-IQ" sz="2800" dirty="0" smtClean="0">
                  <a:latin typeface="+mj-lt"/>
                </a:rPr>
                <a:t>(چند به چند)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024937" y="3740390"/>
            <a:ext cx="2449512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X -&gt; Y means </a:t>
            </a:r>
            <a:r>
              <a:rPr lang="en-US" sz="2400" b="1" u="sng" dirty="0" smtClean="0">
                <a:solidFill>
                  <a:srgbClr val="000000"/>
                </a:solidFill>
                <a:latin typeface="+mj-lt"/>
              </a:rPr>
              <a:t>there exists a function mapping from X to Y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+mj-lt"/>
              </a:rPr>
              <a:t>recall the definition of a function)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153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4697F-1B3D-7640-A467-D80D53D0C6F0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2819400" y="6019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5410200" y="5943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8077200" y="5943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u="sng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4648200" y="4724400"/>
            <a:ext cx="2514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2895600" y="3505200"/>
            <a:ext cx="1524000" cy="1371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buys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5181600" y="1600200"/>
            <a:ext cx="1524000" cy="1371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makes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7772400" y="3657600"/>
            <a:ext cx="1524000" cy="1371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employs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7924800" y="1905000"/>
            <a:ext cx="22098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2362200" y="2286000"/>
            <a:ext cx="2133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2667000" y="457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4267200" y="4572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9220200" y="2971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stockprice</a:t>
            </a:r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9067800" y="6858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1524000" y="1371600"/>
            <a:ext cx="1447800" cy="685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6705600" y="2286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 flipV="1">
            <a:off x="26670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3429000" y="114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V="1">
            <a:off x="4038600" y="11430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4495800" y="228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V="1">
            <a:off x="36576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3657600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9296400" y="129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7162800" y="4343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H="1">
            <a:off x="4114800" y="54864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5791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6553200" y="5486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29726" name="AutoShape 29"/>
          <p:cNvCxnSpPr>
            <a:cxnSpLocks noChangeShapeType="1"/>
            <a:stCxn id="29706" idx="0"/>
            <a:endCxn id="29707" idx="2"/>
          </p:cNvCxnSpPr>
          <p:nvPr/>
        </p:nvCxnSpPr>
        <p:spPr bwMode="auto">
          <a:xfrm flipV="1">
            <a:off x="8534400" y="2667000"/>
            <a:ext cx="4953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</p:spPr>
      </p:cxnSp>
      <p:cxnSp>
        <p:nvCxnSpPr>
          <p:cNvPr id="29727" name="AutoShape 30"/>
          <p:cNvCxnSpPr>
            <a:cxnSpLocks noChangeShapeType="1"/>
            <a:stCxn id="29707" idx="2"/>
            <a:endCxn id="29711" idx="0"/>
          </p:cNvCxnSpPr>
          <p:nvPr/>
        </p:nvCxnSpPr>
        <p:spPr bwMode="auto">
          <a:xfrm>
            <a:off x="9029700" y="26670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Box 32"/>
          <p:cNvSpPr txBox="1"/>
          <p:nvPr/>
        </p:nvSpPr>
        <p:spPr>
          <a:xfrm>
            <a:off x="4572000" y="2761033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ar-IQ" sz="4000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ar-IQ" sz="4000" dirty="0" smtClean="0">
                <a:solidFill>
                  <a:srgbClr val="000000"/>
                </a:solidFill>
                <a:latin typeface="+mj-lt"/>
              </a:rPr>
            </a:br>
            <a:r>
              <a:rPr lang="ar-IQ" sz="4000" dirty="0" smtClean="0">
                <a:solidFill>
                  <a:srgbClr val="000000"/>
                </a:solidFill>
                <a:latin typeface="+mj-lt"/>
              </a:rPr>
              <a:t>این چی میگه؟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8780" y="-22510"/>
              <a:ext cx="4862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Relationships- Multiplicity &amp; Multi-way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17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D49C6-8AB9-F749-9064-6ED9B60C6DD0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7910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Multi-way </a:t>
            </a:r>
            <a:r>
              <a:rPr lang="en-US" dirty="0" smtClean="0"/>
              <a:t>Relationships</a:t>
            </a:r>
            <a:r>
              <a:rPr lang="ar-IQ" dirty="0" smtClean="0"/>
              <a:t> (روابط چند طرفه)</a:t>
            </a:r>
            <a:endParaRPr lang="en-US" dirty="0"/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812926" y="1435820"/>
            <a:ext cx="7613983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How do we model a purchase relationship between buyers,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products and stores</a:t>
            </a:r>
            <a:r>
              <a:rPr lang="en-US" sz="2400" dirty="0" smtClean="0">
                <a:solidFill>
                  <a:srgbClr val="000000"/>
                </a:solidFill>
              </a:rPr>
              <a:t>?</a:t>
            </a:r>
            <a:r>
              <a:rPr lang="ar-IQ" sz="2400" dirty="0" smtClean="0">
                <a:solidFill>
                  <a:srgbClr val="000000"/>
                </a:solidFill>
              </a:rPr>
              <a:t/>
            </a:r>
            <a:br>
              <a:rPr lang="ar-IQ" sz="2400" dirty="0" smtClean="0">
                <a:solidFill>
                  <a:srgbClr val="000000"/>
                </a:solidFill>
              </a:rPr>
            </a:br>
            <a:r>
              <a:rPr lang="ar-IQ" sz="2400" dirty="0" smtClean="0">
                <a:solidFill>
                  <a:srgbClr val="000000"/>
                </a:solidFill>
              </a:rPr>
              <a:t>چطور یک رابطه‌ی خرید را بین خریداران، محصولات و مغازه‌ها مدل کنیم؟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2438400" y="3067487"/>
            <a:ext cx="7391400" cy="3102558"/>
            <a:chOff x="192" y="1872"/>
            <a:chExt cx="5088" cy="2136"/>
          </a:xfrm>
        </p:grpSpPr>
        <p:sp>
          <p:nvSpPr>
            <p:cNvPr id="31751" name="AutoShape 5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960" cy="86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31752" name="Rectangle 6"/>
            <p:cNvSpPr>
              <a:spLocks noChangeAspect="1" noChangeArrowheads="1"/>
            </p:cNvSpPr>
            <p:nvPr/>
          </p:nvSpPr>
          <p:spPr bwMode="auto">
            <a:xfrm>
              <a:off x="192" y="187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1753" name="Rectangle 7"/>
            <p:cNvSpPr>
              <a:spLocks noChangeAspect="1" noChangeArrowheads="1"/>
            </p:cNvSpPr>
            <p:nvPr/>
          </p:nvSpPr>
          <p:spPr bwMode="auto">
            <a:xfrm>
              <a:off x="1896" y="3528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1754" name="Rectangle 8"/>
            <p:cNvSpPr>
              <a:spLocks noChangeAspect="1" noChangeArrowheads="1"/>
            </p:cNvSpPr>
            <p:nvPr/>
          </p:nvSpPr>
          <p:spPr bwMode="auto">
            <a:xfrm>
              <a:off x="3888" y="259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1755" name="Line 9"/>
            <p:cNvSpPr>
              <a:spLocks noChangeAspect="1" noChangeShapeType="1"/>
            </p:cNvSpPr>
            <p:nvPr/>
          </p:nvSpPr>
          <p:spPr bwMode="auto">
            <a:xfrm>
              <a:off x="3072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757" name="Line 11"/>
            <p:cNvSpPr>
              <a:spLocks noChangeAspect="1" noChangeShapeType="1"/>
            </p:cNvSpPr>
            <p:nvPr/>
          </p:nvSpPr>
          <p:spPr bwMode="auto">
            <a:xfrm>
              <a:off x="1584" y="235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862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Relationships- Multiplicity &amp; Multi-way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52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52601" y="1981200"/>
            <a:ext cx="6126877" cy="430887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</a:t>
            </a:r>
            <a:r>
              <a:rPr lang="en-US" sz="2400" dirty="0" smtClean="0"/>
              <a:t>What </a:t>
            </a:r>
            <a:r>
              <a:rPr lang="en-US" sz="2400" dirty="0"/>
              <a:t>does the arrow mean </a:t>
            </a:r>
            <a:r>
              <a:rPr lang="en-US" sz="2400" dirty="0" smtClean="0"/>
              <a:t>?</a:t>
            </a:r>
            <a:r>
              <a:rPr lang="ar-IQ" sz="2400" dirty="0" smtClean="0"/>
              <a:t> (این فلش یعنی چه؟)</a:t>
            </a:r>
            <a:endParaRPr lang="en-US" sz="24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Arrows in Multiway Relationships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1" y="2743200"/>
            <a:ext cx="5791200" cy="2676525"/>
            <a:chOff x="3352801" y="2743200"/>
            <a:chExt cx="5791200" cy="2676525"/>
          </a:xfrm>
        </p:grpSpPr>
        <p:sp>
          <p:nvSpPr>
            <p:cNvPr id="33798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33799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3800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3801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3802" name="Line 9"/>
            <p:cNvSpPr>
              <a:spLocks noChangeAspect="1" noChangeShapeType="1"/>
            </p:cNvSpPr>
            <p:nvPr/>
          </p:nvSpPr>
          <p:spPr bwMode="auto">
            <a:xfrm>
              <a:off x="6705599" y="3761280"/>
              <a:ext cx="854077" cy="23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3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04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489726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4862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Relationships- Multiplicity &amp; Multi-way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16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52601" y="1981200"/>
            <a:ext cx="6126877" cy="430887"/>
          </a:xfr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/>
              <a:t>Q</a:t>
            </a:r>
            <a:r>
              <a:rPr lang="en-US" sz="2400" dirty="0"/>
              <a:t>: </a:t>
            </a:r>
            <a:r>
              <a:rPr lang="en-US" sz="2400" dirty="0" smtClean="0"/>
              <a:t>What </a:t>
            </a:r>
            <a:r>
              <a:rPr lang="en-US" sz="2400" dirty="0"/>
              <a:t>does the arrow mean </a:t>
            </a:r>
            <a:r>
              <a:rPr lang="en-US" sz="2400" dirty="0" smtClean="0"/>
              <a:t>?</a:t>
            </a:r>
            <a:r>
              <a:rPr lang="ar-IQ" sz="2400" dirty="0"/>
              <a:t> (این فلش یعنی چه؟</a:t>
            </a:r>
            <a:r>
              <a:rPr lang="ar-IQ" sz="2400" dirty="0" smtClean="0"/>
              <a:t>)</a:t>
            </a:r>
            <a:endParaRPr lang="en-US" sz="24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Arrows in Multiway Relationships</a:t>
            </a:r>
          </a:p>
        </p:txBody>
      </p:sp>
      <p:sp>
        <p:nvSpPr>
          <p:cNvPr id="33798" name="AutoShape 5"/>
          <p:cNvSpPr>
            <a:spLocks noChangeAspect="1" noChangeArrowheads="1"/>
          </p:cNvSpPr>
          <p:nvPr/>
        </p:nvSpPr>
        <p:spPr bwMode="auto">
          <a:xfrm>
            <a:off x="5426670" y="3190876"/>
            <a:ext cx="1278931" cy="1152525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Purchase</a:t>
            </a:r>
          </a:p>
        </p:txBody>
      </p:sp>
      <p:sp>
        <p:nvSpPr>
          <p:cNvPr id="33799" name="Rectangle 6"/>
          <p:cNvSpPr>
            <a:spLocks noChangeAspect="1" noChangeArrowheads="1"/>
          </p:cNvSpPr>
          <p:nvPr/>
        </p:nvSpPr>
        <p:spPr bwMode="auto">
          <a:xfrm>
            <a:off x="3352801" y="2743200"/>
            <a:ext cx="1584325" cy="54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33800" name="Rectangle 7"/>
          <p:cNvSpPr>
            <a:spLocks noChangeAspect="1" noChangeArrowheads="1"/>
          </p:cNvSpPr>
          <p:nvPr/>
        </p:nvSpPr>
        <p:spPr bwMode="auto">
          <a:xfrm>
            <a:off x="5265739" y="4873625"/>
            <a:ext cx="1584325" cy="54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33801" name="Rectangle 8"/>
          <p:cNvSpPr>
            <a:spLocks noChangeAspect="1" noChangeArrowheads="1"/>
          </p:cNvSpPr>
          <p:nvPr/>
        </p:nvSpPr>
        <p:spPr bwMode="auto">
          <a:xfrm>
            <a:off x="7559676" y="3511550"/>
            <a:ext cx="1584325" cy="54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33803" name="Line 10"/>
          <p:cNvSpPr>
            <a:spLocks noChangeAspect="1" noChangeShapeType="1"/>
          </p:cNvSpPr>
          <p:nvPr/>
        </p:nvSpPr>
        <p:spPr bwMode="auto">
          <a:xfrm>
            <a:off x="6084888" y="4327525"/>
            <a:ext cx="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3804" name="Line 11"/>
          <p:cNvSpPr>
            <a:spLocks noChangeAspect="1" noChangeShapeType="1"/>
          </p:cNvSpPr>
          <p:nvPr/>
        </p:nvSpPr>
        <p:spPr bwMode="auto">
          <a:xfrm>
            <a:off x="4937126" y="3289300"/>
            <a:ext cx="489726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33801" idx="1"/>
            <a:endCxn id="33798" idx="3"/>
          </p:cNvCxnSpPr>
          <p:nvPr/>
        </p:nvCxnSpPr>
        <p:spPr bwMode="auto">
          <a:xfrm flipH="1" flipV="1">
            <a:off x="6705601" y="3767139"/>
            <a:ext cx="854075" cy="17461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4862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Relationships- Multiplicity &amp; Multi-way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08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1874</Words>
  <Application>Microsoft Macintosh PowerPoint</Application>
  <PresentationFormat>Custom</PresentationFormat>
  <Paragraphs>493</Paragraphs>
  <Slides>31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Lecture 7: The E/R Model جلسه هفتم: مدل موجودیت-رابطه</vt:lpstr>
      <vt:lpstr>Today’s Lecture</vt:lpstr>
      <vt:lpstr>1. E/R Design Considerations ملاحظات طراحی موجودیت-رابطه</vt:lpstr>
      <vt:lpstr>چه چیزهایی را در این بخش خواهید آموخت</vt:lpstr>
      <vt:lpstr>Multiplicity of E/R Relationships</vt:lpstr>
      <vt:lpstr> </vt:lpstr>
      <vt:lpstr>Multi-way Relationships (روابط چند طرفه)</vt:lpstr>
      <vt:lpstr>Arrows in Multiway Relationships</vt:lpstr>
      <vt:lpstr>Arrows in Multiway Relationships</vt:lpstr>
      <vt:lpstr>Arrows in Multiway Relationships</vt:lpstr>
      <vt:lpstr>Converting Multi-way Relationships to Binary تبدیل روابط چند طرفه به دوطرفه</vt:lpstr>
      <vt:lpstr>Converting Multi-way Relationships to New Entity + Binary Relationships</vt:lpstr>
      <vt:lpstr>Decision: Multi-way or New Entity + Binary? تصمیم: چند‌طرفه یا موجودیت جدید و دوطرفه؟</vt:lpstr>
      <vt:lpstr>Decision: Multi-way or New Entity + Binary? تصمیم: چند‌طرفه یا موجودیت جدید و دوطرفه؟</vt:lpstr>
      <vt:lpstr>Decision: Multi-way or New Entity + Binary?</vt:lpstr>
      <vt:lpstr>Decision: Multi-way or New Entity + Binary?</vt:lpstr>
      <vt:lpstr>3. Design Principles</vt:lpstr>
      <vt:lpstr>Design Principles: What’s Wrong?</vt:lpstr>
      <vt:lpstr>Design Principles: What’s Wrong?</vt:lpstr>
      <vt:lpstr>Examples: Entity vs. Attribute</vt:lpstr>
      <vt:lpstr>Examples: Entity vs. Attribute</vt:lpstr>
      <vt:lpstr>Examples: Entity vs. Attribute</vt:lpstr>
      <vt:lpstr>From E/R Diagrams to Relational Schema</vt:lpstr>
      <vt:lpstr>From E/R Diagrams to Relational Schema</vt:lpstr>
      <vt:lpstr>From E/R Diagrams to Relational Schema</vt:lpstr>
      <vt:lpstr>From E/R Diagrams to Relational Schema</vt:lpstr>
      <vt:lpstr>From E/R Diagrams to Relational Schema</vt:lpstr>
      <vt:lpstr>From E/R Diagram to Relational Schema</vt:lpstr>
      <vt:lpstr>ACTIVITY: E/R Diagrams Pt. II</vt:lpstr>
      <vt:lpstr>PowerPoint Presentation</vt:lpstr>
      <vt:lpstr>به نمودار موجودیت-رابطه‌تان فلش اضافه کنید!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The ER Model</dc:title>
  <dc:creator>Alex Ratner</dc:creator>
  <cp:lastModifiedBy>Mohammad Dashti</cp:lastModifiedBy>
  <cp:revision>196</cp:revision>
  <dcterms:created xsi:type="dcterms:W3CDTF">2015-09-18T05:48:25Z</dcterms:created>
  <dcterms:modified xsi:type="dcterms:W3CDTF">2018-10-07T10:24:07Z</dcterms:modified>
</cp:coreProperties>
</file>