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 id="272" r:id="rId18"/>
    <p:sldId id="273" r:id="rId19"/>
    <p:sldId id="292" r:id="rId20"/>
    <p:sldId id="275" r:id="rId21"/>
    <p:sldId id="282" r:id="rId22"/>
    <p:sldId id="283" r:id="rId23"/>
    <p:sldId id="284" r:id="rId24"/>
    <p:sldId id="285" r:id="rId25"/>
    <p:sldId id="286" r:id="rId26"/>
    <p:sldId id="287" r:id="rId27"/>
    <p:sldId id="288" r:id="rId28"/>
    <p:sldId id="289" r:id="rId29"/>
    <p:sldId id="290" r:id="rId30"/>
    <p:sldId id="291" r:id="rId31"/>
    <p:sldId id="293"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C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2F54-3640-4197-AA59-59AE77374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A51A47-AD99-446D-AC4D-7D63329CAEB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A67B02-DDFB-4D12-A13F-03B9A634059A}"/>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30BF20F3-93AD-414C-8D6E-79CF363D0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87F60-D0C0-46B0-88FF-2E45FE64EC9D}"/>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217506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AF2D-F052-4980-AACD-869F54324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5CD58E-53D4-4AC4-9F1C-305DC9BCA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6953D-C31B-4577-AD71-AEBA504B7CA1}"/>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AAB6B817-725E-4877-8D69-E04AC1CE9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07A66-2C79-449D-BF25-71F8530B2C05}"/>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172688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4825E-256A-45A0-9BB4-621043E46EB8}"/>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F815B-0054-4B10-82CD-BD2C5473E616}"/>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79A56-E1CB-4AB2-9ACC-4411A8DDCD62}"/>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F5A9A44C-ABF8-49E5-976F-BF116ABD6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06D63-0CDD-408E-9E08-0E52DAB40809}"/>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162027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C48B-625B-4401-99B4-35C3B6C8F5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6E960-0337-46DC-A545-6FC60FB657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21D14-8168-49FF-83E2-17FC3EEA4676}"/>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38B608E7-A7EE-4AD9-8311-60D13C9CA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E57EE-A48D-4B73-9564-75885DC25FDD}"/>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280080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0B9F-B325-4035-8BDF-3B93A34E8D5B}"/>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77F1AB-97D3-4648-9936-68BB11545EA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6F65C-945B-43C4-A7F9-66EEE736691C}"/>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16BA675E-565D-4AAD-B0C7-6EBDC85A0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2590C-BF61-4C7C-A18A-9BB5F1F2A96A}"/>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85411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A275-E0B2-4660-8F6E-13671D7F5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1619B-8E96-4514-B56F-B0FE5BCD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9B5C54-220A-40EC-B6A4-9115D1FB8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762A53-0665-46F5-B5A3-CBD2DD059172}"/>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6" name="Footer Placeholder 5">
            <a:extLst>
              <a:ext uri="{FF2B5EF4-FFF2-40B4-BE49-F238E27FC236}">
                <a16:creationId xmlns:a16="http://schemas.microsoft.com/office/drawing/2014/main" id="{210EAC86-94EE-487A-A2F4-CBBD025443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79BA1-3177-4DE0-BAFD-B7341F1DFAD7}"/>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260881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C7E0-B257-47A3-A888-2EA7B33D1D8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56242-9E93-483D-9B43-ED62799AB728}"/>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AC2ED-2F2F-468A-8B05-08B3956E0F8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B49DA0-A541-4D0B-B8CF-EE3880AC53F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120DEE-AEC0-48E6-B12A-2BF3DFD0EA0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F3C43-07F6-4688-B1C3-E05083C64D6B}"/>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8" name="Footer Placeholder 7">
            <a:extLst>
              <a:ext uri="{FF2B5EF4-FFF2-40B4-BE49-F238E27FC236}">
                <a16:creationId xmlns:a16="http://schemas.microsoft.com/office/drawing/2014/main" id="{EE97858B-B318-4CBA-B021-EBA5B0B70F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720A3F-C9A8-4612-8EFA-B5835AFB1EF1}"/>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300913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DAE-B357-488E-A904-44C0077B6E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32EED2-2F9A-4188-BB40-8F61E05DE03B}"/>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4" name="Footer Placeholder 3">
            <a:extLst>
              <a:ext uri="{FF2B5EF4-FFF2-40B4-BE49-F238E27FC236}">
                <a16:creationId xmlns:a16="http://schemas.microsoft.com/office/drawing/2014/main" id="{40F57D69-0B39-48FA-BA4D-7BAE4E8416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30FB3C-F491-4733-BF72-B859347FE206}"/>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333881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03D07-9D71-4040-8ECF-94B985445F35}"/>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3" name="Footer Placeholder 2">
            <a:extLst>
              <a:ext uri="{FF2B5EF4-FFF2-40B4-BE49-F238E27FC236}">
                <a16:creationId xmlns:a16="http://schemas.microsoft.com/office/drawing/2014/main" id="{2164FE16-500E-4D8A-B220-A70ADBDDD0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BF7B2A-A091-4099-9A6C-83873CD4BEF1}"/>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1822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F75E-74F8-4CCC-A769-8F7A392C0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D395DC-16AF-47BD-A1CE-3C165EB5E74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8F2B2-B823-48E1-96D4-726156DA121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2621A-E3B7-48E2-A0F6-70CD9F3C76EE}"/>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6" name="Footer Placeholder 5">
            <a:extLst>
              <a:ext uri="{FF2B5EF4-FFF2-40B4-BE49-F238E27FC236}">
                <a16:creationId xmlns:a16="http://schemas.microsoft.com/office/drawing/2014/main" id="{654D0F64-278D-4246-A3F7-850211666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F19D3-8AEB-43B8-BC81-BF06EB148753}"/>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261172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EB42-6E81-464A-BBDA-96FC5D855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CAE53B-DD6F-4F56-A9DA-AB55937247B4}"/>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F287B6FA-E4D9-4770-AB07-52068CA6CAB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10763-1E83-4BBD-8B9A-CD4BFB7A2CAD}"/>
              </a:ext>
            </a:extLst>
          </p:cNvPr>
          <p:cNvSpPr>
            <a:spLocks noGrp="1"/>
          </p:cNvSpPr>
          <p:nvPr>
            <p:ph type="dt" sz="half" idx="10"/>
          </p:nvPr>
        </p:nvSpPr>
        <p:spPr/>
        <p:txBody>
          <a:bodyPr/>
          <a:lstStyle/>
          <a:p>
            <a:fld id="{023B1DCE-732A-46AD-83D6-6053D225A07F}" type="datetimeFigureOut">
              <a:rPr lang="en-IN" smtClean="0"/>
              <a:t>01-11-2022</a:t>
            </a:fld>
            <a:endParaRPr lang="en-IN"/>
          </a:p>
        </p:txBody>
      </p:sp>
      <p:sp>
        <p:nvSpPr>
          <p:cNvPr id="6" name="Footer Placeholder 5">
            <a:extLst>
              <a:ext uri="{FF2B5EF4-FFF2-40B4-BE49-F238E27FC236}">
                <a16:creationId xmlns:a16="http://schemas.microsoft.com/office/drawing/2014/main" id="{792BBF48-C635-4AB0-BDFE-DCA2FBC9F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B1CD4-6BC1-4998-9D7C-67FEBD1B2246}"/>
              </a:ext>
            </a:extLst>
          </p:cNvPr>
          <p:cNvSpPr>
            <a:spLocks noGrp="1"/>
          </p:cNvSpPr>
          <p:nvPr>
            <p:ph type="sldNum" sz="quarter" idx="12"/>
          </p:nvPr>
        </p:nvSpPr>
        <p:spPr/>
        <p:txBody>
          <a:bodyPr/>
          <a:lstStyle/>
          <a:p>
            <a:fld id="{1A6EE4E7-F64A-401F-AA37-EACF2898D0E8}" type="slidenum">
              <a:rPr lang="en-IN" smtClean="0"/>
              <a:t>‹#›</a:t>
            </a:fld>
            <a:endParaRPr lang="en-IN"/>
          </a:p>
        </p:txBody>
      </p:sp>
    </p:spTree>
    <p:extLst>
      <p:ext uri="{BB962C8B-B14F-4D97-AF65-F5344CB8AC3E}">
        <p14:creationId xmlns:p14="http://schemas.microsoft.com/office/powerpoint/2010/main" val="44125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DDB39-250C-4182-8613-534FCD599AE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400AC-AC58-48A7-93C5-5AA404FB6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34349-7D4B-4D9F-A4A4-77085395CED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B1DCE-732A-46AD-83D6-6053D225A07F}" type="datetimeFigureOut">
              <a:rPr lang="en-IN" smtClean="0"/>
              <a:t>01-11-2022</a:t>
            </a:fld>
            <a:endParaRPr lang="en-IN"/>
          </a:p>
        </p:txBody>
      </p:sp>
      <p:sp>
        <p:nvSpPr>
          <p:cNvPr id="5" name="Footer Placeholder 4">
            <a:extLst>
              <a:ext uri="{FF2B5EF4-FFF2-40B4-BE49-F238E27FC236}">
                <a16:creationId xmlns:a16="http://schemas.microsoft.com/office/drawing/2014/main" id="{B573CC70-99A6-4E63-AF23-F3F9F65040A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4F78E8-CC21-4A8F-B826-9A398396C83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EE4E7-F64A-401F-AA37-EACF2898D0E8}" type="slidenum">
              <a:rPr lang="en-IN" smtClean="0"/>
              <a:t>‹#›</a:t>
            </a:fld>
            <a:endParaRPr lang="en-IN"/>
          </a:p>
        </p:txBody>
      </p:sp>
    </p:spTree>
    <p:extLst>
      <p:ext uri="{BB962C8B-B14F-4D97-AF65-F5344CB8AC3E}">
        <p14:creationId xmlns:p14="http://schemas.microsoft.com/office/powerpoint/2010/main" val="330940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335-4578-4AA0-8C50-A9AC0652B69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727CD08-0A66-48E3-9FE4-5CDAC1CC7F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B0AA4C5-5060-485C-84C7-5423EE781E4D}"/>
              </a:ext>
            </a:extLst>
          </p:cNvPr>
          <p:cNvPicPr>
            <a:picLocks noChangeAspect="1"/>
          </p:cNvPicPr>
          <p:nvPr/>
        </p:nvPicPr>
        <p:blipFill>
          <a:blip r:embed="rId2"/>
          <a:stretch>
            <a:fillRect/>
          </a:stretch>
        </p:blipFill>
        <p:spPr>
          <a:xfrm>
            <a:off x="5" y="0"/>
            <a:ext cx="12191999" cy="6858000"/>
          </a:xfrm>
          <a:prstGeom prst="rect">
            <a:avLst/>
          </a:prstGeom>
        </p:spPr>
      </p:pic>
      <p:sp>
        <p:nvSpPr>
          <p:cNvPr id="8" name="Rectangle 7">
            <a:extLst>
              <a:ext uri="{FF2B5EF4-FFF2-40B4-BE49-F238E27FC236}">
                <a16:creationId xmlns:a16="http://schemas.microsoft.com/office/drawing/2014/main" id="{052D1CCE-164C-4D99-BA0A-0E041E69B3DA}"/>
              </a:ext>
            </a:extLst>
          </p:cNvPr>
          <p:cNvSpPr/>
          <p:nvPr/>
        </p:nvSpPr>
        <p:spPr>
          <a:xfrm>
            <a:off x="686030" y="4715080"/>
            <a:ext cx="10496549" cy="16557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solidFill>
                  <a:schemeClr val="bg1"/>
                </a:solidFill>
                <a:latin typeface="Agency FB" panose="020B0503020202020204" pitchFamily="34" charset="0"/>
              </a:rPr>
              <a:t>TEAM MEMBERS:</a:t>
            </a:r>
          </a:p>
          <a:p>
            <a:pPr algn="ctr"/>
            <a:r>
              <a:rPr lang="en-US" sz="3600" b="1" dirty="0">
                <a:solidFill>
                  <a:schemeClr val="bg1"/>
                </a:solidFill>
                <a:latin typeface="Agency FB" panose="020B0503020202020204" pitchFamily="34" charset="0"/>
              </a:rPr>
              <a:t>SRUTHI R, YAZHINI KARTHIK, SHWETHAMBARI V </a:t>
            </a:r>
            <a:r>
              <a:rPr lang="en-US" sz="3600" dirty="0">
                <a:solidFill>
                  <a:schemeClr val="bg1"/>
                </a:solidFill>
                <a:latin typeface="Eras Demi ITC" panose="020B0805030504020804" pitchFamily="34" charset="0"/>
              </a:rPr>
              <a:t> </a:t>
            </a:r>
            <a:endParaRPr lang="en-IN" sz="3600" dirty="0">
              <a:solidFill>
                <a:schemeClr val="bg1"/>
              </a:solidFill>
              <a:latin typeface="Eras Demi ITC" panose="020B0805030504020804" pitchFamily="34" charset="0"/>
            </a:endParaRPr>
          </a:p>
        </p:txBody>
      </p:sp>
      <p:sp>
        <p:nvSpPr>
          <p:cNvPr id="4" name="Rectangle 3">
            <a:extLst>
              <a:ext uri="{FF2B5EF4-FFF2-40B4-BE49-F238E27FC236}">
                <a16:creationId xmlns:a16="http://schemas.microsoft.com/office/drawing/2014/main" id="{39094738-2D69-4280-89AF-E00F9EFF55C9}"/>
              </a:ext>
            </a:extLst>
          </p:cNvPr>
          <p:cNvSpPr/>
          <p:nvPr/>
        </p:nvSpPr>
        <p:spPr>
          <a:xfrm>
            <a:off x="1012054" y="852256"/>
            <a:ext cx="9965278" cy="1484142"/>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1C3D883-AFA9-4680-AE0B-01DA7129631A}"/>
              </a:ext>
            </a:extLst>
          </p:cNvPr>
          <p:cNvSpPr/>
          <p:nvPr/>
        </p:nvSpPr>
        <p:spPr>
          <a:xfrm>
            <a:off x="1214668" y="785610"/>
            <a:ext cx="9439275" cy="16557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solidFill>
                  <a:schemeClr val="tx1"/>
                </a:solidFill>
                <a:latin typeface="Eras Bold ITC" panose="020B0907030504020204" pitchFamily="34" charset="0"/>
              </a:rPr>
              <a:t>MINI PROJECT USING CONCEPTS OF </a:t>
            </a:r>
          </a:p>
          <a:p>
            <a:pPr algn="ctr"/>
            <a:r>
              <a:rPr lang="en-US" sz="3600" dirty="0">
                <a:solidFill>
                  <a:schemeClr val="tx1"/>
                </a:solidFill>
                <a:latin typeface="Eras Bold ITC" panose="020B0907030504020204" pitchFamily="34" charset="0"/>
              </a:rPr>
              <a:t>DATA STRUCTURES AND ALGORITHMS </a:t>
            </a:r>
            <a:endParaRPr lang="en-IN" sz="3600" dirty="0">
              <a:solidFill>
                <a:schemeClr val="tx1"/>
              </a:solidFill>
              <a:latin typeface="Eras Bold ITC" panose="020B0907030504020204" pitchFamily="34" charset="0"/>
            </a:endParaRPr>
          </a:p>
        </p:txBody>
      </p:sp>
      <p:sp>
        <p:nvSpPr>
          <p:cNvPr id="10" name="Rectangle 9">
            <a:extLst>
              <a:ext uri="{FF2B5EF4-FFF2-40B4-BE49-F238E27FC236}">
                <a16:creationId xmlns:a16="http://schemas.microsoft.com/office/drawing/2014/main" id="{15FC29E6-01EE-4CD9-8DC6-DB5588A4AFF3}"/>
              </a:ext>
            </a:extLst>
          </p:cNvPr>
          <p:cNvSpPr/>
          <p:nvPr/>
        </p:nvSpPr>
        <p:spPr>
          <a:xfrm>
            <a:off x="1733412" y="3114452"/>
            <a:ext cx="8522562" cy="975171"/>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8355FF3-4FEA-4520-A371-3D531B6E1E80}"/>
              </a:ext>
            </a:extLst>
          </p:cNvPr>
          <p:cNvSpPr/>
          <p:nvPr/>
        </p:nvSpPr>
        <p:spPr>
          <a:xfrm>
            <a:off x="1381123" y="2750345"/>
            <a:ext cx="8982075" cy="16557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a:solidFill>
                  <a:schemeClr val="tx1"/>
                </a:solidFill>
                <a:latin typeface="Agency FB" panose="020B0503020202020204" pitchFamily="34" charset="0"/>
              </a:rPr>
              <a:t>ANALYSIS ON CANDIDATE JOB RECRUITMENT  </a:t>
            </a:r>
            <a:endParaRPr lang="en-IN" sz="36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51831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7CB6-2837-48F5-85C5-65BB8F190A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FD2F1A-2470-4924-9DF8-C61EF8F748B7}"/>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9C9F59FF-5CE7-44C8-B3FD-C3F7944F1F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8878"/>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Diagonal Corners Snipped 6">
            <a:extLst>
              <a:ext uri="{FF2B5EF4-FFF2-40B4-BE49-F238E27FC236}">
                <a16:creationId xmlns:a16="http://schemas.microsoft.com/office/drawing/2014/main" id="{A78AEEBC-B912-45FF-8261-8A9963FA6D85}"/>
              </a:ext>
            </a:extLst>
          </p:cNvPr>
          <p:cNvSpPr/>
          <p:nvPr/>
        </p:nvSpPr>
        <p:spPr>
          <a:xfrm>
            <a:off x="1392871" y="896645"/>
            <a:ext cx="9291223" cy="5280318"/>
          </a:xfrm>
          <a:prstGeom prst="snip2Diag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FE543D46-A221-4CEE-B16E-460D798D5B84}"/>
              </a:ext>
            </a:extLst>
          </p:cNvPr>
          <p:cNvSpPr/>
          <p:nvPr/>
        </p:nvSpPr>
        <p:spPr>
          <a:xfrm>
            <a:off x="1727724" y="1207572"/>
            <a:ext cx="8736552" cy="444285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sz="4000" dirty="0">
              <a:solidFill>
                <a:schemeClr val="bg1"/>
              </a:solidFill>
              <a:latin typeface="Harlow Solid Italic" panose="04030604020F02020D02" pitchFamily="82" charset="0"/>
            </a:endParaRPr>
          </a:p>
          <a:p>
            <a:pPr marL="571500" indent="-571500">
              <a:buFont typeface="Arial" panose="020B0604020202020204" pitchFamily="34" charset="0"/>
              <a:buChar char="•"/>
            </a:pPr>
            <a:r>
              <a:rPr lang="en-US" sz="2800" dirty="0">
                <a:solidFill>
                  <a:schemeClr val="tx1"/>
                </a:solidFill>
                <a:latin typeface="Stencil"/>
              </a:rPr>
              <a:t>The previous picture symbolizes the bar and scatter graphs of </a:t>
            </a:r>
            <a:r>
              <a:rPr lang="en-US" sz="2800" dirty="0" err="1">
                <a:solidFill>
                  <a:schemeClr val="tx1"/>
                </a:solidFill>
                <a:latin typeface="Stencil"/>
              </a:rPr>
              <a:t>ssc_p</a:t>
            </a:r>
            <a:r>
              <a:rPr lang="en-US" sz="2800" dirty="0">
                <a:solidFill>
                  <a:schemeClr val="tx1"/>
                </a:solidFill>
                <a:latin typeface="Stencil"/>
              </a:rPr>
              <a:t> column without getting sorted. Take a look on the varying proportion of the values in the graph.</a:t>
            </a:r>
          </a:p>
          <a:p>
            <a:pPr marL="571500" indent="-571500">
              <a:buFont typeface="Arial" panose="020B0604020202020204" pitchFamily="34" charset="0"/>
              <a:buChar char="•"/>
            </a:pPr>
            <a:endParaRPr lang="en-US" sz="2800" dirty="0">
              <a:solidFill>
                <a:schemeClr val="tx1"/>
              </a:solidFill>
              <a:latin typeface="Stencil"/>
            </a:endParaRPr>
          </a:p>
          <a:p>
            <a:pPr marL="571500" indent="-571500">
              <a:buFont typeface="Arial" panose="020B0604020202020204" pitchFamily="34" charset="0"/>
              <a:buChar char="•"/>
            </a:pPr>
            <a:r>
              <a:rPr lang="en-US" sz="2800" dirty="0">
                <a:solidFill>
                  <a:schemeClr val="tx1"/>
                </a:solidFill>
                <a:latin typeface="Stencil"/>
              </a:rPr>
              <a:t>That is because the values  are not sorted.</a:t>
            </a:r>
          </a:p>
          <a:p>
            <a:pPr marL="571500" indent="-571500">
              <a:buFont typeface="Arial" panose="020B0604020202020204" pitchFamily="34" charset="0"/>
              <a:buChar char="•"/>
            </a:pPr>
            <a:endParaRPr lang="en-US" sz="2800" dirty="0">
              <a:solidFill>
                <a:schemeClr val="tx1"/>
              </a:solidFill>
              <a:latin typeface="Stencil"/>
            </a:endParaRPr>
          </a:p>
          <a:p>
            <a:pPr marL="571500" indent="-571500">
              <a:buFont typeface="Arial" panose="020B0604020202020204" pitchFamily="34" charset="0"/>
              <a:buChar char="•"/>
            </a:pPr>
            <a:r>
              <a:rPr lang="en-US" sz="2800" dirty="0">
                <a:solidFill>
                  <a:schemeClr val="tx1"/>
                </a:solidFill>
                <a:latin typeface="Stencil"/>
              </a:rPr>
              <a:t>Now, we’ll have a look on the graphs from a sorted column (</a:t>
            </a:r>
            <a:r>
              <a:rPr lang="en-US" sz="2800" dirty="0" err="1">
                <a:solidFill>
                  <a:schemeClr val="tx1"/>
                </a:solidFill>
                <a:latin typeface="Stencil"/>
              </a:rPr>
              <a:t>ssc_p</a:t>
            </a:r>
            <a:r>
              <a:rPr lang="en-US" sz="2800" dirty="0">
                <a:solidFill>
                  <a:schemeClr val="tx1"/>
                </a:solidFill>
                <a:latin typeface="Stencil"/>
              </a:rPr>
              <a:t>).</a:t>
            </a:r>
          </a:p>
          <a:p>
            <a:endParaRPr lang="en-US" sz="40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69061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4970-14C0-463D-A0B5-FA965D0B48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B437A3-2938-43F6-AEEE-E3EE5A1D0F42}"/>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6A536043-CA72-43E1-8F7F-67BC30B928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206478"/>
            <a:ext cx="12191999" cy="7157884"/>
          </a:xfrm>
          <a:prstGeom prst="rect">
            <a:avLst/>
          </a:prstGeom>
          <a:noFill/>
          <a:extLst>
            <a:ext uri="{909E8E84-426E-40DD-AFC4-6F175D3DCCD1}">
              <a14:hiddenFill xmlns:a14="http://schemas.microsoft.com/office/drawing/2010/main">
                <a:solidFill>
                  <a:srgbClr val="FFFFFF"/>
                </a:solidFill>
              </a14:hiddenFill>
            </a:ext>
          </a:extLst>
        </p:spPr>
      </p:pic>
      <p:sp>
        <p:nvSpPr>
          <p:cNvPr id="5" name="Minus Sign 4">
            <a:extLst>
              <a:ext uri="{FF2B5EF4-FFF2-40B4-BE49-F238E27FC236}">
                <a16:creationId xmlns:a16="http://schemas.microsoft.com/office/drawing/2014/main" id="{1AA6DB42-D014-4977-82F7-FBF456A7DB8D}"/>
              </a:ext>
            </a:extLst>
          </p:cNvPr>
          <p:cNvSpPr/>
          <p:nvPr/>
        </p:nvSpPr>
        <p:spPr>
          <a:xfrm>
            <a:off x="2242803" y="-2841523"/>
            <a:ext cx="898783" cy="13008077"/>
          </a:xfrm>
          <a:prstGeom prst="mathMinu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Eras Bold ITC" panose="020B0907030504020204" pitchFamily="34" charset="0"/>
              </a:rPr>
              <a:t>B</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R</a:t>
            </a:r>
          </a:p>
          <a:p>
            <a:pPr algn="ctr"/>
            <a:endParaRPr lang="en-US" sz="2000" dirty="0">
              <a:solidFill>
                <a:schemeClr val="tx1"/>
              </a:solidFill>
              <a:latin typeface="Eras Bold ITC" panose="020B0907030504020204" pitchFamily="34" charset="0"/>
            </a:endParaRPr>
          </a:p>
          <a:p>
            <a:pPr algn="ctr"/>
            <a:r>
              <a:rPr lang="en-US" sz="2000" dirty="0">
                <a:solidFill>
                  <a:schemeClr val="tx1"/>
                </a:solidFill>
                <a:latin typeface="Eras Bold ITC" panose="020B0907030504020204" pitchFamily="34" charset="0"/>
              </a:rPr>
              <a:t>G</a:t>
            </a:r>
          </a:p>
          <a:p>
            <a:pPr algn="ctr"/>
            <a:r>
              <a:rPr lang="en-US" sz="2000" dirty="0">
                <a:solidFill>
                  <a:schemeClr val="tx1"/>
                </a:solidFill>
                <a:latin typeface="Eras Bold ITC" panose="020B0907030504020204" pitchFamily="34" charset="0"/>
              </a:rPr>
              <a:t>R</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P</a:t>
            </a:r>
          </a:p>
          <a:p>
            <a:pPr algn="ctr"/>
            <a:r>
              <a:rPr lang="en-US" sz="2000" dirty="0">
                <a:solidFill>
                  <a:schemeClr val="tx1"/>
                </a:solidFill>
                <a:latin typeface="Eras Bold ITC" panose="020B0907030504020204" pitchFamily="34" charset="0"/>
              </a:rPr>
              <a:t>H</a:t>
            </a:r>
            <a:endParaRPr lang="en-IN" sz="2000" dirty="0">
              <a:solidFill>
                <a:schemeClr val="tx1"/>
              </a:solidFill>
              <a:latin typeface="Eras Bold ITC" panose="020B0907030504020204" pitchFamily="34" charset="0"/>
            </a:endParaRPr>
          </a:p>
        </p:txBody>
      </p:sp>
      <p:pic>
        <p:nvPicPr>
          <p:cNvPr id="7" name="Picture 6">
            <a:extLst>
              <a:ext uri="{FF2B5EF4-FFF2-40B4-BE49-F238E27FC236}">
                <a16:creationId xmlns:a16="http://schemas.microsoft.com/office/drawing/2014/main" id="{313A9C02-C844-4861-A5E5-26AA502A4139}"/>
              </a:ext>
            </a:extLst>
          </p:cNvPr>
          <p:cNvPicPr>
            <a:picLocks noChangeAspect="1"/>
          </p:cNvPicPr>
          <p:nvPr/>
        </p:nvPicPr>
        <p:blipFill rotWithShape="1">
          <a:blip r:embed="rId3"/>
          <a:srcRect l="13749" r="43872"/>
          <a:stretch/>
        </p:blipFill>
        <p:spPr>
          <a:xfrm>
            <a:off x="3651453" y="819993"/>
            <a:ext cx="6023487" cy="5218013"/>
          </a:xfrm>
          <a:prstGeom prst="rect">
            <a:avLst/>
          </a:prstGeom>
        </p:spPr>
      </p:pic>
    </p:spTree>
    <p:extLst>
      <p:ext uri="{BB962C8B-B14F-4D97-AF65-F5344CB8AC3E}">
        <p14:creationId xmlns:p14="http://schemas.microsoft.com/office/powerpoint/2010/main" val="74877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2E30-E63D-44BA-B6C3-3450C43609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EE47CE-5B0C-4E43-9893-483368864A27}"/>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BF7A9642-AAA0-485C-880A-E6E0414D20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324464"/>
            <a:ext cx="12191999" cy="7182464"/>
          </a:xfrm>
          <a:prstGeom prst="rect">
            <a:avLst/>
          </a:prstGeom>
          <a:noFill/>
          <a:extLst>
            <a:ext uri="{909E8E84-426E-40DD-AFC4-6F175D3DCCD1}">
              <a14:hiddenFill xmlns:a14="http://schemas.microsoft.com/office/drawing/2010/main">
                <a:solidFill>
                  <a:srgbClr val="FFFFFF"/>
                </a:solidFill>
              </a14:hiddenFill>
            </a:ext>
          </a:extLst>
        </p:spPr>
      </p:pic>
      <p:sp>
        <p:nvSpPr>
          <p:cNvPr id="5" name="Minus Sign 4">
            <a:extLst>
              <a:ext uri="{FF2B5EF4-FFF2-40B4-BE49-F238E27FC236}">
                <a16:creationId xmlns:a16="http://schemas.microsoft.com/office/drawing/2014/main" id="{E76746C2-B421-4530-A7FD-F31A1BC23B93}"/>
              </a:ext>
            </a:extLst>
          </p:cNvPr>
          <p:cNvSpPr/>
          <p:nvPr/>
        </p:nvSpPr>
        <p:spPr>
          <a:xfrm>
            <a:off x="2369575" y="-3261852"/>
            <a:ext cx="898783" cy="13008077"/>
          </a:xfrm>
          <a:prstGeom prst="mathMinus">
            <a:avLst>
              <a:gd name="adj1" fmla="val 33800"/>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Eras Bold ITC" panose="020B0907030504020204" pitchFamily="34" charset="0"/>
              </a:rPr>
              <a:t>S</a:t>
            </a:r>
          </a:p>
          <a:p>
            <a:pPr algn="ctr"/>
            <a:r>
              <a:rPr lang="en-US" sz="2000" dirty="0">
                <a:solidFill>
                  <a:schemeClr val="tx1"/>
                </a:solidFill>
                <a:latin typeface="Eras Bold ITC" panose="020B0907030504020204" pitchFamily="34" charset="0"/>
              </a:rPr>
              <a:t>C</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T</a:t>
            </a:r>
          </a:p>
          <a:p>
            <a:pPr algn="ctr"/>
            <a:r>
              <a:rPr lang="en-US" sz="2000" dirty="0">
                <a:solidFill>
                  <a:schemeClr val="tx1"/>
                </a:solidFill>
                <a:latin typeface="Eras Bold ITC" panose="020B0907030504020204" pitchFamily="34" charset="0"/>
              </a:rPr>
              <a:t>T</a:t>
            </a:r>
          </a:p>
          <a:p>
            <a:pPr algn="ctr"/>
            <a:r>
              <a:rPr lang="en-US" sz="2000" dirty="0">
                <a:solidFill>
                  <a:schemeClr val="tx1"/>
                </a:solidFill>
                <a:latin typeface="Eras Bold ITC" panose="020B0907030504020204" pitchFamily="34" charset="0"/>
              </a:rPr>
              <a:t>E</a:t>
            </a:r>
          </a:p>
          <a:p>
            <a:pPr algn="ctr"/>
            <a:r>
              <a:rPr lang="en-US" sz="2000" dirty="0">
                <a:solidFill>
                  <a:schemeClr val="tx1"/>
                </a:solidFill>
                <a:latin typeface="Eras Bold ITC" panose="020B0907030504020204" pitchFamily="34" charset="0"/>
              </a:rPr>
              <a:t>R</a:t>
            </a:r>
          </a:p>
          <a:p>
            <a:pPr algn="ctr"/>
            <a:endParaRPr lang="en-US" sz="2000" dirty="0">
              <a:solidFill>
                <a:schemeClr val="tx1"/>
              </a:solidFill>
              <a:latin typeface="Eras Bold ITC" panose="020B0907030504020204" pitchFamily="34" charset="0"/>
            </a:endParaRPr>
          </a:p>
          <a:p>
            <a:pPr algn="ctr"/>
            <a:r>
              <a:rPr lang="en-US" sz="2000" dirty="0">
                <a:solidFill>
                  <a:schemeClr val="tx1"/>
                </a:solidFill>
                <a:latin typeface="Eras Bold ITC" panose="020B0907030504020204" pitchFamily="34" charset="0"/>
              </a:rPr>
              <a:t>P</a:t>
            </a:r>
          </a:p>
          <a:p>
            <a:pPr algn="ctr"/>
            <a:r>
              <a:rPr lang="en-US" sz="2000" dirty="0">
                <a:solidFill>
                  <a:schemeClr val="tx1"/>
                </a:solidFill>
                <a:latin typeface="Eras Bold ITC" panose="020B0907030504020204" pitchFamily="34" charset="0"/>
              </a:rPr>
              <a:t>L</a:t>
            </a:r>
          </a:p>
          <a:p>
            <a:pPr algn="ctr"/>
            <a:r>
              <a:rPr lang="en-US" sz="2000" dirty="0">
                <a:solidFill>
                  <a:schemeClr val="tx1"/>
                </a:solidFill>
                <a:latin typeface="Eras Bold ITC" panose="020B0907030504020204" pitchFamily="34" charset="0"/>
              </a:rPr>
              <a:t>O</a:t>
            </a:r>
          </a:p>
          <a:p>
            <a:pPr algn="ctr"/>
            <a:r>
              <a:rPr lang="en-US" sz="2000" dirty="0">
                <a:solidFill>
                  <a:schemeClr val="tx1"/>
                </a:solidFill>
                <a:latin typeface="Eras Bold ITC" panose="020B0907030504020204" pitchFamily="34" charset="0"/>
              </a:rPr>
              <a:t>T</a:t>
            </a:r>
            <a:endParaRPr lang="en-IN" sz="2000" dirty="0">
              <a:solidFill>
                <a:schemeClr val="tx1"/>
              </a:solidFill>
              <a:latin typeface="Eras Bold ITC" panose="020B0907030504020204" pitchFamily="34" charset="0"/>
            </a:endParaRPr>
          </a:p>
        </p:txBody>
      </p:sp>
      <p:pic>
        <p:nvPicPr>
          <p:cNvPr id="7" name="Picture 6">
            <a:extLst>
              <a:ext uri="{FF2B5EF4-FFF2-40B4-BE49-F238E27FC236}">
                <a16:creationId xmlns:a16="http://schemas.microsoft.com/office/drawing/2014/main" id="{08FDB680-3DA0-440B-9E6E-B60DF19CB281}"/>
              </a:ext>
            </a:extLst>
          </p:cNvPr>
          <p:cNvPicPr>
            <a:picLocks noChangeAspect="1"/>
          </p:cNvPicPr>
          <p:nvPr/>
        </p:nvPicPr>
        <p:blipFill rotWithShape="1">
          <a:blip r:embed="rId3"/>
          <a:srcRect l="12661" r="47017"/>
          <a:stretch/>
        </p:blipFill>
        <p:spPr>
          <a:xfrm>
            <a:off x="3667432" y="582102"/>
            <a:ext cx="5771535" cy="5429865"/>
          </a:xfrm>
          <a:prstGeom prst="rect">
            <a:avLst/>
          </a:prstGeom>
        </p:spPr>
      </p:pic>
    </p:spTree>
    <p:extLst>
      <p:ext uri="{BB962C8B-B14F-4D97-AF65-F5344CB8AC3E}">
        <p14:creationId xmlns:p14="http://schemas.microsoft.com/office/powerpoint/2010/main" val="171209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8425-37CD-4D47-BDAA-AE8519A45F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4F62A-F50B-4384-B690-D4DCDC568421}"/>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A9558871-3634-4C75-9F31-AA45F1C0C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324464"/>
            <a:ext cx="12191999" cy="71824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DF7B75-0CE8-42FE-A4A6-B073192388D2}"/>
              </a:ext>
            </a:extLst>
          </p:cNvPr>
          <p:cNvSpPr/>
          <p:nvPr/>
        </p:nvSpPr>
        <p:spPr>
          <a:xfrm>
            <a:off x="1518780" y="461246"/>
            <a:ext cx="9709663"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sz="4000" dirty="0">
              <a:solidFill>
                <a:schemeClr val="bg1"/>
              </a:solidFill>
              <a:latin typeface="Harlow Solid Italic" panose="04030604020F02020D02" pitchFamily="82" charset="0"/>
            </a:endParaRPr>
          </a:p>
          <a:p>
            <a:r>
              <a:rPr lang="en-US" sz="4400" dirty="0">
                <a:solidFill>
                  <a:schemeClr val="bg1"/>
                </a:solidFill>
                <a:latin typeface="Eras Bold ITC" panose="020B0907030504020204" pitchFamily="34" charset="0"/>
              </a:rPr>
              <a:t>We Can also use unsorted graph for interpretation ,but the more organized way is approached in a sorted </a:t>
            </a:r>
            <a:r>
              <a:rPr lang="en-US" sz="4400" dirty="0" err="1">
                <a:solidFill>
                  <a:schemeClr val="bg1"/>
                </a:solidFill>
                <a:latin typeface="Eras Bold ITC" panose="020B0907030504020204" pitchFamily="34" charset="0"/>
              </a:rPr>
              <a:t>graph.So</a:t>
            </a:r>
            <a:r>
              <a:rPr lang="en-US" sz="4400" dirty="0">
                <a:solidFill>
                  <a:schemeClr val="bg1"/>
                </a:solidFill>
                <a:latin typeface="Eras Bold ITC" panose="020B0907030504020204" pitchFamily="34" charset="0"/>
              </a:rPr>
              <a:t> when sorting is used, the graph becomes more clear and understandable.</a:t>
            </a:r>
          </a:p>
        </p:txBody>
      </p:sp>
    </p:spTree>
    <p:extLst>
      <p:ext uri="{BB962C8B-B14F-4D97-AF65-F5344CB8AC3E}">
        <p14:creationId xmlns:p14="http://schemas.microsoft.com/office/powerpoint/2010/main" val="191616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C8F-47D9-48CC-B5FD-F2A217752AB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DFC4C4-6698-4BDA-B365-676EAB237401}"/>
              </a:ext>
            </a:extLst>
          </p:cNvPr>
          <p:cNvSpPr>
            <a:spLocks noGrp="1"/>
          </p:cNvSpPr>
          <p:nvPr>
            <p:ph idx="1"/>
          </p:nvPr>
        </p:nvSpPr>
        <p:spPr/>
        <p:txBody>
          <a:bodyPr/>
          <a:lstStyle/>
          <a:p>
            <a:endParaRPr lang="en-IN"/>
          </a:p>
        </p:txBody>
      </p:sp>
      <p:sp>
        <p:nvSpPr>
          <p:cNvPr id="8" name="Rectangle 7">
            <a:extLst>
              <a:ext uri="{FF2B5EF4-FFF2-40B4-BE49-F238E27FC236}">
                <a16:creationId xmlns:a16="http://schemas.microsoft.com/office/drawing/2014/main" id="{F68BB25D-36B3-42A1-AEEB-9997F83DDC75}"/>
              </a:ext>
            </a:extLst>
          </p:cNvPr>
          <p:cNvSpPr/>
          <p:nvPr/>
        </p:nvSpPr>
        <p:spPr>
          <a:xfrm>
            <a:off x="1518780" y="461246"/>
            <a:ext cx="9709663"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4400" dirty="0">
                <a:solidFill>
                  <a:schemeClr val="bg1"/>
                </a:solidFill>
                <a:latin typeface="Imprint MT Shadow" panose="04020605060303030202" pitchFamily="82" charset="0"/>
              </a:rPr>
              <a:t>ARRAYS:</a:t>
            </a:r>
          </a:p>
          <a:p>
            <a:r>
              <a:rPr lang="en-US" sz="4400" b="0" i="0" dirty="0">
                <a:solidFill>
                  <a:schemeClr val="bg1"/>
                </a:solidFill>
                <a:effectLst/>
                <a:latin typeface="Imprint MT Shadow" panose="04020605060303030202" pitchFamily="82" charset="0"/>
              </a:rPr>
              <a:t>Array is </a:t>
            </a:r>
            <a:r>
              <a:rPr lang="en-US" sz="4400" b="1" i="0" dirty="0">
                <a:solidFill>
                  <a:schemeClr val="bg1"/>
                </a:solidFill>
                <a:effectLst/>
                <a:latin typeface="Imprint MT Shadow" panose="04020605060303030202" pitchFamily="82" charset="0"/>
              </a:rPr>
              <a:t>the simplest data structure where each data element can be randomly accessed by using its index number</a:t>
            </a:r>
            <a:r>
              <a:rPr lang="en-US" sz="4400" b="0" i="0" dirty="0">
                <a:solidFill>
                  <a:schemeClr val="bg1"/>
                </a:solidFill>
                <a:effectLst/>
                <a:latin typeface="Imprint MT Shadow" panose="04020605060303030202" pitchFamily="82" charset="0"/>
              </a:rPr>
              <a:t>.</a:t>
            </a:r>
            <a:endParaRPr lang="en-US" sz="4400" dirty="0">
              <a:solidFill>
                <a:schemeClr val="bg1"/>
              </a:solidFill>
              <a:latin typeface="Imprint MT Shadow" panose="04020605060303030202" pitchFamily="82" charset="0"/>
            </a:endParaRPr>
          </a:p>
        </p:txBody>
      </p:sp>
      <p:pic>
        <p:nvPicPr>
          <p:cNvPr id="2054" name="Picture 6" descr="Blue Purple Wallpaper Hd – Paulbabbitt.com">
            <a:extLst>
              <a:ext uri="{FF2B5EF4-FFF2-40B4-BE49-F238E27FC236}">
                <a16:creationId xmlns:a16="http://schemas.microsoft.com/office/drawing/2014/main" id="{B36E97CE-3E23-450C-B4E4-8A61460D6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A3A2885-D3D5-4A8E-A472-5887D2FFC9A1}"/>
              </a:ext>
            </a:extLst>
          </p:cNvPr>
          <p:cNvSpPr/>
          <p:nvPr/>
        </p:nvSpPr>
        <p:spPr>
          <a:xfrm>
            <a:off x="1706815" y="1027908"/>
            <a:ext cx="9709663"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4400" dirty="0">
                <a:solidFill>
                  <a:schemeClr val="bg1"/>
                </a:solidFill>
                <a:latin typeface="Imprint MT Shadow" panose="04020605060303030202" pitchFamily="82" charset="0"/>
              </a:rPr>
              <a:t>ARRAYS:</a:t>
            </a:r>
          </a:p>
          <a:p>
            <a:r>
              <a:rPr lang="en-US" sz="4400" b="0" i="0" dirty="0">
                <a:solidFill>
                  <a:schemeClr val="bg1"/>
                </a:solidFill>
                <a:effectLst/>
                <a:latin typeface="Imprint MT Shadow" panose="04020605060303030202" pitchFamily="82" charset="0"/>
              </a:rPr>
              <a:t>Array is </a:t>
            </a:r>
            <a:r>
              <a:rPr lang="en-US" sz="4400" b="1" i="0" dirty="0">
                <a:solidFill>
                  <a:schemeClr val="bg1"/>
                </a:solidFill>
                <a:effectLst/>
                <a:latin typeface="Imprint MT Shadow" panose="04020605060303030202" pitchFamily="82" charset="0"/>
              </a:rPr>
              <a:t>the simplest data structure where each data element can be randomly accessed by using its index number</a:t>
            </a:r>
            <a:r>
              <a:rPr lang="en-US" sz="4400" b="0" i="0" dirty="0">
                <a:solidFill>
                  <a:schemeClr val="bg1"/>
                </a:solidFill>
                <a:effectLst/>
                <a:latin typeface="Imprint MT Shadow" panose="04020605060303030202" pitchFamily="82" charset="0"/>
              </a:rPr>
              <a:t>.</a:t>
            </a:r>
            <a:endParaRPr lang="en-US" sz="4400" dirty="0">
              <a:solidFill>
                <a:schemeClr val="bg1"/>
              </a:solidFill>
              <a:latin typeface="Imprint MT Shadow" panose="04020605060303030202" pitchFamily="82" charset="0"/>
            </a:endParaRPr>
          </a:p>
          <a:p>
            <a:endParaRPr lang="en-US" sz="4400" dirty="0">
              <a:solidFill>
                <a:schemeClr val="bg1"/>
              </a:solidFill>
              <a:latin typeface="Imprint MT Shadow" panose="04020605060303030202" pitchFamily="82" charset="0"/>
            </a:endParaRPr>
          </a:p>
        </p:txBody>
      </p:sp>
    </p:spTree>
    <p:extLst>
      <p:ext uri="{BB962C8B-B14F-4D97-AF65-F5344CB8AC3E}">
        <p14:creationId xmlns:p14="http://schemas.microsoft.com/office/powerpoint/2010/main" val="407009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32DB-302B-438F-AD70-D2446D7756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F7A983-FB2D-4253-9EB1-A1222C47AFF2}"/>
              </a:ext>
            </a:extLst>
          </p:cNvPr>
          <p:cNvSpPr>
            <a:spLocks noGrp="1"/>
          </p:cNvSpPr>
          <p:nvPr>
            <p:ph idx="1"/>
          </p:nvPr>
        </p:nvSpPr>
        <p:spPr/>
        <p:txBody>
          <a:bodyPr/>
          <a:lstStyle/>
          <a:p>
            <a:endParaRPr lang="en-IN"/>
          </a:p>
        </p:txBody>
      </p:sp>
      <p:pic>
        <p:nvPicPr>
          <p:cNvPr id="4" name="Picture 6" descr="Blue Purple Wallpaper Hd – Paulbabbitt.com">
            <a:extLst>
              <a:ext uri="{FF2B5EF4-FFF2-40B4-BE49-F238E27FC236}">
                <a16:creationId xmlns:a16="http://schemas.microsoft.com/office/drawing/2014/main" id="{F52297C7-476C-41E0-B142-B185D0FE5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477"/>
            <a:ext cx="12192000" cy="7064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F2547D-0B31-40FD-8F61-6118530D1919}"/>
              </a:ext>
            </a:extLst>
          </p:cNvPr>
          <p:cNvPicPr>
            <a:picLocks noChangeAspect="1"/>
          </p:cNvPicPr>
          <p:nvPr/>
        </p:nvPicPr>
        <p:blipFill rotWithShape="1">
          <a:blip r:embed="rId3"/>
          <a:srcRect l="12177" r="25887"/>
          <a:stretch/>
        </p:blipFill>
        <p:spPr>
          <a:xfrm>
            <a:off x="2320412" y="1123028"/>
            <a:ext cx="7551175" cy="5162550"/>
          </a:xfrm>
          <a:prstGeom prst="rect">
            <a:avLst/>
          </a:prstGeom>
        </p:spPr>
      </p:pic>
      <p:sp>
        <p:nvSpPr>
          <p:cNvPr id="7" name="Rectangle 6">
            <a:extLst>
              <a:ext uri="{FF2B5EF4-FFF2-40B4-BE49-F238E27FC236}">
                <a16:creationId xmlns:a16="http://schemas.microsoft.com/office/drawing/2014/main" id="{F2796CA4-91F1-49F8-A4FA-C81C1977D12E}"/>
              </a:ext>
            </a:extLst>
          </p:cNvPr>
          <p:cNvSpPr/>
          <p:nvPr/>
        </p:nvSpPr>
        <p:spPr>
          <a:xfrm>
            <a:off x="963406" y="-1905871"/>
            <a:ext cx="10390394"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4400" dirty="0">
                <a:solidFill>
                  <a:schemeClr val="bg1"/>
                </a:solidFill>
                <a:latin typeface="Monotype Corsiva" panose="03010101010201010101" pitchFamily="66" charset="0"/>
              </a:rPr>
              <a:t>Printing arrays for two columns- </a:t>
            </a:r>
            <a:r>
              <a:rPr lang="en-US" sz="4400" dirty="0" err="1">
                <a:solidFill>
                  <a:schemeClr val="bg1"/>
                </a:solidFill>
                <a:latin typeface="Monotype Corsiva" panose="03010101010201010101" pitchFamily="66" charset="0"/>
              </a:rPr>
              <a:t>ssc</a:t>
            </a:r>
            <a:r>
              <a:rPr lang="en-US" sz="4400" dirty="0">
                <a:solidFill>
                  <a:schemeClr val="bg1"/>
                </a:solidFill>
                <a:latin typeface="Monotype Corsiva" panose="03010101010201010101" pitchFamily="66" charset="0"/>
              </a:rPr>
              <a:t> % and </a:t>
            </a:r>
            <a:r>
              <a:rPr lang="en-US" sz="4400" dirty="0" err="1">
                <a:solidFill>
                  <a:schemeClr val="bg1"/>
                </a:solidFill>
                <a:latin typeface="Monotype Corsiva" panose="03010101010201010101" pitchFamily="66" charset="0"/>
              </a:rPr>
              <a:t>hsc</a:t>
            </a:r>
            <a:r>
              <a:rPr lang="en-US" sz="4400" dirty="0">
                <a:solidFill>
                  <a:schemeClr val="bg1"/>
                </a:solidFill>
                <a:latin typeface="Monotype Corsiva" panose="03010101010201010101" pitchFamily="66" charset="0"/>
              </a:rPr>
              <a:t> %:</a:t>
            </a:r>
          </a:p>
        </p:txBody>
      </p:sp>
    </p:spTree>
    <p:extLst>
      <p:ext uri="{BB962C8B-B14F-4D97-AF65-F5344CB8AC3E}">
        <p14:creationId xmlns:p14="http://schemas.microsoft.com/office/powerpoint/2010/main" val="262040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EB2C-E03F-4A06-AF4F-799E477422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0BFFE4-CEE1-4459-8313-ECD1B2BD84F8}"/>
              </a:ext>
            </a:extLst>
          </p:cNvPr>
          <p:cNvSpPr>
            <a:spLocks noGrp="1"/>
          </p:cNvSpPr>
          <p:nvPr>
            <p:ph idx="1"/>
          </p:nvPr>
        </p:nvSpPr>
        <p:spPr/>
        <p:txBody>
          <a:bodyPr/>
          <a:lstStyle/>
          <a:p>
            <a:endParaRPr lang="en-IN"/>
          </a:p>
        </p:txBody>
      </p:sp>
      <p:pic>
        <p:nvPicPr>
          <p:cNvPr id="4" name="Picture 6" descr="Blue Purple Wallpaper Hd – Paulbabbitt.com">
            <a:extLst>
              <a:ext uri="{FF2B5EF4-FFF2-40B4-BE49-F238E27FC236}">
                <a16:creationId xmlns:a16="http://schemas.microsoft.com/office/drawing/2014/main" id="{988FD86E-3B08-49D2-8C01-3B4F66A82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477"/>
            <a:ext cx="12192000" cy="7064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287C69B-0BCC-4304-8D62-377844E6B2AD}"/>
              </a:ext>
            </a:extLst>
          </p:cNvPr>
          <p:cNvPicPr>
            <a:picLocks noChangeAspect="1"/>
          </p:cNvPicPr>
          <p:nvPr/>
        </p:nvPicPr>
        <p:blipFill rotWithShape="1">
          <a:blip r:embed="rId3"/>
          <a:srcRect l="12500" r="20322"/>
          <a:stretch/>
        </p:blipFill>
        <p:spPr>
          <a:xfrm>
            <a:off x="1917290" y="1006500"/>
            <a:ext cx="8190271" cy="4844999"/>
          </a:xfrm>
          <a:prstGeom prst="rect">
            <a:avLst/>
          </a:prstGeom>
        </p:spPr>
      </p:pic>
    </p:spTree>
    <p:extLst>
      <p:ext uri="{BB962C8B-B14F-4D97-AF65-F5344CB8AC3E}">
        <p14:creationId xmlns:p14="http://schemas.microsoft.com/office/powerpoint/2010/main" val="237846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8362-1F69-42DD-9931-5534EF67C3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FA9234-8036-4E89-B874-9D725D4C54C9}"/>
              </a:ext>
            </a:extLst>
          </p:cNvPr>
          <p:cNvSpPr>
            <a:spLocks noGrp="1"/>
          </p:cNvSpPr>
          <p:nvPr>
            <p:ph idx="1"/>
          </p:nvPr>
        </p:nvSpPr>
        <p:spPr/>
        <p:txBody>
          <a:bodyPr/>
          <a:lstStyle/>
          <a:p>
            <a:endParaRPr lang="en-IN"/>
          </a:p>
        </p:txBody>
      </p:sp>
      <p:pic>
        <p:nvPicPr>
          <p:cNvPr id="4" name="Picture 6" descr="Blue Purple Wallpaper Hd – Paulbabbitt.com">
            <a:extLst>
              <a:ext uri="{FF2B5EF4-FFF2-40B4-BE49-F238E27FC236}">
                <a16:creationId xmlns:a16="http://schemas.microsoft.com/office/drawing/2014/main" id="{1219E68A-9994-4179-B13D-4524CF876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239"/>
            <a:ext cx="12192000" cy="70644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D4829DA-AF53-4924-BC9B-24033BF98DB5}"/>
              </a:ext>
            </a:extLst>
          </p:cNvPr>
          <p:cNvSpPr/>
          <p:nvPr/>
        </p:nvSpPr>
        <p:spPr>
          <a:xfrm>
            <a:off x="1376515" y="972522"/>
            <a:ext cx="10176387"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Stencil" panose="040409050D0802020404" pitchFamily="82" charset="0"/>
              </a:rPr>
              <a:t>In one of the probability concepts- Univariate analysis,</a:t>
            </a:r>
          </a:p>
          <a:p>
            <a:r>
              <a:rPr lang="en-US" sz="3200" dirty="0">
                <a:solidFill>
                  <a:schemeClr val="bg1"/>
                </a:solidFill>
                <a:latin typeface="Stencil" panose="040409050D0802020404" pitchFamily="82" charset="0"/>
              </a:rPr>
              <a:t>arrays can be used:</a:t>
            </a:r>
          </a:p>
          <a:p>
            <a:r>
              <a:rPr lang="en-IN" sz="6600" dirty="0"/>
              <a:t> </a:t>
            </a:r>
            <a:r>
              <a:rPr lang="en-IN" sz="3600" dirty="0">
                <a:solidFill>
                  <a:schemeClr val="bg1"/>
                </a:solidFill>
                <a:latin typeface="Monotype Corsiva" panose="03010101010201010101" pitchFamily="66" charset="0"/>
                <a:cs typeface="MV Boli" pitchFamily="2" charset="0"/>
              </a:rPr>
              <a:t>“Uni” means one and “Variate” means variable hence univariate analysis means analysis of one variable or one feature. Univariate  analysis basically used to  tells us how data in each feature is distributed.</a:t>
            </a:r>
          </a:p>
          <a:p>
            <a:endParaRPr lang="en-IN" sz="3600" dirty="0">
              <a:solidFill>
                <a:schemeClr val="bg1"/>
              </a:solidFill>
              <a:latin typeface="Monotype Corsiva" panose="03010101010201010101" pitchFamily="66" charset="0"/>
              <a:cs typeface="MV Boli" pitchFamily="2" charset="0"/>
            </a:endParaRPr>
          </a:p>
          <a:p>
            <a:r>
              <a:rPr lang="en-IN" sz="3600" dirty="0">
                <a:solidFill>
                  <a:schemeClr val="bg1"/>
                </a:solidFill>
                <a:latin typeface="Monotype Corsiva" panose="03010101010201010101" pitchFamily="66" charset="0"/>
                <a:cs typeface="MV Boli" pitchFamily="2" charset="0"/>
              </a:rPr>
              <a:t>Here , Salary is taken as the variable and univariate analysis is Processed.</a:t>
            </a:r>
            <a:endParaRPr lang="en-US" sz="36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55465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79A6-0C23-4A44-B421-388C301011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9E5F3F-0347-4A84-919B-41F407F5AC9B}"/>
              </a:ext>
            </a:extLst>
          </p:cNvPr>
          <p:cNvSpPr>
            <a:spLocks noGrp="1"/>
          </p:cNvSpPr>
          <p:nvPr>
            <p:ph idx="1"/>
          </p:nvPr>
        </p:nvSpPr>
        <p:spPr/>
        <p:txBody>
          <a:bodyPr/>
          <a:lstStyle/>
          <a:p>
            <a:endParaRPr lang="en-IN"/>
          </a:p>
        </p:txBody>
      </p:sp>
      <p:pic>
        <p:nvPicPr>
          <p:cNvPr id="4" name="Picture 6" descr="Blue Purple Wallpaper Hd – Paulbabbitt.com">
            <a:extLst>
              <a:ext uri="{FF2B5EF4-FFF2-40B4-BE49-F238E27FC236}">
                <a16:creationId xmlns:a16="http://schemas.microsoft.com/office/drawing/2014/main" id="{37A99946-1211-4570-907C-FA334429C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464"/>
            <a:ext cx="12192000" cy="7064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EDED0A-6B24-42A4-BBB1-6AFFC514D1D0}"/>
              </a:ext>
            </a:extLst>
          </p:cNvPr>
          <p:cNvPicPr>
            <a:picLocks noChangeAspect="1"/>
          </p:cNvPicPr>
          <p:nvPr/>
        </p:nvPicPr>
        <p:blipFill rotWithShape="1">
          <a:blip r:embed="rId3"/>
          <a:srcRect l="9838" r="33871"/>
          <a:stretch/>
        </p:blipFill>
        <p:spPr>
          <a:xfrm>
            <a:off x="2400347" y="-324464"/>
            <a:ext cx="6862918" cy="2618711"/>
          </a:xfrm>
          <a:prstGeom prst="rect">
            <a:avLst/>
          </a:prstGeom>
        </p:spPr>
      </p:pic>
      <p:pic>
        <p:nvPicPr>
          <p:cNvPr id="8" name="Picture 7">
            <a:extLst>
              <a:ext uri="{FF2B5EF4-FFF2-40B4-BE49-F238E27FC236}">
                <a16:creationId xmlns:a16="http://schemas.microsoft.com/office/drawing/2014/main" id="{BB45B7F3-2705-49F0-8B44-FBE82F1BE4ED}"/>
              </a:ext>
            </a:extLst>
          </p:cNvPr>
          <p:cNvPicPr>
            <a:picLocks noChangeAspect="1"/>
          </p:cNvPicPr>
          <p:nvPr/>
        </p:nvPicPr>
        <p:blipFill rotWithShape="1">
          <a:blip r:embed="rId4"/>
          <a:srcRect t="4867"/>
          <a:stretch/>
        </p:blipFill>
        <p:spPr>
          <a:xfrm>
            <a:off x="2385551" y="2294247"/>
            <a:ext cx="6862918" cy="4445766"/>
          </a:xfrm>
          <a:prstGeom prst="rect">
            <a:avLst/>
          </a:prstGeom>
        </p:spPr>
      </p:pic>
    </p:spTree>
    <p:extLst>
      <p:ext uri="{BB962C8B-B14F-4D97-AF65-F5344CB8AC3E}">
        <p14:creationId xmlns:p14="http://schemas.microsoft.com/office/powerpoint/2010/main" val="288695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igital technology background vector with hexagon | Premium Vector -  rawpixel">
            <a:extLst>
              <a:ext uri="{FF2B5EF4-FFF2-40B4-BE49-F238E27FC236}">
                <a16:creationId xmlns:a16="http://schemas.microsoft.com/office/drawing/2014/main" id="{D1B26ABC-ED5E-47E4-9EC8-6B2790A36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B60B6E2-1723-4C33-8CA9-FC5AD6537064}"/>
              </a:ext>
            </a:extLst>
          </p:cNvPr>
          <p:cNvSpPr/>
          <p:nvPr/>
        </p:nvSpPr>
        <p:spPr>
          <a:xfrm>
            <a:off x="978309" y="645527"/>
            <a:ext cx="10235381"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Stencil" panose="040409050D0802020404" pitchFamily="82" charset="0"/>
              </a:rPr>
              <a:t>DECISION TREE:</a:t>
            </a:r>
          </a:p>
          <a:p>
            <a:endParaRPr lang="en-US" sz="3600" dirty="0">
              <a:solidFill>
                <a:schemeClr val="bg1"/>
              </a:solidFill>
              <a:latin typeface="Stencil" panose="040409050D0802020404" pitchFamily="82" charset="0"/>
            </a:endParaRPr>
          </a:p>
          <a:p>
            <a:r>
              <a:rPr lang="en-US" sz="3600" b="0" i="0" dirty="0">
                <a:solidFill>
                  <a:schemeClr val="bg1"/>
                </a:solidFill>
                <a:effectLst/>
                <a:latin typeface="Agency FB" panose="020B0503020202020204" pitchFamily="34" charset="0"/>
              </a:rPr>
              <a:t>A decision tree is a very specific type of probability tree that enables you to make a decision about some kind of process. For example, you might want to </a:t>
            </a:r>
            <a:r>
              <a:rPr lang="en-US" sz="3600" b="1" i="0" dirty="0">
                <a:solidFill>
                  <a:schemeClr val="bg1"/>
                </a:solidFill>
                <a:effectLst/>
                <a:latin typeface="Agency FB" panose="020B0503020202020204" pitchFamily="34" charset="0"/>
              </a:rPr>
              <a:t>choose </a:t>
            </a:r>
            <a:r>
              <a:rPr lang="en-US" sz="3600" i="0" dirty="0">
                <a:solidFill>
                  <a:schemeClr val="bg1"/>
                </a:solidFill>
                <a:effectLst/>
                <a:latin typeface="Agency FB" panose="020B0503020202020204" pitchFamily="34" charset="0"/>
              </a:rPr>
              <a:t>between manufacturing item A or item B, or investing in choice 1, choice 2, or choice 3.</a:t>
            </a:r>
          </a:p>
          <a:p>
            <a:endParaRPr lang="en-US" sz="3600" i="0" dirty="0">
              <a:solidFill>
                <a:schemeClr val="bg1"/>
              </a:solidFill>
              <a:effectLst/>
              <a:latin typeface="Agency FB" panose="020B0503020202020204" pitchFamily="34" charset="0"/>
            </a:endParaRPr>
          </a:p>
          <a:p>
            <a:r>
              <a:rPr lang="en-US" sz="3600" dirty="0">
                <a:solidFill>
                  <a:schemeClr val="bg1"/>
                </a:solidFill>
                <a:latin typeface="Agency FB" panose="020B0503020202020204" pitchFamily="34" charset="0"/>
              </a:rPr>
              <a:t>Here, the accuracy is checked using normal train test method and compared with the accuracy of the decision tree method.</a:t>
            </a:r>
          </a:p>
        </p:txBody>
      </p:sp>
    </p:spTree>
    <p:extLst>
      <p:ext uri="{BB962C8B-B14F-4D97-AF65-F5344CB8AC3E}">
        <p14:creationId xmlns:p14="http://schemas.microsoft.com/office/powerpoint/2010/main" val="215503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335-4578-4AA0-8C50-A9AC0652B69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727CD08-0A66-48E3-9FE4-5CDAC1CC7F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B0AA4C5-5060-485C-84C7-5423EE781E4D}"/>
              </a:ext>
            </a:extLst>
          </p:cNvPr>
          <p:cNvPicPr>
            <a:picLocks noChangeAspect="1"/>
          </p:cNvPicPr>
          <p:nvPr/>
        </p:nvPicPr>
        <p:blipFill>
          <a:blip r:embed="rId2"/>
          <a:stretch>
            <a:fillRect/>
          </a:stretch>
        </p:blipFill>
        <p:spPr>
          <a:xfrm>
            <a:off x="-76200" y="0"/>
            <a:ext cx="12191999" cy="6858000"/>
          </a:xfrm>
          <a:prstGeom prst="rect">
            <a:avLst/>
          </a:prstGeom>
        </p:spPr>
      </p:pic>
      <p:sp>
        <p:nvSpPr>
          <p:cNvPr id="6" name="Rectangle 5">
            <a:extLst>
              <a:ext uri="{FF2B5EF4-FFF2-40B4-BE49-F238E27FC236}">
                <a16:creationId xmlns:a16="http://schemas.microsoft.com/office/drawing/2014/main" id="{B0F3CE88-BF9C-4187-9A52-81E6D79727DA}"/>
              </a:ext>
            </a:extLst>
          </p:cNvPr>
          <p:cNvSpPr/>
          <p:nvPr/>
        </p:nvSpPr>
        <p:spPr>
          <a:xfrm>
            <a:off x="1228725" y="990600"/>
            <a:ext cx="9439275" cy="3200400"/>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600" dirty="0">
                <a:solidFill>
                  <a:schemeClr val="accent1">
                    <a:lumMod val="50000"/>
                  </a:schemeClr>
                </a:solidFill>
                <a:latin typeface="Eras Bold ITC" panose="020B0907030504020204" pitchFamily="34" charset="0"/>
              </a:rPr>
              <a:t>DATA STRUCTURES AND ALGORITHMS CONCEPTS USED:</a:t>
            </a:r>
          </a:p>
          <a:p>
            <a:pPr marL="571486" indent="-571486">
              <a:buFont typeface="Arial" panose="020B0604020202020204" pitchFamily="34" charset="0"/>
              <a:buChar char="•"/>
            </a:pPr>
            <a:r>
              <a:rPr lang="en-US" sz="3600" dirty="0">
                <a:solidFill>
                  <a:schemeClr val="tx1"/>
                </a:solidFill>
                <a:latin typeface="Eras Bold ITC" panose="020B0907030504020204" pitchFamily="34" charset="0"/>
              </a:rPr>
              <a:t>ARRAYS</a:t>
            </a:r>
          </a:p>
          <a:p>
            <a:pPr marL="571486" indent="-571486">
              <a:buFont typeface="Arial" panose="020B0604020202020204" pitchFamily="34" charset="0"/>
              <a:buChar char="•"/>
            </a:pPr>
            <a:r>
              <a:rPr lang="en-US" sz="3600" dirty="0">
                <a:solidFill>
                  <a:schemeClr val="tx1"/>
                </a:solidFill>
                <a:latin typeface="Eras Bold ITC" panose="020B0907030504020204" pitchFamily="34" charset="0"/>
              </a:rPr>
              <a:t>SORTING</a:t>
            </a:r>
          </a:p>
          <a:p>
            <a:pPr marL="571486" indent="-571486">
              <a:buFont typeface="Arial" panose="020B0604020202020204" pitchFamily="34" charset="0"/>
              <a:buChar char="•"/>
            </a:pPr>
            <a:r>
              <a:rPr lang="en-US" sz="3600" dirty="0">
                <a:solidFill>
                  <a:schemeClr val="tx1"/>
                </a:solidFill>
                <a:latin typeface="Eras Bold ITC" panose="020B0907030504020204" pitchFamily="34" charset="0"/>
              </a:rPr>
              <a:t>DECISION TREE </a:t>
            </a:r>
          </a:p>
        </p:txBody>
      </p:sp>
      <p:sp>
        <p:nvSpPr>
          <p:cNvPr id="7" name="Rectangle 6">
            <a:extLst>
              <a:ext uri="{FF2B5EF4-FFF2-40B4-BE49-F238E27FC236}">
                <a16:creationId xmlns:a16="http://schemas.microsoft.com/office/drawing/2014/main" id="{E3160BCB-23AE-44BC-A5EC-CD676CE96631}"/>
              </a:ext>
            </a:extLst>
          </p:cNvPr>
          <p:cNvSpPr/>
          <p:nvPr/>
        </p:nvSpPr>
        <p:spPr>
          <a:xfrm>
            <a:off x="1228725" y="4521993"/>
            <a:ext cx="9439275" cy="1655763"/>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600" b="1" dirty="0">
                <a:solidFill>
                  <a:schemeClr val="tx1"/>
                </a:solidFill>
                <a:latin typeface="Centaur" panose="02030504050205020304" pitchFamily="18" charset="0"/>
              </a:rPr>
              <a:t>  </a:t>
            </a:r>
            <a:r>
              <a:rPr lang="en-US" sz="3600" b="1" dirty="0">
                <a:solidFill>
                  <a:schemeClr val="accent1">
                    <a:lumMod val="50000"/>
                  </a:schemeClr>
                </a:solidFill>
                <a:latin typeface="Centaur" panose="02030504050205020304" pitchFamily="18" charset="0"/>
              </a:rPr>
              <a:t>These concepts are also implemented ,</a:t>
            </a:r>
            <a:r>
              <a:rPr lang="en-US" sz="3600" b="1" dirty="0" err="1">
                <a:solidFill>
                  <a:schemeClr val="accent1">
                    <a:lumMod val="50000"/>
                  </a:schemeClr>
                </a:solidFill>
                <a:latin typeface="Centaur" panose="02030504050205020304" pitchFamily="18" charset="0"/>
              </a:rPr>
              <a:t>refered</a:t>
            </a:r>
            <a:r>
              <a:rPr lang="en-US" sz="3600" b="1" dirty="0">
                <a:solidFill>
                  <a:schemeClr val="accent1">
                    <a:lumMod val="50000"/>
                  </a:schemeClr>
                </a:solidFill>
                <a:latin typeface="Centaur" panose="02030504050205020304" pitchFamily="18" charset="0"/>
              </a:rPr>
              <a:t> and      compared with a few of the probability concepts</a:t>
            </a:r>
          </a:p>
        </p:txBody>
      </p:sp>
    </p:spTree>
    <p:extLst>
      <p:ext uri="{BB962C8B-B14F-4D97-AF65-F5344CB8AC3E}">
        <p14:creationId xmlns:p14="http://schemas.microsoft.com/office/powerpoint/2010/main" val="342353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D651-1B4B-4B48-AA82-DEF20157E8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971E4A-8408-4686-AF16-D28B2CB28544}"/>
              </a:ext>
            </a:extLst>
          </p:cNvPr>
          <p:cNvSpPr>
            <a:spLocks noGrp="1"/>
          </p:cNvSpPr>
          <p:nvPr>
            <p:ph idx="1"/>
          </p:nvPr>
        </p:nvSpPr>
        <p:spPr/>
        <p:txBody>
          <a:bodyPr/>
          <a:lstStyle/>
          <a:p>
            <a:endParaRPr lang="en-IN" dirty="0"/>
          </a:p>
        </p:txBody>
      </p:sp>
      <p:pic>
        <p:nvPicPr>
          <p:cNvPr id="1026" name="Picture 2" descr="Digital technology background vector with hexagon | Premium Vector -  rawpixel">
            <a:extLst>
              <a:ext uri="{FF2B5EF4-FFF2-40B4-BE49-F238E27FC236}">
                <a16:creationId xmlns:a16="http://schemas.microsoft.com/office/drawing/2014/main" id="{674AFBA0-1548-4795-9944-9AAF20077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4AAF8C-1DE4-4D00-B97A-F1D4EA7115A8}"/>
              </a:ext>
            </a:extLst>
          </p:cNvPr>
          <p:cNvSpPr/>
          <p:nvPr/>
        </p:nvSpPr>
        <p:spPr>
          <a:xfrm>
            <a:off x="1118419" y="681037"/>
            <a:ext cx="10235381" cy="49129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Arial Black" panose="020B0A04020102020204" pitchFamily="34" charset="0"/>
              </a:rPr>
              <a:t>NAÏVE BAYES THEOREM:</a:t>
            </a:r>
          </a:p>
          <a:p>
            <a:r>
              <a:rPr lang="en-US" sz="3600" dirty="0">
                <a:solidFill>
                  <a:schemeClr val="bg1"/>
                </a:solidFill>
                <a:latin typeface="Agency FB" panose="020B0503020202020204" pitchFamily="34" charset="0"/>
              </a:rPr>
              <a:t>Naïve implies that every pair of features in the dataset is independent of each other.</a:t>
            </a:r>
          </a:p>
          <a:p>
            <a:r>
              <a:rPr lang="en-US" sz="3600" dirty="0">
                <a:solidFill>
                  <a:schemeClr val="bg1"/>
                </a:solidFill>
                <a:latin typeface="Agency FB" panose="020B0503020202020204" pitchFamily="34" charset="0"/>
              </a:rPr>
              <a:t>The bayes </a:t>
            </a:r>
            <a:r>
              <a:rPr lang="en-US" sz="3600" dirty="0" err="1">
                <a:solidFill>
                  <a:schemeClr val="bg1"/>
                </a:solidFill>
                <a:latin typeface="Agency FB" panose="020B0503020202020204" pitchFamily="34" charset="0"/>
              </a:rPr>
              <a:t>thorem</a:t>
            </a:r>
            <a:r>
              <a:rPr lang="en-US" sz="3600" dirty="0">
                <a:solidFill>
                  <a:schemeClr val="bg1"/>
                </a:solidFill>
                <a:latin typeface="Agency FB" panose="020B0503020202020204" pitchFamily="34" charset="0"/>
              </a:rPr>
              <a:t> describes the probability of a feature based on prior knowledge of situations related to that feature.</a:t>
            </a:r>
          </a:p>
        </p:txBody>
      </p:sp>
    </p:spTree>
    <p:extLst>
      <p:ext uri="{BB962C8B-B14F-4D97-AF65-F5344CB8AC3E}">
        <p14:creationId xmlns:p14="http://schemas.microsoft.com/office/powerpoint/2010/main" val="201046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98AB-1392-4977-AB29-F125C6CEAF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CFECF3-B836-4352-AD02-AE7C776E3FD6}"/>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DCDF9D7E-903C-4FBA-924C-C91D5CF0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765D23B-8D77-436C-80C2-F6675509002E}"/>
              </a:ext>
            </a:extLst>
          </p:cNvPr>
          <p:cNvPicPr>
            <a:picLocks noChangeAspect="1"/>
          </p:cNvPicPr>
          <p:nvPr/>
        </p:nvPicPr>
        <p:blipFill rotWithShape="1">
          <a:blip r:embed="rId3"/>
          <a:srcRect l="11048" r="29597"/>
          <a:stretch/>
        </p:blipFill>
        <p:spPr>
          <a:xfrm>
            <a:off x="1831292" y="1027908"/>
            <a:ext cx="7236543" cy="5400675"/>
          </a:xfrm>
          <a:prstGeom prst="rect">
            <a:avLst/>
          </a:prstGeom>
        </p:spPr>
      </p:pic>
      <p:sp>
        <p:nvSpPr>
          <p:cNvPr id="7" name="Rectangle 6">
            <a:extLst>
              <a:ext uri="{FF2B5EF4-FFF2-40B4-BE49-F238E27FC236}">
                <a16:creationId xmlns:a16="http://schemas.microsoft.com/office/drawing/2014/main" id="{54540124-9557-4E48-9748-0A633ADA609E}"/>
              </a:ext>
            </a:extLst>
          </p:cNvPr>
          <p:cNvSpPr/>
          <p:nvPr/>
        </p:nvSpPr>
        <p:spPr>
          <a:xfrm>
            <a:off x="905355" y="-692945"/>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NEW DATASET DECLARATION:</a:t>
            </a:r>
          </a:p>
        </p:txBody>
      </p:sp>
    </p:spTree>
    <p:extLst>
      <p:ext uri="{BB962C8B-B14F-4D97-AF65-F5344CB8AC3E}">
        <p14:creationId xmlns:p14="http://schemas.microsoft.com/office/powerpoint/2010/main" val="64002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E13D-A766-4742-83D9-27D3883CFB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3F98A6-1E3C-4AE6-B2E4-546EF3615E36}"/>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7C829FCD-65AC-462D-8403-AD6B1A536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10C9D5-F360-47E6-BB5D-8759B552AF6F}"/>
              </a:ext>
            </a:extLst>
          </p:cNvPr>
          <p:cNvSpPr/>
          <p:nvPr/>
        </p:nvSpPr>
        <p:spPr>
          <a:xfrm>
            <a:off x="776056" y="809578"/>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rial Black" panose="020B0A04020102020204" pitchFamily="34" charset="0"/>
              </a:rPr>
              <a:t>1.DATA PRE-PROCESSING:</a:t>
            </a:r>
          </a:p>
          <a:p>
            <a:endParaRPr lang="en-US" sz="3200" dirty="0">
              <a:solidFill>
                <a:schemeClr val="bg1"/>
              </a:solidFill>
              <a:latin typeface="Arial Black" panose="020B0A04020102020204" pitchFamily="34" charset="0"/>
            </a:endParaRPr>
          </a:p>
          <a:p>
            <a:pPr marL="457200" indent="-457200">
              <a:buFont typeface="Arial" panose="020B0604020202020204" pitchFamily="34" charset="0"/>
              <a:buChar char="•"/>
            </a:pPr>
            <a:r>
              <a:rPr lang="en-US" sz="3200" dirty="0">
                <a:solidFill>
                  <a:schemeClr val="bg1"/>
                </a:solidFill>
                <a:latin typeface="Agency FB" panose="020B0503020202020204" pitchFamily="34" charset="0"/>
              </a:rPr>
              <a:t>We’ll create the x and y variables from dataset using </a:t>
            </a:r>
            <a:r>
              <a:rPr lang="en-US" sz="3200" dirty="0" err="1">
                <a:solidFill>
                  <a:schemeClr val="bg1"/>
                </a:solidFill>
                <a:latin typeface="Agency FB" panose="020B0503020202020204" pitchFamily="34" charset="0"/>
              </a:rPr>
              <a:t>train_split_test</a:t>
            </a:r>
            <a:r>
              <a:rPr lang="en-US" sz="3200" dirty="0">
                <a:solidFill>
                  <a:schemeClr val="bg1"/>
                </a:solidFill>
                <a:latin typeface="Agency FB" panose="020B0503020202020204" pitchFamily="34" charset="0"/>
              </a:rPr>
              <a:t> function then split the data into train and test sets (subsets).</a:t>
            </a:r>
          </a:p>
          <a:p>
            <a:pPr marL="571500" indent="-571500">
              <a:buFont typeface="Arial" panose="020B0604020202020204" pitchFamily="34" charset="0"/>
              <a:buChar char="•"/>
            </a:pPr>
            <a:r>
              <a:rPr lang="en-US" sz="3200" dirty="0">
                <a:solidFill>
                  <a:schemeClr val="bg1"/>
                </a:solidFill>
                <a:latin typeface="Agency FB" panose="020B0503020202020204" pitchFamily="34" charset="0"/>
              </a:rPr>
              <a:t>There is no need to divide the dataset manually.</a:t>
            </a:r>
          </a:p>
          <a:p>
            <a:pPr marL="571500" indent="-571500">
              <a:buFont typeface="Arial" panose="020B0604020202020204" pitchFamily="34" charset="0"/>
              <a:buChar char="•"/>
            </a:pPr>
            <a:r>
              <a:rPr lang="en-US" sz="3200" dirty="0">
                <a:solidFill>
                  <a:schemeClr val="bg1"/>
                </a:solidFill>
                <a:latin typeface="Agency FB" panose="020B0503020202020204" pitchFamily="34" charset="0"/>
              </a:rPr>
              <a:t>For the output of </a:t>
            </a:r>
            <a:r>
              <a:rPr lang="en-US" sz="3200" dirty="0" err="1">
                <a:solidFill>
                  <a:schemeClr val="bg1"/>
                </a:solidFill>
                <a:latin typeface="Agency FB" panose="020B0503020202020204" pitchFamily="34" charset="0"/>
              </a:rPr>
              <a:t>train_test_split</a:t>
            </a:r>
            <a:r>
              <a:rPr lang="en-US" sz="3200" dirty="0">
                <a:solidFill>
                  <a:schemeClr val="bg1"/>
                </a:solidFill>
                <a:latin typeface="Agency FB" panose="020B0503020202020204" pitchFamily="34" charset="0"/>
              </a:rPr>
              <a:t>, we get </a:t>
            </a:r>
            <a:r>
              <a:rPr lang="en-US" sz="3200" dirty="0" err="1">
                <a:solidFill>
                  <a:schemeClr val="bg1"/>
                </a:solidFill>
                <a:latin typeface="Agency FB" panose="020B0503020202020204" pitchFamily="34" charset="0"/>
              </a:rPr>
              <a:t>x_train,x_test</a:t>
            </a:r>
            <a:r>
              <a:rPr lang="en-US" sz="3200" dirty="0">
                <a:solidFill>
                  <a:schemeClr val="bg1"/>
                </a:solidFill>
                <a:latin typeface="Agency FB" panose="020B0503020202020204" pitchFamily="34" charset="0"/>
              </a:rPr>
              <a:t> and </a:t>
            </a:r>
            <a:r>
              <a:rPr lang="en-US" sz="3200" dirty="0" err="1">
                <a:solidFill>
                  <a:schemeClr val="bg1"/>
                </a:solidFill>
                <a:latin typeface="Agency FB" panose="020B0503020202020204" pitchFamily="34" charset="0"/>
              </a:rPr>
              <a:t>y_train,y_test</a:t>
            </a:r>
            <a:r>
              <a:rPr lang="en-US" sz="3200" dirty="0">
                <a:solidFill>
                  <a:schemeClr val="bg1"/>
                </a:solidFill>
                <a:latin typeface="Agency FB" panose="020B0503020202020204" pitchFamily="34" charset="0"/>
              </a:rPr>
              <a:t>.</a:t>
            </a:r>
          </a:p>
        </p:txBody>
      </p:sp>
      <p:pic>
        <p:nvPicPr>
          <p:cNvPr id="6" name="Picture 5">
            <a:extLst>
              <a:ext uri="{FF2B5EF4-FFF2-40B4-BE49-F238E27FC236}">
                <a16:creationId xmlns:a16="http://schemas.microsoft.com/office/drawing/2014/main" id="{2CA67B9F-7473-4ABC-A2D5-594817411564}"/>
              </a:ext>
            </a:extLst>
          </p:cNvPr>
          <p:cNvPicPr>
            <a:picLocks noChangeAspect="1"/>
          </p:cNvPicPr>
          <p:nvPr/>
        </p:nvPicPr>
        <p:blipFill rotWithShape="1">
          <a:blip r:embed="rId3"/>
          <a:srcRect l="10683" r="25382" b="78682"/>
          <a:stretch/>
        </p:blipFill>
        <p:spPr>
          <a:xfrm>
            <a:off x="1400570" y="4367119"/>
            <a:ext cx="7826477" cy="958418"/>
          </a:xfrm>
          <a:prstGeom prst="rect">
            <a:avLst/>
          </a:prstGeom>
        </p:spPr>
      </p:pic>
    </p:spTree>
    <p:extLst>
      <p:ext uri="{BB962C8B-B14F-4D97-AF65-F5344CB8AC3E}">
        <p14:creationId xmlns:p14="http://schemas.microsoft.com/office/powerpoint/2010/main" val="32443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9E89-4D6A-4604-838C-D8F9B980B1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F13CED-2BE9-4AB2-93A3-B6631399BA6F}"/>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1FC4AE5F-D433-4D7A-AF7C-9345D7507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ADF760-CE78-4235-9B97-16EE335D86C9}"/>
              </a:ext>
            </a:extLst>
          </p:cNvPr>
          <p:cNvSpPr/>
          <p:nvPr/>
        </p:nvSpPr>
        <p:spPr>
          <a:xfrm>
            <a:off x="1118419" y="947600"/>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Segoe UI Black" panose="020B0A02040204020203" pitchFamily="34" charset="0"/>
                <a:ea typeface="Segoe UI Black" panose="020B0A02040204020203" pitchFamily="34" charset="0"/>
              </a:rPr>
              <a:t>           2.TRAIN THE MODEL:</a:t>
            </a:r>
          </a:p>
          <a:p>
            <a:r>
              <a:rPr lang="en-US" sz="3600" dirty="0">
                <a:solidFill>
                  <a:schemeClr val="bg1"/>
                </a:solidFill>
                <a:latin typeface="Agency FB" panose="020B0503020202020204" pitchFamily="34" charset="0"/>
              </a:rPr>
              <a:t> </a:t>
            </a:r>
          </a:p>
          <a:p>
            <a:r>
              <a:rPr lang="en-US" sz="4400" dirty="0">
                <a:solidFill>
                  <a:schemeClr val="bg1"/>
                </a:solidFill>
                <a:latin typeface="Agency FB" panose="020B0503020202020204" pitchFamily="34" charset="0"/>
              </a:rPr>
              <a:t>Tuning the models to match their requirements.</a:t>
            </a:r>
          </a:p>
        </p:txBody>
      </p:sp>
      <p:pic>
        <p:nvPicPr>
          <p:cNvPr id="6" name="Picture 5">
            <a:extLst>
              <a:ext uri="{FF2B5EF4-FFF2-40B4-BE49-F238E27FC236}">
                <a16:creationId xmlns:a16="http://schemas.microsoft.com/office/drawing/2014/main" id="{87F0738E-6E50-4D6D-9A50-65238DCDE7E2}"/>
              </a:ext>
            </a:extLst>
          </p:cNvPr>
          <p:cNvPicPr>
            <a:picLocks noChangeAspect="1"/>
          </p:cNvPicPr>
          <p:nvPr/>
        </p:nvPicPr>
        <p:blipFill rotWithShape="1">
          <a:blip r:embed="rId3"/>
          <a:srcRect l="10628" t="19457" r="61234" b="59133"/>
          <a:stretch/>
        </p:blipFill>
        <p:spPr>
          <a:xfrm>
            <a:off x="3142695" y="4082213"/>
            <a:ext cx="4270159" cy="1484086"/>
          </a:xfrm>
          <a:prstGeom prst="rect">
            <a:avLst/>
          </a:prstGeom>
        </p:spPr>
      </p:pic>
    </p:spTree>
    <p:extLst>
      <p:ext uri="{BB962C8B-B14F-4D97-AF65-F5344CB8AC3E}">
        <p14:creationId xmlns:p14="http://schemas.microsoft.com/office/powerpoint/2010/main" val="3182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16D1-EB6C-4545-AB4D-40BAA5F636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73C602-17CC-4F86-A501-9FEB535AB985}"/>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DAF49553-AE88-4CC5-91B5-DEC8A418D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805138D-30FA-499C-AEC1-DB6F5FCAAEE7}"/>
              </a:ext>
            </a:extLst>
          </p:cNvPr>
          <p:cNvSpPr/>
          <p:nvPr/>
        </p:nvSpPr>
        <p:spPr>
          <a:xfrm>
            <a:off x="978309" y="785674"/>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Segoe UI Black" panose="020B0A02040204020203" pitchFamily="34" charset="0"/>
                <a:ea typeface="Segoe UI Black" panose="020B0A02040204020203" pitchFamily="34" charset="0"/>
              </a:rPr>
              <a:t>3.PREDICTION: </a:t>
            </a:r>
          </a:p>
          <a:p>
            <a:r>
              <a:rPr lang="en-US" sz="3600" dirty="0">
                <a:solidFill>
                  <a:schemeClr val="bg1"/>
                </a:solidFill>
                <a:latin typeface="Agency FB" panose="020B0503020202020204" pitchFamily="34" charset="0"/>
              </a:rPr>
              <a:t>Once the model is trained it is ready to make </a:t>
            </a:r>
            <a:r>
              <a:rPr lang="en-US" sz="3600" dirty="0" err="1">
                <a:solidFill>
                  <a:schemeClr val="bg1"/>
                </a:solidFill>
                <a:latin typeface="Agency FB" panose="020B0503020202020204" pitchFamily="34" charset="0"/>
              </a:rPr>
              <a:t>predictions.We</a:t>
            </a:r>
            <a:r>
              <a:rPr lang="en-US" sz="3600" dirty="0">
                <a:solidFill>
                  <a:schemeClr val="bg1"/>
                </a:solidFill>
                <a:latin typeface="Agency FB" panose="020B0503020202020204" pitchFamily="34" charset="0"/>
              </a:rPr>
              <a:t> can use the predict method on the model and pass </a:t>
            </a:r>
            <a:r>
              <a:rPr lang="en-US" sz="3600" dirty="0" err="1">
                <a:solidFill>
                  <a:schemeClr val="bg1"/>
                </a:solidFill>
                <a:latin typeface="Agency FB" panose="020B0503020202020204" pitchFamily="34" charset="0"/>
              </a:rPr>
              <a:t>x_test</a:t>
            </a:r>
            <a:r>
              <a:rPr lang="en-US" sz="3600" dirty="0">
                <a:solidFill>
                  <a:schemeClr val="bg1"/>
                </a:solidFill>
                <a:latin typeface="Agency FB" panose="020B0503020202020204" pitchFamily="34" charset="0"/>
              </a:rPr>
              <a:t> as a parameter to get the output as </a:t>
            </a:r>
            <a:r>
              <a:rPr lang="en-US" sz="3600" dirty="0" err="1">
                <a:solidFill>
                  <a:schemeClr val="bg1"/>
                </a:solidFill>
                <a:latin typeface="Agency FB" panose="020B0503020202020204" pitchFamily="34" charset="0"/>
              </a:rPr>
              <a:t>y_pred</a:t>
            </a:r>
            <a:r>
              <a:rPr lang="en-US" sz="3600" dirty="0">
                <a:solidFill>
                  <a:schemeClr val="bg1"/>
                </a:solidFill>
                <a:latin typeface="Agency FB" panose="020B0503020202020204" pitchFamily="34" charset="0"/>
              </a:rPr>
              <a:t>.</a:t>
            </a:r>
          </a:p>
          <a:p>
            <a:r>
              <a:rPr lang="en-US" sz="3600" dirty="0">
                <a:solidFill>
                  <a:schemeClr val="bg1"/>
                </a:solidFill>
                <a:latin typeface="Agency FB" panose="020B0503020202020204" pitchFamily="34" charset="0"/>
              </a:rPr>
              <a:t>Prediction output is an array of real numbers corresponding to the input array.</a:t>
            </a:r>
          </a:p>
        </p:txBody>
      </p:sp>
      <p:pic>
        <p:nvPicPr>
          <p:cNvPr id="6" name="Picture 5">
            <a:extLst>
              <a:ext uri="{FF2B5EF4-FFF2-40B4-BE49-F238E27FC236}">
                <a16:creationId xmlns:a16="http://schemas.microsoft.com/office/drawing/2014/main" id="{9E674841-5ED6-45A3-914B-A412EEE92984}"/>
              </a:ext>
            </a:extLst>
          </p:cNvPr>
          <p:cNvPicPr>
            <a:picLocks noChangeAspect="1"/>
          </p:cNvPicPr>
          <p:nvPr/>
        </p:nvPicPr>
        <p:blipFill rotWithShape="1">
          <a:blip r:embed="rId3"/>
          <a:srcRect l="10683" t="40670" r="34836" b="15690"/>
          <a:stretch/>
        </p:blipFill>
        <p:spPr>
          <a:xfrm>
            <a:off x="2050742" y="3954185"/>
            <a:ext cx="6889071" cy="2222778"/>
          </a:xfrm>
          <a:prstGeom prst="rect">
            <a:avLst/>
          </a:prstGeom>
        </p:spPr>
      </p:pic>
    </p:spTree>
    <p:extLst>
      <p:ext uri="{BB962C8B-B14F-4D97-AF65-F5344CB8AC3E}">
        <p14:creationId xmlns:p14="http://schemas.microsoft.com/office/powerpoint/2010/main" val="243734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84A-E133-401D-9997-E440DEAF76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CB7589-53B2-4F4A-BF34-A8BB00719315}"/>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244FFDB9-7898-4DDD-8B84-DC090209C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E6F73D-FAE7-4EB7-8759-DE956B77BCF4}"/>
              </a:ext>
            </a:extLst>
          </p:cNvPr>
          <p:cNvSpPr/>
          <p:nvPr/>
        </p:nvSpPr>
        <p:spPr>
          <a:xfrm>
            <a:off x="1537519" y="776796"/>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Segoe UI Black" panose="020B0A02040204020203" pitchFamily="34" charset="0"/>
                <a:ea typeface="Segoe UI Black" panose="020B0A02040204020203" pitchFamily="34" charset="0"/>
              </a:rPr>
              <a:t>      4.MODEL EVALUATION:</a:t>
            </a:r>
          </a:p>
          <a:p>
            <a:endParaRPr lang="en-US" sz="3600" dirty="0">
              <a:solidFill>
                <a:schemeClr val="bg1"/>
              </a:solidFill>
              <a:latin typeface="Segoe UI Black" panose="020B0A02040204020203" pitchFamily="34" charset="0"/>
              <a:ea typeface="Segoe UI Black" panose="020B0A02040204020203" pitchFamily="34" charset="0"/>
            </a:endParaRPr>
          </a:p>
          <a:p>
            <a:r>
              <a:rPr lang="en-US" sz="3600" dirty="0">
                <a:solidFill>
                  <a:schemeClr val="bg1"/>
                </a:solidFill>
                <a:latin typeface="Agency FB" panose="020B0503020202020204" pitchFamily="34" charset="0"/>
                <a:ea typeface="Segoe UI Black" panose="020B0A02040204020203" pitchFamily="34" charset="0"/>
              </a:rPr>
              <a:t>We evaluate our model by finding the accuracy </a:t>
            </a:r>
          </a:p>
          <a:p>
            <a:r>
              <a:rPr lang="en-US" sz="3600" dirty="0">
                <a:solidFill>
                  <a:schemeClr val="bg1"/>
                </a:solidFill>
                <a:latin typeface="Agency FB" panose="020B0503020202020204" pitchFamily="34" charset="0"/>
                <a:ea typeface="Segoe UI Black" panose="020B0A02040204020203" pitchFamily="34" charset="0"/>
              </a:rPr>
              <a:t>              score produced by the model.</a:t>
            </a:r>
          </a:p>
        </p:txBody>
      </p:sp>
      <p:pic>
        <p:nvPicPr>
          <p:cNvPr id="6" name="Picture 5">
            <a:extLst>
              <a:ext uri="{FF2B5EF4-FFF2-40B4-BE49-F238E27FC236}">
                <a16:creationId xmlns:a16="http://schemas.microsoft.com/office/drawing/2014/main" id="{2D32AE87-AB34-4DA0-B77E-C016ED542DE4}"/>
              </a:ext>
            </a:extLst>
          </p:cNvPr>
          <p:cNvPicPr>
            <a:picLocks noChangeAspect="1"/>
          </p:cNvPicPr>
          <p:nvPr/>
        </p:nvPicPr>
        <p:blipFill rotWithShape="1">
          <a:blip r:embed="rId3"/>
          <a:srcRect l="11843" t="83323" r="44118" b="90"/>
          <a:stretch/>
        </p:blipFill>
        <p:spPr>
          <a:xfrm>
            <a:off x="2459115" y="3936428"/>
            <a:ext cx="5672832" cy="1374476"/>
          </a:xfrm>
          <a:prstGeom prst="rect">
            <a:avLst/>
          </a:prstGeom>
        </p:spPr>
      </p:pic>
    </p:spTree>
    <p:extLst>
      <p:ext uri="{BB962C8B-B14F-4D97-AF65-F5344CB8AC3E}">
        <p14:creationId xmlns:p14="http://schemas.microsoft.com/office/powerpoint/2010/main" val="396681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1B5E-174C-4B91-87A3-64B6D8F38D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450B59-4F9F-4271-9845-DBBC5E03378E}"/>
              </a:ext>
            </a:extLst>
          </p:cNvPr>
          <p:cNvSpPr>
            <a:spLocks noGrp="1"/>
          </p:cNvSpPr>
          <p:nvPr>
            <p:ph idx="1"/>
          </p:nvPr>
        </p:nvSpPr>
        <p:spPr/>
        <p:txBody>
          <a:bodyPr/>
          <a:lstStyle/>
          <a:p>
            <a:endParaRPr lang="en-IN"/>
          </a:p>
        </p:txBody>
      </p:sp>
      <p:pic>
        <p:nvPicPr>
          <p:cNvPr id="4" name="Picture 2" descr="Digital technology background vector with hexagon | Premium Vector -  rawpixel">
            <a:extLst>
              <a:ext uri="{FF2B5EF4-FFF2-40B4-BE49-F238E27FC236}">
                <a16:creationId xmlns:a16="http://schemas.microsoft.com/office/drawing/2014/main" id="{B02B4FC7-46F3-43C1-A448-39CA156EF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2A185F9-EBF8-407C-B8B8-C1A10E5ABBFC}"/>
              </a:ext>
            </a:extLst>
          </p:cNvPr>
          <p:cNvSpPr/>
          <p:nvPr/>
        </p:nvSpPr>
        <p:spPr>
          <a:xfrm>
            <a:off x="1812727" y="794552"/>
            <a:ext cx="10235381" cy="27479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Segoe UI Black" panose="020B0A02040204020203" pitchFamily="34" charset="0"/>
                <a:ea typeface="Segoe UI Black" panose="020B0A02040204020203" pitchFamily="34" charset="0"/>
              </a:rPr>
              <a:t>           4.PERCENTAGE:</a:t>
            </a:r>
          </a:p>
          <a:p>
            <a:endParaRPr lang="en-US" sz="3600" dirty="0">
              <a:solidFill>
                <a:schemeClr val="bg1"/>
              </a:solidFill>
              <a:latin typeface="Segoe UI Black" panose="020B0A02040204020203" pitchFamily="34" charset="0"/>
              <a:ea typeface="Segoe UI Black" panose="020B0A02040204020203" pitchFamily="34" charset="0"/>
            </a:endParaRPr>
          </a:p>
          <a:p>
            <a:r>
              <a:rPr lang="en-US" sz="3600" dirty="0">
                <a:solidFill>
                  <a:schemeClr val="bg1"/>
                </a:solidFill>
                <a:latin typeface="Agency FB" panose="020B0503020202020204" pitchFamily="34" charset="0"/>
                <a:ea typeface="Segoe UI Black" panose="020B0A02040204020203" pitchFamily="34" charset="0"/>
              </a:rPr>
              <a:t>We’ll find the percentage value of the accuracy </a:t>
            </a:r>
          </a:p>
          <a:p>
            <a:r>
              <a:rPr lang="en-US" sz="3600" dirty="0">
                <a:solidFill>
                  <a:schemeClr val="bg1"/>
                </a:solidFill>
                <a:latin typeface="Agency FB" panose="020B0503020202020204" pitchFamily="34" charset="0"/>
                <a:ea typeface="Segoe UI Black" panose="020B0A02040204020203" pitchFamily="34" charset="0"/>
              </a:rPr>
              <a:t>                  produced by the model.</a:t>
            </a:r>
          </a:p>
        </p:txBody>
      </p:sp>
      <p:pic>
        <p:nvPicPr>
          <p:cNvPr id="6" name="Picture 5">
            <a:extLst>
              <a:ext uri="{FF2B5EF4-FFF2-40B4-BE49-F238E27FC236}">
                <a16:creationId xmlns:a16="http://schemas.microsoft.com/office/drawing/2014/main" id="{EF4FCFBF-A083-4795-BEC2-12AF83CC413F}"/>
              </a:ext>
            </a:extLst>
          </p:cNvPr>
          <p:cNvPicPr>
            <a:picLocks noChangeAspect="1"/>
          </p:cNvPicPr>
          <p:nvPr/>
        </p:nvPicPr>
        <p:blipFill rotWithShape="1">
          <a:blip r:embed="rId3"/>
          <a:srcRect l="12581" r="46129"/>
          <a:stretch/>
        </p:blipFill>
        <p:spPr>
          <a:xfrm>
            <a:off x="2794461" y="3906174"/>
            <a:ext cx="5034116" cy="1535837"/>
          </a:xfrm>
          <a:prstGeom prst="rect">
            <a:avLst/>
          </a:prstGeom>
        </p:spPr>
      </p:pic>
    </p:spTree>
    <p:extLst>
      <p:ext uri="{BB962C8B-B14F-4D97-AF65-F5344CB8AC3E}">
        <p14:creationId xmlns:p14="http://schemas.microsoft.com/office/powerpoint/2010/main" val="396883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6FF7-49D7-4509-B396-49E2EE160D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12F4D5-0CF3-4840-A29B-958DFA7E1617}"/>
              </a:ext>
            </a:extLst>
          </p:cNvPr>
          <p:cNvSpPr>
            <a:spLocks noGrp="1"/>
          </p:cNvSpPr>
          <p:nvPr>
            <p:ph idx="1"/>
          </p:nvPr>
        </p:nvSpPr>
        <p:spPr/>
        <p:txBody>
          <a:bodyPr/>
          <a:lstStyle/>
          <a:p>
            <a:endParaRPr lang="en-IN"/>
          </a:p>
        </p:txBody>
      </p:sp>
      <p:pic>
        <p:nvPicPr>
          <p:cNvPr id="2054" name="Picture 6" descr="Science And Technology Background | Technology background, Electronics  background, Futuristic technology">
            <a:extLst>
              <a:ext uri="{FF2B5EF4-FFF2-40B4-BE49-F238E27FC236}">
                <a16:creationId xmlns:a16="http://schemas.microsoft.com/office/drawing/2014/main" id="{EB53D3E7-05E4-4E24-B9C6-E574B21A8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8EDADED-BE71-412F-B36F-2F21F6984BD1}"/>
              </a:ext>
            </a:extLst>
          </p:cNvPr>
          <p:cNvPicPr>
            <a:picLocks noChangeAspect="1"/>
          </p:cNvPicPr>
          <p:nvPr/>
        </p:nvPicPr>
        <p:blipFill rotWithShape="1">
          <a:blip r:embed="rId3"/>
          <a:srcRect l="11451" r="30565"/>
          <a:stretch/>
        </p:blipFill>
        <p:spPr>
          <a:xfrm>
            <a:off x="2901912" y="1144874"/>
            <a:ext cx="6388176" cy="4604828"/>
          </a:xfrm>
          <a:prstGeom prst="rect">
            <a:avLst/>
          </a:prstGeom>
        </p:spPr>
      </p:pic>
      <p:sp>
        <p:nvSpPr>
          <p:cNvPr id="8" name="Rectangle 7">
            <a:extLst>
              <a:ext uri="{FF2B5EF4-FFF2-40B4-BE49-F238E27FC236}">
                <a16:creationId xmlns:a16="http://schemas.microsoft.com/office/drawing/2014/main" id="{3B54119A-1D1B-4CA6-B4D8-908E794254E3}"/>
              </a:ext>
            </a:extLst>
          </p:cNvPr>
          <p:cNvSpPr/>
          <p:nvPr/>
        </p:nvSpPr>
        <p:spPr>
          <a:xfrm>
            <a:off x="7572486" y="-832104"/>
            <a:ext cx="3891546"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NEW DATASET DECLARATION:</a:t>
            </a:r>
          </a:p>
        </p:txBody>
      </p:sp>
    </p:spTree>
    <p:extLst>
      <p:ext uri="{BB962C8B-B14F-4D97-AF65-F5344CB8AC3E}">
        <p14:creationId xmlns:p14="http://schemas.microsoft.com/office/powerpoint/2010/main" val="93761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F609-28B5-48A6-8104-C24E1D73B9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8D9B23-3592-4C96-A9ED-D2750E575F90}"/>
              </a:ext>
            </a:extLst>
          </p:cNvPr>
          <p:cNvSpPr>
            <a:spLocks noGrp="1"/>
          </p:cNvSpPr>
          <p:nvPr>
            <p:ph idx="1"/>
          </p:nvPr>
        </p:nvSpPr>
        <p:spPr/>
        <p:txBody>
          <a:bodyPr/>
          <a:lstStyle/>
          <a:p>
            <a:endParaRPr lang="en-IN"/>
          </a:p>
        </p:txBody>
      </p:sp>
      <p:pic>
        <p:nvPicPr>
          <p:cNvPr id="4" name="Picture 6" descr="Science And Technology Background | Technology background, Electronics  background, Futuristic technology">
            <a:extLst>
              <a:ext uri="{FF2B5EF4-FFF2-40B4-BE49-F238E27FC236}">
                <a16:creationId xmlns:a16="http://schemas.microsoft.com/office/drawing/2014/main" id="{896E6B83-DFFC-4AEA-912F-6CD29F4E6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ECD8C15-6C38-4B1D-A084-C317E8C351B1}"/>
              </a:ext>
            </a:extLst>
          </p:cNvPr>
          <p:cNvPicPr>
            <a:picLocks noChangeAspect="1"/>
          </p:cNvPicPr>
          <p:nvPr/>
        </p:nvPicPr>
        <p:blipFill rotWithShape="1">
          <a:blip r:embed="rId3"/>
          <a:srcRect l="8871" t="137" r="55874" b="66107"/>
          <a:stretch/>
        </p:blipFill>
        <p:spPr>
          <a:xfrm>
            <a:off x="3161166" y="3447288"/>
            <a:ext cx="5869668" cy="1939521"/>
          </a:xfrm>
          <a:prstGeom prst="rect">
            <a:avLst/>
          </a:prstGeom>
        </p:spPr>
      </p:pic>
      <p:sp>
        <p:nvSpPr>
          <p:cNvPr id="6" name="Rectangle 5">
            <a:extLst>
              <a:ext uri="{FF2B5EF4-FFF2-40B4-BE49-F238E27FC236}">
                <a16:creationId xmlns:a16="http://schemas.microsoft.com/office/drawing/2014/main" id="{7B1EE228-227C-482D-8E77-686E350B1D11}"/>
              </a:ext>
            </a:extLst>
          </p:cNvPr>
          <p:cNvSpPr/>
          <p:nvPr/>
        </p:nvSpPr>
        <p:spPr>
          <a:xfrm>
            <a:off x="3098141" y="1021135"/>
            <a:ext cx="6170148"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Similar to train and test </a:t>
            </a:r>
            <a:r>
              <a:rPr lang="en-US" sz="3200" dirty="0" err="1">
                <a:solidFill>
                  <a:schemeClr val="bg1"/>
                </a:solidFill>
                <a:latin typeface="Agency FB" panose="020B0503020202020204" pitchFamily="34" charset="0"/>
              </a:rPr>
              <a:t>sets,train</a:t>
            </a:r>
            <a:r>
              <a:rPr lang="en-US" sz="3200" dirty="0">
                <a:solidFill>
                  <a:schemeClr val="bg1"/>
                </a:solidFill>
                <a:latin typeface="Agency FB" panose="020B0503020202020204" pitchFamily="34" charset="0"/>
              </a:rPr>
              <a:t> and test features and targets are created in the implementation of decision trees.</a:t>
            </a:r>
          </a:p>
        </p:txBody>
      </p:sp>
    </p:spTree>
    <p:extLst>
      <p:ext uri="{BB962C8B-B14F-4D97-AF65-F5344CB8AC3E}">
        <p14:creationId xmlns:p14="http://schemas.microsoft.com/office/powerpoint/2010/main" val="63489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70A2-0B73-4CB3-9A04-FA7D627F3D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16EED6-6073-4353-873E-D93FDDBD47C1}"/>
              </a:ext>
            </a:extLst>
          </p:cNvPr>
          <p:cNvSpPr>
            <a:spLocks noGrp="1"/>
          </p:cNvSpPr>
          <p:nvPr>
            <p:ph idx="1"/>
          </p:nvPr>
        </p:nvSpPr>
        <p:spPr/>
        <p:txBody>
          <a:bodyPr/>
          <a:lstStyle/>
          <a:p>
            <a:endParaRPr lang="en-IN"/>
          </a:p>
        </p:txBody>
      </p:sp>
      <p:pic>
        <p:nvPicPr>
          <p:cNvPr id="4" name="Picture 6" descr="Science And Technology Background | Technology background, Electronics  background, Futuristic technology">
            <a:extLst>
              <a:ext uri="{FF2B5EF4-FFF2-40B4-BE49-F238E27FC236}">
                <a16:creationId xmlns:a16="http://schemas.microsoft.com/office/drawing/2014/main" id="{D77A5B6D-A6DF-4729-A810-D54089695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2DB9A12-BE46-48B3-AC18-37C9566B030F}"/>
              </a:ext>
            </a:extLst>
          </p:cNvPr>
          <p:cNvPicPr>
            <a:picLocks noChangeAspect="1"/>
          </p:cNvPicPr>
          <p:nvPr/>
        </p:nvPicPr>
        <p:blipFill rotWithShape="1">
          <a:blip r:embed="rId3"/>
          <a:srcRect l="8871" t="31092" r="25437" b="16449"/>
          <a:stretch/>
        </p:blipFill>
        <p:spPr>
          <a:xfrm>
            <a:off x="2260082" y="3153111"/>
            <a:ext cx="8009186" cy="1828800"/>
          </a:xfrm>
          <a:prstGeom prst="rect">
            <a:avLst/>
          </a:prstGeom>
        </p:spPr>
      </p:pic>
      <p:sp>
        <p:nvSpPr>
          <p:cNvPr id="6" name="Rectangle 5">
            <a:extLst>
              <a:ext uri="{FF2B5EF4-FFF2-40B4-BE49-F238E27FC236}">
                <a16:creationId xmlns:a16="http://schemas.microsoft.com/office/drawing/2014/main" id="{527BA02F-69A0-41D3-A098-010D89B55C9F}"/>
              </a:ext>
            </a:extLst>
          </p:cNvPr>
          <p:cNvSpPr/>
          <p:nvPr/>
        </p:nvSpPr>
        <p:spPr>
          <a:xfrm>
            <a:off x="2517679" y="876076"/>
            <a:ext cx="6170148"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Prediction and finding accuracy are done with the code related to decision tree:</a:t>
            </a:r>
          </a:p>
        </p:txBody>
      </p:sp>
    </p:spTree>
    <p:extLst>
      <p:ext uri="{BB962C8B-B14F-4D97-AF65-F5344CB8AC3E}">
        <p14:creationId xmlns:p14="http://schemas.microsoft.com/office/powerpoint/2010/main" val="400527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0CAC-55D3-447D-BEF8-CC5D9EA141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823D4C-F640-42EC-9155-563B5C703B4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2320772-7C26-4A2A-BBC0-288B723756C6}"/>
              </a:ext>
            </a:extLst>
          </p:cNvPr>
          <p:cNvPicPr>
            <a:picLocks noChangeAspect="1"/>
          </p:cNvPicPr>
          <p:nvPr/>
        </p:nvPicPr>
        <p:blipFill>
          <a:blip r:embed="rId2"/>
          <a:stretch>
            <a:fillRect/>
          </a:stretch>
        </p:blipFill>
        <p:spPr>
          <a:xfrm>
            <a:off x="5" y="0"/>
            <a:ext cx="12191999" cy="6858000"/>
          </a:xfrm>
          <a:prstGeom prst="rect">
            <a:avLst/>
          </a:prstGeom>
        </p:spPr>
      </p:pic>
      <p:sp>
        <p:nvSpPr>
          <p:cNvPr id="8" name="Scroll: Horizontal 7">
            <a:extLst>
              <a:ext uri="{FF2B5EF4-FFF2-40B4-BE49-F238E27FC236}">
                <a16:creationId xmlns:a16="http://schemas.microsoft.com/office/drawing/2014/main" id="{2862AB8F-5659-4087-B4E0-16D42386E55E}"/>
              </a:ext>
            </a:extLst>
          </p:cNvPr>
          <p:cNvSpPr/>
          <p:nvPr/>
        </p:nvSpPr>
        <p:spPr>
          <a:xfrm>
            <a:off x="552453" y="465931"/>
            <a:ext cx="3409951" cy="914400"/>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Stencil" panose="040409050D0802020404" pitchFamily="82" charset="0"/>
              </a:rPr>
              <a:t>LIBRARIES USED:</a:t>
            </a:r>
            <a:endParaRPr lang="en-IN" sz="2800" dirty="0">
              <a:latin typeface="Stencil" panose="040409050D0802020404" pitchFamily="82" charset="0"/>
            </a:endParaRPr>
          </a:p>
        </p:txBody>
      </p:sp>
      <p:pic>
        <p:nvPicPr>
          <p:cNvPr id="10" name="Picture 9">
            <a:extLst>
              <a:ext uri="{FF2B5EF4-FFF2-40B4-BE49-F238E27FC236}">
                <a16:creationId xmlns:a16="http://schemas.microsoft.com/office/drawing/2014/main" id="{9FD0D84E-3D1F-425A-85F4-C709F7F1DA50}"/>
              </a:ext>
            </a:extLst>
          </p:cNvPr>
          <p:cNvPicPr>
            <a:picLocks noChangeAspect="1"/>
          </p:cNvPicPr>
          <p:nvPr/>
        </p:nvPicPr>
        <p:blipFill rotWithShape="1">
          <a:blip r:embed="rId3"/>
          <a:srcRect l="15545" t="5581" r="-310"/>
          <a:stretch/>
        </p:blipFill>
        <p:spPr>
          <a:xfrm>
            <a:off x="1343029" y="2055814"/>
            <a:ext cx="9115425" cy="3921125"/>
          </a:xfrm>
          <a:prstGeom prst="rect">
            <a:avLst/>
          </a:prstGeom>
        </p:spPr>
      </p:pic>
    </p:spTree>
    <p:extLst>
      <p:ext uri="{BB962C8B-B14F-4D97-AF65-F5344CB8AC3E}">
        <p14:creationId xmlns:p14="http://schemas.microsoft.com/office/powerpoint/2010/main" val="2016163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DC1-226E-42A0-AA3E-04285DF9B2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3F2DF5-AA3F-4407-96A5-6673AFE7DF3B}"/>
              </a:ext>
            </a:extLst>
          </p:cNvPr>
          <p:cNvSpPr>
            <a:spLocks noGrp="1"/>
          </p:cNvSpPr>
          <p:nvPr>
            <p:ph idx="1"/>
          </p:nvPr>
        </p:nvSpPr>
        <p:spPr/>
        <p:txBody>
          <a:bodyPr/>
          <a:lstStyle/>
          <a:p>
            <a:endParaRPr lang="en-IN"/>
          </a:p>
        </p:txBody>
      </p:sp>
      <p:pic>
        <p:nvPicPr>
          <p:cNvPr id="4" name="Picture 6" descr="Science And Technology Background | Technology background, Electronics  background, Futuristic technology">
            <a:extLst>
              <a:ext uri="{FF2B5EF4-FFF2-40B4-BE49-F238E27FC236}">
                <a16:creationId xmlns:a16="http://schemas.microsoft.com/office/drawing/2014/main" id="{4AA60F73-AFA8-4544-87AC-88BAD0B4E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19E4AD-D83B-408E-BF76-A80CEFD7E66C}"/>
              </a:ext>
            </a:extLst>
          </p:cNvPr>
          <p:cNvSpPr/>
          <p:nvPr/>
        </p:nvSpPr>
        <p:spPr>
          <a:xfrm>
            <a:off x="2476869" y="1825625"/>
            <a:ext cx="7386223"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The data pre-processing and train tests can be done using normal methods for naïve bayes classification ,but  here on the context that decision tree is a data structure involved in naïve bayes theorem which gives the result approximately similar to the normal method.</a:t>
            </a:r>
          </a:p>
        </p:txBody>
      </p:sp>
    </p:spTree>
    <p:extLst>
      <p:ext uri="{BB962C8B-B14F-4D97-AF65-F5344CB8AC3E}">
        <p14:creationId xmlns:p14="http://schemas.microsoft.com/office/powerpoint/2010/main" val="134362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E29D-65D1-4E57-8625-4BCE6C42F7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43B8A-FAA5-4BC0-A192-1ADB042A2AC6}"/>
              </a:ext>
            </a:extLst>
          </p:cNvPr>
          <p:cNvSpPr>
            <a:spLocks noGrp="1"/>
          </p:cNvSpPr>
          <p:nvPr>
            <p:ph idx="1"/>
          </p:nvPr>
        </p:nvSpPr>
        <p:spPr/>
        <p:txBody>
          <a:bodyPr/>
          <a:lstStyle/>
          <a:p>
            <a:endParaRPr lang="en-IN"/>
          </a:p>
        </p:txBody>
      </p:sp>
      <p:pic>
        <p:nvPicPr>
          <p:cNvPr id="4" name="Picture 6" descr="Science And Technology Background | Technology background, Electronics  background, Futuristic technology">
            <a:extLst>
              <a:ext uri="{FF2B5EF4-FFF2-40B4-BE49-F238E27FC236}">
                <a16:creationId xmlns:a16="http://schemas.microsoft.com/office/drawing/2014/main" id="{2706F815-3376-4758-850A-16EBACFE7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C33AC68-B6BF-4D50-AB2E-D8CDE6FE6C41}"/>
              </a:ext>
            </a:extLst>
          </p:cNvPr>
          <p:cNvSpPr/>
          <p:nvPr/>
        </p:nvSpPr>
        <p:spPr>
          <a:xfrm>
            <a:off x="2476869" y="1825625"/>
            <a:ext cx="7386223"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dirty="0">
                <a:solidFill>
                  <a:schemeClr val="bg1"/>
                </a:solidFill>
                <a:latin typeface="Agency FB" panose="020B0503020202020204" pitchFamily="34" charset="0"/>
              </a:rPr>
              <a:t>The data pre-processing and train tests can be done using normal methods for naïve bayes classification ,but  here on the context that decision tree is a data structure involved in naïve bayes theorem which gives the result approximately similar to the normal method.</a:t>
            </a:r>
          </a:p>
        </p:txBody>
      </p:sp>
    </p:spTree>
    <p:extLst>
      <p:ext uri="{BB962C8B-B14F-4D97-AF65-F5344CB8AC3E}">
        <p14:creationId xmlns:p14="http://schemas.microsoft.com/office/powerpoint/2010/main" val="2964134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FD9D-A392-4703-89A3-7A8D196CDD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54F6E8-C629-4677-AE21-0D837A7A5DC9}"/>
              </a:ext>
            </a:extLst>
          </p:cNvPr>
          <p:cNvSpPr>
            <a:spLocks noGrp="1"/>
          </p:cNvSpPr>
          <p:nvPr>
            <p:ph idx="1"/>
          </p:nvPr>
        </p:nvSpPr>
        <p:spPr/>
        <p:txBody>
          <a:bodyPr/>
          <a:lstStyle/>
          <a:p>
            <a:endParaRPr lang="en-IN"/>
          </a:p>
        </p:txBody>
      </p:sp>
      <p:pic>
        <p:nvPicPr>
          <p:cNvPr id="4" name="Picture 6" descr="Science And Technology Background | Technology background, Electronics  background, Futuristic technology">
            <a:extLst>
              <a:ext uri="{FF2B5EF4-FFF2-40B4-BE49-F238E27FC236}">
                <a16:creationId xmlns:a16="http://schemas.microsoft.com/office/drawing/2014/main" id="{C536B7D1-B016-4EE4-BB81-3D28B2E19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8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BA2DB0-2FC3-4E75-B3B0-25B7D04EC71B}"/>
              </a:ext>
            </a:extLst>
          </p:cNvPr>
          <p:cNvSpPr/>
          <p:nvPr/>
        </p:nvSpPr>
        <p:spPr>
          <a:xfrm>
            <a:off x="4026882" y="1825625"/>
            <a:ext cx="6170148" cy="2571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4800" dirty="0">
                <a:solidFill>
                  <a:schemeClr val="bg1"/>
                </a:solidFill>
                <a:latin typeface="Impact" panose="020B0806030902050204" pitchFamily="34" charset="0"/>
              </a:rPr>
              <a:t>THANK YOU!!!</a:t>
            </a:r>
          </a:p>
        </p:txBody>
      </p:sp>
    </p:spTree>
    <p:extLst>
      <p:ext uri="{BB962C8B-B14F-4D97-AF65-F5344CB8AC3E}">
        <p14:creationId xmlns:p14="http://schemas.microsoft.com/office/powerpoint/2010/main" val="64628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2F0D-F621-48DD-BCCA-804D3738D3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A9AD1B-FF7B-4127-994D-01EA9679819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4F29B5A-5008-4071-9F7B-E999FEABDEDC}"/>
              </a:ext>
            </a:extLst>
          </p:cNvPr>
          <p:cNvPicPr>
            <a:picLocks noChangeAspect="1"/>
          </p:cNvPicPr>
          <p:nvPr/>
        </p:nvPicPr>
        <p:blipFill>
          <a:blip r:embed="rId2"/>
          <a:stretch>
            <a:fillRect/>
          </a:stretch>
        </p:blipFill>
        <p:spPr>
          <a:xfrm>
            <a:off x="5" y="8878"/>
            <a:ext cx="12191999" cy="6858000"/>
          </a:xfrm>
          <a:prstGeom prst="rect">
            <a:avLst/>
          </a:prstGeom>
        </p:spPr>
      </p:pic>
      <p:pic>
        <p:nvPicPr>
          <p:cNvPr id="6" name="Picture 5">
            <a:extLst>
              <a:ext uri="{FF2B5EF4-FFF2-40B4-BE49-F238E27FC236}">
                <a16:creationId xmlns:a16="http://schemas.microsoft.com/office/drawing/2014/main" id="{262C5992-59A2-49B3-AFB7-64C517DB6681}"/>
              </a:ext>
            </a:extLst>
          </p:cNvPr>
          <p:cNvPicPr>
            <a:picLocks noChangeAspect="1"/>
          </p:cNvPicPr>
          <p:nvPr/>
        </p:nvPicPr>
        <p:blipFill>
          <a:blip r:embed="rId3"/>
          <a:stretch>
            <a:fillRect/>
          </a:stretch>
        </p:blipFill>
        <p:spPr>
          <a:xfrm>
            <a:off x="1371600" y="1371600"/>
            <a:ext cx="9067800" cy="5048251"/>
          </a:xfrm>
          <a:prstGeom prst="rect">
            <a:avLst/>
          </a:prstGeom>
        </p:spPr>
      </p:pic>
      <p:sp>
        <p:nvSpPr>
          <p:cNvPr id="8" name="Arrow: Right 7">
            <a:extLst>
              <a:ext uri="{FF2B5EF4-FFF2-40B4-BE49-F238E27FC236}">
                <a16:creationId xmlns:a16="http://schemas.microsoft.com/office/drawing/2014/main" id="{16787BCF-4148-4C92-859D-27622E4015BF}"/>
              </a:ext>
            </a:extLst>
          </p:cNvPr>
          <p:cNvSpPr/>
          <p:nvPr/>
        </p:nvSpPr>
        <p:spPr>
          <a:xfrm>
            <a:off x="1304925" y="152402"/>
            <a:ext cx="5181600" cy="1036639"/>
          </a:xfrm>
          <a:prstGeom prst="rightArrow">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solidFill>
                  <a:schemeClr val="bg1"/>
                </a:solidFill>
                <a:latin typeface="Stencil" panose="040409050D0802020404" pitchFamily="82" charset="0"/>
              </a:rPr>
              <a:t>IMPORTING THE DATASET ( CSV FILE ):</a:t>
            </a:r>
            <a:endParaRPr lang="en-IN" sz="2000" dirty="0">
              <a:solidFill>
                <a:schemeClr val="bg1"/>
              </a:solidFill>
              <a:latin typeface="Stencil" panose="040409050D0802020404" pitchFamily="82" charset="0"/>
            </a:endParaRPr>
          </a:p>
        </p:txBody>
      </p:sp>
    </p:spTree>
    <p:extLst>
      <p:ext uri="{BB962C8B-B14F-4D97-AF65-F5344CB8AC3E}">
        <p14:creationId xmlns:p14="http://schemas.microsoft.com/office/powerpoint/2010/main" val="123992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4158-9007-4D4C-99CB-9911B02488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85D3FB-2E20-4E74-A6EF-DCCD827C6A1B}"/>
              </a:ext>
            </a:extLst>
          </p:cNvPr>
          <p:cNvSpPr>
            <a:spLocks noGrp="1"/>
          </p:cNvSpPr>
          <p:nvPr>
            <p:ph idx="1"/>
          </p:nvPr>
        </p:nvSpPr>
        <p:spPr/>
        <p:txBody>
          <a:bodyPr/>
          <a:lstStyle/>
          <a:p>
            <a:endParaRPr lang="en-IN" dirty="0"/>
          </a:p>
        </p:txBody>
      </p:sp>
      <p:pic>
        <p:nvPicPr>
          <p:cNvPr id="1026" name="Picture 2" descr="Binary code dark blue background big data Vector Image">
            <a:extLst>
              <a:ext uri="{FF2B5EF4-FFF2-40B4-BE49-F238E27FC236}">
                <a16:creationId xmlns:a16="http://schemas.microsoft.com/office/drawing/2014/main" id="{6B40DBAC-792E-434E-9158-266C76C81D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8878"/>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74B6643-C6FD-4FCF-A2F6-830DAFC79559}"/>
              </a:ext>
            </a:extLst>
          </p:cNvPr>
          <p:cNvSpPr/>
          <p:nvPr/>
        </p:nvSpPr>
        <p:spPr>
          <a:xfrm>
            <a:off x="746945" y="365129"/>
            <a:ext cx="2635352" cy="83502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600" dirty="0">
                <a:solidFill>
                  <a:schemeClr val="bg1"/>
                </a:solidFill>
                <a:latin typeface="Eras Bold ITC" panose="020B0907030504020204" pitchFamily="34" charset="0"/>
              </a:rPr>
              <a:t>SORTING:</a:t>
            </a:r>
          </a:p>
        </p:txBody>
      </p:sp>
      <p:sp>
        <p:nvSpPr>
          <p:cNvPr id="8" name="Rectangle 7">
            <a:extLst>
              <a:ext uri="{FF2B5EF4-FFF2-40B4-BE49-F238E27FC236}">
                <a16:creationId xmlns:a16="http://schemas.microsoft.com/office/drawing/2014/main" id="{D6696BEA-B899-4293-BBB3-CDD6B99D29AA}"/>
              </a:ext>
            </a:extLst>
          </p:cNvPr>
          <p:cNvSpPr/>
          <p:nvPr/>
        </p:nvSpPr>
        <p:spPr>
          <a:xfrm>
            <a:off x="1393156" y="1825625"/>
            <a:ext cx="9277804" cy="3608439"/>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4000" b="1" i="0" dirty="0">
                <a:solidFill>
                  <a:schemeClr val="tx1"/>
                </a:solidFill>
                <a:effectLst/>
                <a:latin typeface="Monotype Corsiva" panose="03010101010201010101" pitchFamily="66" charset="0"/>
              </a:rPr>
              <a:t>Sorting refers to ordering data in an increasing or decreasing fashion according to some linear relationship among the data items. This is done so that we can analyze data more effectively.</a:t>
            </a:r>
            <a:endParaRPr lang="en-US" sz="4000" b="1" dirty="0">
              <a:solidFill>
                <a:schemeClr val="tx1"/>
              </a:solidFill>
              <a:latin typeface="Monotype Corsiva" panose="03010101010201010101" pitchFamily="66" charset="0"/>
            </a:endParaRPr>
          </a:p>
        </p:txBody>
      </p:sp>
    </p:spTree>
    <p:extLst>
      <p:ext uri="{BB962C8B-B14F-4D97-AF65-F5344CB8AC3E}">
        <p14:creationId xmlns:p14="http://schemas.microsoft.com/office/powerpoint/2010/main" val="3570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6657-0315-4F98-B528-D25C8A9102F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54A81975-FCF9-4451-A310-980B9387F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3727"/>
            <a:ext cx="10515600" cy="3935134"/>
          </a:xfrm>
        </p:spPr>
      </p:pic>
      <p:pic>
        <p:nvPicPr>
          <p:cNvPr id="4" name="Picture 2" descr="Binary code dark blue background big data Vector Image">
            <a:extLst>
              <a:ext uri="{FF2B5EF4-FFF2-40B4-BE49-F238E27FC236}">
                <a16:creationId xmlns:a16="http://schemas.microsoft.com/office/drawing/2014/main" id="{C3C69781-555A-4184-887E-13938AEB2B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931"/>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D046B24-92CD-4DFB-821B-6AD69652A9A9}"/>
              </a:ext>
            </a:extLst>
          </p:cNvPr>
          <p:cNvSpPr/>
          <p:nvPr/>
        </p:nvSpPr>
        <p:spPr>
          <a:xfrm>
            <a:off x="746945" y="365129"/>
            <a:ext cx="6637082" cy="7794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2800" dirty="0">
                <a:solidFill>
                  <a:schemeClr val="bg1"/>
                </a:solidFill>
                <a:latin typeface="Eras Bold ITC" panose="020B0907030504020204" pitchFamily="34" charset="0"/>
              </a:rPr>
              <a:t>Sorting a column from the dataset:</a:t>
            </a:r>
          </a:p>
        </p:txBody>
      </p:sp>
      <p:pic>
        <p:nvPicPr>
          <p:cNvPr id="9" name="Picture 8">
            <a:extLst>
              <a:ext uri="{FF2B5EF4-FFF2-40B4-BE49-F238E27FC236}">
                <a16:creationId xmlns:a16="http://schemas.microsoft.com/office/drawing/2014/main" id="{CB97CC16-1CE6-4449-8EDE-9934B5BBAAA0}"/>
              </a:ext>
            </a:extLst>
          </p:cNvPr>
          <p:cNvPicPr>
            <a:picLocks noChangeAspect="1"/>
          </p:cNvPicPr>
          <p:nvPr/>
        </p:nvPicPr>
        <p:blipFill rotWithShape="1">
          <a:blip r:embed="rId2">
            <a:extLst>
              <a:ext uri="{28A0092B-C50C-407E-A947-70E740481C1C}">
                <a14:useLocalDpi xmlns:a14="http://schemas.microsoft.com/office/drawing/2010/main" val="0"/>
              </a:ext>
            </a:extLst>
          </a:blip>
          <a:srcRect l="3058" t="1695" r="38107"/>
          <a:stretch/>
        </p:blipFill>
        <p:spPr>
          <a:xfrm>
            <a:off x="2299316" y="1483742"/>
            <a:ext cx="7173157" cy="4485119"/>
          </a:xfrm>
          <a:prstGeom prst="rect">
            <a:avLst/>
          </a:prstGeom>
        </p:spPr>
      </p:pic>
    </p:spTree>
    <p:extLst>
      <p:ext uri="{BB962C8B-B14F-4D97-AF65-F5344CB8AC3E}">
        <p14:creationId xmlns:p14="http://schemas.microsoft.com/office/powerpoint/2010/main" val="76590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F626-CEDF-4926-BDB2-E8E2BED95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BC2A45-1139-4372-97AF-0D558594376D}"/>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22A66861-E6E0-4250-B4BE-F20A7020F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36637AF-0F11-46A7-909A-11ED4EE9FF74}"/>
              </a:ext>
            </a:extLst>
          </p:cNvPr>
          <p:cNvPicPr>
            <a:picLocks noChangeAspect="1"/>
          </p:cNvPicPr>
          <p:nvPr/>
        </p:nvPicPr>
        <p:blipFill rotWithShape="1">
          <a:blip r:embed="rId3"/>
          <a:srcRect l="12753" r="26188"/>
          <a:stretch/>
        </p:blipFill>
        <p:spPr>
          <a:xfrm>
            <a:off x="2335268" y="1914664"/>
            <a:ext cx="7177548" cy="4675546"/>
          </a:xfrm>
          <a:prstGeom prst="rect">
            <a:avLst/>
          </a:prstGeom>
        </p:spPr>
      </p:pic>
      <p:sp>
        <p:nvSpPr>
          <p:cNvPr id="8" name="Rectangle 7">
            <a:extLst>
              <a:ext uri="{FF2B5EF4-FFF2-40B4-BE49-F238E27FC236}">
                <a16:creationId xmlns:a16="http://schemas.microsoft.com/office/drawing/2014/main" id="{2E578094-71DF-4377-A0DC-3B44789AF1FE}"/>
              </a:ext>
            </a:extLst>
          </p:cNvPr>
          <p:cNvSpPr/>
          <p:nvPr/>
        </p:nvSpPr>
        <p:spPr>
          <a:xfrm>
            <a:off x="656925" y="543204"/>
            <a:ext cx="10338948" cy="1282421"/>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3600" dirty="0">
              <a:solidFill>
                <a:schemeClr val="bg1"/>
              </a:solidFill>
              <a:latin typeface="Eras Bold ITC" panose="020B0907030504020204" pitchFamily="34" charset="0"/>
            </a:endParaRPr>
          </a:p>
        </p:txBody>
      </p:sp>
      <p:sp>
        <p:nvSpPr>
          <p:cNvPr id="9" name="Rectangle 8">
            <a:extLst>
              <a:ext uri="{FF2B5EF4-FFF2-40B4-BE49-F238E27FC236}">
                <a16:creationId xmlns:a16="http://schemas.microsoft.com/office/drawing/2014/main" id="{A2A5141D-D861-4A7E-A47C-AEDFEF0CA71C}"/>
              </a:ext>
            </a:extLst>
          </p:cNvPr>
          <p:cNvSpPr/>
          <p:nvPr/>
        </p:nvSpPr>
        <p:spPr>
          <a:xfrm>
            <a:off x="656925" y="454165"/>
            <a:ext cx="10534234" cy="128242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3600" dirty="0">
                <a:solidFill>
                  <a:schemeClr val="tx1"/>
                </a:solidFill>
                <a:latin typeface="Monotype Corsiva" panose="03010101010201010101" pitchFamily="66" charset="0"/>
              </a:rPr>
              <a:t>Once when a column is sorted ,the index values get changed. So using .</a:t>
            </a:r>
            <a:r>
              <a:rPr lang="en-US" sz="3600" dirty="0" err="1">
                <a:solidFill>
                  <a:schemeClr val="tx1"/>
                </a:solidFill>
                <a:latin typeface="Monotype Corsiva" panose="03010101010201010101" pitchFamily="66" charset="0"/>
              </a:rPr>
              <a:t>sort_index</a:t>
            </a:r>
            <a:r>
              <a:rPr lang="en-US" sz="3600" dirty="0">
                <a:solidFill>
                  <a:schemeClr val="tx1"/>
                </a:solidFill>
                <a:latin typeface="Monotype Corsiva" panose="03010101010201010101" pitchFamily="66" charset="0"/>
              </a:rPr>
              <a:t>( ) </a:t>
            </a:r>
            <a:r>
              <a:rPr lang="en-US" sz="3600" dirty="0" err="1">
                <a:solidFill>
                  <a:schemeClr val="tx1"/>
                </a:solidFill>
                <a:latin typeface="Monotype Corsiva" panose="03010101010201010101" pitchFamily="66" charset="0"/>
              </a:rPr>
              <a:t>function,we</a:t>
            </a:r>
            <a:r>
              <a:rPr lang="en-US" sz="3600" dirty="0">
                <a:solidFill>
                  <a:schemeClr val="tx1"/>
                </a:solidFill>
                <a:latin typeface="Monotype Corsiva" panose="03010101010201010101" pitchFamily="66" charset="0"/>
              </a:rPr>
              <a:t> can sort also the index values </a:t>
            </a:r>
            <a:r>
              <a:rPr lang="en-US" sz="3600" dirty="0">
                <a:solidFill>
                  <a:schemeClr val="bg1"/>
                </a:solidFill>
                <a:latin typeface="Monotype Corsiva" panose="03010101010201010101" pitchFamily="66" charset="0"/>
              </a:rPr>
              <a:t>.</a:t>
            </a:r>
          </a:p>
        </p:txBody>
      </p:sp>
    </p:spTree>
    <p:extLst>
      <p:ext uri="{BB962C8B-B14F-4D97-AF65-F5344CB8AC3E}">
        <p14:creationId xmlns:p14="http://schemas.microsoft.com/office/powerpoint/2010/main" val="397309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0DC6-6768-40DC-9969-75F3981F76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BD33FB-19E5-4FB8-9BD8-B99DE27652DE}"/>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00DB5093-7394-452B-BB91-A38070F8A0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C79FE79-C787-4DC0-8FCF-07D23274A9CC}"/>
              </a:ext>
            </a:extLst>
          </p:cNvPr>
          <p:cNvSpPr/>
          <p:nvPr/>
        </p:nvSpPr>
        <p:spPr>
          <a:xfrm>
            <a:off x="746945" y="365129"/>
            <a:ext cx="11189416" cy="8350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600" dirty="0">
                <a:solidFill>
                  <a:schemeClr val="bg1"/>
                </a:solidFill>
                <a:latin typeface="Impact" panose="020B0806030902050204" pitchFamily="34" charset="0"/>
              </a:rPr>
              <a:t>Comparing the unsorted data members with the sorted members by graphical representation:</a:t>
            </a:r>
          </a:p>
        </p:txBody>
      </p:sp>
      <p:pic>
        <p:nvPicPr>
          <p:cNvPr id="7" name="Picture 6">
            <a:extLst>
              <a:ext uri="{FF2B5EF4-FFF2-40B4-BE49-F238E27FC236}">
                <a16:creationId xmlns:a16="http://schemas.microsoft.com/office/drawing/2014/main" id="{34439433-A206-48F4-A8AB-946066BBE959}"/>
              </a:ext>
            </a:extLst>
          </p:cNvPr>
          <p:cNvPicPr>
            <a:picLocks noChangeAspect="1"/>
          </p:cNvPicPr>
          <p:nvPr/>
        </p:nvPicPr>
        <p:blipFill rotWithShape="1">
          <a:blip r:embed="rId3"/>
          <a:srcRect l="14435" r="39839"/>
          <a:stretch/>
        </p:blipFill>
        <p:spPr>
          <a:xfrm>
            <a:off x="4068370" y="1681528"/>
            <a:ext cx="5142272" cy="4621356"/>
          </a:xfrm>
          <a:prstGeom prst="rect">
            <a:avLst/>
          </a:prstGeom>
        </p:spPr>
      </p:pic>
      <p:sp>
        <p:nvSpPr>
          <p:cNvPr id="8" name="Minus Sign 7">
            <a:extLst>
              <a:ext uri="{FF2B5EF4-FFF2-40B4-BE49-F238E27FC236}">
                <a16:creationId xmlns:a16="http://schemas.microsoft.com/office/drawing/2014/main" id="{B446A252-700D-4A90-B53E-C0F2B106B9DE}"/>
              </a:ext>
            </a:extLst>
          </p:cNvPr>
          <p:cNvSpPr/>
          <p:nvPr/>
        </p:nvSpPr>
        <p:spPr>
          <a:xfrm>
            <a:off x="2946652" y="-2635046"/>
            <a:ext cx="898783" cy="13008077"/>
          </a:xfrm>
          <a:prstGeom prst="mathMinu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Eras Bold ITC" panose="020B0907030504020204" pitchFamily="34" charset="0"/>
              </a:rPr>
              <a:t>B</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R</a:t>
            </a:r>
          </a:p>
          <a:p>
            <a:pPr algn="ctr"/>
            <a:endParaRPr lang="en-US" sz="2000" dirty="0">
              <a:solidFill>
                <a:schemeClr val="tx1"/>
              </a:solidFill>
              <a:latin typeface="Eras Bold ITC" panose="020B0907030504020204" pitchFamily="34" charset="0"/>
            </a:endParaRPr>
          </a:p>
          <a:p>
            <a:pPr algn="ctr"/>
            <a:r>
              <a:rPr lang="en-US" sz="2000" dirty="0">
                <a:solidFill>
                  <a:schemeClr val="tx1"/>
                </a:solidFill>
                <a:latin typeface="Eras Bold ITC" panose="020B0907030504020204" pitchFamily="34" charset="0"/>
              </a:rPr>
              <a:t>G</a:t>
            </a:r>
          </a:p>
          <a:p>
            <a:pPr algn="ctr"/>
            <a:r>
              <a:rPr lang="en-US" sz="2000" dirty="0">
                <a:solidFill>
                  <a:schemeClr val="tx1"/>
                </a:solidFill>
                <a:latin typeface="Eras Bold ITC" panose="020B0907030504020204" pitchFamily="34" charset="0"/>
              </a:rPr>
              <a:t>R</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P</a:t>
            </a:r>
          </a:p>
          <a:p>
            <a:pPr algn="ctr"/>
            <a:r>
              <a:rPr lang="en-US" sz="2000" dirty="0">
                <a:solidFill>
                  <a:schemeClr val="tx1"/>
                </a:solidFill>
                <a:latin typeface="Eras Bold ITC" panose="020B0907030504020204" pitchFamily="34" charset="0"/>
              </a:rPr>
              <a:t>H</a:t>
            </a:r>
            <a:endParaRPr lang="en-IN" sz="2000" dirty="0">
              <a:solidFill>
                <a:schemeClr val="tx1"/>
              </a:solidFill>
              <a:latin typeface="Eras Bold ITC" panose="020B0907030504020204" pitchFamily="34" charset="0"/>
            </a:endParaRPr>
          </a:p>
        </p:txBody>
      </p:sp>
    </p:spTree>
    <p:extLst>
      <p:ext uri="{BB962C8B-B14F-4D97-AF65-F5344CB8AC3E}">
        <p14:creationId xmlns:p14="http://schemas.microsoft.com/office/powerpoint/2010/main" val="279195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AF58-34D5-4037-8036-835912A849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21D77B-7AF4-43B0-9A1E-6296E8F14487}"/>
              </a:ext>
            </a:extLst>
          </p:cNvPr>
          <p:cNvSpPr>
            <a:spLocks noGrp="1"/>
          </p:cNvSpPr>
          <p:nvPr>
            <p:ph idx="1"/>
          </p:nvPr>
        </p:nvSpPr>
        <p:spPr/>
        <p:txBody>
          <a:bodyPr/>
          <a:lstStyle/>
          <a:p>
            <a:endParaRPr lang="en-IN"/>
          </a:p>
        </p:txBody>
      </p:sp>
      <p:pic>
        <p:nvPicPr>
          <p:cNvPr id="4" name="Picture 2" descr="Binary code dark blue background big data Vector Image">
            <a:extLst>
              <a:ext uri="{FF2B5EF4-FFF2-40B4-BE49-F238E27FC236}">
                <a16:creationId xmlns:a16="http://schemas.microsoft.com/office/drawing/2014/main" id="{38AC4800-BC39-436F-BCC9-A9C1B57C75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31"/>
          <a:stretch/>
        </p:blipFill>
        <p:spPr bwMode="auto">
          <a:xfrm>
            <a:off x="1" y="-324464"/>
            <a:ext cx="12191999" cy="7182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F6246B5-49AE-48D5-A111-001BD6DCD196}"/>
              </a:ext>
            </a:extLst>
          </p:cNvPr>
          <p:cNvPicPr>
            <a:picLocks noChangeAspect="1"/>
          </p:cNvPicPr>
          <p:nvPr/>
        </p:nvPicPr>
        <p:blipFill rotWithShape="1">
          <a:blip r:embed="rId3"/>
          <a:srcRect l="13061" r="35242"/>
          <a:stretch/>
        </p:blipFill>
        <p:spPr>
          <a:xfrm>
            <a:off x="3875138" y="618359"/>
            <a:ext cx="6027175" cy="5219700"/>
          </a:xfrm>
          <a:prstGeom prst="rect">
            <a:avLst/>
          </a:prstGeom>
        </p:spPr>
      </p:pic>
      <p:sp>
        <p:nvSpPr>
          <p:cNvPr id="7" name="Minus Sign 6">
            <a:extLst>
              <a:ext uri="{FF2B5EF4-FFF2-40B4-BE49-F238E27FC236}">
                <a16:creationId xmlns:a16="http://schemas.microsoft.com/office/drawing/2014/main" id="{8565CE82-43C2-4D66-A5E1-595CA1AAA007}"/>
              </a:ext>
            </a:extLst>
          </p:cNvPr>
          <p:cNvSpPr/>
          <p:nvPr/>
        </p:nvSpPr>
        <p:spPr>
          <a:xfrm>
            <a:off x="2828665" y="-2936926"/>
            <a:ext cx="9668135" cy="13008077"/>
          </a:xfrm>
          <a:prstGeom prst="mathMinus">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000" dirty="0">
              <a:solidFill>
                <a:schemeClr val="bg1"/>
              </a:solidFill>
              <a:latin typeface="Eras Bold ITC" panose="020B0907030504020204" pitchFamily="34" charset="0"/>
            </a:endParaRPr>
          </a:p>
        </p:txBody>
      </p:sp>
      <p:sp>
        <p:nvSpPr>
          <p:cNvPr id="8" name="Minus Sign 7">
            <a:extLst>
              <a:ext uri="{FF2B5EF4-FFF2-40B4-BE49-F238E27FC236}">
                <a16:creationId xmlns:a16="http://schemas.microsoft.com/office/drawing/2014/main" id="{19BE4D5B-69C8-43CE-BD6B-43A38EF76B47}"/>
              </a:ext>
            </a:extLst>
          </p:cNvPr>
          <p:cNvSpPr/>
          <p:nvPr/>
        </p:nvSpPr>
        <p:spPr>
          <a:xfrm>
            <a:off x="2590289" y="-3281516"/>
            <a:ext cx="898783" cy="13008077"/>
          </a:xfrm>
          <a:prstGeom prst="mathMinus">
            <a:avLst>
              <a:gd name="adj1" fmla="val 33800"/>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latin typeface="Eras Bold ITC" panose="020B0907030504020204" pitchFamily="34" charset="0"/>
              </a:rPr>
              <a:t>S</a:t>
            </a:r>
          </a:p>
          <a:p>
            <a:pPr algn="ctr"/>
            <a:r>
              <a:rPr lang="en-US" sz="2000" dirty="0">
                <a:solidFill>
                  <a:schemeClr val="tx1"/>
                </a:solidFill>
                <a:latin typeface="Eras Bold ITC" panose="020B0907030504020204" pitchFamily="34" charset="0"/>
              </a:rPr>
              <a:t>C</a:t>
            </a:r>
          </a:p>
          <a:p>
            <a:pPr algn="ctr"/>
            <a:r>
              <a:rPr lang="en-US" sz="2000" dirty="0">
                <a:solidFill>
                  <a:schemeClr val="tx1"/>
                </a:solidFill>
                <a:latin typeface="Eras Bold ITC" panose="020B0907030504020204" pitchFamily="34" charset="0"/>
              </a:rPr>
              <a:t>A</a:t>
            </a:r>
          </a:p>
          <a:p>
            <a:pPr algn="ctr"/>
            <a:r>
              <a:rPr lang="en-US" sz="2000" dirty="0">
                <a:solidFill>
                  <a:schemeClr val="tx1"/>
                </a:solidFill>
                <a:latin typeface="Eras Bold ITC" panose="020B0907030504020204" pitchFamily="34" charset="0"/>
              </a:rPr>
              <a:t>T</a:t>
            </a:r>
          </a:p>
          <a:p>
            <a:pPr algn="ctr"/>
            <a:r>
              <a:rPr lang="en-US" sz="2000" dirty="0">
                <a:solidFill>
                  <a:schemeClr val="tx1"/>
                </a:solidFill>
                <a:latin typeface="Eras Bold ITC" panose="020B0907030504020204" pitchFamily="34" charset="0"/>
              </a:rPr>
              <a:t>T</a:t>
            </a:r>
          </a:p>
          <a:p>
            <a:pPr algn="ctr"/>
            <a:r>
              <a:rPr lang="en-US" sz="2000" dirty="0">
                <a:solidFill>
                  <a:schemeClr val="tx1"/>
                </a:solidFill>
                <a:latin typeface="Eras Bold ITC" panose="020B0907030504020204" pitchFamily="34" charset="0"/>
              </a:rPr>
              <a:t>E</a:t>
            </a:r>
          </a:p>
          <a:p>
            <a:pPr algn="ctr"/>
            <a:r>
              <a:rPr lang="en-US" sz="2000" dirty="0">
                <a:solidFill>
                  <a:schemeClr val="tx1"/>
                </a:solidFill>
                <a:latin typeface="Eras Bold ITC" panose="020B0907030504020204" pitchFamily="34" charset="0"/>
              </a:rPr>
              <a:t>R</a:t>
            </a:r>
          </a:p>
          <a:p>
            <a:pPr algn="ctr"/>
            <a:endParaRPr lang="en-US" sz="2000" dirty="0">
              <a:solidFill>
                <a:schemeClr val="tx1"/>
              </a:solidFill>
              <a:latin typeface="Eras Bold ITC" panose="020B0907030504020204" pitchFamily="34" charset="0"/>
            </a:endParaRPr>
          </a:p>
          <a:p>
            <a:pPr algn="ctr"/>
            <a:r>
              <a:rPr lang="en-US" sz="2000" dirty="0">
                <a:solidFill>
                  <a:schemeClr val="tx1"/>
                </a:solidFill>
                <a:latin typeface="Eras Bold ITC" panose="020B0907030504020204" pitchFamily="34" charset="0"/>
              </a:rPr>
              <a:t>P</a:t>
            </a:r>
          </a:p>
          <a:p>
            <a:pPr algn="ctr"/>
            <a:r>
              <a:rPr lang="en-US" sz="2000" dirty="0">
                <a:solidFill>
                  <a:schemeClr val="tx1"/>
                </a:solidFill>
                <a:latin typeface="Eras Bold ITC" panose="020B0907030504020204" pitchFamily="34" charset="0"/>
              </a:rPr>
              <a:t>L</a:t>
            </a:r>
          </a:p>
          <a:p>
            <a:pPr algn="ctr"/>
            <a:r>
              <a:rPr lang="en-US" sz="2000" dirty="0">
                <a:solidFill>
                  <a:schemeClr val="tx1"/>
                </a:solidFill>
                <a:latin typeface="Eras Bold ITC" panose="020B0907030504020204" pitchFamily="34" charset="0"/>
              </a:rPr>
              <a:t>O</a:t>
            </a:r>
          </a:p>
          <a:p>
            <a:pPr algn="ctr"/>
            <a:r>
              <a:rPr lang="en-US" sz="2000" dirty="0">
                <a:solidFill>
                  <a:schemeClr val="tx1"/>
                </a:solidFill>
                <a:latin typeface="Eras Bold ITC" panose="020B0907030504020204" pitchFamily="34" charset="0"/>
              </a:rPr>
              <a:t>T</a:t>
            </a:r>
            <a:endParaRPr lang="en-IN" sz="2000" dirty="0">
              <a:solidFill>
                <a:schemeClr val="tx1"/>
              </a:solidFill>
              <a:latin typeface="Eras Bold ITC" panose="020B0907030504020204" pitchFamily="34" charset="0"/>
            </a:endParaRPr>
          </a:p>
        </p:txBody>
      </p:sp>
    </p:spTree>
    <p:extLst>
      <p:ext uri="{BB962C8B-B14F-4D97-AF65-F5344CB8AC3E}">
        <p14:creationId xmlns:p14="http://schemas.microsoft.com/office/powerpoint/2010/main" val="3814486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TotalTime>
  <Words>840</Words>
  <Application>Microsoft Office PowerPoint</Application>
  <PresentationFormat>Widescreen</PresentationFormat>
  <Paragraphs>111</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Agency FB</vt:lpstr>
      <vt:lpstr>Arial</vt:lpstr>
      <vt:lpstr>Arial Black</vt:lpstr>
      <vt:lpstr>Calibri</vt:lpstr>
      <vt:lpstr>Calibri Light</vt:lpstr>
      <vt:lpstr>Centaur</vt:lpstr>
      <vt:lpstr>Eras Bold ITC</vt:lpstr>
      <vt:lpstr>Eras Demi ITC</vt:lpstr>
      <vt:lpstr>Harlow Solid Italic</vt:lpstr>
      <vt:lpstr>Impact</vt:lpstr>
      <vt:lpstr>Imprint MT Shadow</vt:lpstr>
      <vt:lpstr>Monotype Corsiva</vt:lpstr>
      <vt:lpstr>Segoe UI Black</vt:lpstr>
      <vt:lpstr>Stencil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Yazhini Karthik</cp:lastModifiedBy>
  <cp:revision>5</cp:revision>
  <dcterms:created xsi:type="dcterms:W3CDTF">2021-08-24T19:29:43Z</dcterms:created>
  <dcterms:modified xsi:type="dcterms:W3CDTF">2022-11-01T10:17:14Z</dcterms:modified>
</cp:coreProperties>
</file>