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0" r:id="rId3"/>
    <p:sldId id="261" r:id="rId4"/>
    <p:sldId id="264" r:id="rId5"/>
    <p:sldId id="262" r:id="rId6"/>
    <p:sldId id="263" r:id="rId7"/>
    <p:sldId id="265" r:id="rId8"/>
    <p:sldId id="266" r:id="rId9"/>
    <p:sldId id="259" r:id="rId10"/>
    <p:sldId id="257" r:id="rId11"/>
    <p:sldId id="267" r:id="rId12"/>
    <p:sldId id="268" r:id="rId13"/>
    <p:sldId id="269" r:id="rId14"/>
    <p:sldId id="258" r:id="rId15"/>
    <p:sldId id="273" r:id="rId16"/>
    <p:sldId id="276" r:id="rId17"/>
    <p:sldId id="275" r:id="rId18"/>
    <p:sldId id="274" r:id="rId19"/>
    <p:sldId id="277" r:id="rId20"/>
    <p:sldId id="278" r:id="rId21"/>
    <p:sldId id="279" r:id="rId22"/>
    <p:sldId id="280" r:id="rId23"/>
    <p:sldId id="270" r:id="rId24"/>
    <p:sldId id="282" r:id="rId25"/>
    <p:sldId id="281" r:id="rId26"/>
    <p:sldId id="283" r:id="rId27"/>
    <p:sldId id="284" r:id="rId28"/>
    <p:sldId id="285"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187" autoAdjust="0"/>
  </p:normalViewPr>
  <p:slideViewPr>
    <p:cSldViewPr>
      <p:cViewPr varScale="1">
        <p:scale>
          <a:sx n="47" d="100"/>
          <a:sy n="47" d="100"/>
        </p:scale>
        <p:origin x="-188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8.wmf"/><Relationship Id="rId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28.wmf"/><Relationship Id="rId5" Type="http://schemas.openxmlformats.org/officeDocument/2006/relationships/image" Target="../media/image37.wmf"/><Relationship Id="rId4"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C18850-03AC-435D-BBB8-6AD0AC762A97}" type="datetimeFigureOut">
              <a:rPr lang="zh-CN" altLang="en-US" smtClean="0"/>
              <a:pPr/>
              <a:t>2013/11/12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DDEACE-4AF4-4564-9CDD-83485DFE47E1}" type="slidenum">
              <a:rPr lang="zh-CN" altLang="en-US" smtClean="0"/>
              <a:pPr/>
              <a:t>‹#›</a:t>
            </a:fld>
            <a:endParaRPr lang="zh-CN" altLang="en-US"/>
          </a:p>
        </p:txBody>
      </p:sp>
    </p:spTree>
    <p:extLst>
      <p:ext uri="{BB962C8B-B14F-4D97-AF65-F5344CB8AC3E}">
        <p14:creationId xmlns:p14="http://schemas.microsoft.com/office/powerpoint/2010/main" xmlns="" val="357286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测量光波在一个平面上的幅度信息，同时利用参考光束干涉的办法间接地记录测量平面上光波的相位信息，然后利用这两种信息成像，得到一种立体图像。</a:t>
            </a:r>
            <a:endParaRPr lang="zh-CN" altLang="en-US" dirty="0"/>
          </a:p>
        </p:txBody>
      </p:sp>
      <p:sp>
        <p:nvSpPr>
          <p:cNvPr id="4" name="灯片编号占位符 3"/>
          <p:cNvSpPr>
            <a:spLocks noGrp="1"/>
          </p:cNvSpPr>
          <p:nvPr>
            <p:ph type="sldNum" sz="quarter" idx="10"/>
          </p:nvPr>
        </p:nvSpPr>
        <p:spPr/>
        <p:txBody>
          <a:bodyPr/>
          <a:lstStyle/>
          <a:p>
            <a:fld id="{D3DDEACE-4AF4-4564-9CDD-83485DFE47E1}" type="slidenum">
              <a:rPr lang="zh-CN" altLang="en-US" smtClean="0"/>
              <a:pPr/>
              <a:t>2</a:t>
            </a:fld>
            <a:endParaRPr lang="zh-CN" altLang="en-US"/>
          </a:p>
        </p:txBody>
      </p:sp>
    </p:spTree>
    <p:extLst>
      <p:ext uri="{BB962C8B-B14F-4D97-AF65-F5344CB8AC3E}">
        <p14:creationId xmlns:p14="http://schemas.microsoft.com/office/powerpoint/2010/main" xmlns="" val="16607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da-D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da-D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292225" y="798513"/>
            <a:ext cx="4275138" cy="3206750"/>
          </a:xfrm>
          <a:ln/>
        </p:spPr>
      </p:sp>
      <p:sp>
        <p:nvSpPr>
          <p:cNvPr id="33795" name="Rectangle 3"/>
          <p:cNvSpPr>
            <a:spLocks noGrp="1" noChangeArrowheads="1"/>
          </p:cNvSpPr>
          <p:nvPr>
            <p:ph type="body" idx="1"/>
          </p:nvPr>
        </p:nvSpPr>
        <p:spPr>
          <a:xfrm>
            <a:off x="914401" y="4345516"/>
            <a:ext cx="5026025" cy="3151465"/>
          </a:xfrm>
        </p:spPr>
        <p:txBody>
          <a:bodyPr/>
          <a:lstStyle/>
          <a:p>
            <a:r>
              <a:rPr lang="en-US" dirty="0"/>
              <a:t>The present page states the basic idea of SONAH.</a:t>
            </a:r>
          </a:p>
          <a:p>
            <a:r>
              <a:rPr lang="en-US" dirty="0"/>
              <a:t>In the measurement plane we have a set of measurement positions </a:t>
            </a:r>
            <a:r>
              <a:rPr lang="en-US" b="1" dirty="0" err="1"/>
              <a:t>r</a:t>
            </a:r>
            <a:r>
              <a:rPr lang="en-US" baseline="-25000" dirty="0" err="1"/>
              <a:t>n</a:t>
            </a:r>
            <a:r>
              <a:rPr lang="en-US" dirty="0"/>
              <a:t>.  The measurement grid can be irregular.  Assume we want to estimate the sound pressure at a given position </a:t>
            </a:r>
            <a:r>
              <a:rPr lang="en-US" b="1" dirty="0"/>
              <a:t>r</a:t>
            </a:r>
            <a:r>
              <a:rPr lang="en-US" dirty="0"/>
              <a:t> on or above the source plane.  We assume complex frequency domain data.</a:t>
            </a:r>
          </a:p>
          <a:p>
            <a:r>
              <a:rPr lang="en-US" dirty="0"/>
              <a:t>The starting point is that the calculated pressure must be a complex linear combination of the measured pressure data.  (This holds true for all methods that involve a sequence of linear operations on the vector of measured data)  The challenge is to obtain the vector </a:t>
            </a:r>
            <a:r>
              <a:rPr lang="en-US" b="1" dirty="0"/>
              <a:t>c</a:t>
            </a:r>
            <a:r>
              <a:rPr lang="en-US" dirty="0"/>
              <a:t> of coefficients that gives us the best possible estimate at any chosen position.</a:t>
            </a:r>
          </a:p>
          <a:p>
            <a:r>
              <a:rPr lang="en-US" dirty="0"/>
              <a:t>To get the coefficients, we require that the linear combination formula must provide good estimation for all plane propagating and evanescent wave functions.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292225" y="798513"/>
            <a:ext cx="4275138" cy="3206750"/>
          </a:xfrm>
          <a:ln/>
        </p:spPr>
      </p:sp>
      <p:sp>
        <p:nvSpPr>
          <p:cNvPr id="35843" name="Rectangle 3"/>
          <p:cNvSpPr>
            <a:spLocks noGrp="1" noChangeArrowheads="1"/>
          </p:cNvSpPr>
          <p:nvPr>
            <p:ph type="body" idx="1"/>
          </p:nvPr>
        </p:nvSpPr>
        <p:spPr>
          <a:xfrm>
            <a:off x="914401" y="4345516"/>
            <a:ext cx="5026025" cy="3151465"/>
          </a:xfrm>
        </p:spPr>
        <p:txBody>
          <a:bodyPr/>
          <a:lstStyle/>
          <a:p>
            <a:r>
              <a:rPr lang="en-US"/>
              <a:t>The present page states the basic idea of SONAH.</a:t>
            </a:r>
          </a:p>
          <a:p>
            <a:r>
              <a:rPr lang="en-US"/>
              <a:t>In the measurement plane we have a set of measurement positions </a:t>
            </a:r>
            <a:r>
              <a:rPr lang="en-US" b="1"/>
              <a:t>r</a:t>
            </a:r>
            <a:r>
              <a:rPr lang="en-US" baseline="-25000"/>
              <a:t>n</a:t>
            </a:r>
            <a:r>
              <a:rPr lang="en-US"/>
              <a:t>.  The measurement grid can be irregular.  Assume we want to estimate the sound pressure at a given position </a:t>
            </a:r>
            <a:r>
              <a:rPr lang="en-US" b="1"/>
              <a:t>r</a:t>
            </a:r>
            <a:r>
              <a:rPr lang="en-US"/>
              <a:t> on or above the source plane.  We assume complex frequency domain data.</a:t>
            </a:r>
          </a:p>
          <a:p>
            <a:r>
              <a:rPr lang="en-US"/>
              <a:t>The starting point is that the calculated pressure must be a complex linear combination of the measured pressure data.  (This holds true for all methods that involve a sequence of linear operations on the vector of measured data)  The challenge is to obtain the vector </a:t>
            </a:r>
            <a:r>
              <a:rPr lang="en-US" b="1"/>
              <a:t>c</a:t>
            </a:r>
            <a:r>
              <a:rPr lang="en-US"/>
              <a:t> of coefficients that gives us the best possible estimate at any chosen position.</a:t>
            </a:r>
          </a:p>
          <a:p>
            <a:r>
              <a:rPr lang="en-US"/>
              <a:t>To get the coefficients, we require that the linear combination formula must provide good estimation for all plane propagating and evanescent wave functions.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292225" y="833438"/>
            <a:ext cx="4270375" cy="3203575"/>
          </a:xfrm>
          <a:ln/>
        </p:spPr>
      </p:sp>
      <p:sp>
        <p:nvSpPr>
          <p:cNvPr id="41987" name="Rectangle 3"/>
          <p:cNvSpPr>
            <a:spLocks noGrp="1" noChangeArrowheads="1"/>
          </p:cNvSpPr>
          <p:nvPr>
            <p:ph type="body" idx="1"/>
          </p:nvPr>
        </p:nvSpPr>
        <p:spPr>
          <a:xfrm>
            <a:off x="941389" y="4378190"/>
            <a:ext cx="5019675" cy="4096013"/>
          </a:xfr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Lst>
        </p:spPr>
        <p:txBody>
          <a:bodyPr/>
          <a:lstStyle/>
          <a:p>
            <a:r>
              <a:rPr lang="en-GB" altLang="zh-CN"/>
              <a:t>421 measurement points.</a:t>
            </a:r>
          </a:p>
          <a:p>
            <a:r>
              <a:rPr lang="en-GB" altLang="zh-CN"/>
              <a:t>Probe microphone: 4182 (relatively high level Self noise but due to cross-spectral implementation of STSF we obtain good results.</a:t>
            </a:r>
          </a:p>
          <a:p>
            <a:r>
              <a:rPr lang="en-GB" altLang="zh-CN"/>
              <a:t>20 minutes per 100 points</a:t>
            </a:r>
          </a:p>
          <a:p>
            <a:r>
              <a:rPr lang="en-GB" altLang="zh-CN"/>
              <a:t>Background noise audible from ventilation but seemingly not significant on measurement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右图，可以比较明显看出，由不同角度入射得到的全息图像。</a:t>
            </a:r>
            <a:endParaRPr lang="zh-CN" altLang="en-US" dirty="0"/>
          </a:p>
        </p:txBody>
      </p:sp>
      <p:sp>
        <p:nvSpPr>
          <p:cNvPr id="4" name="灯片编号占位符 3"/>
          <p:cNvSpPr>
            <a:spLocks noGrp="1"/>
          </p:cNvSpPr>
          <p:nvPr>
            <p:ph type="sldNum" sz="quarter" idx="10"/>
          </p:nvPr>
        </p:nvSpPr>
        <p:spPr/>
        <p:txBody>
          <a:bodyPr/>
          <a:lstStyle/>
          <a:p>
            <a:fld id="{D3DDEACE-4AF4-4564-9CDD-83485DFE47E1}" type="slidenum">
              <a:rPr lang="zh-CN" altLang="en-US" smtClean="0"/>
              <a:pPr/>
              <a:t>4</a:t>
            </a:fld>
            <a:endParaRPr lang="zh-CN" altLang="en-US"/>
          </a:p>
        </p:txBody>
      </p:sp>
    </p:spTree>
    <p:extLst>
      <p:ext uri="{BB962C8B-B14F-4D97-AF65-F5344CB8AC3E}">
        <p14:creationId xmlns:p14="http://schemas.microsoft.com/office/powerpoint/2010/main" xmlns="" val="3211501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由于光波的频率很高，全息成像应用广泛，宏观到微观，甚至是量子学尺度上的成像都有应用。</a:t>
            </a:r>
            <a:endParaRPr lang="zh-CN" altLang="en-US" dirty="0"/>
          </a:p>
        </p:txBody>
      </p:sp>
      <p:sp>
        <p:nvSpPr>
          <p:cNvPr id="4" name="灯片编号占位符 3"/>
          <p:cNvSpPr>
            <a:spLocks noGrp="1"/>
          </p:cNvSpPr>
          <p:nvPr>
            <p:ph type="sldNum" sz="quarter" idx="10"/>
          </p:nvPr>
        </p:nvSpPr>
        <p:spPr/>
        <p:txBody>
          <a:bodyPr/>
          <a:lstStyle/>
          <a:p>
            <a:fld id="{D3DDEACE-4AF4-4564-9CDD-83485DFE47E1}" type="slidenum">
              <a:rPr lang="zh-CN" altLang="en-US" smtClean="0"/>
              <a:pPr/>
              <a:t>5</a:t>
            </a:fld>
            <a:endParaRPr lang="zh-CN" altLang="en-US"/>
          </a:p>
        </p:txBody>
      </p:sp>
    </p:spTree>
    <p:extLst>
      <p:ext uri="{BB962C8B-B14F-4D97-AF65-F5344CB8AC3E}">
        <p14:creationId xmlns:p14="http://schemas.microsoft.com/office/powerpoint/2010/main" xmlns="" val="2943960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3D</a:t>
            </a:r>
            <a:r>
              <a:rPr lang="zh-CN" altLang="en-US" dirty="0" smtClean="0"/>
              <a:t>全息投影，利用干涉和衍射原理记录并再现物体真实</a:t>
            </a:r>
            <a:r>
              <a:rPr lang="zh-CN" altLang="en-US" baseline="0" dirty="0" smtClean="0"/>
              <a:t>的三维图像，与传统的偏振原理的</a:t>
            </a:r>
            <a:r>
              <a:rPr lang="en-US" altLang="zh-CN" baseline="0" dirty="0" smtClean="0"/>
              <a:t>3D</a:t>
            </a:r>
            <a:r>
              <a:rPr lang="zh-CN" altLang="en-US" baseline="0" dirty="0" smtClean="0"/>
              <a:t>投影技术，这是一种无需配戴</a:t>
            </a:r>
            <a:r>
              <a:rPr lang="en-US" altLang="zh-CN" baseline="0" dirty="0" smtClean="0"/>
              <a:t>3D</a:t>
            </a:r>
            <a:r>
              <a:rPr lang="zh-CN" altLang="en-US" baseline="0" dirty="0" smtClean="0"/>
              <a:t>眼镜的技术。</a:t>
            </a:r>
            <a:endParaRPr lang="zh-CN" altLang="en-US" dirty="0"/>
          </a:p>
        </p:txBody>
      </p:sp>
      <p:sp>
        <p:nvSpPr>
          <p:cNvPr id="4" name="灯片编号占位符 3"/>
          <p:cNvSpPr>
            <a:spLocks noGrp="1"/>
          </p:cNvSpPr>
          <p:nvPr>
            <p:ph type="sldNum" sz="quarter" idx="10"/>
          </p:nvPr>
        </p:nvSpPr>
        <p:spPr/>
        <p:txBody>
          <a:bodyPr/>
          <a:lstStyle/>
          <a:p>
            <a:fld id="{D3DDEACE-4AF4-4564-9CDD-83485DFE47E1}" type="slidenum">
              <a:rPr lang="zh-CN" altLang="en-US" smtClean="0"/>
              <a:pPr/>
              <a:t>6</a:t>
            </a:fld>
            <a:endParaRPr lang="zh-CN" altLang="en-US"/>
          </a:p>
        </p:txBody>
      </p:sp>
    </p:spTree>
    <p:extLst>
      <p:ext uri="{BB962C8B-B14F-4D97-AF65-F5344CB8AC3E}">
        <p14:creationId xmlns:p14="http://schemas.microsoft.com/office/powerpoint/2010/main" xmlns="" val="996306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声波的频率比较低，记录振幅与相位信息都比较方便，要用相干处理方法可较易得到图像。由于受光全息成像的影响，一般所说的声全息技术专指用一个平面上测量的声场反推声源辐射的方法。</a:t>
            </a:r>
            <a:endParaRPr lang="zh-CN" altLang="en-US" dirty="0"/>
          </a:p>
        </p:txBody>
      </p:sp>
      <p:sp>
        <p:nvSpPr>
          <p:cNvPr id="4" name="灯片编号占位符 3"/>
          <p:cNvSpPr>
            <a:spLocks noGrp="1"/>
          </p:cNvSpPr>
          <p:nvPr>
            <p:ph type="sldNum" sz="quarter" idx="10"/>
          </p:nvPr>
        </p:nvSpPr>
        <p:spPr/>
        <p:txBody>
          <a:bodyPr/>
          <a:lstStyle/>
          <a:p>
            <a:fld id="{D3DDEACE-4AF4-4564-9CDD-83485DFE47E1}" type="slidenum">
              <a:rPr lang="zh-CN" altLang="en-US" smtClean="0"/>
              <a:pPr/>
              <a:t>8</a:t>
            </a:fld>
            <a:endParaRPr lang="zh-CN" altLang="en-US"/>
          </a:p>
        </p:txBody>
      </p:sp>
    </p:spTree>
    <p:extLst>
      <p:ext uri="{BB962C8B-B14F-4D97-AF65-F5344CB8AC3E}">
        <p14:creationId xmlns:p14="http://schemas.microsoft.com/office/powerpoint/2010/main" xmlns="" val="3702931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上式表示两个平行平面上的声场关系，因此如果已知声场中一个平面的分布，就可以利用这样一个空间变换式得到另一个平面上的声压分布。</a:t>
            </a:r>
          </a:p>
          <a:p>
            <a:r>
              <a:rPr lang="zh-CN" altLang="en-US" dirty="0" smtClean="0"/>
              <a:t>为了测量一个振动声源平面上的声辐射，可以在一定距离之外的一个平行平面上逐点测量声压，然后逆运算得到。</a:t>
            </a:r>
            <a:endParaRPr lang="en-US" altLang="zh-CN" dirty="0" smtClean="0"/>
          </a:p>
          <a:p>
            <a:r>
              <a:rPr lang="zh-CN" altLang="en-US" dirty="0" smtClean="0"/>
              <a:t>但两个平面的距离不能太大，因为声场可能包含凋落波的成分。</a:t>
            </a:r>
            <a:endParaRPr lang="zh-CN" altLang="en-US" dirty="0"/>
          </a:p>
        </p:txBody>
      </p:sp>
      <p:sp>
        <p:nvSpPr>
          <p:cNvPr id="4" name="灯片编号占位符 3"/>
          <p:cNvSpPr>
            <a:spLocks noGrp="1"/>
          </p:cNvSpPr>
          <p:nvPr>
            <p:ph type="sldNum" sz="quarter" idx="10"/>
          </p:nvPr>
        </p:nvSpPr>
        <p:spPr/>
        <p:txBody>
          <a:bodyPr/>
          <a:lstStyle/>
          <a:p>
            <a:fld id="{D3DDEACE-4AF4-4564-9CDD-83485DFE47E1}" type="slidenum">
              <a:rPr lang="zh-CN" altLang="en-US" smtClean="0"/>
              <a:pPr/>
              <a:t>9</a:t>
            </a:fld>
            <a:endParaRPr lang="zh-CN" altLang="en-US"/>
          </a:p>
        </p:txBody>
      </p:sp>
    </p:spTree>
    <p:extLst>
      <p:ext uri="{BB962C8B-B14F-4D97-AF65-F5344CB8AC3E}">
        <p14:creationId xmlns:p14="http://schemas.microsoft.com/office/powerpoint/2010/main" xmlns="" val="903122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42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1" name="Rectangle 3"/>
          <p:cNvSpPr>
            <a:spLocks noChangeArrowheads="1"/>
          </p:cNvSpPr>
          <p:nvPr/>
        </p:nvSpPr>
        <p:spPr bwMode="auto">
          <a:xfrm>
            <a:off x="3886200" y="8686577"/>
            <a:ext cx="2971800" cy="45742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2" name="Rectangle 4"/>
          <p:cNvSpPr>
            <a:spLocks noChangeArrowheads="1"/>
          </p:cNvSpPr>
          <p:nvPr/>
        </p:nvSpPr>
        <p:spPr bwMode="auto">
          <a:xfrm>
            <a:off x="0" y="8686577"/>
            <a:ext cx="2971800" cy="45742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3" name="Rectangle 5"/>
          <p:cNvSpPr>
            <a:spLocks noChangeArrowheads="1"/>
          </p:cNvSpPr>
          <p:nvPr/>
        </p:nvSpPr>
        <p:spPr bwMode="auto">
          <a:xfrm>
            <a:off x="0" y="0"/>
            <a:ext cx="2971800" cy="45742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4" name="Rectangle 6"/>
          <p:cNvSpPr>
            <a:spLocks noChangeArrowheads="1"/>
          </p:cNvSpPr>
          <p:nvPr/>
        </p:nvSpPr>
        <p:spPr bwMode="auto">
          <a:xfrm>
            <a:off x="3886200" y="0"/>
            <a:ext cx="2971800" cy="45742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5" name="Rectangle 7"/>
          <p:cNvSpPr>
            <a:spLocks noChangeArrowheads="1"/>
          </p:cNvSpPr>
          <p:nvPr/>
        </p:nvSpPr>
        <p:spPr bwMode="auto">
          <a:xfrm>
            <a:off x="3886200" y="8686577"/>
            <a:ext cx="2971800" cy="45742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6" name="Rectangle 8"/>
          <p:cNvSpPr>
            <a:spLocks noChangeArrowheads="1"/>
          </p:cNvSpPr>
          <p:nvPr/>
        </p:nvSpPr>
        <p:spPr bwMode="auto">
          <a:xfrm>
            <a:off x="0" y="8686577"/>
            <a:ext cx="2971800" cy="45742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7" name="Rectangle 9"/>
          <p:cNvSpPr>
            <a:spLocks noChangeArrowheads="1"/>
          </p:cNvSpPr>
          <p:nvPr/>
        </p:nvSpPr>
        <p:spPr bwMode="auto">
          <a:xfrm>
            <a:off x="0" y="0"/>
            <a:ext cx="2971800" cy="45742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8" name="Rectangle 10"/>
          <p:cNvSpPr>
            <a:spLocks noGrp="1" noRot="1" noChangeAspect="1" noChangeArrowheads="1" noTextEdit="1"/>
          </p:cNvSpPr>
          <p:nvPr>
            <p:ph type="sldImg"/>
          </p:nvPr>
        </p:nvSpPr>
        <p:spPr>
          <a:ln cap="flat"/>
        </p:spPr>
      </p:sp>
      <p:sp>
        <p:nvSpPr>
          <p:cNvPr id="7179" name="Rectangle 11"/>
          <p:cNvSpPr>
            <a:spLocks noGrp="1" noChangeArrowheads="1"/>
          </p:cNvSpPr>
          <p:nvPr>
            <p:ph type="body" idx="1"/>
          </p:nvPr>
        </p:nvSpPr>
        <p:spPr>
          <a:ln/>
        </p:spPr>
        <p:txBody>
          <a:bodyPr/>
          <a:lstStyle/>
          <a:p>
            <a:endParaRPr lang="da-D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da-D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292225" y="796925"/>
            <a:ext cx="4275138" cy="3205163"/>
          </a:xfrm>
          <a:ln/>
        </p:spPr>
      </p:sp>
      <p:sp>
        <p:nvSpPr>
          <p:cNvPr id="31747" name="Rectangle 3"/>
          <p:cNvSpPr>
            <a:spLocks noGrp="1" noChangeArrowheads="1"/>
          </p:cNvSpPr>
          <p:nvPr>
            <p:ph type="body" idx="1"/>
          </p:nvPr>
        </p:nvSpPr>
        <p:spPr>
          <a:xfrm>
            <a:off x="912814" y="4344031"/>
            <a:ext cx="5032375" cy="3605917"/>
          </a:xfrm>
        </p:spPr>
        <p:txBody>
          <a:bodyPr/>
          <a:lstStyle/>
          <a:p>
            <a:r>
              <a:rPr lang="en-GB" altLang="zh-CN"/>
              <a:t>The measurement at discrete positions in space can be seen as a spatial sampling of the sound field. We know from the sampling theorem that the sampling frequency has to be at least two times the highest frequency. </a:t>
            </a:r>
          </a:p>
          <a:p>
            <a:r>
              <a:rPr lang="en-GB" altLang="zh-CN"/>
              <a:t>The propagation of the sound field from the source to the measurement plane acts as a natural “anti-aliasing filter” for the spatial sampling process: Close to the source the sound field can exhibit very fast spatial variations - corresponding to a significant content of high spatial frequencies. Outside the near-field region the fastest spatial variation of the sound field is given by the wavelength at the considered temporal frequency.</a:t>
            </a:r>
          </a:p>
          <a:p>
            <a:r>
              <a:rPr lang="en-GB" altLang="zh-CN"/>
              <a:t>As a consequence, if we measure outside the near-field region, the sampling theorem requires at least two microphone positions for each wavelength. This requirement must be fulfilled at all temporal frequencies of interest, the highest temporal frequency therefore determining the microphone spacing.</a:t>
            </a:r>
          </a:p>
          <a:p>
            <a:r>
              <a:rPr lang="en-GB" altLang="zh-CN"/>
              <a:t>The “anti-aliasing filter” can be shown to provide an acceptable 20 dB attenuation of spatial aliasing components, if the distance from the source to the measurement plane is at least equal to the microphone spacing. In other words, the microphone spacing is not allowed to exceed the source distance (the measurement distance).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EFCF8F-3201-4952-BE23-36E0B41AB1DE}" type="datetimeFigureOut">
              <a:rPr lang="zh-CN" altLang="en-US" smtClean="0"/>
              <a:pPr/>
              <a:t>2013/11/12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147401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EFCF8F-3201-4952-BE23-36E0B41AB1DE}" type="datetimeFigureOut">
              <a:rPr lang="zh-CN" altLang="en-US" smtClean="0"/>
              <a:pPr/>
              <a:t>2013/11/12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252611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EFCF8F-3201-4952-BE23-36E0B41AB1DE}" type="datetimeFigureOut">
              <a:rPr lang="zh-CN" altLang="en-US" smtClean="0"/>
              <a:pPr/>
              <a:t>2013/11/12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87635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EFCF8F-3201-4952-BE23-36E0B41AB1DE}" type="datetimeFigureOut">
              <a:rPr lang="zh-CN" altLang="en-US" smtClean="0"/>
              <a:pPr/>
              <a:t>2013/11/12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141033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EFCF8F-3201-4952-BE23-36E0B41AB1DE}" type="datetimeFigureOut">
              <a:rPr lang="zh-CN" altLang="en-US" smtClean="0"/>
              <a:pPr/>
              <a:t>2013/11/12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110960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EFCF8F-3201-4952-BE23-36E0B41AB1DE}" type="datetimeFigureOut">
              <a:rPr lang="zh-CN" altLang="en-US" smtClean="0"/>
              <a:pPr/>
              <a:t>2013/11/12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11500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EFCF8F-3201-4952-BE23-36E0B41AB1DE}" type="datetimeFigureOut">
              <a:rPr lang="zh-CN" altLang="en-US" smtClean="0"/>
              <a:pPr/>
              <a:t>2013/11/12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411561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EFCF8F-3201-4952-BE23-36E0B41AB1DE}" type="datetimeFigureOut">
              <a:rPr lang="zh-CN" altLang="en-US" smtClean="0"/>
              <a:pPr/>
              <a:t>2013/11/12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190383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EFCF8F-3201-4952-BE23-36E0B41AB1DE}" type="datetimeFigureOut">
              <a:rPr lang="zh-CN" altLang="en-US" smtClean="0"/>
              <a:pPr/>
              <a:t>2013/11/12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29375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EFCF8F-3201-4952-BE23-36E0B41AB1DE}" type="datetimeFigureOut">
              <a:rPr lang="zh-CN" altLang="en-US" smtClean="0"/>
              <a:pPr/>
              <a:t>2013/11/12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414178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EFCF8F-3201-4952-BE23-36E0B41AB1DE}" type="datetimeFigureOut">
              <a:rPr lang="zh-CN" altLang="en-US" smtClean="0"/>
              <a:pPr/>
              <a:t>2013/11/12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328795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FCF8F-3201-4952-BE23-36E0B41AB1DE}" type="datetimeFigureOut">
              <a:rPr lang="zh-CN" altLang="en-US" smtClean="0"/>
              <a:pPr/>
              <a:t>2013/11/12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6C156-F9CC-4B90-8945-907117B5EABF}" type="slidenum">
              <a:rPr lang="zh-CN" altLang="en-US" smtClean="0"/>
              <a:pPr/>
              <a:t>‹#›</a:t>
            </a:fld>
            <a:endParaRPr lang="zh-CN" altLang="en-US"/>
          </a:p>
        </p:txBody>
      </p:sp>
    </p:spTree>
    <p:extLst>
      <p:ext uri="{BB962C8B-B14F-4D97-AF65-F5344CB8AC3E}">
        <p14:creationId xmlns:p14="http://schemas.microsoft.com/office/powerpoint/2010/main" xmlns="" val="263819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slideLayout" Target="../slideLayouts/slideLayout2.xml"/><Relationship Id="rId7" Type="http://schemas.openxmlformats.org/officeDocument/2006/relationships/oleObject" Target="../embeddings/oleObject12.bin"/><Relationship Id="rId2" Type="http://schemas.openxmlformats.org/officeDocument/2006/relationships/video" Target="file:///C:\PAPERS\2003\InterNoise2003\SONAH_paper\Presentation\Wave30deg.avi" TargetMode="Externa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33.png"/><Relationship Id="rId4" Type="http://schemas.openxmlformats.org/officeDocument/2006/relationships/notesSlide" Target="../notesSlides/notesSlide12.xml"/><Relationship Id="rId9"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slideLayout" Target="../slideLayouts/slideLayout2.xml"/><Relationship Id="rId7" Type="http://schemas.openxmlformats.org/officeDocument/2006/relationships/oleObject" Target="../embeddings/oleObject16.bin"/><Relationship Id="rId2" Type="http://schemas.openxmlformats.org/officeDocument/2006/relationships/video" Target="file:///C:\PAPERS\2003\InterNoise2003\SONAH_paper\Presentation\EvanescentWave.avi" TargetMode="Externa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38.png"/><Relationship Id="rId10" Type="http://schemas.openxmlformats.org/officeDocument/2006/relationships/oleObject" Target="../embeddings/oleObject19.bin"/><Relationship Id="rId4" Type="http://schemas.openxmlformats.org/officeDocument/2006/relationships/notesSlide" Target="../notesSlides/notesSlide13.xml"/><Relationship Id="rId9"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jpe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 Id="rId9" Type="http://schemas.openxmlformats.org/officeDocument/2006/relationships/image" Target="../media/image46.jpeg"/></Relationships>
</file>

<file path=ppt/slides/_rels/slide2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H</a:t>
            </a:r>
            <a:r>
              <a:rPr lang="en-US" altLang="zh-CN" dirty="0" smtClean="0"/>
              <a:t>olography</a:t>
            </a:r>
            <a:endParaRPr lang="zh-CN" altLang="en-US" dirty="0"/>
          </a:p>
        </p:txBody>
      </p:sp>
      <p:sp>
        <p:nvSpPr>
          <p:cNvPr id="3" name="副标题 2"/>
          <p:cNvSpPr>
            <a:spLocks noGrp="1"/>
          </p:cNvSpPr>
          <p:nvPr>
            <p:ph type="subTitle" idx="1"/>
          </p:nvPr>
        </p:nvSpPr>
        <p:spPr/>
        <p:txBody>
          <a:bodyPr/>
          <a:lstStyle/>
          <a:p>
            <a:r>
              <a:rPr lang="en-US" altLang="zh-CN" dirty="0" smtClean="0"/>
              <a:t>Chandler</a:t>
            </a:r>
          </a:p>
          <a:p>
            <a:r>
              <a:rPr lang="en-US" altLang="zh-CN" dirty="0" smtClean="0"/>
              <a:t>2013/11/8</a:t>
            </a:r>
          </a:p>
        </p:txBody>
      </p:sp>
    </p:spTree>
    <p:extLst>
      <p:ext uri="{BB962C8B-B14F-4D97-AF65-F5344CB8AC3E}">
        <p14:creationId xmlns:p14="http://schemas.microsoft.com/office/powerpoint/2010/main" xmlns="" val="3609052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15888"/>
            <a:ext cx="8534400" cy="6172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71971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536334" y="1600200"/>
            <a:ext cx="4071331" cy="4525963"/>
          </a:xfrm>
        </p:spPr>
      </p:pic>
    </p:spTree>
    <p:extLst>
      <p:ext uri="{BB962C8B-B14F-4D97-AF65-F5344CB8AC3E}">
        <p14:creationId xmlns:p14="http://schemas.microsoft.com/office/powerpoint/2010/main" xmlns="" val="4017543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7" name="内容占位符 6"/>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778370" y="1628800"/>
            <a:ext cx="2603005" cy="3425006"/>
          </a:xfrm>
        </p:spPr>
      </p:pic>
      <p:pic>
        <p:nvPicPr>
          <p:cNvPr id="8" name="内容占位符 7"/>
          <p:cNvPicPr>
            <a:picLocks noGrp="1" noChangeAspect="1"/>
          </p:cNvPicPr>
          <p:nvPr>
            <p:ph sz="half" idx="2"/>
          </p:nvPr>
        </p:nvPicPr>
        <p:blipFill>
          <a:blip r:embed="rId3" cstate="print">
            <a:extLst>
              <a:ext uri="{28A0092B-C50C-407E-A947-70E740481C1C}">
                <a14:useLocalDpi xmlns:a14="http://schemas.microsoft.com/office/drawing/2010/main" xmlns="" val="0"/>
              </a:ext>
            </a:extLst>
          </a:blip>
          <a:stretch>
            <a:fillRect/>
          </a:stretch>
        </p:blipFill>
        <p:spPr>
          <a:xfrm>
            <a:off x="3623929" y="1772816"/>
            <a:ext cx="4777121" cy="3280990"/>
          </a:xfrm>
        </p:spPr>
      </p:pic>
    </p:spTree>
    <p:extLst>
      <p:ext uri="{BB962C8B-B14F-4D97-AF65-F5344CB8AC3E}">
        <p14:creationId xmlns:p14="http://schemas.microsoft.com/office/powerpoint/2010/main" xmlns="" val="2605249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61051" y="1916832"/>
            <a:ext cx="6982119" cy="4104456"/>
          </a:xfrm>
        </p:spPr>
      </p:pic>
    </p:spTree>
    <p:extLst>
      <p:ext uri="{BB962C8B-B14F-4D97-AF65-F5344CB8AC3E}">
        <p14:creationId xmlns:p14="http://schemas.microsoft.com/office/powerpoint/2010/main" xmlns="" val="3130595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2775" y="260350"/>
            <a:ext cx="5497513" cy="59769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09696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4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50" name="Rectangle 6"/>
          <p:cNvSpPr>
            <a:spLocks noGrp="1" noChangeArrowheads="1"/>
          </p:cNvSpPr>
          <p:nvPr>
            <p:ph type="title"/>
          </p:nvPr>
        </p:nvSpPr>
        <p:spPr>
          <a:xfrm>
            <a:off x="465138" y="188640"/>
            <a:ext cx="8229600" cy="778098"/>
          </a:xfrm>
          <a:noFill/>
          <a:ln/>
        </p:spPr>
        <p:txBody>
          <a:bodyPr/>
          <a:lstStyle/>
          <a:p>
            <a:r>
              <a:rPr lang="da-DK" dirty="0"/>
              <a:t>STSF / NAH Introduction</a:t>
            </a:r>
          </a:p>
        </p:txBody>
      </p:sp>
      <p:sp>
        <p:nvSpPr>
          <p:cNvPr id="6151" name="Rectangle 7"/>
          <p:cNvSpPr>
            <a:spLocks noGrp="1" noChangeArrowheads="1"/>
          </p:cNvSpPr>
          <p:nvPr>
            <p:ph type="body" idx="1"/>
          </p:nvPr>
        </p:nvSpPr>
        <p:spPr>
          <a:xfrm>
            <a:off x="466725" y="957263"/>
            <a:ext cx="8189913" cy="3216275"/>
          </a:xfrm>
          <a:noFill/>
          <a:ln/>
        </p:spPr>
        <p:txBody>
          <a:bodyPr>
            <a:normAutofit/>
          </a:bodyPr>
          <a:lstStyle/>
          <a:p>
            <a:r>
              <a:rPr lang="da-DK" dirty="0"/>
              <a:t>Nearfield Acoustical Holography NAH</a:t>
            </a:r>
          </a:p>
          <a:p>
            <a:pPr lvl="1"/>
            <a:r>
              <a:rPr lang="da-DK" sz="2000" dirty="0"/>
              <a:t>B&amp;K terminology: STSF (Spatial Transformation of Soundfields)</a:t>
            </a:r>
          </a:p>
          <a:p>
            <a:pPr lvl="1"/>
            <a:r>
              <a:rPr lang="da-DK" sz="2000" dirty="0"/>
              <a:t>Holography means that all information about the sound field is preserved. Similar to optical holography.</a:t>
            </a:r>
          </a:p>
          <a:p>
            <a:pPr lvl="1"/>
            <a:r>
              <a:rPr lang="da-DK" sz="2000" dirty="0"/>
              <a:t>Measure pressure only, calculate the remaining soundfield descriptors.</a:t>
            </a:r>
          </a:p>
        </p:txBody>
      </p:sp>
      <p:pic>
        <p:nvPicPr>
          <p:cNvPr id="6152"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5600" y="3536950"/>
            <a:ext cx="2208213" cy="2246313"/>
          </a:xfrm>
          <a:prstGeom prst="rect">
            <a:avLst/>
          </a:prstGeom>
          <a:noFill/>
          <a:extLst>
            <a:ext uri="{909E8E84-426E-40DD-AFC4-6F175D3DCCD1}">
              <a14:hiddenFill xmlns:a14="http://schemas.microsoft.com/office/drawing/2010/main" xmlns="">
                <a:solidFill>
                  <a:srgbClr val="FFFFFF"/>
                </a:solidFill>
              </a14:hiddenFill>
            </a:ext>
          </a:extLst>
        </p:spPr>
      </p:pic>
      <p:pic>
        <p:nvPicPr>
          <p:cNvPr id="6153" name="Picture 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46788" y="3524250"/>
            <a:ext cx="2647950" cy="23876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6154" name="Line 10"/>
          <p:cNvSpPr>
            <a:spLocks noChangeShapeType="1"/>
          </p:cNvSpPr>
          <p:nvPr/>
        </p:nvSpPr>
        <p:spPr bwMode="auto">
          <a:xfrm>
            <a:off x="3275013" y="4457700"/>
            <a:ext cx="2038350"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55" name="Text Box 11"/>
          <p:cNvSpPr txBox="1">
            <a:spLocks noChangeArrowheads="1"/>
          </p:cNvSpPr>
          <p:nvPr/>
        </p:nvSpPr>
        <p:spPr bwMode="auto">
          <a:xfrm>
            <a:off x="3021013" y="3981450"/>
            <a:ext cx="509587"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a-DK"/>
              <a:t>2D</a:t>
            </a:r>
          </a:p>
        </p:txBody>
      </p:sp>
      <p:sp>
        <p:nvSpPr>
          <p:cNvPr id="6156" name="Text Box 12"/>
          <p:cNvSpPr txBox="1">
            <a:spLocks noChangeArrowheads="1"/>
          </p:cNvSpPr>
          <p:nvPr/>
        </p:nvSpPr>
        <p:spPr bwMode="auto">
          <a:xfrm>
            <a:off x="4930775" y="3970338"/>
            <a:ext cx="509588" cy="363537"/>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a-DK"/>
              <a:t>3D</a:t>
            </a:r>
          </a:p>
        </p:txBody>
      </p:sp>
      <p:sp>
        <p:nvSpPr>
          <p:cNvPr id="6157" name="Text Box 13"/>
          <p:cNvSpPr txBox="1">
            <a:spLocks noChangeArrowheads="1"/>
          </p:cNvSpPr>
          <p:nvPr/>
        </p:nvSpPr>
        <p:spPr bwMode="auto">
          <a:xfrm>
            <a:off x="3276600" y="4675188"/>
            <a:ext cx="1992313" cy="1090612"/>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da-DK"/>
              <a:t>Pressure</a:t>
            </a:r>
          </a:p>
          <a:p>
            <a:pPr algn="ctr"/>
            <a:r>
              <a:rPr lang="da-DK"/>
              <a:t>Particle Velocity</a:t>
            </a:r>
          </a:p>
          <a:p>
            <a:pPr algn="ctr"/>
            <a:r>
              <a:rPr lang="da-DK"/>
              <a:t>Intensity</a:t>
            </a:r>
          </a:p>
        </p:txBody>
      </p:sp>
    </p:spTree>
    <p:extLst>
      <p:ext uri="{BB962C8B-B14F-4D97-AF65-F5344CB8AC3E}">
        <p14:creationId xmlns:p14="http://schemas.microsoft.com/office/powerpoint/2010/main" xmlns="" val="53680799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228600" y="228600"/>
            <a:ext cx="7772400" cy="609600"/>
          </a:xfrm>
        </p:spPr>
        <p:txBody>
          <a:bodyPr>
            <a:normAutofit fontScale="90000"/>
          </a:bodyPr>
          <a:lstStyle/>
          <a:p>
            <a:r>
              <a:rPr lang="da-DK"/>
              <a:t>NAH </a:t>
            </a:r>
            <a:r>
              <a:rPr lang="da-DK" sz="2000"/>
              <a:t>(Cross-spectral </a:t>
            </a:r>
            <a:r>
              <a:rPr lang="da-DK" sz="2000">
                <a:solidFill>
                  <a:schemeClr val="hlink"/>
                </a:solidFill>
              </a:rPr>
              <a:t>N</a:t>
            </a:r>
            <a:r>
              <a:rPr lang="da-DK" sz="2000"/>
              <a:t>ear-field </a:t>
            </a:r>
            <a:r>
              <a:rPr lang="da-DK" sz="2000">
                <a:solidFill>
                  <a:schemeClr val="hlink"/>
                </a:solidFill>
              </a:rPr>
              <a:t>A</a:t>
            </a:r>
            <a:r>
              <a:rPr lang="da-DK" sz="2000"/>
              <a:t>coustic </a:t>
            </a:r>
            <a:r>
              <a:rPr lang="da-DK" sz="2000">
                <a:solidFill>
                  <a:schemeClr val="hlink"/>
                </a:solidFill>
              </a:rPr>
              <a:t>H</a:t>
            </a:r>
            <a:r>
              <a:rPr lang="da-DK" sz="2000"/>
              <a:t>olography)</a:t>
            </a:r>
            <a:endParaRPr lang="en-US" sz="2000"/>
          </a:p>
        </p:txBody>
      </p:sp>
      <p:sp>
        <p:nvSpPr>
          <p:cNvPr id="14339" name="Rectangle 3"/>
          <p:cNvSpPr>
            <a:spLocks noChangeArrowheads="1"/>
          </p:cNvSpPr>
          <p:nvPr/>
        </p:nvSpPr>
        <p:spPr bwMode="auto">
          <a:xfrm>
            <a:off x="3132138" y="1066800"/>
            <a:ext cx="1119187" cy="1295400"/>
          </a:xfrm>
          <a:prstGeom prst="rect">
            <a:avLst/>
          </a:prstGeom>
          <a:solidFill>
            <a:schemeClr val="folHlink">
              <a:alpha val="50000"/>
            </a:schemeClr>
          </a:solidFill>
          <a:ln w="12700">
            <a:solidFill>
              <a:srgbClr val="4C2E00"/>
            </a:solidFill>
            <a:prstDash val="sysDot"/>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40" name="Rectangle 4"/>
          <p:cNvSpPr>
            <a:spLocks noChangeArrowheads="1"/>
          </p:cNvSpPr>
          <p:nvPr/>
        </p:nvSpPr>
        <p:spPr bwMode="auto">
          <a:xfrm>
            <a:off x="2989263" y="1276350"/>
            <a:ext cx="1120775" cy="1295400"/>
          </a:xfrm>
          <a:prstGeom prst="rect">
            <a:avLst/>
          </a:prstGeom>
          <a:solidFill>
            <a:schemeClr val="folHlink"/>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41" name="Rectangle 5"/>
          <p:cNvSpPr>
            <a:spLocks noChangeArrowheads="1"/>
          </p:cNvSpPr>
          <p:nvPr/>
        </p:nvSpPr>
        <p:spPr bwMode="auto">
          <a:xfrm>
            <a:off x="2952750" y="1289050"/>
            <a:ext cx="1190625" cy="27781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sz="1400">
                <a:latin typeface="Tahoma" pitchFamily="34" charset="0"/>
                <a:ea typeface="宋体" charset="-122"/>
              </a:rPr>
              <a:t>p(x,y,800Hz)</a:t>
            </a:r>
          </a:p>
        </p:txBody>
      </p:sp>
      <p:sp>
        <p:nvSpPr>
          <p:cNvPr id="14342" name="Rectangle 6"/>
          <p:cNvSpPr>
            <a:spLocks noChangeArrowheads="1"/>
          </p:cNvSpPr>
          <p:nvPr/>
        </p:nvSpPr>
        <p:spPr bwMode="auto">
          <a:xfrm>
            <a:off x="2865438" y="1554163"/>
            <a:ext cx="1120775" cy="1295400"/>
          </a:xfrm>
          <a:prstGeom prst="rect">
            <a:avLst/>
          </a:prstGeom>
          <a:solidFill>
            <a:schemeClr val="folHlink"/>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43" name="Rectangle 7"/>
          <p:cNvSpPr>
            <a:spLocks noChangeArrowheads="1"/>
          </p:cNvSpPr>
          <p:nvPr/>
        </p:nvSpPr>
        <p:spPr bwMode="auto">
          <a:xfrm>
            <a:off x="2828925" y="1568450"/>
            <a:ext cx="1190625" cy="27781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sz="1400">
                <a:latin typeface="Tahoma" pitchFamily="34" charset="0"/>
                <a:ea typeface="宋体" charset="-122"/>
              </a:rPr>
              <a:t>p(x,y,630Hz)</a:t>
            </a:r>
          </a:p>
        </p:txBody>
      </p:sp>
      <p:sp>
        <p:nvSpPr>
          <p:cNvPr id="14344" name="Rectangle 8"/>
          <p:cNvSpPr>
            <a:spLocks noChangeArrowheads="1"/>
          </p:cNvSpPr>
          <p:nvPr/>
        </p:nvSpPr>
        <p:spPr bwMode="auto">
          <a:xfrm>
            <a:off x="2706688" y="1833563"/>
            <a:ext cx="1120775" cy="1295400"/>
          </a:xfrm>
          <a:prstGeom prst="rect">
            <a:avLst/>
          </a:prstGeom>
          <a:solidFill>
            <a:schemeClr val="folHlink"/>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45" name="Rectangle 9"/>
          <p:cNvSpPr>
            <a:spLocks noChangeArrowheads="1"/>
          </p:cNvSpPr>
          <p:nvPr/>
        </p:nvSpPr>
        <p:spPr bwMode="auto">
          <a:xfrm>
            <a:off x="2617788" y="1846263"/>
            <a:ext cx="1246187" cy="277812"/>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zh-CN" altLang="en-GB" sz="1400">
                <a:latin typeface="Tahoma" pitchFamily="34" charset="0"/>
                <a:ea typeface="宋体" charset="-122"/>
              </a:rPr>
              <a:t> </a:t>
            </a:r>
            <a:r>
              <a:rPr lang="en-GB" altLang="zh-CN" sz="1400">
                <a:latin typeface="Tahoma" pitchFamily="34" charset="0"/>
                <a:ea typeface="宋体" charset="-122"/>
              </a:rPr>
              <a:t>p(x,y,500Hz)</a:t>
            </a:r>
          </a:p>
        </p:txBody>
      </p:sp>
      <p:sp>
        <p:nvSpPr>
          <p:cNvPr id="14346" name="Rectangle 10"/>
          <p:cNvSpPr>
            <a:spLocks noChangeArrowheads="1"/>
          </p:cNvSpPr>
          <p:nvPr/>
        </p:nvSpPr>
        <p:spPr bwMode="auto">
          <a:xfrm>
            <a:off x="2530475" y="2095500"/>
            <a:ext cx="1119188" cy="1293813"/>
          </a:xfrm>
          <a:prstGeom prst="rect">
            <a:avLst/>
          </a:prstGeom>
          <a:solidFill>
            <a:schemeClr val="folHlink"/>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47" name="Rectangle 11"/>
          <p:cNvSpPr>
            <a:spLocks noChangeArrowheads="1"/>
          </p:cNvSpPr>
          <p:nvPr/>
        </p:nvSpPr>
        <p:spPr bwMode="auto">
          <a:xfrm>
            <a:off x="2474913" y="2160588"/>
            <a:ext cx="1190625" cy="277812"/>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sz="1400">
                <a:latin typeface="Tahoma" pitchFamily="34" charset="0"/>
                <a:ea typeface="宋体" charset="-122"/>
              </a:rPr>
              <a:t>p(x,y,400Hz)</a:t>
            </a:r>
          </a:p>
        </p:txBody>
      </p:sp>
      <p:sp>
        <p:nvSpPr>
          <p:cNvPr id="14348" name="AutoShape 12"/>
          <p:cNvSpPr>
            <a:spLocks noChangeArrowheads="1"/>
          </p:cNvSpPr>
          <p:nvPr/>
        </p:nvSpPr>
        <p:spPr bwMode="auto">
          <a:xfrm>
            <a:off x="3997325" y="1641475"/>
            <a:ext cx="1544638" cy="1120775"/>
          </a:xfrm>
          <a:prstGeom prst="rightArrow">
            <a:avLst>
              <a:gd name="adj1" fmla="val 50000"/>
              <a:gd name="adj2" fmla="val 68916"/>
            </a:avLst>
          </a:prstGeom>
          <a:solidFill>
            <a:srgbClr val="FFFFC3"/>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49" name="Rectangle 13"/>
          <p:cNvSpPr>
            <a:spLocks noChangeArrowheads="1"/>
          </p:cNvSpPr>
          <p:nvPr/>
        </p:nvSpPr>
        <p:spPr bwMode="auto">
          <a:xfrm>
            <a:off x="4332288" y="2054225"/>
            <a:ext cx="761492" cy="366767"/>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dirty="0" err="1">
                <a:latin typeface="Tahoma" pitchFamily="34" charset="0"/>
                <a:ea typeface="宋体" charset="-122"/>
              </a:rPr>
              <a:t>FFT</a:t>
            </a:r>
            <a:r>
              <a:rPr lang="en-GB" altLang="zh-CN" baseline="-25000" dirty="0" err="1">
                <a:latin typeface="Tahoma" pitchFamily="34" charset="0"/>
                <a:ea typeface="宋体" charset="-122"/>
              </a:rPr>
              <a:t>x,y</a:t>
            </a:r>
            <a:endParaRPr lang="en-GB" altLang="zh-CN" baseline="-25000" dirty="0">
              <a:latin typeface="Tahoma" pitchFamily="34" charset="0"/>
              <a:ea typeface="宋体" charset="-122"/>
            </a:endParaRPr>
          </a:p>
        </p:txBody>
      </p:sp>
      <p:sp>
        <p:nvSpPr>
          <p:cNvPr id="14350" name="Rectangle 14"/>
          <p:cNvSpPr>
            <a:spLocks noChangeArrowheads="1"/>
          </p:cNvSpPr>
          <p:nvPr/>
        </p:nvSpPr>
        <p:spPr bwMode="auto">
          <a:xfrm>
            <a:off x="5718175" y="1484313"/>
            <a:ext cx="1350963" cy="1295400"/>
          </a:xfrm>
          <a:prstGeom prst="rect">
            <a:avLst/>
          </a:prstGeom>
          <a:solidFill>
            <a:srgbClr val="99CCFF"/>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51" name="Rectangle 15"/>
          <p:cNvSpPr>
            <a:spLocks noChangeArrowheads="1"/>
          </p:cNvSpPr>
          <p:nvPr/>
        </p:nvSpPr>
        <p:spPr bwMode="auto">
          <a:xfrm>
            <a:off x="5681663" y="1498600"/>
            <a:ext cx="1338262" cy="27781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sz="1400">
                <a:latin typeface="Tahoma" pitchFamily="34" charset="0"/>
                <a:ea typeface="宋体" charset="-122"/>
              </a:rPr>
              <a:t>p(K</a:t>
            </a:r>
            <a:r>
              <a:rPr lang="en-GB" altLang="zh-CN" sz="1400" baseline="-25000">
                <a:latin typeface="Tahoma" pitchFamily="34" charset="0"/>
                <a:ea typeface="宋体" charset="-122"/>
              </a:rPr>
              <a:t>x</a:t>
            </a:r>
            <a:r>
              <a:rPr lang="en-GB" altLang="zh-CN" sz="1400">
                <a:latin typeface="Tahoma" pitchFamily="34" charset="0"/>
                <a:ea typeface="宋体" charset="-122"/>
              </a:rPr>
              <a:t>,K</a:t>
            </a:r>
            <a:r>
              <a:rPr lang="en-GB" altLang="zh-CN" sz="1400" baseline="-25000">
                <a:latin typeface="Tahoma" pitchFamily="34" charset="0"/>
                <a:ea typeface="宋体" charset="-122"/>
              </a:rPr>
              <a:t>y</a:t>
            </a:r>
            <a:r>
              <a:rPr lang="en-GB" altLang="zh-CN" sz="1400">
                <a:latin typeface="Tahoma" pitchFamily="34" charset="0"/>
                <a:ea typeface="宋体" charset="-122"/>
              </a:rPr>
              <a:t>,630Hz)</a:t>
            </a:r>
          </a:p>
        </p:txBody>
      </p:sp>
      <p:sp>
        <p:nvSpPr>
          <p:cNvPr id="14352" name="AutoShape 16"/>
          <p:cNvSpPr>
            <a:spLocks noChangeArrowheads="1"/>
          </p:cNvSpPr>
          <p:nvPr/>
        </p:nvSpPr>
        <p:spPr bwMode="auto">
          <a:xfrm rot="16200000" flipH="1">
            <a:off x="5956300" y="2617788"/>
            <a:ext cx="911225" cy="1597025"/>
          </a:xfrm>
          <a:prstGeom prst="rightArrow">
            <a:avLst>
              <a:gd name="adj1" fmla="val 50000"/>
              <a:gd name="adj2" fmla="val 50005"/>
            </a:avLst>
          </a:prstGeom>
          <a:solidFill>
            <a:srgbClr val="FFFFC3"/>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53" name="Rectangle 17"/>
          <p:cNvSpPr>
            <a:spLocks noChangeArrowheads="1"/>
          </p:cNvSpPr>
          <p:nvPr/>
        </p:nvSpPr>
        <p:spPr bwMode="auto">
          <a:xfrm>
            <a:off x="6070600" y="3059113"/>
            <a:ext cx="735780" cy="643766"/>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dirty="0">
                <a:latin typeface="Tahoma" pitchFamily="34" charset="0"/>
                <a:ea typeface="宋体" charset="-122"/>
              </a:rPr>
              <a:t>New</a:t>
            </a:r>
          </a:p>
          <a:p>
            <a:pPr marL="292100" indent="-292100" defTabSz="1335088">
              <a:spcBef>
                <a:spcPct val="0"/>
              </a:spcBef>
            </a:pPr>
            <a:r>
              <a:rPr lang="en-GB" altLang="zh-CN" dirty="0">
                <a:latin typeface="Tahoma" pitchFamily="34" charset="0"/>
                <a:ea typeface="宋体" charset="-122"/>
              </a:rPr>
              <a:t>plane</a:t>
            </a:r>
          </a:p>
        </p:txBody>
      </p:sp>
      <p:sp>
        <p:nvSpPr>
          <p:cNvPr id="14354" name="Rectangle 18"/>
          <p:cNvSpPr>
            <a:spLocks noChangeArrowheads="1"/>
          </p:cNvSpPr>
          <p:nvPr/>
        </p:nvSpPr>
        <p:spPr bwMode="auto">
          <a:xfrm>
            <a:off x="5700713" y="4029075"/>
            <a:ext cx="1349375" cy="1295400"/>
          </a:xfrm>
          <a:prstGeom prst="rect">
            <a:avLst/>
          </a:prstGeom>
          <a:solidFill>
            <a:srgbClr val="99CCFF"/>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55" name="Rectangle 19"/>
          <p:cNvSpPr>
            <a:spLocks noChangeArrowheads="1"/>
          </p:cNvSpPr>
          <p:nvPr/>
        </p:nvSpPr>
        <p:spPr bwMode="auto">
          <a:xfrm>
            <a:off x="5664200" y="4041775"/>
            <a:ext cx="1338263" cy="30638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sz="1400">
                <a:latin typeface="Tahoma" pitchFamily="34" charset="0"/>
                <a:ea typeface="宋体" charset="-122"/>
              </a:rPr>
              <a:t>p(K</a:t>
            </a:r>
            <a:r>
              <a:rPr lang="en-GB" altLang="zh-CN" sz="1400" baseline="-25000">
                <a:latin typeface="Tahoma" pitchFamily="34" charset="0"/>
                <a:ea typeface="宋体" charset="-122"/>
              </a:rPr>
              <a:t>x</a:t>
            </a:r>
            <a:r>
              <a:rPr lang="en-GB" altLang="zh-CN" sz="1400">
                <a:latin typeface="Tahoma" pitchFamily="34" charset="0"/>
                <a:ea typeface="宋体" charset="-122"/>
              </a:rPr>
              <a:t>,K</a:t>
            </a:r>
            <a:r>
              <a:rPr lang="en-GB" altLang="zh-CN" sz="1400" baseline="-25000">
                <a:latin typeface="Tahoma" pitchFamily="34" charset="0"/>
                <a:ea typeface="宋体" charset="-122"/>
              </a:rPr>
              <a:t>y</a:t>
            </a:r>
            <a:r>
              <a:rPr lang="en-GB" altLang="zh-CN" sz="1400">
                <a:latin typeface="Tahoma" pitchFamily="34" charset="0"/>
                <a:ea typeface="宋体" charset="-122"/>
              </a:rPr>
              <a:t>,630Hz</a:t>
            </a:r>
            <a:r>
              <a:rPr lang="en-GB" altLang="zh-CN" sz="1600">
                <a:ea typeface="宋体" charset="-122"/>
              </a:rPr>
              <a:t>)</a:t>
            </a:r>
          </a:p>
        </p:txBody>
      </p:sp>
      <p:sp>
        <p:nvSpPr>
          <p:cNvPr id="14356" name="Rectangle 20"/>
          <p:cNvSpPr>
            <a:spLocks noChangeArrowheads="1"/>
          </p:cNvSpPr>
          <p:nvPr/>
        </p:nvSpPr>
        <p:spPr bwMode="auto">
          <a:xfrm>
            <a:off x="3113088" y="3506788"/>
            <a:ext cx="1120775" cy="1293812"/>
          </a:xfrm>
          <a:prstGeom prst="rect">
            <a:avLst/>
          </a:prstGeom>
          <a:solidFill>
            <a:schemeClr val="folHlink">
              <a:alpha val="50000"/>
            </a:schemeClr>
          </a:solidFill>
          <a:ln w="12700">
            <a:solidFill>
              <a:srgbClr val="4C2E00"/>
            </a:solidFill>
            <a:prstDash val="sysDot"/>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57" name="Rectangle 21"/>
          <p:cNvSpPr>
            <a:spLocks noChangeArrowheads="1"/>
          </p:cNvSpPr>
          <p:nvPr/>
        </p:nvSpPr>
        <p:spPr bwMode="auto">
          <a:xfrm>
            <a:off x="2971800" y="3714750"/>
            <a:ext cx="1120775" cy="1295400"/>
          </a:xfrm>
          <a:prstGeom prst="rect">
            <a:avLst/>
          </a:prstGeom>
          <a:solidFill>
            <a:schemeClr val="folHlink"/>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58" name="Rectangle 22"/>
          <p:cNvSpPr>
            <a:spLocks noChangeArrowheads="1"/>
          </p:cNvSpPr>
          <p:nvPr/>
        </p:nvSpPr>
        <p:spPr bwMode="auto">
          <a:xfrm>
            <a:off x="2935288" y="3729038"/>
            <a:ext cx="1190625" cy="277812"/>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sz="1400">
                <a:latin typeface="Tahoma" pitchFamily="34" charset="0"/>
                <a:ea typeface="宋体" charset="-122"/>
              </a:rPr>
              <a:t>p(x,y,800Hz)</a:t>
            </a:r>
          </a:p>
        </p:txBody>
      </p:sp>
      <p:sp>
        <p:nvSpPr>
          <p:cNvPr id="14359" name="Rectangle 23"/>
          <p:cNvSpPr>
            <a:spLocks noChangeArrowheads="1"/>
          </p:cNvSpPr>
          <p:nvPr/>
        </p:nvSpPr>
        <p:spPr bwMode="auto">
          <a:xfrm>
            <a:off x="2847975" y="3994150"/>
            <a:ext cx="1120775" cy="1295400"/>
          </a:xfrm>
          <a:prstGeom prst="rect">
            <a:avLst/>
          </a:prstGeom>
          <a:solidFill>
            <a:schemeClr val="folHlink"/>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60" name="Rectangle 24"/>
          <p:cNvSpPr>
            <a:spLocks noChangeArrowheads="1"/>
          </p:cNvSpPr>
          <p:nvPr/>
        </p:nvSpPr>
        <p:spPr bwMode="auto">
          <a:xfrm>
            <a:off x="2811463" y="4006850"/>
            <a:ext cx="1190625" cy="27781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sz="1400">
                <a:latin typeface="Tahoma" pitchFamily="34" charset="0"/>
                <a:ea typeface="宋体" charset="-122"/>
              </a:rPr>
              <a:t>p(x,y,630Hz)</a:t>
            </a:r>
          </a:p>
        </p:txBody>
      </p:sp>
      <p:sp>
        <p:nvSpPr>
          <p:cNvPr id="14361" name="Rectangle 25"/>
          <p:cNvSpPr>
            <a:spLocks noChangeArrowheads="1"/>
          </p:cNvSpPr>
          <p:nvPr/>
        </p:nvSpPr>
        <p:spPr bwMode="auto">
          <a:xfrm>
            <a:off x="2689225" y="4273550"/>
            <a:ext cx="1119188" cy="1293813"/>
          </a:xfrm>
          <a:prstGeom prst="rect">
            <a:avLst/>
          </a:prstGeom>
          <a:solidFill>
            <a:schemeClr val="folHlink"/>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62" name="Rectangle 26"/>
          <p:cNvSpPr>
            <a:spLocks noChangeArrowheads="1"/>
          </p:cNvSpPr>
          <p:nvPr/>
        </p:nvSpPr>
        <p:spPr bwMode="auto">
          <a:xfrm>
            <a:off x="2674938" y="4286250"/>
            <a:ext cx="1190625" cy="27781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sz="1400">
                <a:latin typeface="Tahoma" pitchFamily="34" charset="0"/>
                <a:ea typeface="宋体" charset="-122"/>
              </a:rPr>
              <a:t>p(x,y,500Hz)</a:t>
            </a:r>
          </a:p>
        </p:txBody>
      </p:sp>
      <p:sp>
        <p:nvSpPr>
          <p:cNvPr id="14363" name="Rectangle 27"/>
          <p:cNvSpPr>
            <a:spLocks noChangeArrowheads="1"/>
          </p:cNvSpPr>
          <p:nvPr/>
        </p:nvSpPr>
        <p:spPr bwMode="auto">
          <a:xfrm>
            <a:off x="2513013" y="4533900"/>
            <a:ext cx="1119187" cy="1295400"/>
          </a:xfrm>
          <a:prstGeom prst="rect">
            <a:avLst/>
          </a:prstGeom>
          <a:solidFill>
            <a:schemeClr val="folHlink"/>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64" name="Rectangle 28"/>
          <p:cNvSpPr>
            <a:spLocks noChangeArrowheads="1"/>
          </p:cNvSpPr>
          <p:nvPr/>
        </p:nvSpPr>
        <p:spPr bwMode="auto">
          <a:xfrm>
            <a:off x="2457450" y="4598988"/>
            <a:ext cx="1190625" cy="277812"/>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sz="1400">
                <a:latin typeface="Tahoma" pitchFamily="34" charset="0"/>
                <a:ea typeface="宋体" charset="-122"/>
              </a:rPr>
              <a:t>p(x,y,400Hz)</a:t>
            </a:r>
          </a:p>
        </p:txBody>
      </p:sp>
      <p:sp>
        <p:nvSpPr>
          <p:cNvPr id="14365" name="AutoShape 29"/>
          <p:cNvSpPr>
            <a:spLocks noChangeArrowheads="1"/>
          </p:cNvSpPr>
          <p:nvPr/>
        </p:nvSpPr>
        <p:spPr bwMode="auto">
          <a:xfrm flipH="1">
            <a:off x="3962400" y="4064000"/>
            <a:ext cx="1544638" cy="1138238"/>
          </a:xfrm>
          <a:prstGeom prst="rightArrow">
            <a:avLst>
              <a:gd name="adj1" fmla="val 50000"/>
              <a:gd name="adj2" fmla="val 67858"/>
            </a:avLst>
          </a:prstGeom>
          <a:solidFill>
            <a:srgbClr val="FFFFC3"/>
          </a:solidFill>
          <a:ln w="12700">
            <a:solidFill>
              <a:srgbClr val="4C2E00"/>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14366" name="Rectangle 30"/>
          <p:cNvSpPr>
            <a:spLocks noChangeArrowheads="1"/>
          </p:cNvSpPr>
          <p:nvPr/>
        </p:nvSpPr>
        <p:spPr bwMode="auto">
          <a:xfrm>
            <a:off x="4313238" y="4494213"/>
            <a:ext cx="858837" cy="366767"/>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lIns="90488" tIns="44450" rIns="90488" bIns="44450">
            <a:spAutoFit/>
          </a:bodyPr>
          <a:lstStyle/>
          <a:p>
            <a:pPr marL="292100" indent="-292100" defTabSz="1335088"/>
            <a:r>
              <a:rPr lang="en-GB" altLang="zh-CN" dirty="0" err="1">
                <a:ea typeface="宋体" charset="-122"/>
              </a:rPr>
              <a:t>FFT</a:t>
            </a:r>
            <a:r>
              <a:rPr lang="en-GB" altLang="zh-CN" baseline="-25000" dirty="0" err="1">
                <a:ea typeface="宋体" charset="-122"/>
              </a:rPr>
              <a:t>x,y</a:t>
            </a:r>
            <a:endParaRPr lang="en-GB" altLang="zh-CN" baseline="-25000" dirty="0">
              <a:ea typeface="宋体" charset="-122"/>
            </a:endParaRPr>
          </a:p>
        </p:txBody>
      </p:sp>
      <p:sp>
        <p:nvSpPr>
          <p:cNvPr id="14367" name="Rectangle 31"/>
          <p:cNvSpPr>
            <a:spLocks noChangeArrowheads="1"/>
          </p:cNvSpPr>
          <p:nvPr/>
        </p:nvSpPr>
        <p:spPr bwMode="auto">
          <a:xfrm>
            <a:off x="4856163" y="4445000"/>
            <a:ext cx="315912" cy="25082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90488" tIns="44450" rIns="90488" bIns="44450">
            <a:spAutoFit/>
          </a:bodyPr>
          <a:lstStyle/>
          <a:p>
            <a:pPr marL="292100" indent="-292100" defTabSz="1335088"/>
            <a:r>
              <a:rPr lang="en-GB" altLang="zh-CN" sz="1200">
                <a:solidFill>
                  <a:schemeClr val="bg2"/>
                </a:solidFill>
                <a:ea typeface="宋体" charset="-122"/>
              </a:rPr>
              <a:t>-1</a:t>
            </a:r>
          </a:p>
        </p:txBody>
      </p:sp>
      <p:sp>
        <p:nvSpPr>
          <p:cNvPr id="14368" name="Text Box 32"/>
          <p:cNvSpPr txBox="1">
            <a:spLocks noChangeArrowheads="1"/>
          </p:cNvSpPr>
          <p:nvPr/>
        </p:nvSpPr>
        <p:spPr bwMode="auto">
          <a:xfrm>
            <a:off x="1884363" y="1955800"/>
            <a:ext cx="762000"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en-US" sz="2000">
                <a:solidFill>
                  <a:schemeClr val="bg2"/>
                </a:solidFill>
                <a:latin typeface="Tahoma" pitchFamily="34" charset="0"/>
              </a:rPr>
              <a:t>z</a:t>
            </a:r>
            <a:r>
              <a:rPr lang="en-US" sz="2000" baseline="-25000">
                <a:solidFill>
                  <a:schemeClr val="bg2"/>
                </a:solidFill>
                <a:latin typeface="Tahoma" pitchFamily="34" charset="0"/>
              </a:rPr>
              <a:t>0</a:t>
            </a:r>
            <a:endParaRPr lang="en-US" sz="2000">
              <a:solidFill>
                <a:schemeClr val="bg2"/>
              </a:solidFill>
              <a:latin typeface="Tahoma" pitchFamily="34" charset="0"/>
            </a:endParaRPr>
          </a:p>
        </p:txBody>
      </p:sp>
      <p:sp>
        <p:nvSpPr>
          <p:cNvPr id="14369" name="Text Box 33"/>
          <p:cNvSpPr txBox="1">
            <a:spLocks noChangeArrowheads="1"/>
          </p:cNvSpPr>
          <p:nvPr/>
        </p:nvSpPr>
        <p:spPr bwMode="auto">
          <a:xfrm>
            <a:off x="1866900" y="4454525"/>
            <a:ext cx="398463"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en-US" sz="2000">
                <a:solidFill>
                  <a:schemeClr val="bg2"/>
                </a:solidFill>
                <a:latin typeface="Tahoma" pitchFamily="34" charset="0"/>
              </a:rPr>
              <a:t>z</a:t>
            </a:r>
          </a:p>
        </p:txBody>
      </p:sp>
      <p:graphicFrame>
        <p:nvGraphicFramePr>
          <p:cNvPr id="14370" name="Object 34"/>
          <p:cNvGraphicFramePr>
            <a:graphicFrameLocks noChangeAspect="1"/>
          </p:cNvGraphicFramePr>
          <p:nvPr/>
        </p:nvGraphicFramePr>
        <p:xfrm>
          <a:off x="7346950" y="3200400"/>
          <a:ext cx="1492250" cy="404813"/>
        </p:xfrm>
        <a:graphic>
          <a:graphicData uri="http://schemas.openxmlformats.org/presentationml/2006/ole">
            <p:oleObj spid="_x0000_s2051" name="Equation" r:id="rId4" imgW="787058" imgH="215806" progId="Equation.3">
              <p:embed/>
            </p:oleObj>
          </a:graphicData>
        </a:graphic>
      </p:graphicFrame>
      <p:sp>
        <p:nvSpPr>
          <p:cNvPr id="14371" name="Text Box 35"/>
          <p:cNvSpPr txBox="1">
            <a:spLocks noChangeArrowheads="1"/>
          </p:cNvSpPr>
          <p:nvPr/>
        </p:nvSpPr>
        <p:spPr bwMode="auto">
          <a:xfrm>
            <a:off x="228600" y="1219200"/>
            <a:ext cx="2590800"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da-DK" sz="2000">
                <a:solidFill>
                  <a:schemeClr val="tx2"/>
                </a:solidFill>
                <a:latin typeface="Arial" charset="0"/>
              </a:rPr>
              <a:t>Measurement plane</a:t>
            </a:r>
            <a:endParaRPr lang="en-US" sz="2000">
              <a:solidFill>
                <a:schemeClr val="tx2"/>
              </a:solidFill>
              <a:latin typeface="Arial" charset="0"/>
            </a:endParaRPr>
          </a:p>
        </p:txBody>
      </p:sp>
      <p:sp>
        <p:nvSpPr>
          <p:cNvPr id="14372" name="Text Box 36"/>
          <p:cNvSpPr txBox="1">
            <a:spLocks noChangeArrowheads="1"/>
          </p:cNvSpPr>
          <p:nvPr/>
        </p:nvSpPr>
        <p:spPr bwMode="auto">
          <a:xfrm>
            <a:off x="228600" y="3675063"/>
            <a:ext cx="2590800" cy="363537"/>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da-DK" sz="2000">
                <a:solidFill>
                  <a:schemeClr val="tx2"/>
                </a:solidFill>
                <a:latin typeface="Arial" charset="0"/>
              </a:rPr>
              <a:t>Calculation plane</a:t>
            </a:r>
            <a:endParaRPr lang="en-US" sz="2000">
              <a:solidFill>
                <a:schemeClr val="tx2"/>
              </a:solidFill>
              <a:latin typeface="Arial" charset="0"/>
            </a:endParaRPr>
          </a:p>
        </p:txBody>
      </p:sp>
      <p:sp>
        <p:nvSpPr>
          <p:cNvPr id="14373" name="Text Box 37"/>
          <p:cNvSpPr txBox="1">
            <a:spLocks noChangeArrowheads="1"/>
          </p:cNvSpPr>
          <p:nvPr/>
        </p:nvSpPr>
        <p:spPr bwMode="auto">
          <a:xfrm>
            <a:off x="6629400" y="6438900"/>
            <a:ext cx="466725"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da-DK" sz="2000">
                <a:latin typeface="Arial" charset="0"/>
              </a:rPr>
              <a:t>53</a:t>
            </a:r>
          </a:p>
        </p:txBody>
      </p:sp>
    </p:spTree>
    <p:extLst>
      <p:ext uri="{BB962C8B-B14F-4D97-AF65-F5344CB8AC3E}">
        <p14:creationId xmlns:p14="http://schemas.microsoft.com/office/powerpoint/2010/main" xmlns="" val="2387985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reeform 2"/>
          <p:cNvSpPr>
            <a:spLocks/>
          </p:cNvSpPr>
          <p:nvPr/>
        </p:nvSpPr>
        <p:spPr bwMode="auto">
          <a:xfrm>
            <a:off x="2409825" y="2949575"/>
            <a:ext cx="438150" cy="498475"/>
          </a:xfrm>
          <a:custGeom>
            <a:avLst/>
            <a:gdLst>
              <a:gd name="T0" fmla="*/ 0 w 276"/>
              <a:gd name="T1" fmla="*/ 235 h 314"/>
              <a:gd name="T2" fmla="*/ 196 w 276"/>
              <a:gd name="T3" fmla="*/ 235 h 314"/>
              <a:gd name="T4" fmla="*/ 196 w 276"/>
              <a:gd name="T5" fmla="*/ 313 h 314"/>
              <a:gd name="T6" fmla="*/ 275 w 276"/>
              <a:gd name="T7" fmla="*/ 156 h 314"/>
              <a:gd name="T8" fmla="*/ 196 w 276"/>
              <a:gd name="T9" fmla="*/ 0 h 314"/>
              <a:gd name="T10" fmla="*/ 196 w 276"/>
              <a:gd name="T11" fmla="*/ 79 h 314"/>
              <a:gd name="T12" fmla="*/ 0 w 276"/>
              <a:gd name="T13" fmla="*/ 79 h 314"/>
              <a:gd name="T14" fmla="*/ 0 w 276"/>
              <a:gd name="T15" fmla="*/ 235 h 3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314">
                <a:moveTo>
                  <a:pt x="0" y="235"/>
                </a:moveTo>
                <a:lnTo>
                  <a:pt x="196" y="235"/>
                </a:lnTo>
                <a:lnTo>
                  <a:pt x="196" y="313"/>
                </a:lnTo>
                <a:lnTo>
                  <a:pt x="275" y="156"/>
                </a:lnTo>
                <a:lnTo>
                  <a:pt x="196" y="0"/>
                </a:lnTo>
                <a:lnTo>
                  <a:pt x="196" y="79"/>
                </a:lnTo>
                <a:lnTo>
                  <a:pt x="0" y="79"/>
                </a:lnTo>
                <a:lnTo>
                  <a:pt x="0" y="235"/>
                </a:lnTo>
              </a:path>
            </a:pathLst>
          </a:custGeom>
          <a:solidFill>
            <a:srgbClr val="E5E5E5"/>
          </a:solidFill>
          <a:ln>
            <a:noFill/>
          </a:ln>
          <a:effectLst/>
          <a:extLst>
            <a:ext uri="{91240B29-F687-4F45-9708-019B960494DF}">
              <a14:hiddenLine xmlns:a14="http://schemas.microsoft.com/office/drawing/2010/main" xmlns="" w="12700" cap="rnd" cmpd="sng">
                <a:solidFill>
                  <a:srgbClr val="4C2E00"/>
                </a:solidFill>
                <a:prstDash val="solid"/>
                <a:round/>
                <a:headEnd type="none" w="med" len="med"/>
                <a:tailEnd type="none" w="med" len="me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sp>
        <p:nvSpPr>
          <p:cNvPr id="30723" name="Freeform 3"/>
          <p:cNvSpPr>
            <a:spLocks/>
          </p:cNvSpPr>
          <p:nvPr/>
        </p:nvSpPr>
        <p:spPr bwMode="auto">
          <a:xfrm>
            <a:off x="2409825" y="2949575"/>
            <a:ext cx="447675" cy="508000"/>
          </a:xfrm>
          <a:custGeom>
            <a:avLst/>
            <a:gdLst>
              <a:gd name="T0" fmla="*/ 0 w 282"/>
              <a:gd name="T1" fmla="*/ 240 h 320"/>
              <a:gd name="T2" fmla="*/ 200 w 282"/>
              <a:gd name="T3" fmla="*/ 240 h 320"/>
              <a:gd name="T4" fmla="*/ 200 w 282"/>
              <a:gd name="T5" fmla="*/ 319 h 320"/>
              <a:gd name="T6" fmla="*/ 281 w 282"/>
              <a:gd name="T7" fmla="*/ 159 h 320"/>
              <a:gd name="T8" fmla="*/ 200 w 282"/>
              <a:gd name="T9" fmla="*/ 0 h 320"/>
              <a:gd name="T10" fmla="*/ 200 w 282"/>
              <a:gd name="T11" fmla="*/ 81 h 320"/>
              <a:gd name="T12" fmla="*/ 0 w 282"/>
              <a:gd name="T13" fmla="*/ 81 h 320"/>
              <a:gd name="T14" fmla="*/ 0 w 282"/>
              <a:gd name="T15" fmla="*/ 24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320">
                <a:moveTo>
                  <a:pt x="0" y="240"/>
                </a:moveTo>
                <a:lnTo>
                  <a:pt x="200" y="240"/>
                </a:lnTo>
                <a:lnTo>
                  <a:pt x="200" y="319"/>
                </a:lnTo>
                <a:lnTo>
                  <a:pt x="281" y="159"/>
                </a:lnTo>
                <a:lnTo>
                  <a:pt x="200" y="0"/>
                </a:lnTo>
                <a:lnTo>
                  <a:pt x="200" y="81"/>
                </a:lnTo>
                <a:lnTo>
                  <a:pt x="0" y="81"/>
                </a:lnTo>
                <a:lnTo>
                  <a:pt x="0" y="24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rgbClr val="FFFFC3"/>
                </a:solid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sp>
        <p:nvSpPr>
          <p:cNvPr id="30724" name="Freeform 4"/>
          <p:cNvSpPr>
            <a:spLocks/>
          </p:cNvSpPr>
          <p:nvPr/>
        </p:nvSpPr>
        <p:spPr bwMode="auto">
          <a:xfrm>
            <a:off x="1381125" y="2405063"/>
            <a:ext cx="771525" cy="1557337"/>
          </a:xfrm>
          <a:custGeom>
            <a:avLst/>
            <a:gdLst>
              <a:gd name="T0" fmla="*/ 283 w 486"/>
              <a:gd name="T1" fmla="*/ 7 h 981"/>
              <a:gd name="T2" fmla="*/ 229 w 486"/>
              <a:gd name="T3" fmla="*/ 36 h 981"/>
              <a:gd name="T4" fmla="*/ 192 w 486"/>
              <a:gd name="T5" fmla="*/ 85 h 981"/>
              <a:gd name="T6" fmla="*/ 163 w 486"/>
              <a:gd name="T7" fmla="*/ 150 h 981"/>
              <a:gd name="T8" fmla="*/ 144 w 486"/>
              <a:gd name="T9" fmla="*/ 225 h 981"/>
              <a:gd name="T10" fmla="*/ 132 w 486"/>
              <a:gd name="T11" fmla="*/ 307 h 981"/>
              <a:gd name="T12" fmla="*/ 124 w 486"/>
              <a:gd name="T13" fmla="*/ 393 h 981"/>
              <a:gd name="T14" fmla="*/ 120 w 486"/>
              <a:gd name="T15" fmla="*/ 476 h 981"/>
              <a:gd name="T16" fmla="*/ 112 w 486"/>
              <a:gd name="T17" fmla="*/ 555 h 981"/>
              <a:gd name="T18" fmla="*/ 100 w 486"/>
              <a:gd name="T19" fmla="*/ 619 h 981"/>
              <a:gd name="T20" fmla="*/ 83 w 486"/>
              <a:gd name="T21" fmla="*/ 675 h 981"/>
              <a:gd name="T22" fmla="*/ 64 w 486"/>
              <a:gd name="T23" fmla="*/ 721 h 981"/>
              <a:gd name="T24" fmla="*/ 45 w 486"/>
              <a:gd name="T25" fmla="*/ 762 h 981"/>
              <a:gd name="T26" fmla="*/ 28 w 486"/>
              <a:gd name="T27" fmla="*/ 799 h 981"/>
              <a:gd name="T28" fmla="*/ 13 w 486"/>
              <a:gd name="T29" fmla="*/ 833 h 981"/>
              <a:gd name="T30" fmla="*/ 2 w 486"/>
              <a:gd name="T31" fmla="*/ 870 h 981"/>
              <a:gd name="T32" fmla="*/ 2 w 486"/>
              <a:gd name="T33" fmla="*/ 911 h 981"/>
              <a:gd name="T34" fmla="*/ 9 w 486"/>
              <a:gd name="T35" fmla="*/ 941 h 981"/>
              <a:gd name="T36" fmla="*/ 27 w 486"/>
              <a:gd name="T37" fmla="*/ 963 h 981"/>
              <a:gd name="T38" fmla="*/ 54 w 486"/>
              <a:gd name="T39" fmla="*/ 974 h 981"/>
              <a:gd name="T40" fmla="*/ 95 w 486"/>
              <a:gd name="T41" fmla="*/ 980 h 981"/>
              <a:gd name="T42" fmla="*/ 147 w 486"/>
              <a:gd name="T43" fmla="*/ 980 h 981"/>
              <a:gd name="T44" fmla="*/ 212 w 486"/>
              <a:gd name="T45" fmla="*/ 978 h 981"/>
              <a:gd name="T46" fmla="*/ 291 w 486"/>
              <a:gd name="T47" fmla="*/ 976 h 981"/>
              <a:gd name="T48" fmla="*/ 364 w 486"/>
              <a:gd name="T49" fmla="*/ 970 h 981"/>
              <a:gd name="T50" fmla="*/ 415 w 486"/>
              <a:gd name="T51" fmla="*/ 947 h 981"/>
              <a:gd name="T52" fmla="*/ 449 w 486"/>
              <a:gd name="T53" fmla="*/ 909 h 981"/>
              <a:gd name="T54" fmla="*/ 470 w 486"/>
              <a:gd name="T55" fmla="*/ 860 h 981"/>
              <a:gd name="T56" fmla="*/ 481 w 486"/>
              <a:gd name="T57" fmla="*/ 804 h 981"/>
              <a:gd name="T58" fmla="*/ 485 w 486"/>
              <a:gd name="T59" fmla="*/ 747 h 981"/>
              <a:gd name="T60" fmla="*/ 485 w 486"/>
              <a:gd name="T61" fmla="*/ 690 h 981"/>
              <a:gd name="T62" fmla="*/ 483 w 486"/>
              <a:gd name="T63" fmla="*/ 640 h 981"/>
              <a:gd name="T64" fmla="*/ 483 w 486"/>
              <a:gd name="T65" fmla="*/ 589 h 981"/>
              <a:gd name="T66" fmla="*/ 483 w 486"/>
              <a:gd name="T67" fmla="*/ 524 h 981"/>
              <a:gd name="T68" fmla="*/ 483 w 486"/>
              <a:gd name="T69" fmla="*/ 453 h 981"/>
              <a:gd name="T70" fmla="*/ 481 w 486"/>
              <a:gd name="T71" fmla="*/ 378 h 981"/>
              <a:gd name="T72" fmla="*/ 479 w 486"/>
              <a:gd name="T73" fmla="*/ 303 h 981"/>
              <a:gd name="T74" fmla="*/ 475 w 486"/>
              <a:gd name="T75" fmla="*/ 233 h 981"/>
              <a:gd name="T76" fmla="*/ 472 w 486"/>
              <a:gd name="T77" fmla="*/ 168 h 981"/>
              <a:gd name="T78" fmla="*/ 464 w 486"/>
              <a:gd name="T79" fmla="*/ 116 h 981"/>
              <a:gd name="T80" fmla="*/ 456 w 486"/>
              <a:gd name="T81" fmla="*/ 76 h 981"/>
              <a:gd name="T82" fmla="*/ 447 w 486"/>
              <a:gd name="T83" fmla="*/ 48 h 981"/>
              <a:gd name="T84" fmla="*/ 434 w 486"/>
              <a:gd name="T85" fmla="*/ 27 h 981"/>
              <a:gd name="T86" fmla="*/ 419 w 486"/>
              <a:gd name="T87" fmla="*/ 13 h 981"/>
              <a:gd name="T88" fmla="*/ 402 w 486"/>
              <a:gd name="T89" fmla="*/ 5 h 981"/>
              <a:gd name="T90" fmla="*/ 382 w 486"/>
              <a:gd name="T91" fmla="*/ 2 h 981"/>
              <a:gd name="T92" fmla="*/ 362 w 486"/>
              <a:gd name="T93" fmla="*/ 0 h 981"/>
              <a:gd name="T94" fmla="*/ 339 w 486"/>
              <a:gd name="T95"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981">
                <a:moveTo>
                  <a:pt x="333" y="0"/>
                </a:moveTo>
                <a:lnTo>
                  <a:pt x="314" y="0"/>
                </a:lnTo>
                <a:lnTo>
                  <a:pt x="299" y="4"/>
                </a:lnTo>
                <a:lnTo>
                  <a:pt x="283" y="7"/>
                </a:lnTo>
                <a:lnTo>
                  <a:pt x="269" y="13"/>
                </a:lnTo>
                <a:lnTo>
                  <a:pt x="254" y="19"/>
                </a:lnTo>
                <a:lnTo>
                  <a:pt x="242" y="27"/>
                </a:lnTo>
                <a:lnTo>
                  <a:pt x="229" y="36"/>
                </a:lnTo>
                <a:lnTo>
                  <a:pt x="217" y="48"/>
                </a:lnTo>
                <a:lnTo>
                  <a:pt x="208" y="59"/>
                </a:lnTo>
                <a:lnTo>
                  <a:pt x="199" y="73"/>
                </a:lnTo>
                <a:lnTo>
                  <a:pt x="192" y="85"/>
                </a:lnTo>
                <a:lnTo>
                  <a:pt x="182" y="100"/>
                </a:lnTo>
                <a:lnTo>
                  <a:pt x="174" y="116"/>
                </a:lnTo>
                <a:lnTo>
                  <a:pt x="168" y="133"/>
                </a:lnTo>
                <a:lnTo>
                  <a:pt x="163" y="150"/>
                </a:lnTo>
                <a:lnTo>
                  <a:pt x="157" y="168"/>
                </a:lnTo>
                <a:lnTo>
                  <a:pt x="151" y="187"/>
                </a:lnTo>
                <a:lnTo>
                  <a:pt x="147" y="206"/>
                </a:lnTo>
                <a:lnTo>
                  <a:pt x="144" y="225"/>
                </a:lnTo>
                <a:lnTo>
                  <a:pt x="140" y="245"/>
                </a:lnTo>
                <a:lnTo>
                  <a:pt x="136" y="266"/>
                </a:lnTo>
                <a:lnTo>
                  <a:pt x="134" y="285"/>
                </a:lnTo>
                <a:lnTo>
                  <a:pt x="132" y="307"/>
                </a:lnTo>
                <a:lnTo>
                  <a:pt x="128" y="330"/>
                </a:lnTo>
                <a:lnTo>
                  <a:pt x="126" y="351"/>
                </a:lnTo>
                <a:lnTo>
                  <a:pt x="126" y="372"/>
                </a:lnTo>
                <a:lnTo>
                  <a:pt x="124" y="393"/>
                </a:lnTo>
                <a:lnTo>
                  <a:pt x="122" y="413"/>
                </a:lnTo>
                <a:lnTo>
                  <a:pt x="121" y="436"/>
                </a:lnTo>
                <a:lnTo>
                  <a:pt x="121" y="457"/>
                </a:lnTo>
                <a:lnTo>
                  <a:pt x="120" y="476"/>
                </a:lnTo>
                <a:lnTo>
                  <a:pt x="118" y="497"/>
                </a:lnTo>
                <a:lnTo>
                  <a:pt x="118" y="519"/>
                </a:lnTo>
                <a:lnTo>
                  <a:pt x="116" y="536"/>
                </a:lnTo>
                <a:lnTo>
                  <a:pt x="112" y="555"/>
                </a:lnTo>
                <a:lnTo>
                  <a:pt x="110" y="572"/>
                </a:lnTo>
                <a:lnTo>
                  <a:pt x="106" y="589"/>
                </a:lnTo>
                <a:lnTo>
                  <a:pt x="104" y="604"/>
                </a:lnTo>
                <a:lnTo>
                  <a:pt x="100" y="619"/>
                </a:lnTo>
                <a:lnTo>
                  <a:pt x="97" y="635"/>
                </a:lnTo>
                <a:lnTo>
                  <a:pt x="93" y="648"/>
                </a:lnTo>
                <a:lnTo>
                  <a:pt x="87" y="661"/>
                </a:lnTo>
                <a:lnTo>
                  <a:pt x="83" y="675"/>
                </a:lnTo>
                <a:lnTo>
                  <a:pt x="79" y="686"/>
                </a:lnTo>
                <a:lnTo>
                  <a:pt x="74" y="700"/>
                </a:lnTo>
                <a:lnTo>
                  <a:pt x="70" y="711"/>
                </a:lnTo>
                <a:lnTo>
                  <a:pt x="64" y="721"/>
                </a:lnTo>
                <a:lnTo>
                  <a:pt x="60" y="732"/>
                </a:lnTo>
                <a:lnTo>
                  <a:pt x="54" y="741"/>
                </a:lnTo>
                <a:lnTo>
                  <a:pt x="50" y="751"/>
                </a:lnTo>
                <a:lnTo>
                  <a:pt x="45" y="762"/>
                </a:lnTo>
                <a:lnTo>
                  <a:pt x="41" y="770"/>
                </a:lnTo>
                <a:lnTo>
                  <a:pt x="36" y="779"/>
                </a:lnTo>
                <a:lnTo>
                  <a:pt x="32" y="789"/>
                </a:lnTo>
                <a:lnTo>
                  <a:pt x="28" y="799"/>
                </a:lnTo>
                <a:lnTo>
                  <a:pt x="23" y="806"/>
                </a:lnTo>
                <a:lnTo>
                  <a:pt x="19" y="816"/>
                </a:lnTo>
                <a:lnTo>
                  <a:pt x="17" y="823"/>
                </a:lnTo>
                <a:lnTo>
                  <a:pt x="13" y="833"/>
                </a:lnTo>
                <a:lnTo>
                  <a:pt x="9" y="843"/>
                </a:lnTo>
                <a:lnTo>
                  <a:pt x="7" y="850"/>
                </a:lnTo>
                <a:lnTo>
                  <a:pt x="4" y="860"/>
                </a:lnTo>
                <a:lnTo>
                  <a:pt x="2" y="870"/>
                </a:lnTo>
                <a:lnTo>
                  <a:pt x="2" y="877"/>
                </a:lnTo>
                <a:lnTo>
                  <a:pt x="0" y="891"/>
                </a:lnTo>
                <a:lnTo>
                  <a:pt x="0" y="899"/>
                </a:lnTo>
                <a:lnTo>
                  <a:pt x="2" y="911"/>
                </a:lnTo>
                <a:lnTo>
                  <a:pt x="2" y="918"/>
                </a:lnTo>
                <a:lnTo>
                  <a:pt x="4" y="928"/>
                </a:lnTo>
                <a:lnTo>
                  <a:pt x="5" y="936"/>
                </a:lnTo>
                <a:lnTo>
                  <a:pt x="9" y="941"/>
                </a:lnTo>
                <a:lnTo>
                  <a:pt x="13" y="949"/>
                </a:lnTo>
                <a:lnTo>
                  <a:pt x="17" y="953"/>
                </a:lnTo>
                <a:lnTo>
                  <a:pt x="21" y="959"/>
                </a:lnTo>
                <a:lnTo>
                  <a:pt x="27" y="963"/>
                </a:lnTo>
                <a:lnTo>
                  <a:pt x="32" y="966"/>
                </a:lnTo>
                <a:lnTo>
                  <a:pt x="40" y="970"/>
                </a:lnTo>
                <a:lnTo>
                  <a:pt x="47" y="972"/>
                </a:lnTo>
                <a:lnTo>
                  <a:pt x="54" y="974"/>
                </a:lnTo>
                <a:lnTo>
                  <a:pt x="64" y="976"/>
                </a:lnTo>
                <a:lnTo>
                  <a:pt x="74" y="978"/>
                </a:lnTo>
                <a:lnTo>
                  <a:pt x="83" y="978"/>
                </a:lnTo>
                <a:lnTo>
                  <a:pt x="95" y="980"/>
                </a:lnTo>
                <a:lnTo>
                  <a:pt x="106" y="980"/>
                </a:lnTo>
                <a:lnTo>
                  <a:pt x="120" y="980"/>
                </a:lnTo>
                <a:lnTo>
                  <a:pt x="132" y="980"/>
                </a:lnTo>
                <a:lnTo>
                  <a:pt x="147" y="980"/>
                </a:lnTo>
                <a:lnTo>
                  <a:pt x="161" y="980"/>
                </a:lnTo>
                <a:lnTo>
                  <a:pt x="178" y="978"/>
                </a:lnTo>
                <a:lnTo>
                  <a:pt x="195" y="978"/>
                </a:lnTo>
                <a:lnTo>
                  <a:pt x="212" y="978"/>
                </a:lnTo>
                <a:lnTo>
                  <a:pt x="231" y="978"/>
                </a:lnTo>
                <a:lnTo>
                  <a:pt x="250" y="976"/>
                </a:lnTo>
                <a:lnTo>
                  <a:pt x="271" y="976"/>
                </a:lnTo>
                <a:lnTo>
                  <a:pt x="291" y="976"/>
                </a:lnTo>
                <a:lnTo>
                  <a:pt x="314" y="976"/>
                </a:lnTo>
                <a:lnTo>
                  <a:pt x="332" y="976"/>
                </a:lnTo>
                <a:lnTo>
                  <a:pt x="349" y="974"/>
                </a:lnTo>
                <a:lnTo>
                  <a:pt x="364" y="970"/>
                </a:lnTo>
                <a:lnTo>
                  <a:pt x="379" y="966"/>
                </a:lnTo>
                <a:lnTo>
                  <a:pt x="392" y="961"/>
                </a:lnTo>
                <a:lnTo>
                  <a:pt x="403" y="955"/>
                </a:lnTo>
                <a:lnTo>
                  <a:pt x="415" y="947"/>
                </a:lnTo>
                <a:lnTo>
                  <a:pt x="425" y="938"/>
                </a:lnTo>
                <a:lnTo>
                  <a:pt x="434" y="928"/>
                </a:lnTo>
                <a:lnTo>
                  <a:pt x="442" y="918"/>
                </a:lnTo>
                <a:lnTo>
                  <a:pt x="449" y="909"/>
                </a:lnTo>
                <a:lnTo>
                  <a:pt x="456" y="898"/>
                </a:lnTo>
                <a:lnTo>
                  <a:pt x="462" y="885"/>
                </a:lnTo>
                <a:lnTo>
                  <a:pt x="466" y="873"/>
                </a:lnTo>
                <a:lnTo>
                  <a:pt x="470" y="860"/>
                </a:lnTo>
                <a:lnTo>
                  <a:pt x="473" y="847"/>
                </a:lnTo>
                <a:lnTo>
                  <a:pt x="477" y="833"/>
                </a:lnTo>
                <a:lnTo>
                  <a:pt x="479" y="820"/>
                </a:lnTo>
                <a:lnTo>
                  <a:pt x="481" y="804"/>
                </a:lnTo>
                <a:lnTo>
                  <a:pt x="483" y="791"/>
                </a:lnTo>
                <a:lnTo>
                  <a:pt x="483" y="776"/>
                </a:lnTo>
                <a:lnTo>
                  <a:pt x="485" y="762"/>
                </a:lnTo>
                <a:lnTo>
                  <a:pt x="485" y="747"/>
                </a:lnTo>
                <a:lnTo>
                  <a:pt x="485" y="732"/>
                </a:lnTo>
                <a:lnTo>
                  <a:pt x="485" y="719"/>
                </a:lnTo>
                <a:lnTo>
                  <a:pt x="485" y="706"/>
                </a:lnTo>
                <a:lnTo>
                  <a:pt x="485" y="690"/>
                </a:lnTo>
                <a:lnTo>
                  <a:pt x="485" y="677"/>
                </a:lnTo>
                <a:lnTo>
                  <a:pt x="483" y="665"/>
                </a:lnTo>
                <a:lnTo>
                  <a:pt x="483" y="652"/>
                </a:lnTo>
                <a:lnTo>
                  <a:pt x="483" y="640"/>
                </a:lnTo>
                <a:lnTo>
                  <a:pt x="483" y="629"/>
                </a:lnTo>
                <a:lnTo>
                  <a:pt x="483" y="615"/>
                </a:lnTo>
                <a:lnTo>
                  <a:pt x="483" y="602"/>
                </a:lnTo>
                <a:lnTo>
                  <a:pt x="483" y="589"/>
                </a:lnTo>
                <a:lnTo>
                  <a:pt x="483" y="573"/>
                </a:lnTo>
                <a:lnTo>
                  <a:pt x="483" y="559"/>
                </a:lnTo>
                <a:lnTo>
                  <a:pt x="483" y="542"/>
                </a:lnTo>
                <a:lnTo>
                  <a:pt x="483" y="524"/>
                </a:lnTo>
                <a:lnTo>
                  <a:pt x="483" y="507"/>
                </a:lnTo>
                <a:lnTo>
                  <a:pt x="483" y="490"/>
                </a:lnTo>
                <a:lnTo>
                  <a:pt x="483" y="471"/>
                </a:lnTo>
                <a:lnTo>
                  <a:pt x="483" y="453"/>
                </a:lnTo>
                <a:lnTo>
                  <a:pt x="481" y="434"/>
                </a:lnTo>
                <a:lnTo>
                  <a:pt x="481" y="415"/>
                </a:lnTo>
                <a:lnTo>
                  <a:pt x="481" y="397"/>
                </a:lnTo>
                <a:lnTo>
                  <a:pt x="481" y="378"/>
                </a:lnTo>
                <a:lnTo>
                  <a:pt x="481" y="360"/>
                </a:lnTo>
                <a:lnTo>
                  <a:pt x="479" y="341"/>
                </a:lnTo>
                <a:lnTo>
                  <a:pt x="479" y="322"/>
                </a:lnTo>
                <a:lnTo>
                  <a:pt x="479" y="303"/>
                </a:lnTo>
                <a:lnTo>
                  <a:pt x="477" y="285"/>
                </a:lnTo>
                <a:lnTo>
                  <a:pt x="477" y="266"/>
                </a:lnTo>
                <a:lnTo>
                  <a:pt x="477" y="249"/>
                </a:lnTo>
                <a:lnTo>
                  <a:pt x="475" y="233"/>
                </a:lnTo>
                <a:lnTo>
                  <a:pt x="475" y="215"/>
                </a:lnTo>
                <a:lnTo>
                  <a:pt x="473" y="198"/>
                </a:lnTo>
                <a:lnTo>
                  <a:pt x="472" y="183"/>
                </a:lnTo>
                <a:lnTo>
                  <a:pt x="472" y="168"/>
                </a:lnTo>
                <a:lnTo>
                  <a:pt x="470" y="154"/>
                </a:lnTo>
                <a:lnTo>
                  <a:pt x="468" y="141"/>
                </a:lnTo>
                <a:lnTo>
                  <a:pt x="466" y="127"/>
                </a:lnTo>
                <a:lnTo>
                  <a:pt x="464" y="116"/>
                </a:lnTo>
                <a:lnTo>
                  <a:pt x="462" y="104"/>
                </a:lnTo>
                <a:lnTo>
                  <a:pt x="460" y="95"/>
                </a:lnTo>
                <a:lnTo>
                  <a:pt x="458" y="85"/>
                </a:lnTo>
                <a:lnTo>
                  <a:pt x="456" y="76"/>
                </a:lnTo>
                <a:lnTo>
                  <a:pt x="454" y="69"/>
                </a:lnTo>
                <a:lnTo>
                  <a:pt x="452" y="61"/>
                </a:lnTo>
                <a:lnTo>
                  <a:pt x="449" y="53"/>
                </a:lnTo>
                <a:lnTo>
                  <a:pt x="447" y="48"/>
                </a:lnTo>
                <a:lnTo>
                  <a:pt x="444" y="42"/>
                </a:lnTo>
                <a:lnTo>
                  <a:pt x="442" y="36"/>
                </a:lnTo>
                <a:lnTo>
                  <a:pt x="438" y="32"/>
                </a:lnTo>
                <a:lnTo>
                  <a:pt x="434" y="27"/>
                </a:lnTo>
                <a:lnTo>
                  <a:pt x="430" y="23"/>
                </a:lnTo>
                <a:lnTo>
                  <a:pt x="427" y="19"/>
                </a:lnTo>
                <a:lnTo>
                  <a:pt x="423" y="17"/>
                </a:lnTo>
                <a:lnTo>
                  <a:pt x="419" y="13"/>
                </a:lnTo>
                <a:lnTo>
                  <a:pt x="415" y="11"/>
                </a:lnTo>
                <a:lnTo>
                  <a:pt x="411" y="9"/>
                </a:lnTo>
                <a:lnTo>
                  <a:pt x="407" y="7"/>
                </a:lnTo>
                <a:lnTo>
                  <a:pt x="402" y="5"/>
                </a:lnTo>
                <a:lnTo>
                  <a:pt x="398" y="4"/>
                </a:lnTo>
                <a:lnTo>
                  <a:pt x="392" y="4"/>
                </a:lnTo>
                <a:lnTo>
                  <a:pt x="388" y="2"/>
                </a:lnTo>
                <a:lnTo>
                  <a:pt x="382" y="2"/>
                </a:lnTo>
                <a:lnTo>
                  <a:pt x="379" y="0"/>
                </a:lnTo>
                <a:lnTo>
                  <a:pt x="373" y="0"/>
                </a:lnTo>
                <a:lnTo>
                  <a:pt x="367" y="0"/>
                </a:lnTo>
                <a:lnTo>
                  <a:pt x="362" y="0"/>
                </a:lnTo>
                <a:lnTo>
                  <a:pt x="356" y="0"/>
                </a:lnTo>
                <a:lnTo>
                  <a:pt x="351" y="0"/>
                </a:lnTo>
                <a:lnTo>
                  <a:pt x="345" y="0"/>
                </a:lnTo>
                <a:lnTo>
                  <a:pt x="339" y="0"/>
                </a:lnTo>
                <a:lnTo>
                  <a:pt x="333" y="0"/>
                </a:lnTo>
              </a:path>
            </a:pathLst>
          </a:custGeom>
          <a:solidFill>
            <a:srgbClr val="994C00"/>
          </a:solidFill>
          <a:ln>
            <a:noFill/>
          </a:ln>
          <a:effectLst/>
          <a:extLst>
            <a:ext uri="{91240B29-F687-4F45-9708-019B960494DF}">
              <a14:hiddenLine xmlns:a14="http://schemas.microsoft.com/office/drawing/2010/main" xmlns="" w="12700" cap="rnd" cmpd="sng">
                <a:solidFill>
                  <a:srgbClr val="4C2E00"/>
                </a:solidFill>
                <a:prstDash val="solid"/>
                <a:round/>
                <a:headEnd type="none" w="med" len="med"/>
                <a:tailEnd type="none" w="med" len="me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sp>
        <p:nvSpPr>
          <p:cNvPr id="30725" name="Line 5"/>
          <p:cNvSpPr>
            <a:spLocks noChangeShapeType="1"/>
          </p:cNvSpPr>
          <p:nvPr/>
        </p:nvSpPr>
        <p:spPr bwMode="auto">
          <a:xfrm>
            <a:off x="4725988" y="2249488"/>
            <a:ext cx="15557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26" name="Line 6"/>
          <p:cNvSpPr>
            <a:spLocks noChangeShapeType="1"/>
          </p:cNvSpPr>
          <p:nvPr/>
        </p:nvSpPr>
        <p:spPr bwMode="auto">
          <a:xfrm>
            <a:off x="4725988" y="2557463"/>
            <a:ext cx="15557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27" name="Line 7"/>
          <p:cNvSpPr>
            <a:spLocks noChangeShapeType="1"/>
          </p:cNvSpPr>
          <p:nvPr/>
        </p:nvSpPr>
        <p:spPr bwMode="auto">
          <a:xfrm>
            <a:off x="4799013" y="2030413"/>
            <a:ext cx="0" cy="21907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28" name="Line 8"/>
          <p:cNvSpPr>
            <a:spLocks noChangeShapeType="1"/>
          </p:cNvSpPr>
          <p:nvPr/>
        </p:nvSpPr>
        <p:spPr bwMode="auto">
          <a:xfrm flipV="1">
            <a:off x="4799013" y="2563813"/>
            <a:ext cx="0" cy="24447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29" name="Freeform 9"/>
          <p:cNvSpPr>
            <a:spLocks/>
          </p:cNvSpPr>
          <p:nvPr/>
        </p:nvSpPr>
        <p:spPr bwMode="auto">
          <a:xfrm>
            <a:off x="4129088" y="2243138"/>
            <a:ext cx="269875" cy="28575"/>
          </a:xfrm>
          <a:custGeom>
            <a:avLst/>
            <a:gdLst>
              <a:gd name="T0" fmla="*/ 169 w 170"/>
              <a:gd name="T1" fmla="*/ 17 h 18"/>
              <a:gd name="T2" fmla="*/ 169 w 170"/>
              <a:gd name="T3" fmla="*/ 0 h 18"/>
              <a:gd name="T4" fmla="*/ 0 w 170"/>
              <a:gd name="T5" fmla="*/ 0 h 18"/>
              <a:gd name="T6" fmla="*/ 0 w 170"/>
              <a:gd name="T7" fmla="*/ 17 h 18"/>
              <a:gd name="T8" fmla="*/ 169 w 170"/>
              <a:gd name="T9" fmla="*/ 17 h 18"/>
            </a:gdLst>
            <a:ahLst/>
            <a:cxnLst>
              <a:cxn ang="0">
                <a:pos x="T0" y="T1"/>
              </a:cxn>
              <a:cxn ang="0">
                <a:pos x="T2" y="T3"/>
              </a:cxn>
              <a:cxn ang="0">
                <a:pos x="T4" y="T5"/>
              </a:cxn>
              <a:cxn ang="0">
                <a:pos x="T6" y="T7"/>
              </a:cxn>
              <a:cxn ang="0">
                <a:pos x="T8" y="T9"/>
              </a:cxn>
            </a:cxnLst>
            <a:rect l="0" t="0" r="r" b="b"/>
            <a:pathLst>
              <a:path w="170" h="18">
                <a:moveTo>
                  <a:pt x="169" y="17"/>
                </a:moveTo>
                <a:lnTo>
                  <a:pt x="169" y="0"/>
                </a:lnTo>
                <a:lnTo>
                  <a:pt x="0" y="0"/>
                </a:lnTo>
                <a:lnTo>
                  <a:pt x="0" y="17"/>
                </a:lnTo>
                <a:lnTo>
                  <a:pt x="169" y="17"/>
                </a:lnTo>
              </a:path>
            </a:pathLst>
          </a:custGeom>
          <a:solidFill>
            <a:srgbClr val="000000"/>
          </a:solidFill>
          <a:ln w="28575" cap="rnd" cmpd="sng">
            <a:solidFill>
              <a:srgbClr val="4C2E00"/>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sp>
        <p:nvSpPr>
          <p:cNvPr id="30730" name="Freeform 10"/>
          <p:cNvSpPr>
            <a:spLocks/>
          </p:cNvSpPr>
          <p:nvPr/>
        </p:nvSpPr>
        <p:spPr bwMode="auto">
          <a:xfrm>
            <a:off x="4129088" y="2855913"/>
            <a:ext cx="269875" cy="28575"/>
          </a:xfrm>
          <a:custGeom>
            <a:avLst/>
            <a:gdLst>
              <a:gd name="T0" fmla="*/ 169 w 170"/>
              <a:gd name="T1" fmla="*/ 17 h 18"/>
              <a:gd name="T2" fmla="*/ 169 w 170"/>
              <a:gd name="T3" fmla="*/ 0 h 18"/>
              <a:gd name="T4" fmla="*/ 0 w 170"/>
              <a:gd name="T5" fmla="*/ 0 h 18"/>
              <a:gd name="T6" fmla="*/ 0 w 170"/>
              <a:gd name="T7" fmla="*/ 17 h 18"/>
              <a:gd name="T8" fmla="*/ 169 w 170"/>
              <a:gd name="T9" fmla="*/ 17 h 18"/>
            </a:gdLst>
            <a:ahLst/>
            <a:cxnLst>
              <a:cxn ang="0">
                <a:pos x="T0" y="T1"/>
              </a:cxn>
              <a:cxn ang="0">
                <a:pos x="T2" y="T3"/>
              </a:cxn>
              <a:cxn ang="0">
                <a:pos x="T4" y="T5"/>
              </a:cxn>
              <a:cxn ang="0">
                <a:pos x="T6" y="T7"/>
              </a:cxn>
              <a:cxn ang="0">
                <a:pos x="T8" y="T9"/>
              </a:cxn>
            </a:cxnLst>
            <a:rect l="0" t="0" r="r" b="b"/>
            <a:pathLst>
              <a:path w="170" h="18">
                <a:moveTo>
                  <a:pt x="169" y="17"/>
                </a:moveTo>
                <a:lnTo>
                  <a:pt x="169" y="0"/>
                </a:lnTo>
                <a:lnTo>
                  <a:pt x="0" y="0"/>
                </a:lnTo>
                <a:lnTo>
                  <a:pt x="0" y="17"/>
                </a:lnTo>
                <a:lnTo>
                  <a:pt x="169" y="17"/>
                </a:lnTo>
              </a:path>
            </a:pathLst>
          </a:custGeom>
          <a:solidFill>
            <a:srgbClr val="000000"/>
          </a:solidFill>
          <a:ln w="28575" cap="rnd" cmpd="sng">
            <a:solidFill>
              <a:srgbClr val="4C2E00"/>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sp>
        <p:nvSpPr>
          <p:cNvPr id="30731" name="Freeform 11"/>
          <p:cNvSpPr>
            <a:spLocks/>
          </p:cNvSpPr>
          <p:nvPr/>
        </p:nvSpPr>
        <p:spPr bwMode="auto">
          <a:xfrm>
            <a:off x="4129088" y="3151188"/>
            <a:ext cx="269875" cy="28575"/>
          </a:xfrm>
          <a:custGeom>
            <a:avLst/>
            <a:gdLst>
              <a:gd name="T0" fmla="*/ 169 w 170"/>
              <a:gd name="T1" fmla="*/ 17 h 18"/>
              <a:gd name="T2" fmla="*/ 169 w 170"/>
              <a:gd name="T3" fmla="*/ 0 h 18"/>
              <a:gd name="T4" fmla="*/ 0 w 170"/>
              <a:gd name="T5" fmla="*/ 0 h 18"/>
              <a:gd name="T6" fmla="*/ 0 w 170"/>
              <a:gd name="T7" fmla="*/ 17 h 18"/>
              <a:gd name="T8" fmla="*/ 169 w 170"/>
              <a:gd name="T9" fmla="*/ 17 h 18"/>
            </a:gdLst>
            <a:ahLst/>
            <a:cxnLst>
              <a:cxn ang="0">
                <a:pos x="T0" y="T1"/>
              </a:cxn>
              <a:cxn ang="0">
                <a:pos x="T2" y="T3"/>
              </a:cxn>
              <a:cxn ang="0">
                <a:pos x="T4" y="T5"/>
              </a:cxn>
              <a:cxn ang="0">
                <a:pos x="T6" y="T7"/>
              </a:cxn>
              <a:cxn ang="0">
                <a:pos x="T8" y="T9"/>
              </a:cxn>
            </a:cxnLst>
            <a:rect l="0" t="0" r="r" b="b"/>
            <a:pathLst>
              <a:path w="170" h="18">
                <a:moveTo>
                  <a:pt x="169" y="17"/>
                </a:moveTo>
                <a:lnTo>
                  <a:pt x="169" y="0"/>
                </a:lnTo>
                <a:lnTo>
                  <a:pt x="0" y="0"/>
                </a:lnTo>
                <a:lnTo>
                  <a:pt x="0" y="17"/>
                </a:lnTo>
                <a:lnTo>
                  <a:pt x="169" y="17"/>
                </a:lnTo>
              </a:path>
            </a:pathLst>
          </a:custGeom>
          <a:solidFill>
            <a:srgbClr val="000000"/>
          </a:solidFill>
          <a:ln w="28575" cap="rnd" cmpd="sng">
            <a:solidFill>
              <a:srgbClr val="4C2E00"/>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sp>
        <p:nvSpPr>
          <p:cNvPr id="30732" name="Line 12"/>
          <p:cNvSpPr>
            <a:spLocks noChangeShapeType="1"/>
          </p:cNvSpPr>
          <p:nvPr/>
        </p:nvSpPr>
        <p:spPr bwMode="auto">
          <a:xfrm>
            <a:off x="4124325" y="3413125"/>
            <a:ext cx="36513"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rgbClr val="4C2E00"/>
                </a:solidFill>
                <a:round/>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33" name="Line 13"/>
          <p:cNvSpPr>
            <a:spLocks noChangeShapeType="1"/>
          </p:cNvSpPr>
          <p:nvPr/>
        </p:nvSpPr>
        <p:spPr bwMode="auto">
          <a:xfrm>
            <a:off x="4130675" y="3730625"/>
            <a:ext cx="33338"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rgbClr val="4C2E00"/>
                </a:solidFill>
                <a:round/>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34" name="Line 14"/>
          <p:cNvSpPr>
            <a:spLocks noChangeShapeType="1"/>
          </p:cNvSpPr>
          <p:nvPr/>
        </p:nvSpPr>
        <p:spPr bwMode="auto">
          <a:xfrm>
            <a:off x="4127500" y="3743325"/>
            <a:ext cx="39688" cy="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2700">
                <a:solidFill>
                  <a:srgbClr val="4C2E00"/>
                </a:solidFill>
                <a:round/>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35" name="Freeform 15"/>
          <p:cNvSpPr>
            <a:spLocks/>
          </p:cNvSpPr>
          <p:nvPr/>
        </p:nvSpPr>
        <p:spPr bwMode="auto">
          <a:xfrm>
            <a:off x="4129088" y="3771900"/>
            <a:ext cx="269875" cy="28575"/>
          </a:xfrm>
          <a:custGeom>
            <a:avLst/>
            <a:gdLst>
              <a:gd name="T0" fmla="*/ 169 w 170"/>
              <a:gd name="T1" fmla="*/ 17 h 18"/>
              <a:gd name="T2" fmla="*/ 169 w 170"/>
              <a:gd name="T3" fmla="*/ 0 h 18"/>
              <a:gd name="T4" fmla="*/ 0 w 170"/>
              <a:gd name="T5" fmla="*/ 0 h 18"/>
              <a:gd name="T6" fmla="*/ 0 w 170"/>
              <a:gd name="T7" fmla="*/ 17 h 18"/>
              <a:gd name="T8" fmla="*/ 169 w 170"/>
              <a:gd name="T9" fmla="*/ 17 h 18"/>
            </a:gdLst>
            <a:ahLst/>
            <a:cxnLst>
              <a:cxn ang="0">
                <a:pos x="T0" y="T1"/>
              </a:cxn>
              <a:cxn ang="0">
                <a:pos x="T2" y="T3"/>
              </a:cxn>
              <a:cxn ang="0">
                <a:pos x="T4" y="T5"/>
              </a:cxn>
              <a:cxn ang="0">
                <a:pos x="T6" y="T7"/>
              </a:cxn>
              <a:cxn ang="0">
                <a:pos x="T8" y="T9"/>
              </a:cxn>
            </a:cxnLst>
            <a:rect l="0" t="0" r="r" b="b"/>
            <a:pathLst>
              <a:path w="170" h="18">
                <a:moveTo>
                  <a:pt x="169" y="17"/>
                </a:moveTo>
                <a:lnTo>
                  <a:pt x="169" y="0"/>
                </a:lnTo>
                <a:lnTo>
                  <a:pt x="0" y="0"/>
                </a:lnTo>
                <a:lnTo>
                  <a:pt x="0" y="17"/>
                </a:lnTo>
                <a:lnTo>
                  <a:pt x="169" y="17"/>
                </a:lnTo>
              </a:path>
            </a:pathLst>
          </a:custGeom>
          <a:solidFill>
            <a:srgbClr val="000000"/>
          </a:solidFill>
          <a:ln w="28575" cap="rnd" cmpd="sng">
            <a:solidFill>
              <a:srgbClr val="4C2E00"/>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sp>
        <p:nvSpPr>
          <p:cNvPr id="30736" name="Freeform 16"/>
          <p:cNvSpPr>
            <a:spLocks/>
          </p:cNvSpPr>
          <p:nvPr/>
        </p:nvSpPr>
        <p:spPr bwMode="auto">
          <a:xfrm>
            <a:off x="4124325" y="4075113"/>
            <a:ext cx="269875" cy="28575"/>
          </a:xfrm>
          <a:custGeom>
            <a:avLst/>
            <a:gdLst>
              <a:gd name="T0" fmla="*/ 169 w 170"/>
              <a:gd name="T1" fmla="*/ 17 h 18"/>
              <a:gd name="T2" fmla="*/ 169 w 170"/>
              <a:gd name="T3" fmla="*/ 0 h 18"/>
              <a:gd name="T4" fmla="*/ 0 w 170"/>
              <a:gd name="T5" fmla="*/ 0 h 18"/>
              <a:gd name="T6" fmla="*/ 0 w 170"/>
              <a:gd name="T7" fmla="*/ 17 h 18"/>
              <a:gd name="T8" fmla="*/ 169 w 170"/>
              <a:gd name="T9" fmla="*/ 17 h 18"/>
            </a:gdLst>
            <a:ahLst/>
            <a:cxnLst>
              <a:cxn ang="0">
                <a:pos x="T0" y="T1"/>
              </a:cxn>
              <a:cxn ang="0">
                <a:pos x="T2" y="T3"/>
              </a:cxn>
              <a:cxn ang="0">
                <a:pos x="T4" y="T5"/>
              </a:cxn>
              <a:cxn ang="0">
                <a:pos x="T6" y="T7"/>
              </a:cxn>
              <a:cxn ang="0">
                <a:pos x="T8" y="T9"/>
              </a:cxn>
            </a:cxnLst>
            <a:rect l="0" t="0" r="r" b="b"/>
            <a:pathLst>
              <a:path w="170" h="18">
                <a:moveTo>
                  <a:pt x="169" y="17"/>
                </a:moveTo>
                <a:lnTo>
                  <a:pt x="169" y="0"/>
                </a:lnTo>
                <a:lnTo>
                  <a:pt x="0" y="0"/>
                </a:lnTo>
                <a:lnTo>
                  <a:pt x="0" y="17"/>
                </a:lnTo>
                <a:lnTo>
                  <a:pt x="169" y="17"/>
                </a:lnTo>
              </a:path>
            </a:pathLst>
          </a:custGeom>
          <a:solidFill>
            <a:srgbClr val="000000"/>
          </a:solidFill>
          <a:ln w="28575" cap="rnd" cmpd="sng">
            <a:solidFill>
              <a:srgbClr val="4C2E00"/>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sp>
        <p:nvSpPr>
          <p:cNvPr id="30737" name="Line 17"/>
          <p:cNvSpPr>
            <a:spLocks noChangeShapeType="1"/>
          </p:cNvSpPr>
          <p:nvPr/>
        </p:nvSpPr>
        <p:spPr bwMode="auto">
          <a:xfrm flipH="1" flipV="1">
            <a:off x="3552825" y="2249488"/>
            <a:ext cx="571500" cy="3175"/>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38" name="Line 18"/>
          <p:cNvSpPr>
            <a:spLocks noChangeShapeType="1"/>
          </p:cNvSpPr>
          <p:nvPr/>
        </p:nvSpPr>
        <p:spPr bwMode="auto">
          <a:xfrm flipH="1">
            <a:off x="3109913" y="2557463"/>
            <a:ext cx="1009650" cy="3175"/>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39" name="Line 19"/>
          <p:cNvSpPr>
            <a:spLocks noChangeShapeType="1"/>
          </p:cNvSpPr>
          <p:nvPr/>
        </p:nvSpPr>
        <p:spPr bwMode="auto">
          <a:xfrm flipH="1">
            <a:off x="3565525" y="2863850"/>
            <a:ext cx="568325" cy="1588"/>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40" name="Line 20"/>
          <p:cNvSpPr>
            <a:spLocks noChangeShapeType="1"/>
          </p:cNvSpPr>
          <p:nvPr/>
        </p:nvSpPr>
        <p:spPr bwMode="auto">
          <a:xfrm flipH="1" flipV="1">
            <a:off x="3119438" y="3163888"/>
            <a:ext cx="1004887" cy="3175"/>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41" name="Line 21"/>
          <p:cNvSpPr>
            <a:spLocks noChangeShapeType="1"/>
          </p:cNvSpPr>
          <p:nvPr/>
        </p:nvSpPr>
        <p:spPr bwMode="auto">
          <a:xfrm flipH="1">
            <a:off x="3560763" y="3473450"/>
            <a:ext cx="563562" cy="6350"/>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42" name="Line 22"/>
          <p:cNvSpPr>
            <a:spLocks noChangeShapeType="1"/>
          </p:cNvSpPr>
          <p:nvPr/>
        </p:nvSpPr>
        <p:spPr bwMode="auto">
          <a:xfrm flipH="1" flipV="1">
            <a:off x="3114675" y="3779838"/>
            <a:ext cx="1009650" cy="6350"/>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43" name="Line 23"/>
          <p:cNvSpPr>
            <a:spLocks noChangeShapeType="1"/>
          </p:cNvSpPr>
          <p:nvPr/>
        </p:nvSpPr>
        <p:spPr bwMode="auto">
          <a:xfrm flipH="1">
            <a:off x="3565525" y="4087813"/>
            <a:ext cx="563563" cy="3175"/>
          </a:xfrm>
          <a:prstGeom prst="line">
            <a:avLst/>
          </a:prstGeom>
          <a:noFill/>
          <a:ln w="12700" cap="rnd">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graphicFrame>
        <p:nvGraphicFramePr>
          <p:cNvPr id="30744" name="Object 24">
            <a:hlinkClick r:id="" action="ppaction://ole?verb=0"/>
          </p:cNvPr>
          <p:cNvGraphicFramePr>
            <a:graphicFrameLocks noChangeAspect="1"/>
          </p:cNvGraphicFramePr>
          <p:nvPr/>
        </p:nvGraphicFramePr>
        <p:xfrm>
          <a:off x="6540500" y="3241675"/>
          <a:ext cx="622300" cy="376238"/>
        </p:xfrm>
        <a:graphic>
          <a:graphicData uri="http://schemas.openxmlformats.org/presentationml/2006/ole">
            <p:oleObj spid="_x0000_s3077" name="Equation" r:id="rId4" imgW="342751" imgH="203112" progId="Equation.3">
              <p:embed/>
            </p:oleObj>
          </a:graphicData>
        </a:graphic>
      </p:graphicFrame>
      <p:graphicFrame>
        <p:nvGraphicFramePr>
          <p:cNvPr id="30745" name="Object 25">
            <a:hlinkClick r:id="" action="ppaction://ole?verb=0"/>
          </p:cNvPr>
          <p:cNvGraphicFramePr>
            <a:graphicFrameLocks noChangeAspect="1"/>
          </p:cNvGraphicFramePr>
          <p:nvPr/>
        </p:nvGraphicFramePr>
        <p:xfrm>
          <a:off x="6203950" y="2151063"/>
          <a:ext cx="1360488" cy="446087"/>
        </p:xfrm>
        <a:graphic>
          <a:graphicData uri="http://schemas.openxmlformats.org/presentationml/2006/ole">
            <p:oleObj spid="_x0000_s3078" name="Equation" r:id="rId5" imgW="647419" imgH="215806" progId="Equation.3">
              <p:embed/>
            </p:oleObj>
          </a:graphicData>
        </a:graphic>
      </p:graphicFrame>
      <p:sp>
        <p:nvSpPr>
          <p:cNvPr id="30746" name="Line 26"/>
          <p:cNvSpPr>
            <a:spLocks noChangeShapeType="1"/>
          </p:cNvSpPr>
          <p:nvPr/>
        </p:nvSpPr>
        <p:spPr bwMode="auto">
          <a:xfrm>
            <a:off x="2120900" y="4622800"/>
            <a:ext cx="1981200" cy="0"/>
          </a:xfrm>
          <a:prstGeom prst="line">
            <a:avLst/>
          </a:prstGeom>
          <a:noFill/>
          <a:ln w="12700">
            <a:solidFill>
              <a:srgbClr val="4C2E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0747" name="Text Box 27"/>
          <p:cNvSpPr txBox="1">
            <a:spLocks noChangeArrowheads="1"/>
          </p:cNvSpPr>
          <p:nvPr/>
        </p:nvSpPr>
        <p:spPr bwMode="auto">
          <a:xfrm>
            <a:off x="2917825" y="4435475"/>
            <a:ext cx="368300" cy="363538"/>
          </a:xfrm>
          <a:prstGeom prst="rect">
            <a:avLst/>
          </a:prstGeom>
          <a:solidFill>
            <a:schemeClr val="bg1"/>
          </a:solidFill>
          <a:ln>
            <a:noFill/>
          </a:ln>
          <a:effectLst/>
          <a:extLs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en-GB" altLang="zh-CN" sz="2000" i="1">
                <a:ea typeface="宋体" charset="-122"/>
              </a:rPr>
              <a:t>D</a:t>
            </a:r>
            <a:endParaRPr lang="en-GB" altLang="zh-CN" sz="2000">
              <a:latin typeface="Arial" charset="0"/>
              <a:ea typeface="宋体" charset="-122"/>
            </a:endParaRPr>
          </a:p>
        </p:txBody>
      </p:sp>
      <p:sp>
        <p:nvSpPr>
          <p:cNvPr id="30748" name="Freeform 28"/>
          <p:cNvSpPr>
            <a:spLocks/>
          </p:cNvSpPr>
          <p:nvPr/>
        </p:nvSpPr>
        <p:spPr bwMode="auto">
          <a:xfrm>
            <a:off x="4124325" y="3462338"/>
            <a:ext cx="269875" cy="28575"/>
          </a:xfrm>
          <a:custGeom>
            <a:avLst/>
            <a:gdLst>
              <a:gd name="T0" fmla="*/ 169 w 170"/>
              <a:gd name="T1" fmla="*/ 17 h 18"/>
              <a:gd name="T2" fmla="*/ 169 w 170"/>
              <a:gd name="T3" fmla="*/ 0 h 18"/>
              <a:gd name="T4" fmla="*/ 0 w 170"/>
              <a:gd name="T5" fmla="*/ 0 h 18"/>
              <a:gd name="T6" fmla="*/ 0 w 170"/>
              <a:gd name="T7" fmla="*/ 17 h 18"/>
              <a:gd name="T8" fmla="*/ 169 w 170"/>
              <a:gd name="T9" fmla="*/ 17 h 18"/>
            </a:gdLst>
            <a:ahLst/>
            <a:cxnLst>
              <a:cxn ang="0">
                <a:pos x="T0" y="T1"/>
              </a:cxn>
              <a:cxn ang="0">
                <a:pos x="T2" y="T3"/>
              </a:cxn>
              <a:cxn ang="0">
                <a:pos x="T4" y="T5"/>
              </a:cxn>
              <a:cxn ang="0">
                <a:pos x="T6" y="T7"/>
              </a:cxn>
              <a:cxn ang="0">
                <a:pos x="T8" y="T9"/>
              </a:cxn>
            </a:cxnLst>
            <a:rect l="0" t="0" r="r" b="b"/>
            <a:pathLst>
              <a:path w="170" h="18">
                <a:moveTo>
                  <a:pt x="169" y="17"/>
                </a:moveTo>
                <a:lnTo>
                  <a:pt x="169" y="0"/>
                </a:lnTo>
                <a:lnTo>
                  <a:pt x="0" y="0"/>
                </a:lnTo>
                <a:lnTo>
                  <a:pt x="0" y="17"/>
                </a:lnTo>
                <a:lnTo>
                  <a:pt x="169" y="17"/>
                </a:lnTo>
              </a:path>
            </a:pathLst>
          </a:custGeom>
          <a:solidFill>
            <a:srgbClr val="000000"/>
          </a:solidFill>
          <a:ln w="28575" cap="rnd" cmpd="sng">
            <a:solidFill>
              <a:srgbClr val="4C2E00"/>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sp>
        <p:nvSpPr>
          <p:cNvPr id="30749" name="Freeform 29"/>
          <p:cNvSpPr>
            <a:spLocks/>
          </p:cNvSpPr>
          <p:nvPr/>
        </p:nvSpPr>
        <p:spPr bwMode="auto">
          <a:xfrm>
            <a:off x="4124325" y="2543175"/>
            <a:ext cx="269875" cy="28575"/>
          </a:xfrm>
          <a:custGeom>
            <a:avLst/>
            <a:gdLst>
              <a:gd name="T0" fmla="*/ 169 w 170"/>
              <a:gd name="T1" fmla="*/ 17 h 18"/>
              <a:gd name="T2" fmla="*/ 169 w 170"/>
              <a:gd name="T3" fmla="*/ 0 h 18"/>
              <a:gd name="T4" fmla="*/ 0 w 170"/>
              <a:gd name="T5" fmla="*/ 0 h 18"/>
              <a:gd name="T6" fmla="*/ 0 w 170"/>
              <a:gd name="T7" fmla="*/ 17 h 18"/>
              <a:gd name="T8" fmla="*/ 169 w 170"/>
              <a:gd name="T9" fmla="*/ 17 h 18"/>
            </a:gdLst>
            <a:ahLst/>
            <a:cxnLst>
              <a:cxn ang="0">
                <a:pos x="T0" y="T1"/>
              </a:cxn>
              <a:cxn ang="0">
                <a:pos x="T2" y="T3"/>
              </a:cxn>
              <a:cxn ang="0">
                <a:pos x="T4" y="T5"/>
              </a:cxn>
              <a:cxn ang="0">
                <a:pos x="T6" y="T7"/>
              </a:cxn>
              <a:cxn ang="0">
                <a:pos x="T8" y="T9"/>
              </a:cxn>
            </a:cxnLst>
            <a:rect l="0" t="0" r="r" b="b"/>
            <a:pathLst>
              <a:path w="170" h="18">
                <a:moveTo>
                  <a:pt x="169" y="17"/>
                </a:moveTo>
                <a:lnTo>
                  <a:pt x="169" y="0"/>
                </a:lnTo>
                <a:lnTo>
                  <a:pt x="0" y="0"/>
                </a:lnTo>
                <a:lnTo>
                  <a:pt x="0" y="17"/>
                </a:lnTo>
                <a:lnTo>
                  <a:pt x="169" y="17"/>
                </a:lnTo>
              </a:path>
            </a:pathLst>
          </a:custGeom>
          <a:solidFill>
            <a:srgbClr val="000000"/>
          </a:solidFill>
          <a:ln w="28575" cap="rnd" cmpd="sng">
            <a:solidFill>
              <a:srgbClr val="4C2E00"/>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grpSp>
        <p:nvGrpSpPr>
          <p:cNvPr id="30750" name="Group 30"/>
          <p:cNvGrpSpPr>
            <a:grpSpLocks/>
          </p:cNvGrpSpPr>
          <p:nvPr/>
        </p:nvGrpSpPr>
        <p:grpSpPr bwMode="auto">
          <a:xfrm>
            <a:off x="3097213" y="1098550"/>
            <a:ext cx="461962" cy="4144963"/>
            <a:chOff x="1927" y="840"/>
            <a:chExt cx="291" cy="2611"/>
          </a:xfrm>
        </p:grpSpPr>
        <p:grpSp>
          <p:nvGrpSpPr>
            <p:cNvPr id="30751" name="Group 31"/>
            <p:cNvGrpSpPr>
              <a:grpSpLocks/>
            </p:cNvGrpSpPr>
            <p:nvPr/>
          </p:nvGrpSpPr>
          <p:grpSpPr bwMode="auto">
            <a:xfrm>
              <a:off x="1927" y="2133"/>
              <a:ext cx="291" cy="1318"/>
              <a:chOff x="1993" y="1527"/>
              <a:chExt cx="291" cy="2038"/>
            </a:xfrm>
          </p:grpSpPr>
          <p:sp>
            <p:nvSpPr>
              <p:cNvPr id="30752" name="Freeform 32"/>
              <p:cNvSpPr>
                <a:spLocks/>
              </p:cNvSpPr>
              <p:nvPr/>
            </p:nvSpPr>
            <p:spPr bwMode="auto">
              <a:xfrm>
                <a:off x="1993" y="2786"/>
                <a:ext cx="291" cy="779"/>
              </a:xfrm>
              <a:custGeom>
                <a:avLst/>
                <a:gdLst>
                  <a:gd name="T0" fmla="*/ 146 w 291"/>
                  <a:gd name="T1" fmla="*/ 778 h 779"/>
                  <a:gd name="T2" fmla="*/ 112 w 291"/>
                  <a:gd name="T3" fmla="*/ 755 h 779"/>
                  <a:gd name="T4" fmla="*/ 83 w 291"/>
                  <a:gd name="T5" fmla="*/ 734 h 779"/>
                  <a:gd name="T6" fmla="*/ 58 w 291"/>
                  <a:gd name="T7" fmla="*/ 715 h 779"/>
                  <a:gd name="T8" fmla="*/ 37 w 291"/>
                  <a:gd name="T9" fmla="*/ 696 h 779"/>
                  <a:gd name="T10" fmla="*/ 22 w 291"/>
                  <a:gd name="T11" fmla="*/ 677 h 779"/>
                  <a:gd name="T12" fmla="*/ 10 w 291"/>
                  <a:gd name="T13" fmla="*/ 658 h 779"/>
                  <a:gd name="T14" fmla="*/ 4 w 291"/>
                  <a:gd name="T15" fmla="*/ 640 h 779"/>
                  <a:gd name="T16" fmla="*/ 0 w 291"/>
                  <a:gd name="T17" fmla="*/ 623 h 779"/>
                  <a:gd name="T18" fmla="*/ 4 w 291"/>
                  <a:gd name="T19" fmla="*/ 604 h 779"/>
                  <a:gd name="T20" fmla="*/ 10 w 291"/>
                  <a:gd name="T21" fmla="*/ 587 h 779"/>
                  <a:gd name="T22" fmla="*/ 22 w 291"/>
                  <a:gd name="T23" fmla="*/ 569 h 779"/>
                  <a:gd name="T24" fmla="*/ 37 w 291"/>
                  <a:gd name="T25" fmla="*/ 550 h 779"/>
                  <a:gd name="T26" fmla="*/ 58 w 291"/>
                  <a:gd name="T27" fmla="*/ 531 h 779"/>
                  <a:gd name="T28" fmla="*/ 83 w 291"/>
                  <a:gd name="T29" fmla="*/ 510 h 779"/>
                  <a:gd name="T30" fmla="*/ 112 w 291"/>
                  <a:gd name="T31" fmla="*/ 489 h 779"/>
                  <a:gd name="T32" fmla="*/ 146 w 291"/>
                  <a:gd name="T33" fmla="*/ 466 h 779"/>
                  <a:gd name="T34" fmla="*/ 179 w 291"/>
                  <a:gd name="T35" fmla="*/ 445 h 779"/>
                  <a:gd name="T36" fmla="*/ 208 w 291"/>
                  <a:gd name="T37" fmla="*/ 423 h 779"/>
                  <a:gd name="T38" fmla="*/ 233 w 291"/>
                  <a:gd name="T39" fmla="*/ 402 h 779"/>
                  <a:gd name="T40" fmla="*/ 254 w 291"/>
                  <a:gd name="T41" fmla="*/ 383 h 779"/>
                  <a:gd name="T42" fmla="*/ 269 w 291"/>
                  <a:gd name="T43" fmla="*/ 364 h 779"/>
                  <a:gd name="T44" fmla="*/ 281 w 291"/>
                  <a:gd name="T45" fmla="*/ 347 h 779"/>
                  <a:gd name="T46" fmla="*/ 286 w 291"/>
                  <a:gd name="T47" fmla="*/ 329 h 779"/>
                  <a:gd name="T48" fmla="*/ 290 w 291"/>
                  <a:gd name="T49" fmla="*/ 310 h 779"/>
                  <a:gd name="T50" fmla="*/ 288 w 291"/>
                  <a:gd name="T51" fmla="*/ 293 h 779"/>
                  <a:gd name="T52" fmla="*/ 281 w 291"/>
                  <a:gd name="T53" fmla="*/ 276 h 779"/>
                  <a:gd name="T54" fmla="*/ 269 w 291"/>
                  <a:gd name="T55" fmla="*/ 257 h 779"/>
                  <a:gd name="T56" fmla="*/ 254 w 291"/>
                  <a:gd name="T57" fmla="*/ 237 h 779"/>
                  <a:gd name="T58" fmla="*/ 233 w 291"/>
                  <a:gd name="T59" fmla="*/ 218 h 779"/>
                  <a:gd name="T60" fmla="*/ 208 w 291"/>
                  <a:gd name="T61" fmla="*/ 199 h 779"/>
                  <a:gd name="T62" fmla="*/ 179 w 291"/>
                  <a:gd name="T63" fmla="*/ 178 h 779"/>
                  <a:gd name="T64" fmla="*/ 146 w 291"/>
                  <a:gd name="T65" fmla="*/ 155 h 779"/>
                  <a:gd name="T66" fmla="*/ 112 w 291"/>
                  <a:gd name="T67" fmla="*/ 132 h 779"/>
                  <a:gd name="T68" fmla="*/ 83 w 291"/>
                  <a:gd name="T69" fmla="*/ 111 h 779"/>
                  <a:gd name="T70" fmla="*/ 58 w 291"/>
                  <a:gd name="T71" fmla="*/ 92 h 779"/>
                  <a:gd name="T72" fmla="*/ 37 w 291"/>
                  <a:gd name="T73" fmla="*/ 72 h 779"/>
                  <a:gd name="T74" fmla="*/ 22 w 291"/>
                  <a:gd name="T75" fmla="*/ 53 h 779"/>
                  <a:gd name="T76" fmla="*/ 10 w 291"/>
                  <a:gd name="T77" fmla="*/ 34 h 779"/>
                  <a:gd name="T78" fmla="*/ 4 w 291"/>
                  <a:gd name="T79" fmla="*/ 17 h 779"/>
                  <a:gd name="T80" fmla="*/ 0 w 291"/>
                  <a:gd name="T81"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1" h="779">
                    <a:moveTo>
                      <a:pt x="146" y="778"/>
                    </a:moveTo>
                    <a:lnTo>
                      <a:pt x="112" y="755"/>
                    </a:lnTo>
                    <a:lnTo>
                      <a:pt x="83" y="734"/>
                    </a:lnTo>
                    <a:lnTo>
                      <a:pt x="58" y="715"/>
                    </a:lnTo>
                    <a:lnTo>
                      <a:pt x="37" y="696"/>
                    </a:lnTo>
                    <a:lnTo>
                      <a:pt x="22" y="677"/>
                    </a:lnTo>
                    <a:lnTo>
                      <a:pt x="10" y="658"/>
                    </a:lnTo>
                    <a:lnTo>
                      <a:pt x="4" y="640"/>
                    </a:lnTo>
                    <a:lnTo>
                      <a:pt x="0" y="623"/>
                    </a:lnTo>
                    <a:lnTo>
                      <a:pt x="4" y="604"/>
                    </a:lnTo>
                    <a:lnTo>
                      <a:pt x="10" y="587"/>
                    </a:lnTo>
                    <a:lnTo>
                      <a:pt x="22" y="569"/>
                    </a:lnTo>
                    <a:lnTo>
                      <a:pt x="37" y="550"/>
                    </a:lnTo>
                    <a:lnTo>
                      <a:pt x="58" y="531"/>
                    </a:lnTo>
                    <a:lnTo>
                      <a:pt x="83" y="510"/>
                    </a:lnTo>
                    <a:lnTo>
                      <a:pt x="112" y="489"/>
                    </a:lnTo>
                    <a:lnTo>
                      <a:pt x="146" y="466"/>
                    </a:lnTo>
                    <a:lnTo>
                      <a:pt x="179" y="445"/>
                    </a:lnTo>
                    <a:lnTo>
                      <a:pt x="208" y="423"/>
                    </a:lnTo>
                    <a:lnTo>
                      <a:pt x="233" y="402"/>
                    </a:lnTo>
                    <a:lnTo>
                      <a:pt x="254" y="383"/>
                    </a:lnTo>
                    <a:lnTo>
                      <a:pt x="269" y="364"/>
                    </a:lnTo>
                    <a:lnTo>
                      <a:pt x="281" y="347"/>
                    </a:lnTo>
                    <a:lnTo>
                      <a:pt x="286" y="329"/>
                    </a:lnTo>
                    <a:lnTo>
                      <a:pt x="290" y="310"/>
                    </a:lnTo>
                    <a:lnTo>
                      <a:pt x="288" y="293"/>
                    </a:lnTo>
                    <a:lnTo>
                      <a:pt x="281" y="276"/>
                    </a:lnTo>
                    <a:lnTo>
                      <a:pt x="269" y="257"/>
                    </a:lnTo>
                    <a:lnTo>
                      <a:pt x="254" y="237"/>
                    </a:lnTo>
                    <a:lnTo>
                      <a:pt x="233" y="218"/>
                    </a:lnTo>
                    <a:lnTo>
                      <a:pt x="208" y="199"/>
                    </a:lnTo>
                    <a:lnTo>
                      <a:pt x="179" y="178"/>
                    </a:lnTo>
                    <a:lnTo>
                      <a:pt x="146" y="155"/>
                    </a:lnTo>
                    <a:lnTo>
                      <a:pt x="112" y="132"/>
                    </a:lnTo>
                    <a:lnTo>
                      <a:pt x="83" y="111"/>
                    </a:lnTo>
                    <a:lnTo>
                      <a:pt x="58" y="92"/>
                    </a:lnTo>
                    <a:lnTo>
                      <a:pt x="37" y="72"/>
                    </a:lnTo>
                    <a:lnTo>
                      <a:pt x="22" y="53"/>
                    </a:lnTo>
                    <a:lnTo>
                      <a:pt x="10" y="34"/>
                    </a:lnTo>
                    <a:lnTo>
                      <a:pt x="4" y="17"/>
                    </a:lnTo>
                    <a:lnTo>
                      <a:pt x="0" y="0"/>
                    </a:lnTo>
                  </a:path>
                </a:pathLst>
              </a:custGeom>
              <a:noFill/>
              <a:ln w="25400" cap="rnd" cmpd="sng">
                <a:solidFill>
                  <a:srgbClr val="0DD966"/>
                </a:solidFill>
                <a:prstDash val="sysDot"/>
                <a:round/>
                <a:headEnd type="none" w="med" len="med"/>
                <a:tailEnd type="none" w="med" len="med"/>
              </a:ln>
              <a:effectLst/>
              <a:extLst>
                <a:ext uri="{909E8E84-426E-40DD-AFC4-6F175D3DCCD1}">
                  <a14:hiddenFill xmlns:a14="http://schemas.microsoft.com/office/drawing/2010/main" xmlns="">
                    <a:solidFill>
                      <a:srgbClr val="FFFFC3"/>
                    </a:solid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sp>
            <p:nvSpPr>
              <p:cNvPr id="30753" name="Freeform 33"/>
              <p:cNvSpPr>
                <a:spLocks/>
              </p:cNvSpPr>
              <p:nvPr/>
            </p:nvSpPr>
            <p:spPr bwMode="auto">
              <a:xfrm>
                <a:off x="1993" y="1527"/>
                <a:ext cx="291" cy="1260"/>
              </a:xfrm>
              <a:custGeom>
                <a:avLst/>
                <a:gdLst>
                  <a:gd name="T0" fmla="*/ 2 w 291"/>
                  <a:gd name="T1" fmla="*/ 1239 h 1260"/>
                  <a:gd name="T2" fmla="*/ 22 w 291"/>
                  <a:gd name="T3" fmla="*/ 1205 h 1260"/>
                  <a:gd name="T4" fmla="*/ 58 w 291"/>
                  <a:gd name="T5" fmla="*/ 1166 h 1260"/>
                  <a:gd name="T6" fmla="*/ 112 w 291"/>
                  <a:gd name="T7" fmla="*/ 1124 h 1260"/>
                  <a:gd name="T8" fmla="*/ 179 w 291"/>
                  <a:gd name="T9" fmla="*/ 1080 h 1260"/>
                  <a:gd name="T10" fmla="*/ 233 w 291"/>
                  <a:gd name="T11" fmla="*/ 1038 h 1260"/>
                  <a:gd name="T12" fmla="*/ 269 w 291"/>
                  <a:gd name="T13" fmla="*/ 1000 h 1260"/>
                  <a:gd name="T14" fmla="*/ 286 w 291"/>
                  <a:gd name="T15" fmla="*/ 963 h 1260"/>
                  <a:gd name="T16" fmla="*/ 288 w 291"/>
                  <a:gd name="T17" fmla="*/ 929 h 1260"/>
                  <a:gd name="T18" fmla="*/ 269 w 291"/>
                  <a:gd name="T19" fmla="*/ 892 h 1260"/>
                  <a:gd name="T20" fmla="*/ 233 w 291"/>
                  <a:gd name="T21" fmla="*/ 854 h 1260"/>
                  <a:gd name="T22" fmla="*/ 179 w 291"/>
                  <a:gd name="T23" fmla="*/ 813 h 1260"/>
                  <a:gd name="T24" fmla="*/ 112 w 291"/>
                  <a:gd name="T25" fmla="*/ 767 h 1260"/>
                  <a:gd name="T26" fmla="*/ 58 w 291"/>
                  <a:gd name="T27" fmla="*/ 727 h 1260"/>
                  <a:gd name="T28" fmla="*/ 22 w 291"/>
                  <a:gd name="T29" fmla="*/ 689 h 1260"/>
                  <a:gd name="T30" fmla="*/ 4 w 291"/>
                  <a:gd name="T31" fmla="*/ 652 h 1260"/>
                  <a:gd name="T32" fmla="*/ 4 w 291"/>
                  <a:gd name="T33" fmla="*/ 616 h 1260"/>
                  <a:gd name="T34" fmla="*/ 22 w 291"/>
                  <a:gd name="T35" fmla="*/ 581 h 1260"/>
                  <a:gd name="T36" fmla="*/ 58 w 291"/>
                  <a:gd name="T37" fmla="*/ 543 h 1260"/>
                  <a:gd name="T38" fmla="*/ 112 w 291"/>
                  <a:gd name="T39" fmla="*/ 501 h 1260"/>
                  <a:gd name="T40" fmla="*/ 179 w 291"/>
                  <a:gd name="T41" fmla="*/ 457 h 1260"/>
                  <a:gd name="T42" fmla="*/ 233 w 291"/>
                  <a:gd name="T43" fmla="*/ 414 h 1260"/>
                  <a:gd name="T44" fmla="*/ 269 w 291"/>
                  <a:gd name="T45" fmla="*/ 376 h 1260"/>
                  <a:gd name="T46" fmla="*/ 286 w 291"/>
                  <a:gd name="T47" fmla="*/ 341 h 1260"/>
                  <a:gd name="T48" fmla="*/ 288 w 291"/>
                  <a:gd name="T49" fmla="*/ 305 h 1260"/>
                  <a:gd name="T50" fmla="*/ 269 w 291"/>
                  <a:gd name="T51" fmla="*/ 269 h 1260"/>
                  <a:gd name="T52" fmla="*/ 233 w 291"/>
                  <a:gd name="T53" fmla="*/ 232 h 1260"/>
                  <a:gd name="T54" fmla="*/ 179 w 291"/>
                  <a:gd name="T55" fmla="*/ 190 h 1260"/>
                  <a:gd name="T56" fmla="*/ 110 w 291"/>
                  <a:gd name="T57" fmla="*/ 144 h 1260"/>
                  <a:gd name="T58" fmla="*/ 52 w 291"/>
                  <a:gd name="T59" fmla="*/ 98 h 1260"/>
                  <a:gd name="T60" fmla="*/ 16 w 291"/>
                  <a:gd name="T61" fmla="*/ 58 h 1260"/>
                  <a:gd name="T62" fmla="*/ 2 w 291"/>
                  <a:gd name="T63" fmla="*/ 19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1" h="1260">
                    <a:moveTo>
                      <a:pt x="0" y="1259"/>
                    </a:moveTo>
                    <a:lnTo>
                      <a:pt x="2" y="1239"/>
                    </a:lnTo>
                    <a:lnTo>
                      <a:pt x="10" y="1222"/>
                    </a:lnTo>
                    <a:lnTo>
                      <a:pt x="22" y="1205"/>
                    </a:lnTo>
                    <a:lnTo>
                      <a:pt x="37" y="1186"/>
                    </a:lnTo>
                    <a:lnTo>
                      <a:pt x="58" y="1166"/>
                    </a:lnTo>
                    <a:lnTo>
                      <a:pt x="83" y="1145"/>
                    </a:lnTo>
                    <a:lnTo>
                      <a:pt x="112" y="1124"/>
                    </a:lnTo>
                    <a:lnTo>
                      <a:pt x="146" y="1101"/>
                    </a:lnTo>
                    <a:lnTo>
                      <a:pt x="179" y="1080"/>
                    </a:lnTo>
                    <a:lnTo>
                      <a:pt x="208" y="1059"/>
                    </a:lnTo>
                    <a:lnTo>
                      <a:pt x="233" y="1038"/>
                    </a:lnTo>
                    <a:lnTo>
                      <a:pt x="254" y="1019"/>
                    </a:lnTo>
                    <a:lnTo>
                      <a:pt x="269" y="1000"/>
                    </a:lnTo>
                    <a:lnTo>
                      <a:pt x="281" y="982"/>
                    </a:lnTo>
                    <a:lnTo>
                      <a:pt x="286" y="963"/>
                    </a:lnTo>
                    <a:lnTo>
                      <a:pt x="290" y="946"/>
                    </a:lnTo>
                    <a:lnTo>
                      <a:pt x="288" y="929"/>
                    </a:lnTo>
                    <a:lnTo>
                      <a:pt x="281" y="911"/>
                    </a:lnTo>
                    <a:lnTo>
                      <a:pt x="269" y="892"/>
                    </a:lnTo>
                    <a:lnTo>
                      <a:pt x="254" y="873"/>
                    </a:lnTo>
                    <a:lnTo>
                      <a:pt x="233" y="854"/>
                    </a:lnTo>
                    <a:lnTo>
                      <a:pt x="208" y="835"/>
                    </a:lnTo>
                    <a:lnTo>
                      <a:pt x="179" y="813"/>
                    </a:lnTo>
                    <a:lnTo>
                      <a:pt x="146" y="790"/>
                    </a:lnTo>
                    <a:lnTo>
                      <a:pt x="112" y="767"/>
                    </a:lnTo>
                    <a:lnTo>
                      <a:pt x="83" y="746"/>
                    </a:lnTo>
                    <a:lnTo>
                      <a:pt x="58" y="727"/>
                    </a:lnTo>
                    <a:lnTo>
                      <a:pt x="37" y="706"/>
                    </a:lnTo>
                    <a:lnTo>
                      <a:pt x="22" y="689"/>
                    </a:lnTo>
                    <a:lnTo>
                      <a:pt x="10" y="670"/>
                    </a:lnTo>
                    <a:lnTo>
                      <a:pt x="4" y="652"/>
                    </a:lnTo>
                    <a:lnTo>
                      <a:pt x="0" y="635"/>
                    </a:lnTo>
                    <a:lnTo>
                      <a:pt x="4" y="616"/>
                    </a:lnTo>
                    <a:lnTo>
                      <a:pt x="10" y="599"/>
                    </a:lnTo>
                    <a:lnTo>
                      <a:pt x="22" y="581"/>
                    </a:lnTo>
                    <a:lnTo>
                      <a:pt x="37" y="562"/>
                    </a:lnTo>
                    <a:lnTo>
                      <a:pt x="58" y="543"/>
                    </a:lnTo>
                    <a:lnTo>
                      <a:pt x="83" y="522"/>
                    </a:lnTo>
                    <a:lnTo>
                      <a:pt x="112" y="501"/>
                    </a:lnTo>
                    <a:lnTo>
                      <a:pt x="146" y="478"/>
                    </a:lnTo>
                    <a:lnTo>
                      <a:pt x="179" y="457"/>
                    </a:lnTo>
                    <a:lnTo>
                      <a:pt x="208" y="435"/>
                    </a:lnTo>
                    <a:lnTo>
                      <a:pt x="233" y="414"/>
                    </a:lnTo>
                    <a:lnTo>
                      <a:pt x="254" y="395"/>
                    </a:lnTo>
                    <a:lnTo>
                      <a:pt x="269" y="376"/>
                    </a:lnTo>
                    <a:lnTo>
                      <a:pt x="281" y="359"/>
                    </a:lnTo>
                    <a:lnTo>
                      <a:pt x="286" y="341"/>
                    </a:lnTo>
                    <a:lnTo>
                      <a:pt x="290" y="322"/>
                    </a:lnTo>
                    <a:lnTo>
                      <a:pt x="288" y="305"/>
                    </a:lnTo>
                    <a:lnTo>
                      <a:pt x="281" y="288"/>
                    </a:lnTo>
                    <a:lnTo>
                      <a:pt x="269" y="269"/>
                    </a:lnTo>
                    <a:lnTo>
                      <a:pt x="254" y="251"/>
                    </a:lnTo>
                    <a:lnTo>
                      <a:pt x="233" y="232"/>
                    </a:lnTo>
                    <a:lnTo>
                      <a:pt x="208" y="211"/>
                    </a:lnTo>
                    <a:lnTo>
                      <a:pt x="179" y="190"/>
                    </a:lnTo>
                    <a:lnTo>
                      <a:pt x="146" y="167"/>
                    </a:lnTo>
                    <a:lnTo>
                      <a:pt x="110" y="144"/>
                    </a:lnTo>
                    <a:lnTo>
                      <a:pt x="79" y="121"/>
                    </a:lnTo>
                    <a:lnTo>
                      <a:pt x="52" y="98"/>
                    </a:lnTo>
                    <a:lnTo>
                      <a:pt x="31" y="79"/>
                    </a:lnTo>
                    <a:lnTo>
                      <a:pt x="16" y="58"/>
                    </a:lnTo>
                    <a:lnTo>
                      <a:pt x="6" y="38"/>
                    </a:lnTo>
                    <a:lnTo>
                      <a:pt x="2" y="19"/>
                    </a:lnTo>
                    <a:lnTo>
                      <a:pt x="2" y="0"/>
                    </a:lnTo>
                  </a:path>
                </a:pathLst>
              </a:custGeom>
              <a:noFill/>
              <a:ln w="25400" cap="rnd" cmpd="sng">
                <a:solidFill>
                  <a:srgbClr val="0DD966"/>
                </a:solidFill>
                <a:prstDash val="sysDot"/>
                <a:round/>
                <a:headEnd type="none" w="med" len="med"/>
                <a:tailEnd type="none" w="med" len="med"/>
              </a:ln>
              <a:effectLst/>
              <a:extLst>
                <a:ext uri="{909E8E84-426E-40DD-AFC4-6F175D3DCCD1}">
                  <a14:hiddenFill xmlns:a14="http://schemas.microsoft.com/office/drawing/2010/main" xmlns="">
                    <a:solidFill>
                      <a:srgbClr val="FFFFC3"/>
                    </a:solid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grpSp>
        <p:grpSp>
          <p:nvGrpSpPr>
            <p:cNvPr id="30754" name="Group 34"/>
            <p:cNvGrpSpPr>
              <a:grpSpLocks/>
            </p:cNvGrpSpPr>
            <p:nvPr/>
          </p:nvGrpSpPr>
          <p:grpSpPr bwMode="auto">
            <a:xfrm flipV="1">
              <a:off x="1927" y="840"/>
              <a:ext cx="291" cy="1318"/>
              <a:chOff x="1993" y="1527"/>
              <a:chExt cx="291" cy="2038"/>
            </a:xfrm>
          </p:grpSpPr>
          <p:sp>
            <p:nvSpPr>
              <p:cNvPr id="30755" name="Freeform 35"/>
              <p:cNvSpPr>
                <a:spLocks/>
              </p:cNvSpPr>
              <p:nvPr/>
            </p:nvSpPr>
            <p:spPr bwMode="auto">
              <a:xfrm>
                <a:off x="1993" y="2786"/>
                <a:ext cx="291" cy="779"/>
              </a:xfrm>
              <a:custGeom>
                <a:avLst/>
                <a:gdLst>
                  <a:gd name="T0" fmla="*/ 146 w 291"/>
                  <a:gd name="T1" fmla="*/ 778 h 779"/>
                  <a:gd name="T2" fmla="*/ 112 w 291"/>
                  <a:gd name="T3" fmla="*/ 755 h 779"/>
                  <a:gd name="T4" fmla="*/ 83 w 291"/>
                  <a:gd name="T5" fmla="*/ 734 h 779"/>
                  <a:gd name="T6" fmla="*/ 58 w 291"/>
                  <a:gd name="T7" fmla="*/ 715 h 779"/>
                  <a:gd name="T8" fmla="*/ 37 w 291"/>
                  <a:gd name="T9" fmla="*/ 696 h 779"/>
                  <a:gd name="T10" fmla="*/ 22 w 291"/>
                  <a:gd name="T11" fmla="*/ 677 h 779"/>
                  <a:gd name="T12" fmla="*/ 10 w 291"/>
                  <a:gd name="T13" fmla="*/ 658 h 779"/>
                  <a:gd name="T14" fmla="*/ 4 w 291"/>
                  <a:gd name="T15" fmla="*/ 640 h 779"/>
                  <a:gd name="T16" fmla="*/ 0 w 291"/>
                  <a:gd name="T17" fmla="*/ 623 h 779"/>
                  <a:gd name="T18" fmla="*/ 4 w 291"/>
                  <a:gd name="T19" fmla="*/ 604 h 779"/>
                  <a:gd name="T20" fmla="*/ 10 w 291"/>
                  <a:gd name="T21" fmla="*/ 587 h 779"/>
                  <a:gd name="T22" fmla="*/ 22 w 291"/>
                  <a:gd name="T23" fmla="*/ 569 h 779"/>
                  <a:gd name="T24" fmla="*/ 37 w 291"/>
                  <a:gd name="T25" fmla="*/ 550 h 779"/>
                  <a:gd name="T26" fmla="*/ 58 w 291"/>
                  <a:gd name="T27" fmla="*/ 531 h 779"/>
                  <a:gd name="T28" fmla="*/ 83 w 291"/>
                  <a:gd name="T29" fmla="*/ 510 h 779"/>
                  <a:gd name="T30" fmla="*/ 112 w 291"/>
                  <a:gd name="T31" fmla="*/ 489 h 779"/>
                  <a:gd name="T32" fmla="*/ 146 w 291"/>
                  <a:gd name="T33" fmla="*/ 466 h 779"/>
                  <a:gd name="T34" fmla="*/ 179 w 291"/>
                  <a:gd name="T35" fmla="*/ 445 h 779"/>
                  <a:gd name="T36" fmla="*/ 208 w 291"/>
                  <a:gd name="T37" fmla="*/ 423 h 779"/>
                  <a:gd name="T38" fmla="*/ 233 w 291"/>
                  <a:gd name="T39" fmla="*/ 402 h 779"/>
                  <a:gd name="T40" fmla="*/ 254 w 291"/>
                  <a:gd name="T41" fmla="*/ 383 h 779"/>
                  <a:gd name="T42" fmla="*/ 269 w 291"/>
                  <a:gd name="T43" fmla="*/ 364 h 779"/>
                  <a:gd name="T44" fmla="*/ 281 w 291"/>
                  <a:gd name="T45" fmla="*/ 347 h 779"/>
                  <a:gd name="T46" fmla="*/ 286 w 291"/>
                  <a:gd name="T47" fmla="*/ 329 h 779"/>
                  <a:gd name="T48" fmla="*/ 290 w 291"/>
                  <a:gd name="T49" fmla="*/ 310 h 779"/>
                  <a:gd name="T50" fmla="*/ 288 w 291"/>
                  <a:gd name="T51" fmla="*/ 293 h 779"/>
                  <a:gd name="T52" fmla="*/ 281 w 291"/>
                  <a:gd name="T53" fmla="*/ 276 h 779"/>
                  <a:gd name="T54" fmla="*/ 269 w 291"/>
                  <a:gd name="T55" fmla="*/ 257 h 779"/>
                  <a:gd name="T56" fmla="*/ 254 w 291"/>
                  <a:gd name="T57" fmla="*/ 237 h 779"/>
                  <a:gd name="T58" fmla="*/ 233 w 291"/>
                  <a:gd name="T59" fmla="*/ 218 h 779"/>
                  <a:gd name="T60" fmla="*/ 208 w 291"/>
                  <a:gd name="T61" fmla="*/ 199 h 779"/>
                  <a:gd name="T62" fmla="*/ 179 w 291"/>
                  <a:gd name="T63" fmla="*/ 178 h 779"/>
                  <a:gd name="T64" fmla="*/ 146 w 291"/>
                  <a:gd name="T65" fmla="*/ 155 h 779"/>
                  <a:gd name="T66" fmla="*/ 112 w 291"/>
                  <a:gd name="T67" fmla="*/ 132 h 779"/>
                  <a:gd name="T68" fmla="*/ 83 w 291"/>
                  <a:gd name="T69" fmla="*/ 111 h 779"/>
                  <a:gd name="T70" fmla="*/ 58 w 291"/>
                  <a:gd name="T71" fmla="*/ 92 h 779"/>
                  <a:gd name="T72" fmla="*/ 37 w 291"/>
                  <a:gd name="T73" fmla="*/ 72 h 779"/>
                  <a:gd name="T74" fmla="*/ 22 w 291"/>
                  <a:gd name="T75" fmla="*/ 53 h 779"/>
                  <a:gd name="T76" fmla="*/ 10 w 291"/>
                  <a:gd name="T77" fmla="*/ 34 h 779"/>
                  <a:gd name="T78" fmla="*/ 4 w 291"/>
                  <a:gd name="T79" fmla="*/ 17 h 779"/>
                  <a:gd name="T80" fmla="*/ 0 w 291"/>
                  <a:gd name="T81"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1" h="779">
                    <a:moveTo>
                      <a:pt x="146" y="778"/>
                    </a:moveTo>
                    <a:lnTo>
                      <a:pt x="112" y="755"/>
                    </a:lnTo>
                    <a:lnTo>
                      <a:pt x="83" y="734"/>
                    </a:lnTo>
                    <a:lnTo>
                      <a:pt x="58" y="715"/>
                    </a:lnTo>
                    <a:lnTo>
                      <a:pt x="37" y="696"/>
                    </a:lnTo>
                    <a:lnTo>
                      <a:pt x="22" y="677"/>
                    </a:lnTo>
                    <a:lnTo>
                      <a:pt x="10" y="658"/>
                    </a:lnTo>
                    <a:lnTo>
                      <a:pt x="4" y="640"/>
                    </a:lnTo>
                    <a:lnTo>
                      <a:pt x="0" y="623"/>
                    </a:lnTo>
                    <a:lnTo>
                      <a:pt x="4" y="604"/>
                    </a:lnTo>
                    <a:lnTo>
                      <a:pt x="10" y="587"/>
                    </a:lnTo>
                    <a:lnTo>
                      <a:pt x="22" y="569"/>
                    </a:lnTo>
                    <a:lnTo>
                      <a:pt x="37" y="550"/>
                    </a:lnTo>
                    <a:lnTo>
                      <a:pt x="58" y="531"/>
                    </a:lnTo>
                    <a:lnTo>
                      <a:pt x="83" y="510"/>
                    </a:lnTo>
                    <a:lnTo>
                      <a:pt x="112" y="489"/>
                    </a:lnTo>
                    <a:lnTo>
                      <a:pt x="146" y="466"/>
                    </a:lnTo>
                    <a:lnTo>
                      <a:pt x="179" y="445"/>
                    </a:lnTo>
                    <a:lnTo>
                      <a:pt x="208" y="423"/>
                    </a:lnTo>
                    <a:lnTo>
                      <a:pt x="233" y="402"/>
                    </a:lnTo>
                    <a:lnTo>
                      <a:pt x="254" y="383"/>
                    </a:lnTo>
                    <a:lnTo>
                      <a:pt x="269" y="364"/>
                    </a:lnTo>
                    <a:lnTo>
                      <a:pt x="281" y="347"/>
                    </a:lnTo>
                    <a:lnTo>
                      <a:pt x="286" y="329"/>
                    </a:lnTo>
                    <a:lnTo>
                      <a:pt x="290" y="310"/>
                    </a:lnTo>
                    <a:lnTo>
                      <a:pt x="288" y="293"/>
                    </a:lnTo>
                    <a:lnTo>
                      <a:pt x="281" y="276"/>
                    </a:lnTo>
                    <a:lnTo>
                      <a:pt x="269" y="257"/>
                    </a:lnTo>
                    <a:lnTo>
                      <a:pt x="254" y="237"/>
                    </a:lnTo>
                    <a:lnTo>
                      <a:pt x="233" y="218"/>
                    </a:lnTo>
                    <a:lnTo>
                      <a:pt x="208" y="199"/>
                    </a:lnTo>
                    <a:lnTo>
                      <a:pt x="179" y="178"/>
                    </a:lnTo>
                    <a:lnTo>
                      <a:pt x="146" y="155"/>
                    </a:lnTo>
                    <a:lnTo>
                      <a:pt x="112" y="132"/>
                    </a:lnTo>
                    <a:lnTo>
                      <a:pt x="83" y="111"/>
                    </a:lnTo>
                    <a:lnTo>
                      <a:pt x="58" y="92"/>
                    </a:lnTo>
                    <a:lnTo>
                      <a:pt x="37" y="72"/>
                    </a:lnTo>
                    <a:lnTo>
                      <a:pt x="22" y="53"/>
                    </a:lnTo>
                    <a:lnTo>
                      <a:pt x="10" y="34"/>
                    </a:lnTo>
                    <a:lnTo>
                      <a:pt x="4" y="17"/>
                    </a:lnTo>
                    <a:lnTo>
                      <a:pt x="0" y="0"/>
                    </a:lnTo>
                  </a:path>
                </a:pathLst>
              </a:custGeom>
              <a:noFill/>
              <a:ln w="25400" cap="rnd" cmpd="sng">
                <a:solidFill>
                  <a:srgbClr val="0DD966"/>
                </a:solidFill>
                <a:prstDash val="sysDot"/>
                <a:round/>
                <a:headEnd type="none" w="med" len="med"/>
                <a:tailEnd type="none" w="med" len="med"/>
              </a:ln>
              <a:effectLst/>
              <a:extLst>
                <a:ext uri="{909E8E84-426E-40DD-AFC4-6F175D3DCCD1}">
                  <a14:hiddenFill xmlns:a14="http://schemas.microsoft.com/office/drawing/2010/main" xmlns="">
                    <a:solidFill>
                      <a:srgbClr val="FFFFC3"/>
                    </a:solid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sp>
            <p:nvSpPr>
              <p:cNvPr id="30756" name="Freeform 36"/>
              <p:cNvSpPr>
                <a:spLocks/>
              </p:cNvSpPr>
              <p:nvPr/>
            </p:nvSpPr>
            <p:spPr bwMode="auto">
              <a:xfrm>
                <a:off x="1993" y="1527"/>
                <a:ext cx="291" cy="1260"/>
              </a:xfrm>
              <a:custGeom>
                <a:avLst/>
                <a:gdLst>
                  <a:gd name="T0" fmla="*/ 2 w 291"/>
                  <a:gd name="T1" fmla="*/ 1239 h 1260"/>
                  <a:gd name="T2" fmla="*/ 22 w 291"/>
                  <a:gd name="T3" fmla="*/ 1205 h 1260"/>
                  <a:gd name="T4" fmla="*/ 58 w 291"/>
                  <a:gd name="T5" fmla="*/ 1166 h 1260"/>
                  <a:gd name="T6" fmla="*/ 112 w 291"/>
                  <a:gd name="T7" fmla="*/ 1124 h 1260"/>
                  <a:gd name="T8" fmla="*/ 179 w 291"/>
                  <a:gd name="T9" fmla="*/ 1080 h 1260"/>
                  <a:gd name="T10" fmla="*/ 233 w 291"/>
                  <a:gd name="T11" fmla="*/ 1038 h 1260"/>
                  <a:gd name="T12" fmla="*/ 269 w 291"/>
                  <a:gd name="T13" fmla="*/ 1000 h 1260"/>
                  <a:gd name="T14" fmla="*/ 286 w 291"/>
                  <a:gd name="T15" fmla="*/ 963 h 1260"/>
                  <a:gd name="T16" fmla="*/ 288 w 291"/>
                  <a:gd name="T17" fmla="*/ 929 h 1260"/>
                  <a:gd name="T18" fmla="*/ 269 w 291"/>
                  <a:gd name="T19" fmla="*/ 892 h 1260"/>
                  <a:gd name="T20" fmla="*/ 233 w 291"/>
                  <a:gd name="T21" fmla="*/ 854 h 1260"/>
                  <a:gd name="T22" fmla="*/ 179 w 291"/>
                  <a:gd name="T23" fmla="*/ 813 h 1260"/>
                  <a:gd name="T24" fmla="*/ 112 w 291"/>
                  <a:gd name="T25" fmla="*/ 767 h 1260"/>
                  <a:gd name="T26" fmla="*/ 58 w 291"/>
                  <a:gd name="T27" fmla="*/ 727 h 1260"/>
                  <a:gd name="T28" fmla="*/ 22 w 291"/>
                  <a:gd name="T29" fmla="*/ 689 h 1260"/>
                  <a:gd name="T30" fmla="*/ 4 w 291"/>
                  <a:gd name="T31" fmla="*/ 652 h 1260"/>
                  <a:gd name="T32" fmla="*/ 4 w 291"/>
                  <a:gd name="T33" fmla="*/ 616 h 1260"/>
                  <a:gd name="T34" fmla="*/ 22 w 291"/>
                  <a:gd name="T35" fmla="*/ 581 h 1260"/>
                  <a:gd name="T36" fmla="*/ 58 w 291"/>
                  <a:gd name="T37" fmla="*/ 543 h 1260"/>
                  <a:gd name="T38" fmla="*/ 112 w 291"/>
                  <a:gd name="T39" fmla="*/ 501 h 1260"/>
                  <a:gd name="T40" fmla="*/ 179 w 291"/>
                  <a:gd name="T41" fmla="*/ 457 h 1260"/>
                  <a:gd name="T42" fmla="*/ 233 w 291"/>
                  <a:gd name="T43" fmla="*/ 414 h 1260"/>
                  <a:gd name="T44" fmla="*/ 269 w 291"/>
                  <a:gd name="T45" fmla="*/ 376 h 1260"/>
                  <a:gd name="T46" fmla="*/ 286 w 291"/>
                  <a:gd name="T47" fmla="*/ 341 h 1260"/>
                  <a:gd name="T48" fmla="*/ 288 w 291"/>
                  <a:gd name="T49" fmla="*/ 305 h 1260"/>
                  <a:gd name="T50" fmla="*/ 269 w 291"/>
                  <a:gd name="T51" fmla="*/ 269 h 1260"/>
                  <a:gd name="T52" fmla="*/ 233 w 291"/>
                  <a:gd name="T53" fmla="*/ 232 h 1260"/>
                  <a:gd name="T54" fmla="*/ 179 w 291"/>
                  <a:gd name="T55" fmla="*/ 190 h 1260"/>
                  <a:gd name="T56" fmla="*/ 110 w 291"/>
                  <a:gd name="T57" fmla="*/ 144 h 1260"/>
                  <a:gd name="T58" fmla="*/ 52 w 291"/>
                  <a:gd name="T59" fmla="*/ 98 h 1260"/>
                  <a:gd name="T60" fmla="*/ 16 w 291"/>
                  <a:gd name="T61" fmla="*/ 58 h 1260"/>
                  <a:gd name="T62" fmla="*/ 2 w 291"/>
                  <a:gd name="T63" fmla="*/ 19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1" h="1260">
                    <a:moveTo>
                      <a:pt x="0" y="1259"/>
                    </a:moveTo>
                    <a:lnTo>
                      <a:pt x="2" y="1239"/>
                    </a:lnTo>
                    <a:lnTo>
                      <a:pt x="10" y="1222"/>
                    </a:lnTo>
                    <a:lnTo>
                      <a:pt x="22" y="1205"/>
                    </a:lnTo>
                    <a:lnTo>
                      <a:pt x="37" y="1186"/>
                    </a:lnTo>
                    <a:lnTo>
                      <a:pt x="58" y="1166"/>
                    </a:lnTo>
                    <a:lnTo>
                      <a:pt x="83" y="1145"/>
                    </a:lnTo>
                    <a:lnTo>
                      <a:pt x="112" y="1124"/>
                    </a:lnTo>
                    <a:lnTo>
                      <a:pt x="146" y="1101"/>
                    </a:lnTo>
                    <a:lnTo>
                      <a:pt x="179" y="1080"/>
                    </a:lnTo>
                    <a:lnTo>
                      <a:pt x="208" y="1059"/>
                    </a:lnTo>
                    <a:lnTo>
                      <a:pt x="233" y="1038"/>
                    </a:lnTo>
                    <a:lnTo>
                      <a:pt x="254" y="1019"/>
                    </a:lnTo>
                    <a:lnTo>
                      <a:pt x="269" y="1000"/>
                    </a:lnTo>
                    <a:lnTo>
                      <a:pt x="281" y="982"/>
                    </a:lnTo>
                    <a:lnTo>
                      <a:pt x="286" y="963"/>
                    </a:lnTo>
                    <a:lnTo>
                      <a:pt x="290" y="946"/>
                    </a:lnTo>
                    <a:lnTo>
                      <a:pt x="288" y="929"/>
                    </a:lnTo>
                    <a:lnTo>
                      <a:pt x="281" y="911"/>
                    </a:lnTo>
                    <a:lnTo>
                      <a:pt x="269" y="892"/>
                    </a:lnTo>
                    <a:lnTo>
                      <a:pt x="254" y="873"/>
                    </a:lnTo>
                    <a:lnTo>
                      <a:pt x="233" y="854"/>
                    </a:lnTo>
                    <a:lnTo>
                      <a:pt x="208" y="835"/>
                    </a:lnTo>
                    <a:lnTo>
                      <a:pt x="179" y="813"/>
                    </a:lnTo>
                    <a:lnTo>
                      <a:pt x="146" y="790"/>
                    </a:lnTo>
                    <a:lnTo>
                      <a:pt x="112" y="767"/>
                    </a:lnTo>
                    <a:lnTo>
                      <a:pt x="83" y="746"/>
                    </a:lnTo>
                    <a:lnTo>
                      <a:pt x="58" y="727"/>
                    </a:lnTo>
                    <a:lnTo>
                      <a:pt x="37" y="706"/>
                    </a:lnTo>
                    <a:lnTo>
                      <a:pt x="22" y="689"/>
                    </a:lnTo>
                    <a:lnTo>
                      <a:pt x="10" y="670"/>
                    </a:lnTo>
                    <a:lnTo>
                      <a:pt x="4" y="652"/>
                    </a:lnTo>
                    <a:lnTo>
                      <a:pt x="0" y="635"/>
                    </a:lnTo>
                    <a:lnTo>
                      <a:pt x="4" y="616"/>
                    </a:lnTo>
                    <a:lnTo>
                      <a:pt x="10" y="599"/>
                    </a:lnTo>
                    <a:lnTo>
                      <a:pt x="22" y="581"/>
                    </a:lnTo>
                    <a:lnTo>
                      <a:pt x="37" y="562"/>
                    </a:lnTo>
                    <a:lnTo>
                      <a:pt x="58" y="543"/>
                    </a:lnTo>
                    <a:lnTo>
                      <a:pt x="83" y="522"/>
                    </a:lnTo>
                    <a:lnTo>
                      <a:pt x="112" y="501"/>
                    </a:lnTo>
                    <a:lnTo>
                      <a:pt x="146" y="478"/>
                    </a:lnTo>
                    <a:lnTo>
                      <a:pt x="179" y="457"/>
                    </a:lnTo>
                    <a:lnTo>
                      <a:pt x="208" y="435"/>
                    </a:lnTo>
                    <a:lnTo>
                      <a:pt x="233" y="414"/>
                    </a:lnTo>
                    <a:lnTo>
                      <a:pt x="254" y="395"/>
                    </a:lnTo>
                    <a:lnTo>
                      <a:pt x="269" y="376"/>
                    </a:lnTo>
                    <a:lnTo>
                      <a:pt x="281" y="359"/>
                    </a:lnTo>
                    <a:lnTo>
                      <a:pt x="286" y="341"/>
                    </a:lnTo>
                    <a:lnTo>
                      <a:pt x="290" y="322"/>
                    </a:lnTo>
                    <a:lnTo>
                      <a:pt x="288" y="305"/>
                    </a:lnTo>
                    <a:lnTo>
                      <a:pt x="281" y="288"/>
                    </a:lnTo>
                    <a:lnTo>
                      <a:pt x="269" y="269"/>
                    </a:lnTo>
                    <a:lnTo>
                      <a:pt x="254" y="251"/>
                    </a:lnTo>
                    <a:lnTo>
                      <a:pt x="233" y="232"/>
                    </a:lnTo>
                    <a:lnTo>
                      <a:pt x="208" y="211"/>
                    </a:lnTo>
                    <a:lnTo>
                      <a:pt x="179" y="190"/>
                    </a:lnTo>
                    <a:lnTo>
                      <a:pt x="146" y="167"/>
                    </a:lnTo>
                    <a:lnTo>
                      <a:pt x="110" y="144"/>
                    </a:lnTo>
                    <a:lnTo>
                      <a:pt x="79" y="121"/>
                    </a:lnTo>
                    <a:lnTo>
                      <a:pt x="52" y="98"/>
                    </a:lnTo>
                    <a:lnTo>
                      <a:pt x="31" y="79"/>
                    </a:lnTo>
                    <a:lnTo>
                      <a:pt x="16" y="58"/>
                    </a:lnTo>
                    <a:lnTo>
                      <a:pt x="6" y="38"/>
                    </a:lnTo>
                    <a:lnTo>
                      <a:pt x="2" y="19"/>
                    </a:lnTo>
                    <a:lnTo>
                      <a:pt x="2" y="0"/>
                    </a:lnTo>
                  </a:path>
                </a:pathLst>
              </a:custGeom>
              <a:noFill/>
              <a:ln w="25400" cap="rnd" cmpd="sng">
                <a:solidFill>
                  <a:srgbClr val="0DD966"/>
                </a:solidFill>
                <a:prstDash val="sysDot"/>
                <a:round/>
                <a:headEnd type="none" w="med" len="med"/>
                <a:tailEnd type="none" w="med" len="med"/>
              </a:ln>
              <a:effectLst/>
              <a:extLst>
                <a:ext uri="{909E8E84-426E-40DD-AFC4-6F175D3DCCD1}">
                  <a14:hiddenFill xmlns:a14="http://schemas.microsoft.com/office/drawing/2010/main" xmlns="">
                    <a:solidFill>
                      <a:srgbClr val="FFFFC3"/>
                    </a:solid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lstStyle/>
              <a:p>
                <a:endParaRPr lang="zh-CN" altLang="en-US"/>
              </a:p>
            </p:txBody>
          </p:sp>
        </p:grpSp>
      </p:grpSp>
      <p:sp>
        <p:nvSpPr>
          <p:cNvPr id="30757" name="Text Box 37"/>
          <p:cNvSpPr txBox="1">
            <a:spLocks noChangeArrowheads="1"/>
          </p:cNvSpPr>
          <p:nvPr/>
        </p:nvSpPr>
        <p:spPr bwMode="auto">
          <a:xfrm>
            <a:off x="3667125" y="5561013"/>
            <a:ext cx="3279775" cy="336550"/>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4C2E00"/>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en-US" sz="1800">
                <a:latin typeface="Arial" charset="0"/>
              </a:rPr>
              <a:t>Wave at highest frequency </a:t>
            </a:r>
            <a:r>
              <a:rPr lang="en-US" sz="1800" i="1"/>
              <a:t>f</a:t>
            </a:r>
            <a:r>
              <a:rPr lang="en-US" sz="1800" baseline="-25000"/>
              <a:t>max</a:t>
            </a:r>
            <a:endParaRPr lang="en-US" sz="1800">
              <a:latin typeface="Arial" charset="0"/>
            </a:endParaRPr>
          </a:p>
        </p:txBody>
      </p:sp>
      <p:sp>
        <p:nvSpPr>
          <p:cNvPr id="30758" name="Freeform 38"/>
          <p:cNvSpPr>
            <a:spLocks/>
          </p:cNvSpPr>
          <p:nvPr/>
        </p:nvSpPr>
        <p:spPr bwMode="auto">
          <a:xfrm>
            <a:off x="3300413" y="5321300"/>
            <a:ext cx="330200" cy="382588"/>
          </a:xfrm>
          <a:custGeom>
            <a:avLst/>
            <a:gdLst>
              <a:gd name="T0" fmla="*/ 576 w 576"/>
              <a:gd name="T1" fmla="*/ 616 h 616"/>
              <a:gd name="T2" fmla="*/ 0 w 576"/>
              <a:gd name="T3" fmla="*/ 616 h 616"/>
              <a:gd name="T4" fmla="*/ 0 w 576"/>
              <a:gd name="T5" fmla="*/ 0 h 616"/>
            </a:gdLst>
            <a:ahLst/>
            <a:cxnLst>
              <a:cxn ang="0">
                <a:pos x="T0" y="T1"/>
              </a:cxn>
              <a:cxn ang="0">
                <a:pos x="T2" y="T3"/>
              </a:cxn>
              <a:cxn ang="0">
                <a:pos x="T4" y="T5"/>
              </a:cxn>
            </a:cxnLst>
            <a:rect l="0" t="0" r="r" b="b"/>
            <a:pathLst>
              <a:path w="576" h="616">
                <a:moveTo>
                  <a:pt x="576" y="616"/>
                </a:moveTo>
                <a:lnTo>
                  <a:pt x="0" y="616"/>
                </a:lnTo>
                <a:lnTo>
                  <a:pt x="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FFC3"/>
                </a:solid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63500" tIns="31750" rIns="63500" bIns="31750" anchor="ctr"/>
          <a:lstStyle/>
          <a:p>
            <a:endParaRPr lang="zh-CN" altLang="en-US"/>
          </a:p>
        </p:txBody>
      </p:sp>
      <p:graphicFrame>
        <p:nvGraphicFramePr>
          <p:cNvPr id="30759" name="Object 39">
            <a:hlinkClick r:id="" action="ppaction://ole?verb=0"/>
          </p:cNvPr>
          <p:cNvGraphicFramePr>
            <a:graphicFrameLocks/>
          </p:cNvGraphicFramePr>
          <p:nvPr/>
        </p:nvGraphicFramePr>
        <p:xfrm>
          <a:off x="7216775" y="5529263"/>
          <a:ext cx="1366838" cy="515937"/>
        </p:xfrm>
        <a:graphic>
          <a:graphicData uri="http://schemas.openxmlformats.org/presentationml/2006/ole">
            <p:oleObj spid="_x0000_s3079" name="Equation" r:id="rId6" imgW="1371600" imgH="520700" progId="Equation.3">
              <p:embed/>
            </p:oleObj>
          </a:graphicData>
        </a:graphic>
      </p:graphicFrame>
      <p:sp>
        <p:nvSpPr>
          <p:cNvPr id="30760" name="Text Box 40"/>
          <p:cNvSpPr txBox="1">
            <a:spLocks noChangeArrowheads="1"/>
          </p:cNvSpPr>
          <p:nvPr/>
        </p:nvSpPr>
        <p:spPr bwMode="auto">
          <a:xfrm>
            <a:off x="6602413" y="2747963"/>
            <a:ext cx="550862" cy="338137"/>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lIns="63500" tIns="31750" rIns="63500" bIns="31750">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40000"/>
              </a:spcBef>
            </a:pPr>
            <a:r>
              <a:rPr lang="en-US" sz="2000">
                <a:solidFill>
                  <a:schemeClr val="hlink"/>
                </a:solidFill>
                <a:latin typeface="Arial" charset="0"/>
              </a:rPr>
              <a:t>and</a:t>
            </a:r>
            <a:endParaRPr lang="en-US" sz="2000">
              <a:latin typeface="Arial" charset="0"/>
            </a:endParaRPr>
          </a:p>
        </p:txBody>
      </p:sp>
      <p:sp>
        <p:nvSpPr>
          <p:cNvPr id="30762" name="Rectangle 42"/>
          <p:cNvSpPr>
            <a:spLocks noGrp="1" noChangeArrowheads="1"/>
          </p:cNvSpPr>
          <p:nvPr>
            <p:ph type="title"/>
          </p:nvPr>
        </p:nvSpPr>
        <p:spPr/>
        <p:txBody>
          <a:bodyPr>
            <a:normAutofit/>
          </a:bodyPr>
          <a:lstStyle/>
          <a:p>
            <a:r>
              <a:rPr lang="en-GB" altLang="zh-CN" sz="3600" dirty="0">
                <a:ea typeface="宋体" charset="-122"/>
              </a:rPr>
              <a:t>Measurement Technique: Grid spacing d</a:t>
            </a:r>
          </a:p>
        </p:txBody>
      </p:sp>
      <p:sp>
        <p:nvSpPr>
          <p:cNvPr id="30763" name="Text Box 43"/>
          <p:cNvSpPr txBox="1">
            <a:spLocks noChangeArrowheads="1"/>
          </p:cNvSpPr>
          <p:nvPr/>
        </p:nvSpPr>
        <p:spPr bwMode="auto">
          <a:xfrm>
            <a:off x="4764088" y="2236788"/>
            <a:ext cx="325437" cy="363537"/>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a-DK" i="1"/>
              <a:t>d</a:t>
            </a:r>
          </a:p>
        </p:txBody>
      </p:sp>
    </p:spTree>
    <p:extLst>
      <p:ext uri="{BB962C8B-B14F-4D97-AF65-F5344CB8AC3E}">
        <p14:creationId xmlns:p14="http://schemas.microsoft.com/office/powerpoint/2010/main" xmlns="" val="182949065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2113" y="6648"/>
            <a:ext cx="8229600" cy="1143000"/>
          </a:xfrm>
        </p:spPr>
        <p:txBody>
          <a:bodyPr/>
          <a:lstStyle/>
          <a:p>
            <a:r>
              <a:rPr lang="da-DK" dirty="0"/>
              <a:t>NAH Example on Hearing Aid</a:t>
            </a:r>
          </a:p>
        </p:txBody>
      </p:sp>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9725" y="2212975"/>
            <a:ext cx="4646613" cy="383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1"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48150" y="2668588"/>
            <a:ext cx="4557713" cy="352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2" name="Text Box 6"/>
          <p:cNvSpPr txBox="1">
            <a:spLocks noChangeArrowheads="1"/>
          </p:cNvSpPr>
          <p:nvPr/>
        </p:nvSpPr>
        <p:spPr bwMode="auto">
          <a:xfrm>
            <a:off x="360363" y="927100"/>
            <a:ext cx="8820150" cy="1090613"/>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a-DK" dirty="0"/>
              <a:t>Measure pressure (6x6 cm</a:t>
            </a:r>
            <a:r>
              <a:rPr lang="da-DK" baseline="30000" dirty="0"/>
              <a:t>2</a:t>
            </a:r>
            <a:r>
              <a:rPr lang="da-DK" dirty="0"/>
              <a:t>, 3mm intervals), used stimulus Pseudo Random </a:t>
            </a:r>
          </a:p>
          <a:p>
            <a:r>
              <a:rPr lang="da-DK" dirty="0"/>
              <a:t>Noise 4sec. Calculate particle velocity in source plane to show leakages.</a:t>
            </a:r>
          </a:p>
          <a:p>
            <a:r>
              <a:rPr lang="da-DK" dirty="0"/>
              <a:t>Frequency Range: </a:t>
            </a:r>
            <a:r>
              <a:rPr lang="da-DK" dirty="0">
                <a:solidFill>
                  <a:schemeClr val="hlink"/>
                </a:solidFill>
              </a:rPr>
              <a:t>500 Hz – 10 kHz</a:t>
            </a:r>
          </a:p>
        </p:txBody>
      </p:sp>
      <p:sp>
        <p:nvSpPr>
          <p:cNvPr id="9223" name="Freeform 7"/>
          <p:cNvSpPr>
            <a:spLocks/>
          </p:cNvSpPr>
          <p:nvPr/>
        </p:nvSpPr>
        <p:spPr bwMode="auto">
          <a:xfrm>
            <a:off x="3041650" y="1882775"/>
            <a:ext cx="3313113" cy="1114425"/>
          </a:xfrm>
          <a:custGeom>
            <a:avLst/>
            <a:gdLst>
              <a:gd name="T0" fmla="*/ 0 w 2087"/>
              <a:gd name="T1" fmla="*/ 325 h 702"/>
              <a:gd name="T2" fmla="*/ 1563 w 2087"/>
              <a:gd name="T3" fmla="*/ 63 h 702"/>
              <a:gd name="T4" fmla="*/ 2087 w 2087"/>
              <a:gd name="T5" fmla="*/ 702 h 702"/>
            </a:gdLst>
            <a:ahLst/>
            <a:cxnLst>
              <a:cxn ang="0">
                <a:pos x="T0" y="T1"/>
              </a:cxn>
              <a:cxn ang="0">
                <a:pos x="T2" y="T3"/>
              </a:cxn>
              <a:cxn ang="0">
                <a:pos x="T4" y="T5"/>
              </a:cxn>
            </a:cxnLst>
            <a:rect l="0" t="0" r="r" b="b"/>
            <a:pathLst>
              <a:path w="2087" h="702">
                <a:moveTo>
                  <a:pt x="0" y="325"/>
                </a:moveTo>
                <a:cubicBezTo>
                  <a:pt x="260" y="281"/>
                  <a:pt x="1215" y="0"/>
                  <a:pt x="1563" y="63"/>
                </a:cubicBezTo>
                <a:cubicBezTo>
                  <a:pt x="1911" y="126"/>
                  <a:pt x="1978" y="569"/>
                  <a:pt x="2087" y="702"/>
                </a:cubicBez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547069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57200" y="5105400"/>
            <a:ext cx="3594100" cy="96520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25603" name="Rectangle 3"/>
          <p:cNvSpPr>
            <a:spLocks noGrp="1" noChangeArrowheads="1"/>
          </p:cNvSpPr>
          <p:nvPr>
            <p:ph type="title"/>
          </p:nvPr>
        </p:nvSpPr>
        <p:spPr>
          <a:xfrm>
            <a:off x="457200" y="352425"/>
            <a:ext cx="7180263" cy="465138"/>
          </a:xfrm>
        </p:spPr>
        <p:txBody>
          <a:bodyPr>
            <a:normAutofit fontScale="90000"/>
          </a:bodyPr>
          <a:lstStyle/>
          <a:p>
            <a:r>
              <a:rPr lang="en-US" sz="2400"/>
              <a:t>SONAH – basic idea</a:t>
            </a:r>
            <a:r>
              <a:rPr lang="en-US"/>
              <a:t> </a:t>
            </a:r>
          </a:p>
        </p:txBody>
      </p:sp>
      <p:graphicFrame>
        <p:nvGraphicFramePr>
          <p:cNvPr id="25604" name="Object 4"/>
          <p:cNvGraphicFramePr>
            <a:graphicFrameLocks noChangeAspect="1"/>
          </p:cNvGraphicFramePr>
          <p:nvPr/>
        </p:nvGraphicFramePr>
        <p:xfrm>
          <a:off x="1117600" y="5181600"/>
          <a:ext cx="2286000" cy="762000"/>
        </p:xfrm>
        <a:graphic>
          <a:graphicData uri="http://schemas.openxmlformats.org/presentationml/2006/ole">
            <p:oleObj spid="_x0000_s4100" name="Equation" r:id="rId4" imgW="2286000" imgH="762000" progId="Equation.3">
              <p:embed/>
            </p:oleObj>
          </a:graphicData>
        </a:graphic>
      </p:graphicFrame>
      <p:sp>
        <p:nvSpPr>
          <p:cNvPr id="25605" name="Text Box 5"/>
          <p:cNvSpPr txBox="1">
            <a:spLocks noChangeArrowheads="1"/>
          </p:cNvSpPr>
          <p:nvPr/>
        </p:nvSpPr>
        <p:spPr bwMode="auto">
          <a:xfrm>
            <a:off x="377825" y="4041775"/>
            <a:ext cx="4111625" cy="10064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spAutoFit/>
          </a:bodyPr>
          <a:lstStyle>
            <a:lvl1pPr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US" sz="2000"/>
              <a:t>Estimate the time </a:t>
            </a:r>
            <a:r>
              <a:rPr lang="en-US" sz="2000">
                <a:solidFill>
                  <a:schemeClr val="hlink"/>
                </a:solidFill>
              </a:rPr>
              <a:t>harmonic pressure</a:t>
            </a:r>
            <a:r>
              <a:rPr lang="en-US" sz="2000"/>
              <a:t> </a:t>
            </a:r>
            <a:r>
              <a:rPr lang="en-US" sz="2000" i="1"/>
              <a:t>p</a:t>
            </a:r>
            <a:r>
              <a:rPr lang="en-US" sz="2000"/>
              <a:t>(</a:t>
            </a:r>
            <a:r>
              <a:rPr lang="en-US" sz="2000" b="1"/>
              <a:t>r</a:t>
            </a:r>
            <a:r>
              <a:rPr lang="en-US" sz="2000"/>
              <a:t>) as a </a:t>
            </a:r>
            <a:r>
              <a:rPr lang="en-US" sz="2000">
                <a:solidFill>
                  <a:schemeClr val="accent1"/>
                </a:solidFill>
              </a:rPr>
              <a:t>complex linear combination</a:t>
            </a:r>
            <a:r>
              <a:rPr lang="en-US" sz="2000"/>
              <a:t> of the </a:t>
            </a:r>
            <a:r>
              <a:rPr lang="en-US" sz="2000">
                <a:solidFill>
                  <a:schemeClr val="hlink"/>
                </a:solidFill>
              </a:rPr>
              <a:t>measured pressure data</a:t>
            </a:r>
            <a:r>
              <a:rPr lang="en-US" sz="2000"/>
              <a:t> </a:t>
            </a:r>
            <a:r>
              <a:rPr lang="en-US" sz="2000" i="1"/>
              <a:t>p</a:t>
            </a:r>
            <a:r>
              <a:rPr lang="en-US" sz="2000"/>
              <a:t>(</a:t>
            </a:r>
            <a:r>
              <a:rPr lang="en-US" sz="2000" b="1"/>
              <a:t>r</a:t>
            </a:r>
            <a:r>
              <a:rPr lang="en-US" sz="2000" i="1" baseline="-25000"/>
              <a:t>n</a:t>
            </a:r>
            <a:r>
              <a:rPr lang="en-US" sz="2000"/>
              <a:t>):</a:t>
            </a:r>
          </a:p>
        </p:txBody>
      </p:sp>
      <p:sp>
        <p:nvSpPr>
          <p:cNvPr id="25606" name="Text Box 6"/>
          <p:cNvSpPr txBox="1">
            <a:spLocks noChangeArrowheads="1"/>
          </p:cNvSpPr>
          <p:nvPr/>
        </p:nvSpPr>
        <p:spPr bwMode="auto">
          <a:xfrm>
            <a:off x="5027613" y="4067175"/>
            <a:ext cx="3925887" cy="10064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spAutoFit/>
          </a:bodyPr>
          <a:lstStyle>
            <a:lvl1pPr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US" sz="2000">
                <a:solidFill>
                  <a:schemeClr val="hlink"/>
                </a:solidFill>
              </a:rPr>
              <a:t>Coefficients</a:t>
            </a:r>
            <a:r>
              <a:rPr lang="en-US" sz="2000"/>
              <a:t> must provide </a:t>
            </a:r>
            <a:r>
              <a:rPr lang="en-US" sz="2000">
                <a:solidFill>
                  <a:schemeClr val="accent1"/>
                </a:solidFill>
              </a:rPr>
              <a:t>good estimation</a:t>
            </a:r>
            <a:r>
              <a:rPr lang="en-US" sz="2000"/>
              <a:t> for each one of the </a:t>
            </a:r>
            <a:r>
              <a:rPr lang="en-US" sz="2000">
                <a:solidFill>
                  <a:schemeClr val="hlink"/>
                </a:solidFill>
              </a:rPr>
              <a:t>elementary plane waves</a:t>
            </a:r>
            <a:r>
              <a:rPr lang="en-US" sz="2000"/>
              <a:t>:</a:t>
            </a:r>
          </a:p>
        </p:txBody>
      </p:sp>
      <p:sp>
        <p:nvSpPr>
          <p:cNvPr id="25607" name="Oval 7"/>
          <p:cNvSpPr>
            <a:spLocks noChangeArrowheads="1"/>
          </p:cNvSpPr>
          <p:nvPr/>
        </p:nvSpPr>
        <p:spPr bwMode="auto">
          <a:xfrm>
            <a:off x="3378200" y="2501900"/>
            <a:ext cx="2743200" cy="863600"/>
          </a:xfrm>
          <a:prstGeom prst="ellipse">
            <a:avLst/>
          </a:prstGeom>
          <a:solidFill>
            <a:srgbClr val="C0C0C0"/>
          </a:solidFill>
          <a:ln w="19050">
            <a:solidFill>
              <a:schemeClr val="tx1"/>
            </a:solidFill>
            <a:round/>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pPr marL="292100" indent="-292100" algn="ctr" defTabSz="1335088">
              <a:lnSpc>
                <a:spcPct val="100000"/>
              </a:lnSpc>
              <a:spcBef>
                <a:spcPct val="0"/>
              </a:spcBef>
            </a:pPr>
            <a:r>
              <a:rPr lang="en-US">
                <a:latin typeface="Times New Roman" pitchFamily="18" charset="0"/>
              </a:rPr>
              <a:t>Sound Source</a:t>
            </a:r>
          </a:p>
        </p:txBody>
      </p:sp>
      <p:sp>
        <p:nvSpPr>
          <p:cNvPr id="25608" name="Line 8"/>
          <p:cNvSpPr>
            <a:spLocks noChangeShapeType="1"/>
          </p:cNvSpPr>
          <p:nvPr/>
        </p:nvSpPr>
        <p:spPr bwMode="auto">
          <a:xfrm flipH="1" flipV="1">
            <a:off x="4737100" y="1041400"/>
            <a:ext cx="0" cy="148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25609" name="Line 9"/>
          <p:cNvSpPr>
            <a:spLocks noChangeShapeType="1"/>
          </p:cNvSpPr>
          <p:nvPr/>
        </p:nvSpPr>
        <p:spPr bwMode="auto">
          <a:xfrm>
            <a:off x="3187700" y="2489200"/>
            <a:ext cx="3200400" cy="0"/>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25610" name="Line 10"/>
          <p:cNvSpPr>
            <a:spLocks noChangeShapeType="1"/>
          </p:cNvSpPr>
          <p:nvPr/>
        </p:nvSpPr>
        <p:spPr bwMode="auto">
          <a:xfrm>
            <a:off x="3200400" y="1828800"/>
            <a:ext cx="3200400"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25611" name="Text Box 11"/>
          <p:cNvSpPr txBox="1">
            <a:spLocks noChangeArrowheads="1"/>
          </p:cNvSpPr>
          <p:nvPr/>
        </p:nvSpPr>
        <p:spPr bwMode="auto">
          <a:xfrm>
            <a:off x="6550025" y="1601788"/>
            <a:ext cx="2190750"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US" sz="2000">
                <a:solidFill>
                  <a:schemeClr val="accent2"/>
                </a:solidFill>
              </a:rPr>
              <a:t>Measurement Plane</a:t>
            </a:r>
            <a:endParaRPr lang="en-US" sz="2000">
              <a:solidFill>
                <a:schemeClr val="accent1"/>
              </a:solidFill>
            </a:endParaRPr>
          </a:p>
        </p:txBody>
      </p:sp>
      <p:sp>
        <p:nvSpPr>
          <p:cNvPr id="25612" name="Text Box 12"/>
          <p:cNvSpPr txBox="1">
            <a:spLocks noChangeArrowheads="1"/>
          </p:cNvSpPr>
          <p:nvPr/>
        </p:nvSpPr>
        <p:spPr bwMode="auto">
          <a:xfrm>
            <a:off x="4416425" y="915988"/>
            <a:ext cx="282575"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US" sz="2000" i="1"/>
              <a:t>z</a:t>
            </a:r>
            <a:endParaRPr lang="en-US" sz="2000"/>
          </a:p>
        </p:txBody>
      </p:sp>
      <p:sp>
        <p:nvSpPr>
          <p:cNvPr id="25613" name="Text Box 13"/>
          <p:cNvSpPr txBox="1">
            <a:spLocks noChangeArrowheads="1"/>
          </p:cNvSpPr>
          <p:nvPr/>
        </p:nvSpPr>
        <p:spPr bwMode="auto">
          <a:xfrm>
            <a:off x="6600825" y="2274888"/>
            <a:ext cx="1516063"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US" sz="2000">
                <a:solidFill>
                  <a:schemeClr val="accent1"/>
                </a:solidFill>
              </a:rPr>
              <a:t>Source Plane</a:t>
            </a:r>
          </a:p>
        </p:txBody>
      </p:sp>
      <p:sp>
        <p:nvSpPr>
          <p:cNvPr id="25614" name="Rectangle 14"/>
          <p:cNvSpPr>
            <a:spLocks noChangeArrowheads="1"/>
          </p:cNvSpPr>
          <p:nvPr/>
        </p:nvSpPr>
        <p:spPr bwMode="auto">
          <a:xfrm>
            <a:off x="3517900" y="15367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25615" name="Rectangle 15"/>
          <p:cNvSpPr>
            <a:spLocks noChangeArrowheads="1"/>
          </p:cNvSpPr>
          <p:nvPr/>
        </p:nvSpPr>
        <p:spPr bwMode="auto">
          <a:xfrm>
            <a:off x="4267200" y="15240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25616" name="Rectangle 16"/>
          <p:cNvSpPr>
            <a:spLocks noChangeArrowheads="1"/>
          </p:cNvSpPr>
          <p:nvPr/>
        </p:nvSpPr>
        <p:spPr bwMode="auto">
          <a:xfrm>
            <a:off x="4838700" y="15240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25617" name="Rectangle 17"/>
          <p:cNvSpPr>
            <a:spLocks noChangeArrowheads="1"/>
          </p:cNvSpPr>
          <p:nvPr/>
        </p:nvSpPr>
        <p:spPr bwMode="auto">
          <a:xfrm>
            <a:off x="5778500" y="15240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25618" name="Rectangle 18"/>
          <p:cNvSpPr>
            <a:spLocks noChangeArrowheads="1"/>
          </p:cNvSpPr>
          <p:nvPr/>
        </p:nvSpPr>
        <p:spPr bwMode="auto">
          <a:xfrm>
            <a:off x="5105400" y="15367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25619" name="Text Box 19"/>
          <p:cNvSpPr txBox="1">
            <a:spLocks noChangeArrowheads="1"/>
          </p:cNvSpPr>
          <p:nvPr/>
        </p:nvSpPr>
        <p:spPr bwMode="auto">
          <a:xfrm>
            <a:off x="5186363" y="1385888"/>
            <a:ext cx="398462" cy="457200"/>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b="1"/>
              <a:t>r</a:t>
            </a:r>
            <a:r>
              <a:rPr lang="da-DK" i="1" baseline="-25000"/>
              <a:t>n</a:t>
            </a:r>
            <a:endParaRPr lang="en-US" b="1"/>
          </a:p>
        </p:txBody>
      </p:sp>
      <p:sp>
        <p:nvSpPr>
          <p:cNvPr id="25620" name="Oval 20"/>
          <p:cNvSpPr>
            <a:spLocks noChangeArrowheads="1"/>
          </p:cNvSpPr>
          <p:nvPr/>
        </p:nvSpPr>
        <p:spPr bwMode="auto">
          <a:xfrm>
            <a:off x="4102100" y="2159000"/>
            <a:ext cx="88900" cy="889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25621" name="Text Box 21"/>
          <p:cNvSpPr txBox="1">
            <a:spLocks noChangeArrowheads="1"/>
          </p:cNvSpPr>
          <p:nvPr/>
        </p:nvSpPr>
        <p:spPr bwMode="auto">
          <a:xfrm>
            <a:off x="4175125" y="1995488"/>
            <a:ext cx="296863"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b="1"/>
              <a:t>r</a:t>
            </a:r>
            <a:endParaRPr lang="en-US" sz="2000" b="1"/>
          </a:p>
        </p:txBody>
      </p:sp>
      <p:sp>
        <p:nvSpPr>
          <p:cNvPr id="25622" name="Text Box 22"/>
          <p:cNvSpPr txBox="1">
            <a:spLocks noChangeArrowheads="1"/>
          </p:cNvSpPr>
          <p:nvPr/>
        </p:nvSpPr>
        <p:spPr bwMode="auto">
          <a:xfrm>
            <a:off x="1203325" y="1970088"/>
            <a:ext cx="1936750"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GB" altLang="zh-CN" sz="2000">
                <a:solidFill>
                  <a:schemeClr val="hlink"/>
                </a:solidFill>
                <a:ea typeface="宋体" charset="-122"/>
              </a:rPr>
              <a:t>Calculation point</a:t>
            </a:r>
          </a:p>
        </p:txBody>
      </p:sp>
      <p:sp>
        <p:nvSpPr>
          <p:cNvPr id="25623" name="Rectangle 23"/>
          <p:cNvSpPr>
            <a:spLocks noChangeArrowheads="1"/>
          </p:cNvSpPr>
          <p:nvPr/>
        </p:nvSpPr>
        <p:spPr bwMode="auto">
          <a:xfrm>
            <a:off x="5118100" y="5130800"/>
            <a:ext cx="3594100" cy="96520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graphicFrame>
        <p:nvGraphicFramePr>
          <p:cNvPr id="25624" name="Object 24"/>
          <p:cNvGraphicFramePr>
            <a:graphicFrameLocks noChangeAspect="1"/>
          </p:cNvGraphicFramePr>
          <p:nvPr/>
        </p:nvGraphicFramePr>
        <p:xfrm>
          <a:off x="5543550" y="5207000"/>
          <a:ext cx="2755900" cy="762000"/>
        </p:xfrm>
        <a:graphic>
          <a:graphicData uri="http://schemas.openxmlformats.org/presentationml/2006/ole">
            <p:oleObj spid="_x0000_s4101" name="Equation" r:id="rId5" imgW="2755900" imgH="762000" progId="Equation.3">
              <p:embed/>
            </p:oleObj>
          </a:graphicData>
        </a:graphic>
      </p:graphicFrame>
      <p:sp>
        <p:nvSpPr>
          <p:cNvPr id="25625" name="Text Box 25"/>
          <p:cNvSpPr txBox="1">
            <a:spLocks noChangeArrowheads="1"/>
          </p:cNvSpPr>
          <p:nvPr/>
        </p:nvSpPr>
        <p:spPr bwMode="auto">
          <a:xfrm>
            <a:off x="1143000" y="3733800"/>
            <a:ext cx="2073275"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en-GB" altLang="zh-CN" sz="2000" b="1" u="sng">
                <a:latin typeface="Arial" charset="0"/>
                <a:ea typeface="宋体" charset="-122"/>
              </a:rPr>
              <a:t>Linear Estimate</a:t>
            </a:r>
          </a:p>
        </p:txBody>
      </p:sp>
      <p:sp>
        <p:nvSpPr>
          <p:cNvPr id="25626" name="Text Box 26"/>
          <p:cNvSpPr txBox="1">
            <a:spLocks noChangeArrowheads="1"/>
          </p:cNvSpPr>
          <p:nvPr/>
        </p:nvSpPr>
        <p:spPr bwMode="auto">
          <a:xfrm>
            <a:off x="5257800" y="3733800"/>
            <a:ext cx="2960688"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en-GB" altLang="zh-CN" sz="2000" b="1" u="sng">
                <a:latin typeface="Arial" charset="0"/>
                <a:ea typeface="宋体" charset="-122"/>
              </a:rPr>
              <a:t>Estimation coefficients</a:t>
            </a:r>
          </a:p>
        </p:txBody>
      </p:sp>
    </p:spTree>
    <p:extLst>
      <p:ext uri="{BB962C8B-B14F-4D97-AF65-F5344CB8AC3E}">
        <p14:creationId xmlns:p14="http://schemas.microsoft.com/office/powerpoint/2010/main" xmlns="" val="849913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How it works?</a:t>
            </a:r>
            <a:endParaRPr lang="zh-CN" altLang="en-US" dirty="0"/>
          </a:p>
        </p:txBody>
      </p:sp>
      <p:pic>
        <p:nvPicPr>
          <p:cNvPr id="8" name="内容占位符 7"/>
          <p:cNvPicPr>
            <a:picLocks noGrp="1" noChangeAspect="1"/>
          </p:cNvPicPr>
          <p:nvPr>
            <p:ph sz="half" idx="1"/>
          </p:nvPr>
        </p:nvPicPr>
        <p:blipFill>
          <a:blip r:embed="rId3" cstate="print">
            <a:extLst>
              <a:ext uri="{28A0092B-C50C-407E-A947-70E740481C1C}">
                <a14:useLocalDpi xmlns:a14="http://schemas.microsoft.com/office/drawing/2010/main" xmlns="" val="0"/>
              </a:ext>
            </a:extLst>
          </a:blip>
          <a:stretch>
            <a:fillRect/>
          </a:stretch>
        </p:blipFill>
        <p:spPr>
          <a:xfrm>
            <a:off x="0" y="2204864"/>
            <a:ext cx="5364088" cy="3312368"/>
          </a:xfrm>
        </p:spPr>
      </p:pic>
      <p:pic>
        <p:nvPicPr>
          <p:cNvPr id="9" name="内容占位符 8"/>
          <p:cNvPicPr>
            <a:picLocks noGrp="1" noChangeAspect="1"/>
          </p:cNvPicPr>
          <p:nvPr>
            <p:ph sz="half" idx="2"/>
          </p:nvPr>
        </p:nvPicPr>
        <p:blipFill>
          <a:blip r:embed="rId4" cstate="print">
            <a:extLst>
              <a:ext uri="{28A0092B-C50C-407E-A947-70E740481C1C}">
                <a14:useLocalDpi xmlns:a14="http://schemas.microsoft.com/office/drawing/2010/main" xmlns="" val="0"/>
              </a:ext>
            </a:extLst>
          </a:blip>
          <a:stretch>
            <a:fillRect/>
          </a:stretch>
        </p:blipFill>
        <p:spPr>
          <a:xfrm>
            <a:off x="5238750" y="1684789"/>
            <a:ext cx="3581722" cy="3832443"/>
          </a:xfrm>
        </p:spPr>
      </p:pic>
    </p:spTree>
    <p:extLst>
      <p:ext uri="{BB962C8B-B14F-4D97-AF65-F5344CB8AC3E}">
        <p14:creationId xmlns:p14="http://schemas.microsoft.com/office/powerpoint/2010/main" xmlns="" val="2477560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Wave30deg.avi">
            <a:hlinkClick r:id="" action="ppaction://media"/>
          </p:cNvPr>
          <p:cNvPicPr>
            <a:picLocks noRot="1" noChangeAspect="1" noChangeArrowheads="1"/>
          </p:cNvPicPr>
          <p:nvPr>
            <a:videoFile r:link="rId2"/>
          </p:nvPr>
        </p:nvPicPr>
        <p:blipFill>
          <a:blip r:embed="rId5" cstate="print">
            <a:extLst>
              <a:ext uri="{28A0092B-C50C-407E-A947-70E740481C1C}">
                <a14:useLocalDpi xmlns:a14="http://schemas.microsoft.com/office/drawing/2010/main" xmlns="" val="0"/>
              </a:ext>
            </a:extLst>
          </a:blip>
          <a:srcRect/>
          <a:stretch>
            <a:fillRect/>
          </a:stretch>
        </p:blipFill>
        <p:spPr bwMode="auto">
          <a:xfrm>
            <a:off x="2339975" y="1838325"/>
            <a:ext cx="48768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32771" name="Rectangle 3"/>
          <p:cNvSpPr>
            <a:spLocks noGrp="1" noChangeArrowheads="1"/>
          </p:cNvSpPr>
          <p:nvPr>
            <p:ph type="title"/>
          </p:nvPr>
        </p:nvSpPr>
        <p:spPr>
          <a:xfrm>
            <a:off x="457200" y="352425"/>
            <a:ext cx="7180263" cy="465138"/>
          </a:xfrm>
        </p:spPr>
        <p:txBody>
          <a:bodyPr>
            <a:normAutofit fontScale="90000"/>
          </a:bodyPr>
          <a:lstStyle/>
          <a:p>
            <a:r>
              <a:rPr lang="en-US" sz="2400"/>
              <a:t>SONAH – basic idea</a:t>
            </a:r>
            <a:r>
              <a:rPr lang="en-US"/>
              <a:t> </a:t>
            </a:r>
          </a:p>
        </p:txBody>
      </p:sp>
      <p:sp>
        <p:nvSpPr>
          <p:cNvPr id="32772" name="Oval 4"/>
          <p:cNvSpPr>
            <a:spLocks noChangeArrowheads="1"/>
          </p:cNvSpPr>
          <p:nvPr/>
        </p:nvSpPr>
        <p:spPr bwMode="auto">
          <a:xfrm>
            <a:off x="3378200" y="2501900"/>
            <a:ext cx="2743200" cy="863600"/>
          </a:xfrm>
          <a:prstGeom prst="ellipse">
            <a:avLst/>
          </a:prstGeom>
          <a:solidFill>
            <a:srgbClr val="C0C0C0"/>
          </a:solidFill>
          <a:ln w="19050">
            <a:solidFill>
              <a:schemeClr val="tx1"/>
            </a:solidFill>
            <a:round/>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pPr marL="292100" indent="-292100" algn="ctr" defTabSz="1335088">
              <a:lnSpc>
                <a:spcPct val="100000"/>
              </a:lnSpc>
              <a:spcBef>
                <a:spcPct val="0"/>
              </a:spcBef>
            </a:pPr>
            <a:r>
              <a:rPr lang="en-US">
                <a:latin typeface="Times New Roman" pitchFamily="18" charset="0"/>
              </a:rPr>
              <a:t>Sound Source</a:t>
            </a:r>
          </a:p>
        </p:txBody>
      </p:sp>
      <p:sp>
        <p:nvSpPr>
          <p:cNvPr id="32773" name="Line 5"/>
          <p:cNvSpPr>
            <a:spLocks noChangeShapeType="1"/>
          </p:cNvSpPr>
          <p:nvPr/>
        </p:nvSpPr>
        <p:spPr bwMode="auto">
          <a:xfrm flipH="1" flipV="1">
            <a:off x="4737100" y="1041400"/>
            <a:ext cx="0" cy="148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2774" name="Line 6"/>
          <p:cNvSpPr>
            <a:spLocks noChangeShapeType="1"/>
          </p:cNvSpPr>
          <p:nvPr/>
        </p:nvSpPr>
        <p:spPr bwMode="auto">
          <a:xfrm>
            <a:off x="3187700" y="2489200"/>
            <a:ext cx="3200400" cy="0"/>
          </a:xfrm>
          <a:prstGeom prst="line">
            <a:avLst/>
          </a:prstGeom>
          <a:noFill/>
          <a:ln w="28575">
            <a:solidFill>
              <a:srgbClr val="2002D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2775" name="Line 7"/>
          <p:cNvSpPr>
            <a:spLocks noChangeShapeType="1"/>
          </p:cNvSpPr>
          <p:nvPr/>
        </p:nvSpPr>
        <p:spPr bwMode="auto">
          <a:xfrm>
            <a:off x="3200400" y="1828800"/>
            <a:ext cx="3200400" cy="0"/>
          </a:xfrm>
          <a:prstGeom prst="line">
            <a:avLst/>
          </a:prstGeom>
          <a:noFill/>
          <a:ln w="28575">
            <a:solidFill>
              <a:srgbClr val="05970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2776" name="Text Box 8"/>
          <p:cNvSpPr txBox="1">
            <a:spLocks noChangeArrowheads="1"/>
          </p:cNvSpPr>
          <p:nvPr/>
        </p:nvSpPr>
        <p:spPr bwMode="auto">
          <a:xfrm>
            <a:off x="4416425" y="915988"/>
            <a:ext cx="282575"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US" sz="2000" i="1"/>
              <a:t>z</a:t>
            </a:r>
            <a:endParaRPr lang="en-US" sz="2000"/>
          </a:p>
        </p:txBody>
      </p:sp>
      <p:sp>
        <p:nvSpPr>
          <p:cNvPr id="32777" name="Rectangle 9"/>
          <p:cNvSpPr>
            <a:spLocks noChangeArrowheads="1"/>
          </p:cNvSpPr>
          <p:nvPr/>
        </p:nvSpPr>
        <p:spPr bwMode="auto">
          <a:xfrm>
            <a:off x="3517900" y="15367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2778" name="Rectangle 10"/>
          <p:cNvSpPr>
            <a:spLocks noChangeArrowheads="1"/>
          </p:cNvSpPr>
          <p:nvPr/>
        </p:nvSpPr>
        <p:spPr bwMode="auto">
          <a:xfrm>
            <a:off x="4267200" y="15240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2779" name="Rectangle 11"/>
          <p:cNvSpPr>
            <a:spLocks noChangeArrowheads="1"/>
          </p:cNvSpPr>
          <p:nvPr/>
        </p:nvSpPr>
        <p:spPr bwMode="auto">
          <a:xfrm>
            <a:off x="4838700" y="15240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2780" name="Rectangle 12"/>
          <p:cNvSpPr>
            <a:spLocks noChangeArrowheads="1"/>
          </p:cNvSpPr>
          <p:nvPr/>
        </p:nvSpPr>
        <p:spPr bwMode="auto">
          <a:xfrm>
            <a:off x="5778500" y="15240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2781" name="Rectangle 13"/>
          <p:cNvSpPr>
            <a:spLocks noChangeArrowheads="1"/>
          </p:cNvSpPr>
          <p:nvPr/>
        </p:nvSpPr>
        <p:spPr bwMode="auto">
          <a:xfrm>
            <a:off x="5105400" y="15367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2782" name="Oval 14"/>
          <p:cNvSpPr>
            <a:spLocks noChangeArrowheads="1"/>
          </p:cNvSpPr>
          <p:nvPr/>
        </p:nvSpPr>
        <p:spPr bwMode="auto">
          <a:xfrm>
            <a:off x="4102100" y="2159000"/>
            <a:ext cx="88900" cy="889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2783" name="Rectangle 15"/>
          <p:cNvSpPr>
            <a:spLocks noChangeArrowheads="1"/>
          </p:cNvSpPr>
          <p:nvPr/>
        </p:nvSpPr>
        <p:spPr bwMode="auto">
          <a:xfrm>
            <a:off x="457200" y="4902200"/>
            <a:ext cx="3594100" cy="96520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graphicFrame>
        <p:nvGraphicFramePr>
          <p:cNvPr id="32784" name="Object 16"/>
          <p:cNvGraphicFramePr>
            <a:graphicFrameLocks noChangeAspect="1"/>
          </p:cNvGraphicFramePr>
          <p:nvPr/>
        </p:nvGraphicFramePr>
        <p:xfrm>
          <a:off x="1117600" y="4978400"/>
          <a:ext cx="2286000" cy="762000"/>
        </p:xfrm>
        <a:graphic>
          <a:graphicData uri="http://schemas.openxmlformats.org/presentationml/2006/ole">
            <p:oleObj spid="_x0000_s5126" name="Equation" r:id="rId6" imgW="2286000" imgH="762000" progId="Equation.3">
              <p:embed/>
            </p:oleObj>
          </a:graphicData>
        </a:graphic>
      </p:graphicFrame>
      <p:sp>
        <p:nvSpPr>
          <p:cNvPr id="32785" name="Text Box 17"/>
          <p:cNvSpPr txBox="1">
            <a:spLocks noChangeArrowheads="1"/>
          </p:cNvSpPr>
          <p:nvPr/>
        </p:nvSpPr>
        <p:spPr bwMode="auto">
          <a:xfrm>
            <a:off x="377825" y="3838575"/>
            <a:ext cx="4111625" cy="10064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spAutoFit/>
          </a:bodyPr>
          <a:lstStyle>
            <a:lvl1pPr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US" sz="2000"/>
              <a:t>Estimate the time harmonic pressure </a:t>
            </a:r>
            <a:r>
              <a:rPr lang="en-US" sz="2000" i="1"/>
              <a:t>p</a:t>
            </a:r>
            <a:r>
              <a:rPr lang="en-US" sz="2000"/>
              <a:t>(</a:t>
            </a:r>
            <a:r>
              <a:rPr lang="en-US" sz="2000" b="1"/>
              <a:t>r</a:t>
            </a:r>
            <a:r>
              <a:rPr lang="en-US" sz="2000"/>
              <a:t>) as a complex linear combination of the measured pressure data </a:t>
            </a:r>
            <a:r>
              <a:rPr lang="en-US" sz="2000" i="1"/>
              <a:t>p</a:t>
            </a:r>
            <a:r>
              <a:rPr lang="en-US" sz="2000"/>
              <a:t>(</a:t>
            </a:r>
            <a:r>
              <a:rPr lang="en-US" sz="2000" b="1"/>
              <a:t>r</a:t>
            </a:r>
            <a:r>
              <a:rPr lang="en-US" sz="2000" i="1" baseline="-25000"/>
              <a:t>n</a:t>
            </a:r>
            <a:r>
              <a:rPr lang="en-US" sz="2000"/>
              <a:t>):</a:t>
            </a:r>
          </a:p>
        </p:txBody>
      </p:sp>
      <p:sp>
        <p:nvSpPr>
          <p:cNvPr id="32786" name="Text Box 18"/>
          <p:cNvSpPr txBox="1">
            <a:spLocks noChangeArrowheads="1"/>
          </p:cNvSpPr>
          <p:nvPr/>
        </p:nvSpPr>
        <p:spPr bwMode="auto">
          <a:xfrm>
            <a:off x="5027613" y="3863975"/>
            <a:ext cx="3925887" cy="7016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spAutoFit/>
          </a:bodyPr>
          <a:lstStyle>
            <a:lvl1pPr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US" sz="2000"/>
              <a:t>Coefficients must provide good estimation for all plane waves:</a:t>
            </a:r>
          </a:p>
        </p:txBody>
      </p:sp>
      <p:sp>
        <p:nvSpPr>
          <p:cNvPr id="32787" name="Rectangle 19"/>
          <p:cNvSpPr>
            <a:spLocks noChangeArrowheads="1"/>
          </p:cNvSpPr>
          <p:nvPr/>
        </p:nvSpPr>
        <p:spPr bwMode="auto">
          <a:xfrm>
            <a:off x="5118100" y="4597400"/>
            <a:ext cx="3594100" cy="129540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graphicFrame>
        <p:nvGraphicFramePr>
          <p:cNvPr id="32788" name="Object 20"/>
          <p:cNvGraphicFramePr>
            <a:graphicFrameLocks noChangeAspect="1"/>
          </p:cNvGraphicFramePr>
          <p:nvPr/>
        </p:nvGraphicFramePr>
        <p:xfrm>
          <a:off x="5378450" y="4597400"/>
          <a:ext cx="2908300" cy="1281113"/>
        </p:xfrm>
        <a:graphic>
          <a:graphicData uri="http://schemas.openxmlformats.org/presentationml/2006/ole">
            <p:oleObj spid="_x0000_s5127" name="Equation" r:id="rId7" imgW="1612900" imgH="711200" progId="">
              <p:embed/>
            </p:oleObj>
          </a:graphicData>
        </a:graphic>
      </p:graphicFrame>
      <p:sp>
        <p:nvSpPr>
          <p:cNvPr id="32789" name="Text Box 21"/>
          <p:cNvSpPr txBox="1">
            <a:spLocks noChangeArrowheads="1"/>
          </p:cNvSpPr>
          <p:nvPr/>
        </p:nvSpPr>
        <p:spPr bwMode="auto">
          <a:xfrm>
            <a:off x="1143000" y="3530600"/>
            <a:ext cx="2073275"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en-GB" altLang="zh-CN" sz="2000" b="1" u="sng">
                <a:latin typeface="Arial" charset="0"/>
                <a:ea typeface="宋体" charset="-122"/>
              </a:rPr>
              <a:t>Linear Estimate</a:t>
            </a:r>
          </a:p>
        </p:txBody>
      </p:sp>
      <p:sp>
        <p:nvSpPr>
          <p:cNvPr id="32790" name="Text Box 22"/>
          <p:cNvSpPr txBox="1">
            <a:spLocks noChangeArrowheads="1"/>
          </p:cNvSpPr>
          <p:nvPr/>
        </p:nvSpPr>
        <p:spPr bwMode="auto">
          <a:xfrm>
            <a:off x="5257800" y="3530600"/>
            <a:ext cx="2960688"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en-GB" altLang="zh-CN" sz="2000" b="1" u="sng">
                <a:latin typeface="Arial" charset="0"/>
                <a:ea typeface="宋体" charset="-122"/>
              </a:rPr>
              <a:t>Estimation coefficients</a:t>
            </a:r>
          </a:p>
        </p:txBody>
      </p:sp>
      <p:graphicFrame>
        <p:nvGraphicFramePr>
          <p:cNvPr id="32791" name="Object 23"/>
          <p:cNvGraphicFramePr>
            <a:graphicFrameLocks noChangeAspect="1"/>
          </p:cNvGraphicFramePr>
          <p:nvPr/>
        </p:nvGraphicFramePr>
        <p:xfrm>
          <a:off x="7258050" y="2006600"/>
          <a:ext cx="803275" cy="412750"/>
        </p:xfrm>
        <a:graphic>
          <a:graphicData uri="http://schemas.openxmlformats.org/presentationml/2006/ole">
            <p:oleObj spid="_x0000_s5128" name="Equation" r:id="rId8" imgW="444307" imgH="228501" progId="">
              <p:embed/>
            </p:oleObj>
          </a:graphicData>
        </a:graphic>
      </p:graphicFrame>
      <p:sp>
        <p:nvSpPr>
          <p:cNvPr id="32792" name="Text Box 24"/>
          <p:cNvSpPr txBox="1">
            <a:spLocks noChangeArrowheads="1"/>
          </p:cNvSpPr>
          <p:nvPr/>
        </p:nvSpPr>
        <p:spPr bwMode="auto">
          <a:xfrm>
            <a:off x="3794125" y="2097088"/>
            <a:ext cx="296863"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b="1"/>
              <a:t>r</a:t>
            </a:r>
            <a:endParaRPr lang="en-US" sz="2000" b="1"/>
          </a:p>
        </p:txBody>
      </p:sp>
      <p:sp>
        <p:nvSpPr>
          <p:cNvPr id="32793" name="Text Box 25"/>
          <p:cNvSpPr txBox="1">
            <a:spLocks noChangeArrowheads="1"/>
          </p:cNvSpPr>
          <p:nvPr/>
        </p:nvSpPr>
        <p:spPr bwMode="auto">
          <a:xfrm>
            <a:off x="5153025" y="1362075"/>
            <a:ext cx="398463" cy="457200"/>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b="1"/>
              <a:t>r</a:t>
            </a:r>
            <a:r>
              <a:rPr lang="da-DK" i="1" baseline="-25000"/>
              <a:t>n</a:t>
            </a:r>
            <a:endParaRPr lang="en-US" b="1"/>
          </a:p>
        </p:txBody>
      </p:sp>
      <p:sp>
        <p:nvSpPr>
          <p:cNvPr id="32794" name="Text Box 26"/>
          <p:cNvSpPr txBox="1">
            <a:spLocks noChangeArrowheads="1"/>
          </p:cNvSpPr>
          <p:nvPr/>
        </p:nvSpPr>
        <p:spPr bwMode="auto">
          <a:xfrm>
            <a:off x="6577013" y="1476375"/>
            <a:ext cx="1362075" cy="425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90000" rIns="90000" bIns="90000">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buClr>
                <a:schemeClr val="tx2"/>
              </a:buClr>
              <a:buSzPct val="80000"/>
              <a:buFont typeface="Wingdings" pitchFamily="2" charset="2"/>
              <a:buNone/>
            </a:pPr>
            <a:r>
              <a:rPr lang="en-US" sz="1800">
                <a:latin typeface="Arial" charset="0"/>
              </a:rPr>
              <a:t>Plane wave</a:t>
            </a:r>
          </a:p>
        </p:txBody>
      </p:sp>
      <p:graphicFrame>
        <p:nvGraphicFramePr>
          <p:cNvPr id="32795" name="Object 27"/>
          <p:cNvGraphicFramePr>
            <a:graphicFrameLocks noChangeAspect="1"/>
          </p:cNvGraphicFramePr>
          <p:nvPr/>
        </p:nvGraphicFramePr>
        <p:xfrm>
          <a:off x="5688013" y="950913"/>
          <a:ext cx="3144837" cy="481012"/>
        </p:xfrm>
        <a:graphic>
          <a:graphicData uri="http://schemas.openxmlformats.org/presentationml/2006/ole">
            <p:oleObj spid="_x0000_s5129" name="Equation" r:id="rId9" imgW="1739900" imgH="266700" progId="">
              <p:embed/>
            </p:oleObj>
          </a:graphicData>
        </a:graphic>
      </p:graphicFrame>
    </p:spTree>
    <p:extLst>
      <p:ext uri="{BB962C8B-B14F-4D97-AF65-F5344CB8AC3E}">
        <p14:creationId xmlns:p14="http://schemas.microsoft.com/office/powerpoint/2010/main" xmlns="" val="890418529"/>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32770"/>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32770"/>
                                        </p:tgtEl>
                                      </p:cBhvr>
                                    </p:cmd>
                                  </p:childTnLst>
                                </p:cTn>
                              </p:par>
                            </p:childTnLst>
                          </p:cTn>
                        </p:par>
                      </p:childTnLst>
                    </p:cTn>
                  </p:par>
                </p:childTnLst>
              </p:cTn>
              <p:nextCondLst>
                <p:cond evt="onClick" delay="0">
                  <p:tgtEl>
                    <p:spTgt spid="32770"/>
                  </p:tgtEl>
                </p:cond>
              </p:nextCondLst>
            </p:seq>
            <p:video>
              <p:cMediaNode>
                <p:cTn id="7" fill="hold" display="0">
                  <p:stCondLst>
                    <p:cond delay="indefinite"/>
                  </p:stCondLst>
                  <p:endCondLst>
                    <p:cond evt="onNext" delay="0">
                      <p:tgtEl>
                        <p:sldTgt/>
                      </p:tgtEl>
                    </p:cond>
                    <p:cond evt="onPrev" delay="0">
                      <p:tgtEl>
                        <p:sldTgt/>
                      </p:tgtEl>
                    </p:cond>
                  </p:endCondLst>
                </p:cTn>
                <p:tgtEl>
                  <p:spTgt spid="32770"/>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EvanescentWave.avi">
            <a:hlinkClick r:id="" action="ppaction://media"/>
          </p:cNvPr>
          <p:cNvPicPr>
            <a:picLocks noRot="1" noChangeAspect="1" noChangeArrowheads="1"/>
          </p:cNvPicPr>
          <p:nvPr>
            <a:videoFile r:link="rId2"/>
          </p:nvPr>
        </p:nvPicPr>
        <p:blipFill>
          <a:blip r:embed="rId5" cstate="print">
            <a:extLst>
              <a:ext uri="{28A0092B-C50C-407E-A947-70E740481C1C}">
                <a14:useLocalDpi xmlns:a14="http://schemas.microsoft.com/office/drawing/2010/main" xmlns="" val="0"/>
              </a:ext>
            </a:extLst>
          </a:blip>
          <a:srcRect/>
          <a:stretch>
            <a:fillRect/>
          </a:stretch>
        </p:blipFill>
        <p:spPr bwMode="auto">
          <a:xfrm>
            <a:off x="2311400" y="1844675"/>
            <a:ext cx="48768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34819" name="Rectangle 3"/>
          <p:cNvSpPr>
            <a:spLocks noGrp="1" noChangeArrowheads="1"/>
          </p:cNvSpPr>
          <p:nvPr>
            <p:ph type="title"/>
          </p:nvPr>
        </p:nvSpPr>
        <p:spPr>
          <a:xfrm>
            <a:off x="457200" y="352425"/>
            <a:ext cx="7180263" cy="465138"/>
          </a:xfrm>
        </p:spPr>
        <p:txBody>
          <a:bodyPr>
            <a:normAutofit fontScale="90000"/>
          </a:bodyPr>
          <a:lstStyle/>
          <a:p>
            <a:r>
              <a:rPr lang="en-US" sz="2400"/>
              <a:t>SONAH – basic idea</a:t>
            </a:r>
            <a:r>
              <a:rPr lang="en-US"/>
              <a:t> </a:t>
            </a:r>
          </a:p>
        </p:txBody>
      </p:sp>
      <p:sp>
        <p:nvSpPr>
          <p:cNvPr id="34820" name="Oval 4"/>
          <p:cNvSpPr>
            <a:spLocks noChangeArrowheads="1"/>
          </p:cNvSpPr>
          <p:nvPr/>
        </p:nvSpPr>
        <p:spPr bwMode="auto">
          <a:xfrm>
            <a:off x="3378200" y="2501900"/>
            <a:ext cx="2743200" cy="863600"/>
          </a:xfrm>
          <a:prstGeom prst="ellipse">
            <a:avLst/>
          </a:prstGeom>
          <a:solidFill>
            <a:srgbClr val="C0C0C0"/>
          </a:solidFill>
          <a:ln w="19050">
            <a:solidFill>
              <a:schemeClr val="tx1"/>
            </a:solidFill>
            <a:round/>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pPr marL="292100" indent="-292100" algn="ctr" defTabSz="1335088">
              <a:lnSpc>
                <a:spcPct val="100000"/>
              </a:lnSpc>
              <a:spcBef>
                <a:spcPct val="0"/>
              </a:spcBef>
            </a:pPr>
            <a:r>
              <a:rPr lang="en-US">
                <a:latin typeface="Times New Roman" pitchFamily="18" charset="0"/>
              </a:rPr>
              <a:t>Sound Source</a:t>
            </a:r>
          </a:p>
        </p:txBody>
      </p:sp>
      <p:sp>
        <p:nvSpPr>
          <p:cNvPr id="34821" name="Line 5"/>
          <p:cNvSpPr>
            <a:spLocks noChangeShapeType="1"/>
          </p:cNvSpPr>
          <p:nvPr/>
        </p:nvSpPr>
        <p:spPr bwMode="auto">
          <a:xfrm flipH="1" flipV="1">
            <a:off x="4737100" y="1041400"/>
            <a:ext cx="0" cy="148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4822" name="Line 6"/>
          <p:cNvSpPr>
            <a:spLocks noChangeShapeType="1"/>
          </p:cNvSpPr>
          <p:nvPr/>
        </p:nvSpPr>
        <p:spPr bwMode="auto">
          <a:xfrm>
            <a:off x="3187700" y="2489200"/>
            <a:ext cx="3200400" cy="0"/>
          </a:xfrm>
          <a:prstGeom prst="line">
            <a:avLst/>
          </a:prstGeom>
          <a:noFill/>
          <a:ln w="28575">
            <a:solidFill>
              <a:srgbClr val="2002D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4823" name="Line 7"/>
          <p:cNvSpPr>
            <a:spLocks noChangeShapeType="1"/>
          </p:cNvSpPr>
          <p:nvPr/>
        </p:nvSpPr>
        <p:spPr bwMode="auto">
          <a:xfrm>
            <a:off x="3200400" y="1828800"/>
            <a:ext cx="3200400" cy="0"/>
          </a:xfrm>
          <a:prstGeom prst="line">
            <a:avLst/>
          </a:prstGeom>
          <a:noFill/>
          <a:ln w="28575">
            <a:solidFill>
              <a:srgbClr val="05970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4824" name="Text Box 8"/>
          <p:cNvSpPr txBox="1">
            <a:spLocks noChangeArrowheads="1"/>
          </p:cNvSpPr>
          <p:nvPr/>
        </p:nvSpPr>
        <p:spPr bwMode="auto">
          <a:xfrm>
            <a:off x="4416425" y="915988"/>
            <a:ext cx="282575"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US" sz="2000" i="1"/>
              <a:t>z</a:t>
            </a:r>
            <a:endParaRPr lang="en-US" sz="2000"/>
          </a:p>
        </p:txBody>
      </p:sp>
      <p:sp>
        <p:nvSpPr>
          <p:cNvPr id="34825" name="Rectangle 9"/>
          <p:cNvSpPr>
            <a:spLocks noChangeArrowheads="1"/>
          </p:cNvSpPr>
          <p:nvPr/>
        </p:nvSpPr>
        <p:spPr bwMode="auto">
          <a:xfrm>
            <a:off x="3517900" y="15367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4826" name="Rectangle 10"/>
          <p:cNvSpPr>
            <a:spLocks noChangeArrowheads="1"/>
          </p:cNvSpPr>
          <p:nvPr/>
        </p:nvSpPr>
        <p:spPr bwMode="auto">
          <a:xfrm>
            <a:off x="4267200" y="15240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4827" name="Rectangle 11"/>
          <p:cNvSpPr>
            <a:spLocks noChangeArrowheads="1"/>
          </p:cNvSpPr>
          <p:nvPr/>
        </p:nvSpPr>
        <p:spPr bwMode="auto">
          <a:xfrm>
            <a:off x="4838700" y="15240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4828" name="Rectangle 12"/>
          <p:cNvSpPr>
            <a:spLocks noChangeArrowheads="1"/>
          </p:cNvSpPr>
          <p:nvPr/>
        </p:nvSpPr>
        <p:spPr bwMode="auto">
          <a:xfrm>
            <a:off x="5778500" y="15240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4829" name="Rectangle 13"/>
          <p:cNvSpPr>
            <a:spLocks noChangeArrowheads="1"/>
          </p:cNvSpPr>
          <p:nvPr/>
        </p:nvSpPr>
        <p:spPr bwMode="auto">
          <a:xfrm>
            <a:off x="5105400" y="1536700"/>
            <a:ext cx="61913" cy="28575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4830" name="Oval 14"/>
          <p:cNvSpPr>
            <a:spLocks noChangeArrowheads="1"/>
          </p:cNvSpPr>
          <p:nvPr/>
        </p:nvSpPr>
        <p:spPr bwMode="auto">
          <a:xfrm>
            <a:off x="4102100" y="2159000"/>
            <a:ext cx="88900" cy="889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sp>
        <p:nvSpPr>
          <p:cNvPr id="34831" name="Rectangle 15"/>
          <p:cNvSpPr>
            <a:spLocks noChangeArrowheads="1"/>
          </p:cNvSpPr>
          <p:nvPr/>
        </p:nvSpPr>
        <p:spPr bwMode="auto">
          <a:xfrm>
            <a:off x="457200" y="4902200"/>
            <a:ext cx="3594100" cy="965200"/>
          </a:xfrm>
          <a:prstGeom prst="rect">
            <a:avLst/>
          </a:prstGeom>
          <a:solidFill>
            <a:srgbClr val="FFFFC3"/>
          </a:solidFill>
          <a:ln w="12700">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nchor="ctr"/>
          <a:lstStyle/>
          <a:p>
            <a:endParaRPr lang="zh-CN" altLang="en-US"/>
          </a:p>
        </p:txBody>
      </p:sp>
      <p:graphicFrame>
        <p:nvGraphicFramePr>
          <p:cNvPr id="34832" name="Object 16"/>
          <p:cNvGraphicFramePr>
            <a:graphicFrameLocks noChangeAspect="1"/>
          </p:cNvGraphicFramePr>
          <p:nvPr/>
        </p:nvGraphicFramePr>
        <p:xfrm>
          <a:off x="1117600" y="4978400"/>
          <a:ext cx="2286000" cy="762000"/>
        </p:xfrm>
        <a:graphic>
          <a:graphicData uri="http://schemas.openxmlformats.org/presentationml/2006/ole">
            <p:oleObj spid="_x0000_s6151" name="Equation" r:id="rId6" imgW="2286000" imgH="762000" progId="Equation.3">
              <p:embed/>
            </p:oleObj>
          </a:graphicData>
        </a:graphic>
      </p:graphicFrame>
      <p:sp>
        <p:nvSpPr>
          <p:cNvPr id="34833" name="Text Box 17"/>
          <p:cNvSpPr txBox="1">
            <a:spLocks noChangeArrowheads="1"/>
          </p:cNvSpPr>
          <p:nvPr/>
        </p:nvSpPr>
        <p:spPr bwMode="auto">
          <a:xfrm>
            <a:off x="377825" y="3838575"/>
            <a:ext cx="4111625" cy="10064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a:spAutoFit/>
          </a:bodyPr>
          <a:lstStyle>
            <a:lvl1pPr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US" sz="2000"/>
              <a:t>Estimate the time harmonic pressure </a:t>
            </a:r>
            <a:r>
              <a:rPr lang="en-US" sz="2000" i="1"/>
              <a:t>p</a:t>
            </a:r>
            <a:r>
              <a:rPr lang="en-US" sz="2000"/>
              <a:t>(</a:t>
            </a:r>
            <a:r>
              <a:rPr lang="en-US" sz="2000" b="1"/>
              <a:t>r</a:t>
            </a:r>
            <a:r>
              <a:rPr lang="en-US" sz="2000"/>
              <a:t>) as a complex linear combination of the measured pressure data </a:t>
            </a:r>
            <a:r>
              <a:rPr lang="en-US" sz="2000" i="1"/>
              <a:t>p</a:t>
            </a:r>
            <a:r>
              <a:rPr lang="en-US" sz="2000"/>
              <a:t>(</a:t>
            </a:r>
            <a:r>
              <a:rPr lang="en-US" sz="2000" b="1"/>
              <a:t>r</a:t>
            </a:r>
            <a:r>
              <a:rPr lang="en-US" sz="2000" i="1" baseline="-25000"/>
              <a:t>n</a:t>
            </a:r>
            <a:r>
              <a:rPr lang="en-US" sz="2000"/>
              <a:t>):</a:t>
            </a:r>
          </a:p>
        </p:txBody>
      </p:sp>
      <p:sp>
        <p:nvSpPr>
          <p:cNvPr id="34834" name="Text Box 18"/>
          <p:cNvSpPr txBox="1">
            <a:spLocks noChangeArrowheads="1"/>
          </p:cNvSpPr>
          <p:nvPr/>
        </p:nvSpPr>
        <p:spPr bwMode="auto">
          <a:xfrm>
            <a:off x="1143000" y="3530600"/>
            <a:ext cx="2073275"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en-GB" altLang="zh-CN" sz="2000" b="1" u="sng">
                <a:latin typeface="Arial" charset="0"/>
                <a:ea typeface="宋体" charset="-122"/>
              </a:rPr>
              <a:t>Linear Estimate</a:t>
            </a:r>
          </a:p>
        </p:txBody>
      </p:sp>
      <p:sp>
        <p:nvSpPr>
          <p:cNvPr id="34835" name="Text Box 19"/>
          <p:cNvSpPr txBox="1">
            <a:spLocks noChangeArrowheads="1"/>
          </p:cNvSpPr>
          <p:nvPr/>
        </p:nvSpPr>
        <p:spPr bwMode="auto">
          <a:xfrm>
            <a:off x="5257800" y="3530600"/>
            <a:ext cx="2960688"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en-GB" altLang="zh-CN" sz="2000" b="1" u="sng">
                <a:latin typeface="Arial" charset="0"/>
                <a:ea typeface="宋体" charset="-122"/>
              </a:rPr>
              <a:t>Estimation coefficients</a:t>
            </a:r>
          </a:p>
        </p:txBody>
      </p:sp>
      <p:graphicFrame>
        <p:nvGraphicFramePr>
          <p:cNvPr id="34836" name="Object 20"/>
          <p:cNvGraphicFramePr>
            <a:graphicFrameLocks noChangeAspect="1"/>
          </p:cNvGraphicFramePr>
          <p:nvPr/>
        </p:nvGraphicFramePr>
        <p:xfrm>
          <a:off x="7221538" y="1995488"/>
          <a:ext cx="893762" cy="457200"/>
        </p:xfrm>
        <a:graphic>
          <a:graphicData uri="http://schemas.openxmlformats.org/presentationml/2006/ole">
            <p:oleObj spid="_x0000_s6152" name="Equation" r:id="rId7" imgW="494870" imgH="253780" progId="">
              <p:embed/>
            </p:oleObj>
          </a:graphicData>
        </a:graphic>
      </p:graphicFrame>
      <p:sp>
        <p:nvSpPr>
          <p:cNvPr id="34837" name="Text Box 21"/>
          <p:cNvSpPr txBox="1">
            <a:spLocks noChangeArrowheads="1"/>
          </p:cNvSpPr>
          <p:nvPr/>
        </p:nvSpPr>
        <p:spPr bwMode="auto">
          <a:xfrm>
            <a:off x="3946525" y="2122488"/>
            <a:ext cx="296863"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b="1"/>
              <a:t>r</a:t>
            </a:r>
            <a:endParaRPr lang="en-US" sz="2000" b="1"/>
          </a:p>
        </p:txBody>
      </p:sp>
      <p:sp>
        <p:nvSpPr>
          <p:cNvPr id="34838" name="Text Box 22"/>
          <p:cNvSpPr txBox="1">
            <a:spLocks noChangeArrowheads="1"/>
          </p:cNvSpPr>
          <p:nvPr/>
        </p:nvSpPr>
        <p:spPr bwMode="auto">
          <a:xfrm>
            <a:off x="5153025" y="1362075"/>
            <a:ext cx="398463" cy="457200"/>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b="1"/>
              <a:t>r</a:t>
            </a:r>
            <a:r>
              <a:rPr lang="da-DK" i="1" baseline="-25000"/>
              <a:t>n</a:t>
            </a:r>
            <a:endParaRPr lang="en-US" b="1"/>
          </a:p>
        </p:txBody>
      </p:sp>
      <p:graphicFrame>
        <p:nvGraphicFramePr>
          <p:cNvPr id="34839" name="Object 23"/>
          <p:cNvGraphicFramePr>
            <a:graphicFrameLocks noChangeAspect="1"/>
          </p:cNvGraphicFramePr>
          <p:nvPr/>
        </p:nvGraphicFramePr>
        <p:xfrm>
          <a:off x="5700713" y="3932238"/>
          <a:ext cx="2082800" cy="503237"/>
        </p:xfrm>
        <a:graphic>
          <a:graphicData uri="http://schemas.openxmlformats.org/presentationml/2006/ole">
            <p:oleObj spid="_x0000_s6153" name="Equation" r:id="rId8" imgW="1155700" imgH="279400" progId="">
              <p:embed/>
            </p:oleObj>
          </a:graphicData>
        </a:graphic>
      </p:graphicFrame>
      <p:graphicFrame>
        <p:nvGraphicFramePr>
          <p:cNvPr id="34840" name="Object 24"/>
          <p:cNvGraphicFramePr>
            <a:graphicFrameLocks noChangeAspect="1"/>
          </p:cNvGraphicFramePr>
          <p:nvPr/>
        </p:nvGraphicFramePr>
        <p:xfrm>
          <a:off x="5665788" y="4376738"/>
          <a:ext cx="2152650" cy="503237"/>
        </p:xfrm>
        <a:graphic>
          <a:graphicData uri="http://schemas.openxmlformats.org/presentationml/2006/ole">
            <p:oleObj spid="_x0000_s6154" name="Equation" r:id="rId9" imgW="1193800" imgH="279400" progId="">
              <p:embed/>
            </p:oleObj>
          </a:graphicData>
        </a:graphic>
      </p:graphicFrame>
      <p:graphicFrame>
        <p:nvGraphicFramePr>
          <p:cNvPr id="34841" name="Object 25"/>
          <p:cNvGraphicFramePr>
            <a:graphicFrameLocks noChangeAspect="1"/>
          </p:cNvGraphicFramePr>
          <p:nvPr/>
        </p:nvGraphicFramePr>
        <p:xfrm>
          <a:off x="5676900" y="4808538"/>
          <a:ext cx="2130425" cy="503237"/>
        </p:xfrm>
        <a:graphic>
          <a:graphicData uri="http://schemas.openxmlformats.org/presentationml/2006/ole">
            <p:oleObj spid="_x0000_s6155" name="Equation" r:id="rId10" imgW="1180588" imgH="279279" progId="">
              <p:embed/>
            </p:oleObj>
          </a:graphicData>
        </a:graphic>
      </p:graphicFrame>
      <p:sp>
        <p:nvSpPr>
          <p:cNvPr id="34842" name="Text Box 26"/>
          <p:cNvSpPr txBox="1">
            <a:spLocks noChangeArrowheads="1"/>
          </p:cNvSpPr>
          <p:nvPr/>
        </p:nvSpPr>
        <p:spPr bwMode="auto">
          <a:xfrm>
            <a:off x="6577013" y="1476375"/>
            <a:ext cx="1971675" cy="425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90000" rIns="90000" bIns="90000">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buClr>
                <a:schemeClr val="tx2"/>
              </a:buClr>
              <a:buSzPct val="80000"/>
              <a:buFont typeface="Wingdings" pitchFamily="2" charset="2"/>
              <a:buNone/>
            </a:pPr>
            <a:r>
              <a:rPr lang="en-US" sz="1800" dirty="0">
                <a:latin typeface="Arial" charset="0"/>
              </a:rPr>
              <a:t>Evanescent wave</a:t>
            </a:r>
          </a:p>
        </p:txBody>
      </p:sp>
      <p:sp>
        <p:nvSpPr>
          <p:cNvPr id="34843" name="Text Box 27"/>
          <p:cNvSpPr txBox="1">
            <a:spLocks noChangeArrowheads="1"/>
          </p:cNvSpPr>
          <p:nvPr/>
        </p:nvSpPr>
        <p:spPr bwMode="auto">
          <a:xfrm>
            <a:off x="6538913" y="5148263"/>
            <a:ext cx="223837" cy="77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90000" rIns="90000" bIns="90000">
            <a:spAutoFit/>
          </a:bodyPr>
          <a:lstStyle>
            <a:lvl1pPr marL="292100" indent="-292100" defTabSz="1335088">
              <a:spcBef>
                <a:spcPct val="0"/>
              </a:spcBef>
              <a:defRPr sz="2400">
                <a:solidFill>
                  <a:schemeClr val="tx1"/>
                </a:solidFill>
                <a:latin typeface="Times New Roman" pitchFamily="18" charset="0"/>
              </a:defRPr>
            </a:lvl1pPr>
            <a:lvl2pPr defTabSz="1335088">
              <a:spcBef>
                <a:spcPct val="0"/>
              </a:spcBef>
              <a:defRPr sz="2400">
                <a:solidFill>
                  <a:schemeClr val="tx1"/>
                </a:solidFill>
                <a:latin typeface="Times New Roman" pitchFamily="18" charset="0"/>
              </a:defRPr>
            </a:lvl2pPr>
            <a:lvl3pPr defTabSz="1335088">
              <a:spcBef>
                <a:spcPct val="0"/>
              </a:spcBef>
              <a:defRPr sz="2400">
                <a:solidFill>
                  <a:schemeClr val="tx1"/>
                </a:solidFill>
                <a:latin typeface="Times New Roman" pitchFamily="18" charset="0"/>
              </a:defRPr>
            </a:lvl3pPr>
            <a:lvl4pPr defTabSz="1335088">
              <a:spcBef>
                <a:spcPct val="0"/>
              </a:spcBef>
              <a:defRPr sz="2400">
                <a:solidFill>
                  <a:schemeClr val="tx1"/>
                </a:solidFill>
                <a:latin typeface="Times New Roman" pitchFamily="18" charset="0"/>
              </a:defRPr>
            </a:lvl4pPr>
            <a:lvl5pPr defTabSz="1335088">
              <a:spcBef>
                <a:spcPct val="0"/>
              </a:spcBef>
              <a:defRPr sz="2400">
                <a:solidFill>
                  <a:schemeClr val="tx1"/>
                </a:solidFill>
                <a:latin typeface="Times New Roman" pitchFamily="18" charset="0"/>
              </a:defRPr>
            </a:lvl5pPr>
            <a:lvl6pPr defTabSz="1335088" eaLnBrk="0" fontAlgn="base" hangingPunct="0">
              <a:spcBef>
                <a:spcPct val="0"/>
              </a:spcBef>
              <a:spcAft>
                <a:spcPct val="0"/>
              </a:spcAft>
              <a:defRPr sz="2400">
                <a:solidFill>
                  <a:schemeClr val="tx1"/>
                </a:solidFill>
                <a:latin typeface="Times New Roman" pitchFamily="18" charset="0"/>
              </a:defRPr>
            </a:lvl6pPr>
            <a:lvl7pPr defTabSz="1335088" eaLnBrk="0" fontAlgn="base" hangingPunct="0">
              <a:spcBef>
                <a:spcPct val="0"/>
              </a:spcBef>
              <a:spcAft>
                <a:spcPct val="0"/>
              </a:spcAft>
              <a:defRPr sz="2400">
                <a:solidFill>
                  <a:schemeClr val="tx1"/>
                </a:solidFill>
                <a:latin typeface="Times New Roman" pitchFamily="18" charset="0"/>
              </a:defRPr>
            </a:lvl7pPr>
            <a:lvl8pPr defTabSz="1335088" eaLnBrk="0" fontAlgn="base" hangingPunct="0">
              <a:spcBef>
                <a:spcPct val="0"/>
              </a:spcBef>
              <a:spcAft>
                <a:spcPct val="0"/>
              </a:spcAft>
              <a:defRPr sz="2400">
                <a:solidFill>
                  <a:schemeClr val="tx1"/>
                </a:solidFill>
                <a:latin typeface="Times New Roman" pitchFamily="18" charset="0"/>
              </a:defRPr>
            </a:lvl8pPr>
            <a:lvl9pPr defTabSz="1335088" eaLnBrk="0" fontAlgn="base" hangingPunct="0">
              <a:spcBef>
                <a:spcPct val="0"/>
              </a:spcBef>
              <a:spcAft>
                <a:spcPct val="0"/>
              </a:spcAft>
              <a:defRPr sz="2400">
                <a:solidFill>
                  <a:schemeClr val="tx1"/>
                </a:solidFill>
                <a:latin typeface="Times New Roman" pitchFamily="18" charset="0"/>
              </a:defRPr>
            </a:lvl9pPr>
          </a:lstStyle>
          <a:p>
            <a:pPr>
              <a:spcBef>
                <a:spcPct val="30000"/>
              </a:spcBef>
              <a:buClr>
                <a:schemeClr val="tx2"/>
              </a:buClr>
              <a:buSzPct val="80000"/>
              <a:buFont typeface="Wingdings" pitchFamily="2" charset="2"/>
              <a:buNone/>
            </a:pPr>
            <a:r>
              <a:rPr lang="en-US" sz="1200" b="1">
                <a:latin typeface="Arial" charset="0"/>
              </a:rPr>
              <a:t>.</a:t>
            </a:r>
          </a:p>
          <a:p>
            <a:pPr>
              <a:spcBef>
                <a:spcPct val="30000"/>
              </a:spcBef>
              <a:buClr>
                <a:schemeClr val="tx2"/>
              </a:buClr>
              <a:buSzPct val="80000"/>
              <a:buFont typeface="Wingdings" pitchFamily="2" charset="2"/>
              <a:buNone/>
            </a:pPr>
            <a:r>
              <a:rPr lang="en-US" sz="1200" b="1">
                <a:latin typeface="Arial" charset="0"/>
              </a:rPr>
              <a:t>.</a:t>
            </a:r>
          </a:p>
          <a:p>
            <a:pPr>
              <a:spcBef>
                <a:spcPct val="30000"/>
              </a:spcBef>
              <a:buClr>
                <a:schemeClr val="tx2"/>
              </a:buClr>
              <a:buSzPct val="80000"/>
              <a:buFont typeface="Wingdings" pitchFamily="2" charset="2"/>
              <a:buNone/>
            </a:pPr>
            <a:r>
              <a:rPr lang="en-US" sz="1200" b="1">
                <a:latin typeface="Arial" charset="0"/>
              </a:rPr>
              <a:t>.</a:t>
            </a:r>
          </a:p>
        </p:txBody>
      </p:sp>
    </p:spTree>
    <p:extLst>
      <p:ext uri="{BB962C8B-B14F-4D97-AF65-F5344CB8AC3E}">
        <p14:creationId xmlns:p14="http://schemas.microsoft.com/office/powerpoint/2010/main" xmlns="" val="1507169201"/>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34818"/>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34818"/>
                                        </p:tgtEl>
                                      </p:cBhvr>
                                    </p:cmd>
                                  </p:childTnLst>
                                </p:cTn>
                              </p:par>
                            </p:childTnLst>
                          </p:cTn>
                        </p:par>
                      </p:childTnLst>
                    </p:cTn>
                  </p:par>
                </p:childTnLst>
              </p:cTn>
              <p:nextCondLst>
                <p:cond evt="onClick" delay="0">
                  <p:tgtEl>
                    <p:spTgt spid="34818"/>
                  </p:tgtEl>
                </p:cond>
              </p:nextCondLst>
            </p:seq>
            <p:video>
              <p:cMediaNode>
                <p:cTn id="7" fill="hold" display="0">
                  <p:stCondLst>
                    <p:cond delay="indefinite"/>
                  </p:stCondLst>
                  <p:endCondLst>
                    <p:cond evt="onNext" delay="0">
                      <p:tgtEl>
                        <p:sldTgt/>
                      </p:tgtEl>
                    </p:cond>
                    <p:cond evt="onPrev" delay="0">
                      <p:tgtEl>
                        <p:sldTgt/>
                      </p:tgtEl>
                    </p:cond>
                  </p:endCondLst>
                </p:cTn>
                <p:tgtEl>
                  <p:spTgt spid="34818"/>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552" y="6648"/>
            <a:ext cx="8229600" cy="1143000"/>
          </a:xfrm>
        </p:spPr>
        <p:txBody>
          <a:bodyPr>
            <a:normAutofit/>
          </a:bodyPr>
          <a:lstStyle/>
          <a:p>
            <a:pPr algn="l"/>
            <a:r>
              <a:rPr lang="en-US" sz="3600" dirty="0"/>
              <a:t>Comparing Intensity, NAH vs. SONAH</a:t>
            </a:r>
          </a:p>
        </p:txBody>
      </p:sp>
      <p:pic>
        <p:nvPicPr>
          <p:cNvPr id="55299" name="Picture 3" descr="Sonah_10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08425" y="1330325"/>
            <a:ext cx="1744663" cy="1744663"/>
          </a:xfrm>
          <a:prstGeom prst="rect">
            <a:avLst/>
          </a:prstGeom>
          <a:noFill/>
          <a:extLst>
            <a:ext uri="{909E8E84-426E-40DD-AFC4-6F175D3DCCD1}">
              <a14:hiddenFill xmlns:a14="http://schemas.microsoft.com/office/drawing/2010/main" xmlns="">
                <a:solidFill>
                  <a:srgbClr val="FFFFFF"/>
                </a:solidFill>
              </a14:hiddenFill>
            </a:ext>
          </a:extLst>
        </p:spPr>
      </p:pic>
      <p:pic>
        <p:nvPicPr>
          <p:cNvPr id="55300" name="Picture 4" descr="Sonah_40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38588" y="3201988"/>
            <a:ext cx="1738312" cy="1738312"/>
          </a:xfrm>
          <a:prstGeom prst="rect">
            <a:avLst/>
          </a:prstGeom>
          <a:noFill/>
          <a:extLst>
            <a:ext uri="{909E8E84-426E-40DD-AFC4-6F175D3DCCD1}">
              <a14:hiddenFill xmlns:a14="http://schemas.microsoft.com/office/drawing/2010/main" xmlns="">
                <a:solidFill>
                  <a:srgbClr val="FFFFFF"/>
                </a:solidFill>
              </a14:hiddenFill>
            </a:ext>
          </a:extLst>
        </p:spPr>
      </p:pic>
      <p:pic>
        <p:nvPicPr>
          <p:cNvPr id="55301" name="Picture 5" descr="True_10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39925" y="1322388"/>
            <a:ext cx="1744663" cy="1739900"/>
          </a:xfrm>
          <a:prstGeom prst="rect">
            <a:avLst/>
          </a:prstGeom>
          <a:noFill/>
          <a:extLst>
            <a:ext uri="{909E8E84-426E-40DD-AFC4-6F175D3DCCD1}">
              <a14:hiddenFill xmlns:a14="http://schemas.microsoft.com/office/drawing/2010/main" xmlns="">
                <a:solidFill>
                  <a:srgbClr val="FFFFFF"/>
                </a:solidFill>
              </a14:hiddenFill>
            </a:ext>
          </a:extLst>
        </p:spPr>
      </p:pic>
      <p:pic>
        <p:nvPicPr>
          <p:cNvPr id="55302" name="Picture 6" descr="True_40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47863" y="3205163"/>
            <a:ext cx="1749425" cy="1749425"/>
          </a:xfrm>
          <a:prstGeom prst="rect">
            <a:avLst/>
          </a:prstGeom>
          <a:noFill/>
          <a:extLst>
            <a:ext uri="{909E8E84-426E-40DD-AFC4-6F175D3DCCD1}">
              <a14:hiddenFill xmlns:a14="http://schemas.microsoft.com/office/drawing/2010/main" xmlns="">
                <a:solidFill>
                  <a:srgbClr val="FFFFFF"/>
                </a:solidFill>
              </a14:hiddenFill>
            </a:ext>
          </a:extLst>
        </p:spPr>
      </p:pic>
      <p:pic>
        <p:nvPicPr>
          <p:cNvPr id="55303" name="Picture 7" descr="NsStsf_100"/>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897563" y="1320800"/>
            <a:ext cx="1749425" cy="1754188"/>
          </a:xfrm>
          <a:prstGeom prst="rect">
            <a:avLst/>
          </a:prstGeom>
          <a:noFill/>
          <a:extLst>
            <a:ext uri="{909E8E84-426E-40DD-AFC4-6F175D3DCCD1}">
              <a14:hiddenFill xmlns:a14="http://schemas.microsoft.com/office/drawing/2010/main" xmlns="">
                <a:solidFill>
                  <a:srgbClr val="FFFFFF"/>
                </a:solidFill>
              </a14:hiddenFill>
            </a:ext>
          </a:extLst>
        </p:spPr>
      </p:pic>
      <p:pic>
        <p:nvPicPr>
          <p:cNvPr id="55304" name="Picture 8" descr="NsStsf_400"/>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897563" y="3197225"/>
            <a:ext cx="1749425" cy="1744663"/>
          </a:xfrm>
          <a:prstGeom prst="rect">
            <a:avLst/>
          </a:prstGeom>
          <a:noFill/>
          <a:extLst>
            <a:ext uri="{909E8E84-426E-40DD-AFC4-6F175D3DCCD1}">
              <a14:hiddenFill xmlns:a14="http://schemas.microsoft.com/office/drawing/2010/main" xmlns="">
                <a:solidFill>
                  <a:srgbClr val="FFFFFF"/>
                </a:solidFill>
              </a14:hiddenFill>
            </a:ext>
          </a:extLst>
        </p:spPr>
      </p:pic>
      <p:pic>
        <p:nvPicPr>
          <p:cNvPr id="55305" name="Picture 9" descr="PosColorBa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974850" y="5140325"/>
            <a:ext cx="4610100" cy="209550"/>
          </a:xfrm>
          <a:prstGeom prst="rect">
            <a:avLst/>
          </a:prstGeom>
          <a:noFill/>
          <a:extLst>
            <a:ext uri="{909E8E84-426E-40DD-AFC4-6F175D3DCCD1}">
              <a14:hiddenFill xmlns:a14="http://schemas.microsoft.com/office/drawing/2010/main" xmlns="">
                <a:solidFill>
                  <a:srgbClr val="FFFFFF"/>
                </a:solidFill>
              </a14:hiddenFill>
            </a:ext>
          </a:extLst>
        </p:spPr>
      </p:pic>
      <p:pic>
        <p:nvPicPr>
          <p:cNvPr id="55306" name="Picture 10" descr="NegColorBa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974850" y="5432425"/>
            <a:ext cx="4610100" cy="209550"/>
          </a:xfrm>
          <a:prstGeom prst="rect">
            <a:avLst/>
          </a:prstGeom>
          <a:noFill/>
          <a:extLst>
            <a:ext uri="{909E8E84-426E-40DD-AFC4-6F175D3DCCD1}">
              <a14:hiddenFill xmlns:a14="http://schemas.microsoft.com/office/drawing/2010/main" xmlns="">
                <a:solidFill>
                  <a:srgbClr val="FFFFFF"/>
                </a:solidFill>
              </a14:hiddenFill>
            </a:ext>
          </a:extLst>
        </p:spPr>
      </p:pic>
      <p:sp>
        <p:nvSpPr>
          <p:cNvPr id="55307" name="Text Box 11"/>
          <p:cNvSpPr txBox="1">
            <a:spLocks noChangeArrowheads="1"/>
          </p:cNvSpPr>
          <p:nvPr/>
        </p:nvSpPr>
        <p:spPr bwMode="auto">
          <a:xfrm>
            <a:off x="898525" y="1970088"/>
            <a:ext cx="925513"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a:t>100 Hz</a:t>
            </a:r>
            <a:endParaRPr lang="en-US" sz="2000"/>
          </a:p>
        </p:txBody>
      </p:sp>
      <p:sp>
        <p:nvSpPr>
          <p:cNvPr id="55308" name="Text Box 12"/>
          <p:cNvSpPr txBox="1">
            <a:spLocks noChangeArrowheads="1"/>
          </p:cNvSpPr>
          <p:nvPr/>
        </p:nvSpPr>
        <p:spPr bwMode="auto">
          <a:xfrm>
            <a:off x="885825" y="3849688"/>
            <a:ext cx="925513"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a:t>400 Hz</a:t>
            </a:r>
            <a:endParaRPr lang="en-US" sz="2000"/>
          </a:p>
        </p:txBody>
      </p:sp>
      <p:sp>
        <p:nvSpPr>
          <p:cNvPr id="55309" name="Text Box 13"/>
          <p:cNvSpPr txBox="1">
            <a:spLocks noChangeArrowheads="1"/>
          </p:cNvSpPr>
          <p:nvPr/>
        </p:nvSpPr>
        <p:spPr bwMode="auto">
          <a:xfrm>
            <a:off x="2447925" y="852488"/>
            <a:ext cx="1061509" cy="523220"/>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en-GB" altLang="zh-CN" sz="2800" b="1" dirty="0">
                <a:ea typeface="宋体" charset="-122"/>
              </a:rPr>
              <a:t>Exact</a:t>
            </a:r>
          </a:p>
        </p:txBody>
      </p:sp>
      <p:sp>
        <p:nvSpPr>
          <p:cNvPr id="55310" name="Text Box 14"/>
          <p:cNvSpPr txBox="1">
            <a:spLocks noChangeArrowheads="1"/>
          </p:cNvSpPr>
          <p:nvPr/>
        </p:nvSpPr>
        <p:spPr bwMode="auto">
          <a:xfrm>
            <a:off x="4340225" y="877888"/>
            <a:ext cx="1279517" cy="46166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b="1" dirty="0"/>
              <a:t>SONAH</a:t>
            </a:r>
            <a:endParaRPr lang="en-US" b="1" dirty="0"/>
          </a:p>
        </p:txBody>
      </p:sp>
      <p:sp>
        <p:nvSpPr>
          <p:cNvPr id="55311" name="Text Box 15"/>
          <p:cNvSpPr txBox="1">
            <a:spLocks noChangeArrowheads="1"/>
          </p:cNvSpPr>
          <p:nvPr/>
        </p:nvSpPr>
        <p:spPr bwMode="auto">
          <a:xfrm>
            <a:off x="6016625" y="877888"/>
            <a:ext cx="1887055" cy="46166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b="1" dirty="0"/>
              <a:t>NAH (STSF)</a:t>
            </a:r>
            <a:endParaRPr lang="en-US" b="1" dirty="0"/>
          </a:p>
        </p:txBody>
      </p:sp>
      <p:sp>
        <p:nvSpPr>
          <p:cNvPr id="55312" name="Text Box 16"/>
          <p:cNvSpPr txBox="1">
            <a:spLocks noChangeArrowheads="1"/>
          </p:cNvSpPr>
          <p:nvPr/>
        </p:nvSpPr>
        <p:spPr bwMode="auto">
          <a:xfrm>
            <a:off x="6765925" y="5018088"/>
            <a:ext cx="1000125"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a:t>Positive</a:t>
            </a:r>
            <a:endParaRPr lang="en-US" sz="2000"/>
          </a:p>
        </p:txBody>
      </p:sp>
      <p:sp>
        <p:nvSpPr>
          <p:cNvPr id="55313" name="Text Box 17"/>
          <p:cNvSpPr txBox="1">
            <a:spLocks noChangeArrowheads="1"/>
          </p:cNvSpPr>
          <p:nvPr/>
        </p:nvSpPr>
        <p:spPr bwMode="auto">
          <a:xfrm>
            <a:off x="6778625" y="5322888"/>
            <a:ext cx="1100138"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a:t>Negative</a:t>
            </a:r>
            <a:endParaRPr lang="en-US" sz="2000"/>
          </a:p>
        </p:txBody>
      </p:sp>
      <p:sp>
        <p:nvSpPr>
          <p:cNvPr id="55314" name="Text Box 18"/>
          <p:cNvSpPr txBox="1">
            <a:spLocks noChangeArrowheads="1"/>
          </p:cNvSpPr>
          <p:nvPr/>
        </p:nvSpPr>
        <p:spPr bwMode="auto">
          <a:xfrm>
            <a:off x="1698625" y="5653088"/>
            <a:ext cx="735013"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a:t>80dB</a:t>
            </a:r>
            <a:endParaRPr lang="en-US" sz="2000"/>
          </a:p>
        </p:txBody>
      </p:sp>
      <p:sp>
        <p:nvSpPr>
          <p:cNvPr id="55315" name="Text Box 19"/>
          <p:cNvSpPr txBox="1">
            <a:spLocks noChangeArrowheads="1"/>
          </p:cNvSpPr>
          <p:nvPr/>
        </p:nvSpPr>
        <p:spPr bwMode="auto">
          <a:xfrm>
            <a:off x="6156325" y="5653088"/>
            <a:ext cx="862013" cy="396875"/>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rgbClr val="B36F19"/>
                  </a:outerShdw>
                </a:effectLst>
              </a14:hiddenEffects>
            </a:ext>
          </a:extLst>
        </p:spPr>
        <p:txBody>
          <a:bodyPr wrap="none">
            <a:spAutoFit/>
          </a:bodyPr>
          <a:lstStyle>
            <a:lvl1pPr marL="292100" indent="-292100" defTabSz="1335088">
              <a:spcBef>
                <a:spcPct val="0"/>
              </a:spcBef>
              <a:defRPr sz="2400">
                <a:solidFill>
                  <a:schemeClr val="tx1"/>
                </a:solidFill>
                <a:latin typeface="Times New Roman" pitchFamily="18" charset="0"/>
              </a:defRPr>
            </a:lvl1pPr>
            <a:lvl2pPr marL="571500" defTabSz="1335088">
              <a:spcBef>
                <a:spcPct val="0"/>
              </a:spcBef>
              <a:defRPr sz="2400">
                <a:solidFill>
                  <a:schemeClr val="tx1"/>
                </a:solidFill>
                <a:latin typeface="Times New Roman" pitchFamily="18" charset="0"/>
              </a:defRPr>
            </a:lvl2pPr>
            <a:lvl3pPr marL="1143000" defTabSz="1335088">
              <a:spcBef>
                <a:spcPct val="0"/>
              </a:spcBef>
              <a:defRPr sz="2400">
                <a:solidFill>
                  <a:schemeClr val="tx1"/>
                </a:solidFill>
                <a:latin typeface="Times New Roman" pitchFamily="18" charset="0"/>
              </a:defRPr>
            </a:lvl3pPr>
            <a:lvl4pPr marL="1714500" defTabSz="1335088">
              <a:spcBef>
                <a:spcPct val="0"/>
              </a:spcBef>
              <a:defRPr sz="2400">
                <a:solidFill>
                  <a:schemeClr val="tx1"/>
                </a:solidFill>
                <a:latin typeface="Times New Roman" pitchFamily="18" charset="0"/>
              </a:defRPr>
            </a:lvl4pPr>
            <a:lvl5pPr marL="2286000" defTabSz="1335088">
              <a:spcBef>
                <a:spcPct val="0"/>
              </a:spcBef>
              <a:defRPr sz="2400">
                <a:solidFill>
                  <a:schemeClr val="tx1"/>
                </a:solidFill>
                <a:latin typeface="Times New Roman" pitchFamily="18" charset="0"/>
              </a:defRPr>
            </a:lvl5pPr>
            <a:lvl6pPr marL="2743200" defTabSz="1335088" eaLnBrk="0" fontAlgn="base" hangingPunct="0">
              <a:spcBef>
                <a:spcPct val="0"/>
              </a:spcBef>
              <a:spcAft>
                <a:spcPct val="0"/>
              </a:spcAft>
              <a:defRPr sz="2400">
                <a:solidFill>
                  <a:schemeClr val="tx1"/>
                </a:solidFill>
                <a:latin typeface="Times New Roman" pitchFamily="18" charset="0"/>
              </a:defRPr>
            </a:lvl6pPr>
            <a:lvl7pPr marL="3200400" defTabSz="1335088" eaLnBrk="0" fontAlgn="base" hangingPunct="0">
              <a:spcBef>
                <a:spcPct val="0"/>
              </a:spcBef>
              <a:spcAft>
                <a:spcPct val="0"/>
              </a:spcAft>
              <a:defRPr sz="2400">
                <a:solidFill>
                  <a:schemeClr val="tx1"/>
                </a:solidFill>
                <a:latin typeface="Times New Roman" pitchFamily="18" charset="0"/>
              </a:defRPr>
            </a:lvl7pPr>
            <a:lvl8pPr marL="3657600" defTabSz="1335088" eaLnBrk="0" fontAlgn="base" hangingPunct="0">
              <a:spcBef>
                <a:spcPct val="0"/>
              </a:spcBef>
              <a:spcAft>
                <a:spcPct val="0"/>
              </a:spcAft>
              <a:defRPr sz="2400">
                <a:solidFill>
                  <a:schemeClr val="tx1"/>
                </a:solidFill>
                <a:latin typeface="Times New Roman" pitchFamily="18" charset="0"/>
              </a:defRPr>
            </a:lvl8pPr>
            <a:lvl9pPr marL="4114800" defTabSz="1335088" eaLnBrk="0" fontAlgn="base" hangingPunct="0">
              <a:spcBef>
                <a:spcPct val="0"/>
              </a:spcBef>
              <a:spcAft>
                <a:spcPct val="0"/>
              </a:spcAft>
              <a:defRPr sz="2400">
                <a:solidFill>
                  <a:schemeClr val="tx1"/>
                </a:solidFill>
                <a:latin typeface="Times New Roman" pitchFamily="18" charset="0"/>
              </a:defRPr>
            </a:lvl9pPr>
          </a:lstStyle>
          <a:p>
            <a:pPr>
              <a:lnSpc>
                <a:spcPct val="100000"/>
              </a:lnSpc>
            </a:pPr>
            <a:r>
              <a:rPr lang="da-DK" sz="2000"/>
              <a:t>100dB</a:t>
            </a:r>
            <a:endParaRPr lang="en-US" sz="2000"/>
          </a:p>
        </p:txBody>
      </p:sp>
      <p:sp>
        <p:nvSpPr>
          <p:cNvPr id="55318" name="Text Box 22"/>
          <p:cNvSpPr txBox="1">
            <a:spLocks noChangeArrowheads="1"/>
          </p:cNvSpPr>
          <p:nvPr/>
        </p:nvSpPr>
        <p:spPr bwMode="auto">
          <a:xfrm>
            <a:off x="7699375" y="3848100"/>
            <a:ext cx="874713" cy="363538"/>
          </a:xfrm>
          <a:prstGeom prst="rect">
            <a:avLst/>
          </a:prstGeom>
          <a:noFill/>
          <a:ln>
            <a:noFill/>
          </a:ln>
          <a:effectLst/>
          <a:extLst>
            <a:ext uri="{909E8E84-426E-40DD-AFC4-6F175D3DCCD1}">
              <a14:hiddenFill xmlns:a14="http://schemas.microsoft.com/office/drawing/2010/main" xmlns="">
                <a:solidFill>
                  <a:srgbClr val="FFFFC3"/>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da-DK"/>
              <a:t>50 cm</a:t>
            </a:r>
          </a:p>
        </p:txBody>
      </p:sp>
      <p:sp>
        <p:nvSpPr>
          <p:cNvPr id="55319" name="Line 23"/>
          <p:cNvSpPr>
            <a:spLocks noChangeShapeType="1"/>
          </p:cNvSpPr>
          <p:nvPr/>
        </p:nvSpPr>
        <p:spPr bwMode="auto">
          <a:xfrm flipH="1" flipV="1">
            <a:off x="7927975" y="3241675"/>
            <a:ext cx="0" cy="6032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320" name="Line 24"/>
          <p:cNvSpPr>
            <a:spLocks noChangeShapeType="1"/>
          </p:cNvSpPr>
          <p:nvPr/>
        </p:nvSpPr>
        <p:spPr bwMode="auto">
          <a:xfrm rot="10800000" flipH="1" flipV="1">
            <a:off x="7937500" y="4227513"/>
            <a:ext cx="9525" cy="6667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5856845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da-DK" altLang="zh-CN" dirty="0"/>
              <a:t>NAH and SONAH applied on Hearing Aid measurement with WT9726</a:t>
            </a:r>
          </a:p>
        </p:txBody>
      </p:sp>
      <p:pic>
        <p:nvPicPr>
          <p:cNvPr id="15" name="内容占位符 14"/>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457200" y="2728196"/>
            <a:ext cx="4038600" cy="2269971"/>
          </a:xfrm>
        </p:spPr>
      </p:pic>
      <p:pic>
        <p:nvPicPr>
          <p:cNvPr id="14" name="内容占位符 13"/>
          <p:cNvPicPr>
            <a:picLocks noGrp="1" noChangeAspect="1"/>
          </p:cNvPicPr>
          <p:nvPr>
            <p:ph sz="half" idx="2"/>
          </p:nvPr>
        </p:nvPicPr>
        <p:blipFill>
          <a:blip r:embed="rId3" cstate="print">
            <a:extLst>
              <a:ext uri="{28A0092B-C50C-407E-A947-70E740481C1C}">
                <a14:useLocalDpi xmlns:a14="http://schemas.microsoft.com/office/drawing/2010/main" xmlns="" val="0"/>
              </a:ext>
            </a:extLst>
          </a:blip>
          <a:stretch>
            <a:fillRect/>
          </a:stretch>
        </p:blipFill>
        <p:spPr>
          <a:xfrm>
            <a:off x="4648200" y="2728196"/>
            <a:ext cx="4038600" cy="2269971"/>
          </a:xfrm>
        </p:spPr>
      </p:pic>
    </p:spTree>
    <p:extLst>
      <p:ext uri="{BB962C8B-B14F-4D97-AF65-F5344CB8AC3E}">
        <p14:creationId xmlns:p14="http://schemas.microsoft.com/office/powerpoint/2010/main" xmlns="" val="3489840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74650" y="0"/>
            <a:ext cx="8229600" cy="1143000"/>
          </a:xfrm>
        </p:spPr>
        <p:txBody>
          <a:bodyPr>
            <a:noAutofit/>
          </a:bodyPr>
          <a:lstStyle/>
          <a:p>
            <a:r>
              <a:rPr lang="en-GB" altLang="zh-CN" sz="3200" dirty="0">
                <a:ea typeface="宋体" charset="-122"/>
              </a:rPr>
              <a:t>Pre tests for Hearing Aids: Manual Test set up</a:t>
            </a:r>
          </a:p>
        </p:txBody>
      </p:sp>
      <p:pic>
        <p:nvPicPr>
          <p:cNvPr id="40963" name="Picture 3" descr="test setup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3300" y="1196752"/>
            <a:ext cx="6972300" cy="48293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25344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descr="signatur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03463" y="4141788"/>
            <a:ext cx="1096962" cy="1965325"/>
          </a:xfrm>
          <a:prstGeom prst="rect">
            <a:avLst/>
          </a:prstGeom>
          <a:noFill/>
          <a:extLst>
            <a:ext uri="{909E8E84-426E-40DD-AFC4-6F175D3DCCD1}">
              <a14:hiddenFill xmlns:a14="http://schemas.microsoft.com/office/drawing/2010/main" xmlns="">
                <a:solidFill>
                  <a:srgbClr val="FFFFFF"/>
                </a:solidFill>
              </a14:hiddenFill>
            </a:ext>
          </a:extLst>
        </p:spPr>
      </p:pic>
      <p:pic>
        <p:nvPicPr>
          <p:cNvPr id="43014" name="Picture 6" descr="Type 9726-w-001 STSF Robo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60975" y="936625"/>
            <a:ext cx="3883025" cy="5010150"/>
          </a:xfrm>
          <a:prstGeom prst="rect">
            <a:avLst/>
          </a:prstGeom>
          <a:noFill/>
          <a:extLst>
            <a:ext uri="{909E8E84-426E-40DD-AFC4-6F175D3DCCD1}">
              <a14:hiddenFill xmlns:a14="http://schemas.microsoft.com/office/drawing/2010/main" xmlns="">
                <a:solidFill>
                  <a:srgbClr val="FFFFFF"/>
                </a:solidFill>
              </a14:hiddenFill>
            </a:ext>
          </a:extLst>
        </p:spPr>
      </p:pic>
      <p:sp>
        <p:nvSpPr>
          <p:cNvPr id="43010" name="Rectangle 2"/>
          <p:cNvSpPr>
            <a:spLocks noGrp="1" noChangeArrowheads="1"/>
          </p:cNvSpPr>
          <p:nvPr>
            <p:ph type="title"/>
          </p:nvPr>
        </p:nvSpPr>
        <p:spPr>
          <a:xfrm>
            <a:off x="467544" y="0"/>
            <a:ext cx="8229600" cy="936625"/>
          </a:xfrm>
        </p:spPr>
        <p:txBody>
          <a:bodyPr>
            <a:noAutofit/>
          </a:bodyPr>
          <a:lstStyle/>
          <a:p>
            <a:pPr algn="l"/>
            <a:r>
              <a:rPr lang="da-DK" sz="3200" dirty="0"/>
              <a:t>Specifications STSF Robot Type WT 9726-001</a:t>
            </a:r>
          </a:p>
        </p:txBody>
      </p:sp>
      <p:sp>
        <p:nvSpPr>
          <p:cNvPr id="43011" name="Rectangle 3"/>
          <p:cNvSpPr>
            <a:spLocks noGrp="1" noChangeArrowheads="1"/>
          </p:cNvSpPr>
          <p:nvPr>
            <p:ph type="body" idx="1"/>
          </p:nvPr>
        </p:nvSpPr>
        <p:spPr>
          <a:xfrm>
            <a:off x="344488" y="766763"/>
            <a:ext cx="6791325" cy="3544887"/>
          </a:xfrm>
        </p:spPr>
        <p:txBody>
          <a:bodyPr>
            <a:noAutofit/>
          </a:bodyPr>
          <a:lstStyle/>
          <a:p>
            <a:r>
              <a:rPr lang="da-DK" sz="2000" dirty="0"/>
              <a:t>Probe Microphone Type 4182</a:t>
            </a:r>
          </a:p>
          <a:p>
            <a:r>
              <a:rPr lang="da-DK" sz="2000" dirty="0"/>
              <a:t>Positionig accuracy better than 0.1mm</a:t>
            </a:r>
          </a:p>
          <a:p>
            <a:pPr lvl="1"/>
            <a:r>
              <a:rPr lang="da-DK" sz="1800" dirty="0"/>
              <a:t>Spatially Sampled Dyn. Range 30 dB</a:t>
            </a:r>
          </a:p>
          <a:p>
            <a:pPr lvl="1"/>
            <a:r>
              <a:rPr lang="da-DK" sz="1800" dirty="0"/>
              <a:t>Scan Area Max </a:t>
            </a:r>
            <a:r>
              <a:rPr lang="da-DK" sz="1800" dirty="0">
                <a:cs typeface="Arial" charset="0"/>
              </a:rPr>
              <a:t>≈ 20x20 cm</a:t>
            </a:r>
            <a:r>
              <a:rPr lang="da-DK" sz="1800" baseline="30000" dirty="0">
                <a:cs typeface="Arial" charset="0"/>
              </a:rPr>
              <a:t>2</a:t>
            </a:r>
          </a:p>
          <a:p>
            <a:pPr lvl="1"/>
            <a:r>
              <a:rPr lang="da-DK" sz="1800" dirty="0">
                <a:cs typeface="Arial" charset="0"/>
              </a:rPr>
              <a:t>Adjustable height</a:t>
            </a:r>
          </a:p>
          <a:p>
            <a:pPr lvl="1"/>
            <a:r>
              <a:rPr lang="da-DK" sz="1800" dirty="0">
                <a:cs typeface="Arial" charset="0"/>
              </a:rPr>
              <a:t>Integrated Camera</a:t>
            </a:r>
          </a:p>
          <a:p>
            <a:r>
              <a:rPr lang="da-DK" sz="2000" dirty="0">
                <a:cs typeface="Arial" charset="0"/>
              </a:rPr>
              <a:t>Robot System Noise floor ≈ 37 dB(A)</a:t>
            </a:r>
          </a:p>
          <a:p>
            <a:r>
              <a:rPr lang="da-DK" sz="2000" dirty="0"/>
              <a:t>Type 2716 Power Amplifier</a:t>
            </a:r>
          </a:p>
          <a:p>
            <a:r>
              <a:rPr lang="da-DK" sz="2000" dirty="0"/>
              <a:t>Type 7539 PULSE Module in B-Frame</a:t>
            </a:r>
          </a:p>
        </p:txBody>
      </p:sp>
    </p:spTree>
    <p:extLst>
      <p:ext uri="{BB962C8B-B14F-4D97-AF65-F5344CB8AC3E}">
        <p14:creationId xmlns:p14="http://schemas.microsoft.com/office/powerpoint/2010/main" xmlns="" val="2461284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3550" y="116632"/>
            <a:ext cx="8229600" cy="1143000"/>
          </a:xfrm>
        </p:spPr>
        <p:txBody>
          <a:bodyPr/>
          <a:lstStyle/>
          <a:p>
            <a:r>
              <a:rPr lang="da-DK" dirty="0"/>
              <a:t>NAH /SONAH Detailed Example: 1</a:t>
            </a:r>
          </a:p>
        </p:txBody>
      </p:sp>
      <p:pic>
        <p:nvPicPr>
          <p:cNvPr id="11272"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3550" y="1071563"/>
            <a:ext cx="8418513" cy="4235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832181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31800" y="116632"/>
            <a:ext cx="8229600" cy="1143000"/>
          </a:xfrm>
        </p:spPr>
        <p:txBody>
          <a:bodyPr/>
          <a:lstStyle/>
          <a:p>
            <a:r>
              <a:rPr lang="da-DK" dirty="0"/>
              <a:t>NAH /SONAH Detailed Example: </a:t>
            </a:r>
            <a:r>
              <a:rPr lang="da-DK" dirty="0" smtClean="0"/>
              <a:t>2</a:t>
            </a:r>
            <a:endParaRPr lang="da-DK" dirty="0"/>
          </a:p>
        </p:txBody>
      </p:sp>
      <p:pic>
        <p:nvPicPr>
          <p:cNvPr id="4403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1800" y="1057275"/>
            <a:ext cx="8348663" cy="42275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1043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 &amp; A</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xmlns="" val="2951772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Holography vs. photography</a:t>
            </a:r>
            <a:endParaRPr lang="zh-CN" altLang="en-US" dirty="0"/>
          </a:p>
        </p:txBody>
      </p:sp>
      <p:sp>
        <p:nvSpPr>
          <p:cNvPr id="6" name="内容占位符 5"/>
          <p:cNvSpPr>
            <a:spLocks noGrp="1"/>
          </p:cNvSpPr>
          <p:nvPr>
            <p:ph idx="1"/>
          </p:nvPr>
        </p:nvSpPr>
        <p:spPr/>
        <p:txBody>
          <a:bodyPr/>
          <a:lstStyle/>
          <a:p>
            <a:r>
              <a:rPr lang="en-US" altLang="zh-CN" dirty="0" smtClean="0"/>
              <a:t>A hologram records scatter waves in a range of directions rather than from only one direction, as in photography.</a:t>
            </a:r>
          </a:p>
          <a:p>
            <a:r>
              <a:rPr lang="en-US" altLang="zh-CN" dirty="0" smtClean="0"/>
              <a:t>A photograph is a 2-dimensional representation, but holography can make 3D image with more depth  perception cues.</a:t>
            </a:r>
            <a:endParaRPr lang="zh-CN" altLang="en-US" dirty="0"/>
          </a:p>
        </p:txBody>
      </p:sp>
    </p:spTree>
    <p:extLst>
      <p:ext uri="{BB962C8B-B14F-4D97-AF65-F5344CB8AC3E}">
        <p14:creationId xmlns:p14="http://schemas.microsoft.com/office/powerpoint/2010/main" xmlns="" val="480555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7" name="内容占位符 6"/>
          <p:cNvPicPr>
            <a:picLocks noGrp="1" noChangeAspect="1"/>
          </p:cNvPicPr>
          <p:nvPr>
            <p:ph sz="half" idx="1"/>
          </p:nvPr>
        </p:nvPicPr>
        <p:blipFill>
          <a:blip r:embed="rId3" cstate="print">
            <a:extLst>
              <a:ext uri="{28A0092B-C50C-407E-A947-70E740481C1C}">
                <a14:useLocalDpi xmlns:a14="http://schemas.microsoft.com/office/drawing/2010/main" xmlns="" val="0"/>
              </a:ext>
            </a:extLst>
          </a:blip>
          <a:stretch>
            <a:fillRect/>
          </a:stretch>
        </p:blipFill>
        <p:spPr>
          <a:xfrm>
            <a:off x="1079500" y="2796381"/>
            <a:ext cx="2794000" cy="2133600"/>
          </a:xfrm>
        </p:spPr>
      </p:pic>
      <p:pic>
        <p:nvPicPr>
          <p:cNvPr id="8" name="内容占位符 7"/>
          <p:cNvPicPr>
            <a:picLocks noGrp="1" noChangeAspect="1"/>
          </p:cNvPicPr>
          <p:nvPr>
            <p:ph sz="half" idx="2"/>
          </p:nvPr>
        </p:nvPicPr>
        <p:blipFill>
          <a:blip r:embed="rId4" cstate="print">
            <a:extLst>
              <a:ext uri="{28A0092B-C50C-407E-A947-70E740481C1C}">
                <a14:useLocalDpi xmlns:a14="http://schemas.microsoft.com/office/drawing/2010/main" xmlns="" val="0"/>
              </a:ext>
            </a:extLst>
          </a:blip>
          <a:stretch>
            <a:fillRect/>
          </a:stretch>
        </p:blipFill>
        <p:spPr>
          <a:xfrm>
            <a:off x="5270500" y="2015331"/>
            <a:ext cx="2794000" cy="3695700"/>
          </a:xfrm>
        </p:spPr>
      </p:pic>
    </p:spTree>
    <p:extLst>
      <p:ext uri="{BB962C8B-B14F-4D97-AF65-F5344CB8AC3E}">
        <p14:creationId xmlns:p14="http://schemas.microsoft.com/office/powerpoint/2010/main" xmlns="" val="2920714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736351" y="1600200"/>
            <a:ext cx="5671298" cy="4525963"/>
          </a:xfrm>
        </p:spPr>
      </p:pic>
    </p:spTree>
    <p:extLst>
      <p:ext uri="{BB962C8B-B14F-4D97-AF65-F5344CB8AC3E}">
        <p14:creationId xmlns:p14="http://schemas.microsoft.com/office/powerpoint/2010/main" xmlns="" val="275377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pic>
        <p:nvPicPr>
          <p:cNvPr id="4" name="内容占位符 3"/>
          <p:cNvPicPr>
            <a:picLocks noGrp="1" noChangeAspect="1"/>
          </p:cNvPicPr>
          <p:nvPr>
            <p:ph sz="half" idx="1"/>
          </p:nvPr>
        </p:nvPicPr>
        <p:blipFill>
          <a:blip r:embed="rId3" cstate="print">
            <a:extLst>
              <a:ext uri="{28A0092B-C50C-407E-A947-70E740481C1C}">
                <a14:useLocalDpi xmlns:a14="http://schemas.microsoft.com/office/drawing/2010/main" xmlns="" val="0"/>
              </a:ext>
            </a:extLst>
          </a:blip>
          <a:stretch>
            <a:fillRect/>
          </a:stretch>
        </p:blipFill>
        <p:spPr>
          <a:xfrm>
            <a:off x="724716" y="1600200"/>
            <a:ext cx="3503568" cy="4525963"/>
          </a:xfrm>
        </p:spPr>
      </p:pic>
      <p:pic>
        <p:nvPicPr>
          <p:cNvPr id="7" name="内容占位符 6"/>
          <p:cNvPicPr>
            <a:picLocks noGrp="1" noChangeAspect="1"/>
          </p:cNvPicPr>
          <p:nvPr>
            <p:ph sz="half" idx="2"/>
          </p:nvPr>
        </p:nvPicPr>
        <p:blipFill>
          <a:blip r:embed="rId4" cstate="print">
            <a:extLst>
              <a:ext uri="{28A0092B-C50C-407E-A947-70E740481C1C}">
                <a14:useLocalDpi xmlns:a14="http://schemas.microsoft.com/office/drawing/2010/main" xmlns="" val="0"/>
              </a:ext>
            </a:extLst>
          </a:blip>
          <a:stretch>
            <a:fillRect/>
          </a:stretch>
        </p:blipFill>
        <p:spPr>
          <a:xfrm>
            <a:off x="4648200" y="2512484"/>
            <a:ext cx="4038600" cy="2701394"/>
          </a:xfrm>
        </p:spPr>
      </p:pic>
    </p:spTree>
    <p:extLst>
      <p:ext uri="{BB962C8B-B14F-4D97-AF65-F5344CB8AC3E}">
        <p14:creationId xmlns:p14="http://schemas.microsoft.com/office/powerpoint/2010/main" xmlns="" val="991614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457200" y="2266099"/>
            <a:ext cx="4038600" cy="3194165"/>
          </a:xfrm>
        </p:spPr>
      </p:pic>
      <p:pic>
        <p:nvPicPr>
          <p:cNvPr id="6" name="内容占位符 5"/>
          <p:cNvPicPr>
            <a:picLocks noGrp="1" noChangeAspect="1"/>
          </p:cNvPicPr>
          <p:nvPr>
            <p:ph sz="half" idx="2"/>
          </p:nvPr>
        </p:nvPicPr>
        <p:blipFill>
          <a:blip r:embed="rId3" cstate="print">
            <a:extLst>
              <a:ext uri="{28A0092B-C50C-407E-A947-70E740481C1C}">
                <a14:useLocalDpi xmlns:a14="http://schemas.microsoft.com/office/drawing/2010/main" xmlns="" val="0"/>
              </a:ext>
            </a:extLst>
          </a:blip>
          <a:stretch>
            <a:fillRect/>
          </a:stretch>
        </p:blipFill>
        <p:spPr>
          <a:xfrm>
            <a:off x="4648200" y="2510250"/>
            <a:ext cx="4038600" cy="2705862"/>
          </a:xfrm>
        </p:spPr>
      </p:pic>
    </p:spTree>
    <p:extLst>
      <p:ext uri="{BB962C8B-B14F-4D97-AF65-F5344CB8AC3E}">
        <p14:creationId xmlns:p14="http://schemas.microsoft.com/office/powerpoint/2010/main" xmlns="" val="2833532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Acoustic holography</a:t>
            </a:r>
            <a:endParaRPr lang="zh-CN" altLang="en-US" dirty="0"/>
          </a:p>
        </p:txBody>
      </p:sp>
      <p:sp>
        <p:nvSpPr>
          <p:cNvPr id="6" name="内容占位符 5"/>
          <p:cNvSpPr>
            <a:spLocks noGrp="1"/>
          </p:cNvSpPr>
          <p:nvPr>
            <p:ph idx="1"/>
          </p:nvPr>
        </p:nvSpPr>
        <p:spPr/>
        <p:txBody>
          <a:bodyPr/>
          <a:lstStyle/>
          <a:p>
            <a:r>
              <a:rPr lang="en-US" altLang="zh-CN" dirty="0" smtClean="0"/>
              <a:t>In principle, it is possible to make a hologram for any wave.</a:t>
            </a:r>
          </a:p>
          <a:p>
            <a:r>
              <a:rPr lang="en-US" altLang="zh-CN" dirty="0" smtClean="0"/>
              <a:t>Acoustic holography is a method used to estimate the sound field near a source by measuring acoustic parameters.</a:t>
            </a:r>
          </a:p>
          <a:p>
            <a:r>
              <a:rPr lang="en-US" altLang="zh-CN" dirty="0" smtClean="0"/>
              <a:t>It is popular in NVH, vehicle and aircraft design.</a:t>
            </a:r>
            <a:r>
              <a:rPr lang="da-DK" altLang="zh-CN" dirty="0"/>
              <a:t> It has become a truely accepted engineering tool in industial acoustics. </a:t>
            </a:r>
          </a:p>
          <a:p>
            <a:endParaRPr lang="zh-CN" altLang="en-US" dirty="0"/>
          </a:p>
        </p:txBody>
      </p:sp>
    </p:spTree>
    <p:extLst>
      <p:ext uri="{BB962C8B-B14F-4D97-AF65-F5344CB8AC3E}">
        <p14:creationId xmlns:p14="http://schemas.microsoft.com/office/powerpoint/2010/main" xmlns="" val="3765404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zh-CN" altLang="en-US" dirty="0" smtClean="0"/>
              <a:t> </a:t>
            </a:r>
            <a:endParaRPr lang="zh-CN" altLang="en-US" dirty="0"/>
          </a:p>
        </p:txBody>
      </p:sp>
      <p:sp>
        <p:nvSpPr>
          <p:cNvPr id="27648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48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76488" name="Object 8"/>
          <p:cNvGraphicFramePr>
            <a:graphicFrameLocks noChangeAspect="1"/>
          </p:cNvGraphicFramePr>
          <p:nvPr/>
        </p:nvGraphicFramePr>
        <p:xfrm>
          <a:off x="1835150" y="3429000"/>
          <a:ext cx="4770438" cy="763588"/>
        </p:xfrm>
        <a:graphic>
          <a:graphicData uri="http://schemas.openxmlformats.org/presentationml/2006/ole">
            <p:oleObj spid="_x0000_s1102" name="Equation" r:id="rId4" imgW="1904174" imgH="304668" progId="">
              <p:embed/>
            </p:oleObj>
          </a:graphicData>
        </a:graphic>
      </p:graphicFrame>
      <p:graphicFrame>
        <p:nvGraphicFramePr>
          <p:cNvPr id="276490" name="Object 10"/>
          <p:cNvGraphicFramePr>
            <a:graphicFrameLocks noChangeAspect="1"/>
          </p:cNvGraphicFramePr>
          <p:nvPr/>
        </p:nvGraphicFramePr>
        <p:xfrm>
          <a:off x="1187450" y="4652963"/>
          <a:ext cx="6024563" cy="693737"/>
        </p:xfrm>
        <a:graphic>
          <a:graphicData uri="http://schemas.openxmlformats.org/presentationml/2006/ole">
            <p:oleObj spid="_x0000_s1103" name="Equation" r:id="rId5" imgW="2438400" imgH="279400" progId="">
              <p:embed/>
            </p:oleObj>
          </a:graphicData>
        </a:graphic>
      </p:graphicFrame>
      <p:graphicFrame>
        <p:nvGraphicFramePr>
          <p:cNvPr id="276492" name="Object 12"/>
          <p:cNvGraphicFramePr>
            <a:graphicFrameLocks noChangeAspect="1"/>
          </p:cNvGraphicFramePr>
          <p:nvPr/>
        </p:nvGraphicFramePr>
        <p:xfrm>
          <a:off x="395288" y="1412875"/>
          <a:ext cx="8440737" cy="903288"/>
        </p:xfrm>
        <a:graphic>
          <a:graphicData uri="http://schemas.openxmlformats.org/presentationml/2006/ole">
            <p:oleObj spid="_x0000_s1104" name="Equation" r:id="rId6" imgW="3695700" imgH="393700" progId="">
              <p:embed/>
            </p:oleObj>
          </a:graphicData>
        </a:graphic>
      </p:graphicFrame>
      <p:graphicFrame>
        <p:nvGraphicFramePr>
          <p:cNvPr id="276494" name="Object 14"/>
          <p:cNvGraphicFramePr>
            <a:graphicFrameLocks noChangeAspect="1"/>
          </p:cNvGraphicFramePr>
          <p:nvPr/>
        </p:nvGraphicFramePr>
        <p:xfrm>
          <a:off x="1908175" y="2565400"/>
          <a:ext cx="3479800" cy="641350"/>
        </p:xfrm>
        <a:graphic>
          <a:graphicData uri="http://schemas.openxmlformats.org/presentationml/2006/ole">
            <p:oleObj spid="_x0000_s1105" name="Equation" r:id="rId7" imgW="1524000" imgH="279400" progId="">
              <p:embed/>
            </p:oleObj>
          </a:graphicData>
        </a:graphic>
      </p:graphicFrame>
    </p:spTree>
    <p:extLst>
      <p:ext uri="{BB962C8B-B14F-4D97-AF65-F5344CB8AC3E}">
        <p14:creationId xmlns:p14="http://schemas.microsoft.com/office/powerpoint/2010/main" xmlns="" val="1486646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1331</Words>
  <Application>Microsoft Office PowerPoint</Application>
  <PresentationFormat>全屏显示(4:3)</PresentationFormat>
  <Paragraphs>142</Paragraphs>
  <Slides>28</Slides>
  <Notes>14</Notes>
  <HiddenSlides>0</HiddenSlides>
  <MMClips>2</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Office 主题​​</vt:lpstr>
      <vt:lpstr>Equation</vt:lpstr>
      <vt:lpstr>Holography</vt:lpstr>
      <vt:lpstr>How it works?</vt:lpstr>
      <vt:lpstr>Holography vs. photography</vt:lpstr>
      <vt:lpstr>幻灯片 4</vt:lpstr>
      <vt:lpstr>幻灯片 5</vt:lpstr>
      <vt:lpstr>幻灯片 6</vt:lpstr>
      <vt:lpstr>幻灯片 7</vt:lpstr>
      <vt:lpstr>Acoustic holography</vt:lpstr>
      <vt:lpstr> </vt:lpstr>
      <vt:lpstr>幻灯片 10</vt:lpstr>
      <vt:lpstr>幻灯片 11</vt:lpstr>
      <vt:lpstr>幻灯片 12</vt:lpstr>
      <vt:lpstr>幻灯片 13</vt:lpstr>
      <vt:lpstr>幻灯片 14</vt:lpstr>
      <vt:lpstr>STSF / NAH Introduction</vt:lpstr>
      <vt:lpstr>NAH (Cross-spectral Near-field Acoustic Holography)</vt:lpstr>
      <vt:lpstr>Measurement Technique: Grid spacing d</vt:lpstr>
      <vt:lpstr>NAH Example on Hearing Aid</vt:lpstr>
      <vt:lpstr>SONAH – basic idea </vt:lpstr>
      <vt:lpstr>SONAH – basic idea </vt:lpstr>
      <vt:lpstr>SONAH – basic idea </vt:lpstr>
      <vt:lpstr>Comparing Intensity, NAH vs. SONAH</vt:lpstr>
      <vt:lpstr>NAH and SONAH applied on Hearing Aid measurement with WT9726</vt:lpstr>
      <vt:lpstr>Pre tests for Hearing Aids: Manual Test set up</vt:lpstr>
      <vt:lpstr>Specifications STSF Robot Type WT 9726-001</vt:lpstr>
      <vt:lpstr>NAH /SONAH Detailed Example: 1</vt:lpstr>
      <vt:lpstr>NAH /SONAH Detailed Example: 2</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holography</dc:title>
  <dc:creator>cdm</dc:creator>
  <cp:lastModifiedBy>chache</cp:lastModifiedBy>
  <cp:revision>29</cp:revision>
  <dcterms:created xsi:type="dcterms:W3CDTF">2013-11-08T11:21:37Z</dcterms:created>
  <dcterms:modified xsi:type="dcterms:W3CDTF">2013-11-12T00:19:47Z</dcterms:modified>
</cp:coreProperties>
</file>