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Advent Pro SemiBold" panose="020B0604020202020204" charset="0"/>
      <p:regular r:id="rId32"/>
      <p:bold r:id="rId33"/>
    </p:embeddedFont>
    <p:embeddedFont>
      <p:font typeface="Fira Sans Condensed Medium" panose="020B0604020202020204" pitchFamily="3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Maven Pro" panose="020B0604020202020204" charset="0"/>
      <p:regular r:id="rId42"/>
      <p:bold r:id="rId43"/>
    </p:embeddedFont>
    <p:embeddedFont>
      <p:font typeface="Nunito Light" pitchFamily="2" charset="0"/>
      <p:regular r:id="rId44"/>
    </p:embeddedFont>
    <p:embeddedFont>
      <p:font typeface="Share Tech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7fc92a1e8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7fc92a1e8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7fc92a1e8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7fc92a1e8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fc92a1e8e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7fc92a1e8e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7fc92a1e8e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7fc92a1e8e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7fc92a1e8e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7fc92a1e8e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7fc92a1e8e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7fc92a1e8e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7fc92a1e8e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7fc92a1e8e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fc92a1e8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7fc92a1e8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7fc92a1e8e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7fc92a1e8e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7fc92a1e8e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7fc92a1e8e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fc92a1e8e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7fc92a1e8e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7fc92a1e8e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7fc92a1e8e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7fc92a1e8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7fc92a1e8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7fc92a1e8e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7fc92a1e8e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7fc92a1e8e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7fc92a1e8e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7fc92a1e8e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7fc92a1e8e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7fc92a1e8e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7fc92a1e8e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7fc92a1e8e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7fc92a1e8e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7fc92a1e8e_0_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7fc92a1e8e_0_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7fc92a1e8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7fc92a1e8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7fc92a1e8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7fc92a1e8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7fc92a1e8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7fc92a1e8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7fc92a1e8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7fc92a1e8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7fc92a1e8e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7fc92a1e8e_0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4" name="Google Shape;184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88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89" name="Google Shape;189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2" name="Google Shape;19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5" name="Google Shape;195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2" name="Google Shape;202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6" name="Google Shape;206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1" name="Google Shape;211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4" name="Google Shape;214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9" name="Google Shape;219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0" name="Google Shape;220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1" name="Google Shape;221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>
            <a:spLocks noGrp="1"/>
          </p:cNvSpPr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1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ctrTitle" idx="2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82" name="Google Shape;282;p14"/>
          <p:cNvSpPr txBox="1">
            <a:spLocks noGrp="1"/>
          </p:cNvSpPr>
          <p:nvPr>
            <p:ph type="subTitle" idx="3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8" name="Google Shape;288;p1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4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4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99" name="Google Shape;299;p1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5"/>
          <p:cNvSpPr txBox="1">
            <a:spLocks noGrp="1"/>
          </p:cNvSpPr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ubTitle" idx="1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ctrTitle" idx="2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ubTitle" idx="3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15"/>
          <p:cNvSpPr txBox="1">
            <a:spLocks noGrp="1"/>
          </p:cNvSpPr>
          <p:nvPr>
            <p:ph type="ctrTitle" idx="4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subTitle" idx="5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"/>
          <p:cNvSpPr txBox="1">
            <a:spLocks noGrp="1"/>
          </p:cNvSpPr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2" name="Google Shape;312;p16"/>
          <p:cNvSpPr txBox="1">
            <a:spLocks noGrp="1"/>
          </p:cNvSpPr>
          <p:nvPr>
            <p:ph type="subTitle" idx="1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16"/>
          <p:cNvSpPr txBox="1">
            <a:spLocks noGrp="1"/>
          </p:cNvSpPr>
          <p:nvPr>
            <p:ph type="ctrTitle" idx="2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4" name="Google Shape;314;p16"/>
          <p:cNvSpPr txBox="1">
            <a:spLocks noGrp="1"/>
          </p:cNvSpPr>
          <p:nvPr>
            <p:ph type="subTitle" idx="3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6"/>
          <p:cNvSpPr txBox="1">
            <a:spLocks noGrp="1"/>
          </p:cNvSpPr>
          <p:nvPr>
            <p:ph type="ctrTitle" idx="4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subTitle" idx="5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ctrTitle" idx="6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ctrTitle" idx="7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ubTitle" idx="8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ctrTitle" idx="9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subTitle" idx="13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ctrTitle" idx="14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subTitle" idx="15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>
            <a:spLocks noGrp="1"/>
          </p:cNvSpPr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8"/>
          <p:cNvSpPr txBox="1">
            <a:spLocks noGrp="1"/>
          </p:cNvSpPr>
          <p:nvPr>
            <p:ph type="subTitle" idx="1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8"/>
          <p:cNvSpPr txBox="1">
            <a:spLocks noGrp="1"/>
          </p:cNvSpPr>
          <p:nvPr>
            <p:ph type="ctrTitle" idx="2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8"/>
          <p:cNvSpPr txBox="1">
            <a:spLocks noGrp="1"/>
          </p:cNvSpPr>
          <p:nvPr>
            <p:ph type="subTitle" idx="3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8"/>
          <p:cNvSpPr txBox="1">
            <a:spLocks noGrp="1"/>
          </p:cNvSpPr>
          <p:nvPr>
            <p:ph type="ctrTitle" idx="4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subTitle" idx="5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8"/>
          <p:cNvSpPr txBox="1">
            <a:spLocks noGrp="1"/>
          </p:cNvSpPr>
          <p:nvPr>
            <p:ph type="ctrTitle" idx="6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type="subTitle" idx="7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18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18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3"/>
          <p:cNvSpPr txBox="1">
            <a:spLocks noGrp="1"/>
          </p:cNvSpPr>
          <p:nvPr>
            <p:ph type="subTitle" idx="1"/>
          </p:nvPr>
        </p:nvSpPr>
        <p:spPr>
          <a:xfrm>
            <a:off x="2853600" y="3154025"/>
            <a:ext cx="3436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LR - LDA/QDA - LASSO - RF - hierarchical/kmeans clustering - PCA - SVM</a:t>
            </a:r>
            <a:endParaRPr sz="1600"/>
          </a:p>
        </p:txBody>
      </p:sp>
      <p:sp>
        <p:nvSpPr>
          <p:cNvPr id="432" name="Google Shape;432;p23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6293004" y="1054747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2307882" y="3373924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5969504" y="3490340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23"/>
          <p:cNvGrpSpPr/>
          <p:nvPr/>
        </p:nvGrpSpPr>
        <p:grpSpPr>
          <a:xfrm>
            <a:off x="6232314" y="3915468"/>
            <a:ext cx="121434" cy="1073147"/>
            <a:chOff x="6232314" y="3696331"/>
            <a:chExt cx="121434" cy="1073147"/>
          </a:xfrm>
        </p:grpSpPr>
        <p:sp>
          <p:nvSpPr>
            <p:cNvPr id="438" name="Google Shape;438;p23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1" name="Google Shape;441;p2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1608717" y="1651584"/>
            <a:ext cx="199237" cy="2828935"/>
            <a:chOff x="1608717" y="1280046"/>
            <a:chExt cx="199237" cy="2828935"/>
          </a:xfrm>
        </p:grpSpPr>
        <p:sp>
          <p:nvSpPr>
            <p:cNvPr id="444" name="Google Shape;444;p23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3"/>
          <p:cNvSpPr/>
          <p:nvPr/>
        </p:nvSpPr>
        <p:spPr>
          <a:xfrm>
            <a:off x="2355692" y="4067865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0" name="Google Shape;450;p2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" name="Google Shape;452;p23"/>
          <p:cNvGrpSpPr/>
          <p:nvPr/>
        </p:nvGrpSpPr>
        <p:grpSpPr>
          <a:xfrm>
            <a:off x="4472500" y="4300143"/>
            <a:ext cx="199001" cy="867198"/>
            <a:chOff x="4475150" y="4052605"/>
            <a:chExt cx="199001" cy="867198"/>
          </a:xfrm>
        </p:grpSpPr>
        <p:sp>
          <p:nvSpPr>
            <p:cNvPr id="453" name="Google Shape;453;p23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23"/>
          <p:cNvSpPr txBox="1">
            <a:spLocks noGrp="1"/>
          </p:cNvSpPr>
          <p:nvPr>
            <p:ph type="ctrTitle"/>
          </p:nvPr>
        </p:nvSpPr>
        <p:spPr>
          <a:xfrm>
            <a:off x="1539112" y="1123243"/>
            <a:ext cx="606575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Hepatocellular Carcinoma Detection Using Gene expression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925" y="1300950"/>
            <a:ext cx="4300701" cy="24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2"/>
          <p:cNvSpPr txBox="1">
            <a:spLocks noGrp="1"/>
          </p:cNvSpPr>
          <p:nvPr>
            <p:ph type="ctrTitle" idx="4"/>
          </p:nvPr>
        </p:nvSpPr>
        <p:spPr>
          <a:xfrm>
            <a:off x="841925" y="461250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Normalization</a:t>
            </a:r>
            <a:endParaRPr/>
          </a:p>
        </p:txBody>
      </p:sp>
      <p:sp>
        <p:nvSpPr>
          <p:cNvPr id="567" name="Google Shape;567;p32"/>
          <p:cNvSpPr txBox="1"/>
          <p:nvPr/>
        </p:nvSpPr>
        <p:spPr>
          <a:xfrm>
            <a:off x="878125" y="1505175"/>
            <a:ext cx="543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Standardization -&gt; mean=0 ; sd=1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8" name="Google Shape;568;p32"/>
          <p:cNvSpPr txBox="1"/>
          <p:nvPr/>
        </p:nvSpPr>
        <p:spPr>
          <a:xfrm>
            <a:off x="878125" y="2495775"/>
            <a:ext cx="441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Min-max -&gt;  min=0 ; max=1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9" name="Google Shape;569;p32"/>
          <p:cNvSpPr txBox="1"/>
          <p:nvPr/>
        </p:nvSpPr>
        <p:spPr>
          <a:xfrm>
            <a:off x="878125" y="3486375"/>
            <a:ext cx="533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Robust scalar -&gt; median=0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878125" y="4187325"/>
            <a:ext cx="8157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*Normalization will not affect the data distribution, nor the model accuracy, yet it will change the coefficients rendering them more interpretable.</a:t>
            </a:r>
            <a:endParaRPr sz="13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71" name="Google Shape;5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3831" y="1316276"/>
            <a:ext cx="4294889" cy="245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0925" y="1300950"/>
            <a:ext cx="4300699" cy="24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3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72390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II. The Boruta RF-based selection approach</a:t>
            </a:r>
            <a:endParaRPr/>
          </a:p>
        </p:txBody>
      </p:sp>
      <p:sp>
        <p:nvSpPr>
          <p:cNvPr id="578" name="Google Shape;578;p33"/>
          <p:cNvSpPr/>
          <p:nvPr/>
        </p:nvSpPr>
        <p:spPr>
          <a:xfrm>
            <a:off x="618825" y="1465975"/>
            <a:ext cx="3210000" cy="7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Creation of the shadow features 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(by shuffling the values to remove their correlations)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624800" y="3128375"/>
            <a:ext cx="3210000" cy="7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Features classification based on shadow max (the max z-value)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5212850" y="1465975"/>
            <a:ext cx="3449700" cy="7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Random Forest Creation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1" name="Google Shape;581;p33"/>
          <p:cNvSpPr/>
          <p:nvPr/>
        </p:nvSpPr>
        <p:spPr>
          <a:xfrm>
            <a:off x="5212850" y="3128375"/>
            <a:ext cx="3525000" cy="768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Importance scores (for features) &amp; z scores (for shadow features) computation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5174450" y="4158300"/>
            <a:ext cx="3850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Relying on the Mean Decrease Accuracy approach (how much accuracy the model loses by excluding each feature)</a:t>
            </a:r>
            <a:endParaRPr sz="13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6708825" y="2392425"/>
            <a:ext cx="235500" cy="57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3"/>
          <p:cNvSpPr/>
          <p:nvPr/>
        </p:nvSpPr>
        <p:spPr>
          <a:xfrm>
            <a:off x="4186188" y="1636000"/>
            <a:ext cx="669300" cy="272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3"/>
          <p:cNvSpPr/>
          <p:nvPr/>
        </p:nvSpPr>
        <p:spPr>
          <a:xfrm>
            <a:off x="4183025" y="3397475"/>
            <a:ext cx="681600" cy="2727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3"/>
          <p:cNvSpPr/>
          <p:nvPr/>
        </p:nvSpPr>
        <p:spPr>
          <a:xfrm>
            <a:off x="6880525" y="3978475"/>
            <a:ext cx="53400" cy="22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3"/>
          <p:cNvSpPr txBox="1"/>
          <p:nvPr/>
        </p:nvSpPr>
        <p:spPr>
          <a:xfrm>
            <a:off x="526250" y="4082100"/>
            <a:ext cx="3600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*Important - above shadow min (better than the best randomized (shadow) feature)</a:t>
            </a:r>
            <a:endParaRPr sz="13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*Tentative - close to it</a:t>
            </a:r>
            <a:endParaRPr sz="13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*Unimportant - significantly below it</a:t>
            </a:r>
            <a:endParaRPr sz="13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2079925" y="3978475"/>
            <a:ext cx="53400" cy="22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0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73" y="34625"/>
            <a:ext cx="6266352" cy="35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045" y="3634350"/>
            <a:ext cx="7685905" cy="13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5"/>
          <p:cNvSpPr/>
          <p:nvPr/>
        </p:nvSpPr>
        <p:spPr>
          <a:xfrm>
            <a:off x="1115450" y="4536200"/>
            <a:ext cx="1524600" cy="186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76" y="784500"/>
            <a:ext cx="6734976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6"/>
          <p:cNvSpPr txBox="1"/>
          <p:nvPr/>
        </p:nvSpPr>
        <p:spPr>
          <a:xfrm>
            <a:off x="904750" y="286900"/>
            <a:ext cx="5837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 dataset as created using the 98 genes classified as important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75" y="151925"/>
            <a:ext cx="4031075" cy="28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7"/>
          <p:cNvSpPr txBox="1"/>
          <p:nvPr/>
        </p:nvSpPr>
        <p:spPr>
          <a:xfrm>
            <a:off x="4817600" y="151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AIC: 169.22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13" name="Google Shape;6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000" y="628400"/>
            <a:ext cx="26098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175" y="2260025"/>
            <a:ext cx="3868094" cy="2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37"/>
          <p:cNvSpPr txBox="1"/>
          <p:nvPr/>
        </p:nvSpPr>
        <p:spPr>
          <a:xfrm>
            <a:off x="446175" y="3147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AIC: 108.37</a:t>
            </a:r>
            <a:endParaRPr sz="10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616" name="Google Shape;61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625" y="3524950"/>
            <a:ext cx="27813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"/>
          <p:cNvSpPr txBox="1">
            <a:spLocks noGrp="1"/>
          </p:cNvSpPr>
          <p:nvPr>
            <p:ph type="ctrTitle" idx="4"/>
          </p:nvPr>
        </p:nvSpPr>
        <p:spPr>
          <a:xfrm>
            <a:off x="771225" y="1830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 effect</a:t>
            </a:r>
            <a:endParaRPr/>
          </a:p>
        </p:txBody>
      </p:sp>
      <p:pic>
        <p:nvPicPr>
          <p:cNvPr id="627" name="Google Shape;627;p39"/>
          <p:cNvPicPr preferRelativeResize="0"/>
          <p:nvPr/>
        </p:nvPicPr>
        <p:blipFill rotWithShape="1">
          <a:blip r:embed="rId3">
            <a:alphaModFix/>
          </a:blip>
          <a:srcRect r="37922" b="7783"/>
          <a:stretch/>
        </p:blipFill>
        <p:spPr>
          <a:xfrm>
            <a:off x="314025" y="760875"/>
            <a:ext cx="4618201" cy="41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39"/>
          <p:cNvSpPr/>
          <p:nvPr/>
        </p:nvSpPr>
        <p:spPr>
          <a:xfrm>
            <a:off x="5478125" y="644475"/>
            <a:ext cx="99300" cy="427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9"/>
          <p:cNvSpPr txBox="1">
            <a:spLocks noGrp="1"/>
          </p:cNvSpPr>
          <p:nvPr>
            <p:ph type="ctrTitle" idx="4"/>
          </p:nvPr>
        </p:nvSpPr>
        <p:spPr>
          <a:xfrm>
            <a:off x="6105225" y="564075"/>
            <a:ext cx="3705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efficiency of I</a:t>
            </a:r>
            <a:endParaRPr/>
          </a:p>
        </p:txBody>
      </p:sp>
      <p:pic>
        <p:nvPicPr>
          <p:cNvPr id="630" name="Google Shape;6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9825" y="1141875"/>
            <a:ext cx="3261776" cy="175392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9"/>
          <p:cNvSpPr txBox="1"/>
          <p:nvPr/>
        </p:nvSpPr>
        <p:spPr>
          <a:xfrm>
            <a:off x="5860713" y="298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0.125   -&gt;  0.08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2" name="Google Shape;632;p39"/>
          <p:cNvSpPr txBox="1"/>
          <p:nvPr/>
        </p:nvSpPr>
        <p:spPr>
          <a:xfrm>
            <a:off x="6163475" y="3321575"/>
            <a:ext cx="2602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Further decrease in the number of important selected genes if bias is introduced by considering variances across classes</a:t>
            </a:r>
            <a:endParaRPr sz="12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5860713" y="4278700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890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aven Pro"/>
                <a:ea typeface="Maven Pro"/>
                <a:cs typeface="Maven Pro"/>
                <a:sym typeface="Maven Pro"/>
              </a:rPr>
              <a:t>0.545  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for biased selection on the standardized dataset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Bagging</a:t>
            </a:r>
            <a:endParaRPr/>
          </a:p>
        </p:txBody>
      </p:sp>
      <p:pic>
        <p:nvPicPr>
          <p:cNvPr id="639" name="Google Shape;6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120" y="1218075"/>
            <a:ext cx="3466904" cy="28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25" y="1218075"/>
            <a:ext cx="3660599" cy="28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1"/>
          <p:cNvSpPr txBox="1">
            <a:spLocks noGrp="1"/>
          </p:cNvSpPr>
          <p:nvPr>
            <p:ph type="ctrTitle" idx="4"/>
          </p:nvPr>
        </p:nvSpPr>
        <p:spPr>
          <a:xfrm>
            <a:off x="618825" y="1068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trees</a:t>
            </a:r>
            <a:endParaRPr/>
          </a:p>
        </p:txBody>
      </p:sp>
      <p:pic>
        <p:nvPicPr>
          <p:cNvPr id="646" name="Google Shape;6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675" y="989475"/>
            <a:ext cx="4408425" cy="319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00" y="2895400"/>
            <a:ext cx="3089000" cy="2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25" y="684675"/>
            <a:ext cx="3188550" cy="2082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ctrTitle" idx="13"/>
          </p:nvPr>
        </p:nvSpPr>
        <p:spPr>
          <a:xfrm>
            <a:off x="6666296" y="33206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techniques</a:t>
            </a:r>
            <a:endParaRPr/>
          </a:p>
        </p:txBody>
      </p:sp>
      <p:sp>
        <p:nvSpPr>
          <p:cNvPr id="462" name="Google Shape;462;p24"/>
          <p:cNvSpPr txBox="1">
            <a:spLocks noGrp="1"/>
          </p:cNvSpPr>
          <p:nvPr>
            <p:ph type="ctrTitle" idx="4"/>
          </p:nvPr>
        </p:nvSpPr>
        <p:spPr>
          <a:xfrm>
            <a:off x="3942825" y="3320600"/>
            <a:ext cx="1789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techniques</a:t>
            </a:r>
            <a:endParaRPr/>
          </a:p>
        </p:txBody>
      </p:sp>
      <p:sp>
        <p:nvSpPr>
          <p:cNvPr id="463" name="Google Shape;463;p24"/>
          <p:cNvSpPr txBox="1">
            <a:spLocks noGrp="1"/>
          </p:cNvSpPr>
          <p:nvPr>
            <p:ph type="ctrTitle"/>
          </p:nvPr>
        </p:nvSpPr>
        <p:spPr>
          <a:xfrm>
            <a:off x="1223300" y="3071275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Genes selection</a:t>
            </a:r>
            <a:endParaRPr/>
          </a:p>
        </p:txBody>
      </p:sp>
      <p:sp>
        <p:nvSpPr>
          <p:cNvPr id="464" name="Google Shape;464;p24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5" name="Google Shape;465;p24"/>
          <p:cNvSpPr txBox="1">
            <a:spLocks noGrp="1"/>
          </p:cNvSpPr>
          <p:nvPr>
            <p:ph type="title" idx="6"/>
          </p:nvPr>
        </p:nvSpPr>
        <p:spPr>
          <a:xfrm>
            <a:off x="3942827" y="25696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6" name="Google Shape;466;p24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title" idx="9"/>
          </p:nvPr>
        </p:nvSpPr>
        <p:spPr>
          <a:xfrm>
            <a:off x="6665704" y="25696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8" name="Google Shape;468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4"/>
          <p:cNvSpPr/>
          <p:nvPr/>
        </p:nvSpPr>
        <p:spPr>
          <a:xfrm>
            <a:off x="3942827" y="14865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4"/>
          <p:cNvSpPr/>
          <p:nvPr/>
        </p:nvSpPr>
        <p:spPr>
          <a:xfrm>
            <a:off x="6665704" y="14865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1" name="Google Shape;471;p24"/>
          <p:cNvCxnSpPr>
            <a:stCxn id="468" idx="1"/>
            <a:endCxn id="464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24"/>
          <p:cNvCxnSpPr>
            <a:stCxn id="469" idx="1"/>
            <a:endCxn id="465" idx="1"/>
          </p:cNvCxnSpPr>
          <p:nvPr/>
        </p:nvCxnSpPr>
        <p:spPr>
          <a:xfrm>
            <a:off x="3942827" y="18986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24"/>
          <p:cNvCxnSpPr>
            <a:stCxn id="470" idx="1"/>
            <a:endCxn id="467" idx="1"/>
          </p:cNvCxnSpPr>
          <p:nvPr/>
        </p:nvCxnSpPr>
        <p:spPr>
          <a:xfrm>
            <a:off x="6665704" y="18986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24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4"/>
          <p:cNvSpPr/>
          <p:nvPr/>
        </p:nvSpPr>
        <p:spPr>
          <a:xfrm>
            <a:off x="7489808" y="23106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7" name="Google Shape;477;p24"/>
          <p:cNvGrpSpPr/>
          <p:nvPr/>
        </p:nvGrpSpPr>
        <p:grpSpPr>
          <a:xfrm>
            <a:off x="6789168" y="1608447"/>
            <a:ext cx="583817" cy="580314"/>
            <a:chOff x="3541011" y="3367320"/>
            <a:chExt cx="348257" cy="346188"/>
          </a:xfrm>
        </p:grpSpPr>
        <p:sp>
          <p:nvSpPr>
            <p:cNvPr id="478" name="Google Shape;478;p24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4"/>
          <p:cNvSpPr txBox="1"/>
          <p:nvPr/>
        </p:nvSpPr>
        <p:spPr>
          <a:xfrm>
            <a:off x="1270550" y="3572875"/>
            <a:ext cx="175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&gt;22000 genes</a:t>
            </a:r>
            <a:endParaRPr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482" name="Google Shape;482;p24"/>
          <p:cNvGrpSpPr/>
          <p:nvPr/>
        </p:nvGrpSpPr>
        <p:grpSpPr>
          <a:xfrm>
            <a:off x="4106495" y="1712031"/>
            <a:ext cx="470953" cy="400239"/>
            <a:chOff x="3441065" y="4302505"/>
            <a:chExt cx="337069" cy="302593"/>
          </a:xfrm>
        </p:grpSpPr>
        <p:sp>
          <p:nvSpPr>
            <p:cNvPr id="483" name="Google Shape;483;p24"/>
            <p:cNvSpPr/>
            <p:nvPr/>
          </p:nvSpPr>
          <p:spPr>
            <a:xfrm>
              <a:off x="3441065" y="4366941"/>
              <a:ext cx="337069" cy="173655"/>
            </a:xfrm>
            <a:custGeom>
              <a:avLst/>
              <a:gdLst/>
              <a:ahLst/>
              <a:cxnLst/>
              <a:rect l="l" t="t" r="r" b="b"/>
              <a:pathLst>
                <a:path w="10598" h="5460" extrusionOk="0">
                  <a:moveTo>
                    <a:pt x="5062" y="1"/>
                  </a:moveTo>
                  <a:cubicBezTo>
                    <a:pt x="3977" y="1"/>
                    <a:pt x="2891" y="303"/>
                    <a:pt x="1834" y="951"/>
                  </a:cubicBezTo>
                  <a:cubicBezTo>
                    <a:pt x="1001" y="1463"/>
                    <a:pt x="418" y="2058"/>
                    <a:pt x="156" y="2368"/>
                  </a:cubicBezTo>
                  <a:cubicBezTo>
                    <a:pt x="1" y="2546"/>
                    <a:pt x="1" y="2808"/>
                    <a:pt x="168" y="2987"/>
                  </a:cubicBezTo>
                  <a:cubicBezTo>
                    <a:pt x="1001" y="3844"/>
                    <a:pt x="1870" y="4475"/>
                    <a:pt x="2739" y="4892"/>
                  </a:cubicBezTo>
                  <a:cubicBezTo>
                    <a:pt x="2763" y="4916"/>
                    <a:pt x="2787" y="4916"/>
                    <a:pt x="2823" y="4916"/>
                  </a:cubicBezTo>
                  <a:cubicBezTo>
                    <a:pt x="2977" y="4916"/>
                    <a:pt x="3037" y="4689"/>
                    <a:pt x="2894" y="4618"/>
                  </a:cubicBezTo>
                  <a:cubicBezTo>
                    <a:pt x="2049" y="4213"/>
                    <a:pt x="1215" y="3582"/>
                    <a:pt x="406" y="2773"/>
                  </a:cubicBezTo>
                  <a:cubicBezTo>
                    <a:pt x="346" y="2713"/>
                    <a:pt x="346" y="2630"/>
                    <a:pt x="406" y="2570"/>
                  </a:cubicBezTo>
                  <a:cubicBezTo>
                    <a:pt x="799" y="2130"/>
                    <a:pt x="2061" y="868"/>
                    <a:pt x="3918" y="451"/>
                  </a:cubicBezTo>
                  <a:lnTo>
                    <a:pt x="3918" y="451"/>
                  </a:lnTo>
                  <a:cubicBezTo>
                    <a:pt x="3561" y="665"/>
                    <a:pt x="3263" y="963"/>
                    <a:pt x="3025" y="1320"/>
                  </a:cubicBezTo>
                  <a:cubicBezTo>
                    <a:pt x="2977" y="1403"/>
                    <a:pt x="3001" y="1487"/>
                    <a:pt x="3073" y="1534"/>
                  </a:cubicBezTo>
                  <a:cubicBezTo>
                    <a:pt x="3098" y="1551"/>
                    <a:pt x="3126" y="1559"/>
                    <a:pt x="3154" y="1559"/>
                  </a:cubicBezTo>
                  <a:cubicBezTo>
                    <a:pt x="3204" y="1559"/>
                    <a:pt x="3252" y="1533"/>
                    <a:pt x="3275" y="1487"/>
                  </a:cubicBezTo>
                  <a:cubicBezTo>
                    <a:pt x="3728" y="772"/>
                    <a:pt x="4490" y="367"/>
                    <a:pt x="5299" y="367"/>
                  </a:cubicBezTo>
                  <a:cubicBezTo>
                    <a:pt x="6609" y="367"/>
                    <a:pt x="7680" y="1439"/>
                    <a:pt x="7680" y="2749"/>
                  </a:cubicBezTo>
                  <a:cubicBezTo>
                    <a:pt x="7680" y="3820"/>
                    <a:pt x="6954" y="4773"/>
                    <a:pt x="5930" y="5047"/>
                  </a:cubicBezTo>
                  <a:cubicBezTo>
                    <a:pt x="5720" y="5103"/>
                    <a:pt x="5510" y="5130"/>
                    <a:pt x="5305" y="5130"/>
                  </a:cubicBezTo>
                  <a:cubicBezTo>
                    <a:pt x="4250" y="5130"/>
                    <a:pt x="3302" y="4424"/>
                    <a:pt x="3013" y="3368"/>
                  </a:cubicBezTo>
                  <a:cubicBezTo>
                    <a:pt x="2954" y="3154"/>
                    <a:pt x="2918" y="2951"/>
                    <a:pt x="2918" y="2737"/>
                  </a:cubicBezTo>
                  <a:cubicBezTo>
                    <a:pt x="2918" y="2487"/>
                    <a:pt x="2966" y="2249"/>
                    <a:pt x="3037" y="2011"/>
                  </a:cubicBezTo>
                  <a:cubicBezTo>
                    <a:pt x="3073" y="1915"/>
                    <a:pt x="3025" y="1844"/>
                    <a:pt x="2942" y="1820"/>
                  </a:cubicBezTo>
                  <a:cubicBezTo>
                    <a:pt x="2920" y="1812"/>
                    <a:pt x="2899" y="1808"/>
                    <a:pt x="2880" y="1808"/>
                  </a:cubicBezTo>
                  <a:cubicBezTo>
                    <a:pt x="2816" y="1808"/>
                    <a:pt x="2767" y="1851"/>
                    <a:pt x="2739" y="1915"/>
                  </a:cubicBezTo>
                  <a:cubicBezTo>
                    <a:pt x="2656" y="2189"/>
                    <a:pt x="2608" y="2475"/>
                    <a:pt x="2608" y="2737"/>
                  </a:cubicBezTo>
                  <a:cubicBezTo>
                    <a:pt x="2608" y="2975"/>
                    <a:pt x="2644" y="3213"/>
                    <a:pt x="2704" y="3439"/>
                  </a:cubicBezTo>
                  <a:cubicBezTo>
                    <a:pt x="2858" y="4058"/>
                    <a:pt x="3251" y="4582"/>
                    <a:pt x="3739" y="4928"/>
                  </a:cubicBezTo>
                  <a:cubicBezTo>
                    <a:pt x="3632" y="4892"/>
                    <a:pt x="3549" y="4868"/>
                    <a:pt x="3442" y="4820"/>
                  </a:cubicBezTo>
                  <a:cubicBezTo>
                    <a:pt x="3427" y="4816"/>
                    <a:pt x="3412" y="4813"/>
                    <a:pt x="3396" y="4813"/>
                  </a:cubicBezTo>
                  <a:cubicBezTo>
                    <a:pt x="3334" y="4813"/>
                    <a:pt x="3270" y="4849"/>
                    <a:pt x="3251" y="4916"/>
                  </a:cubicBezTo>
                  <a:cubicBezTo>
                    <a:pt x="3216" y="4987"/>
                    <a:pt x="3263" y="5070"/>
                    <a:pt x="3335" y="5106"/>
                  </a:cubicBezTo>
                  <a:cubicBezTo>
                    <a:pt x="3996" y="5346"/>
                    <a:pt x="4652" y="5460"/>
                    <a:pt x="5299" y="5460"/>
                  </a:cubicBezTo>
                  <a:cubicBezTo>
                    <a:pt x="6446" y="5460"/>
                    <a:pt x="7563" y="5103"/>
                    <a:pt x="8621" y="4463"/>
                  </a:cubicBezTo>
                  <a:cubicBezTo>
                    <a:pt x="9502" y="3927"/>
                    <a:pt x="10145" y="3308"/>
                    <a:pt x="10443" y="2975"/>
                  </a:cubicBezTo>
                  <a:cubicBezTo>
                    <a:pt x="10597" y="2808"/>
                    <a:pt x="10586" y="2511"/>
                    <a:pt x="10395" y="2356"/>
                  </a:cubicBezTo>
                  <a:cubicBezTo>
                    <a:pt x="10062" y="2058"/>
                    <a:pt x="9728" y="1784"/>
                    <a:pt x="9383" y="1546"/>
                  </a:cubicBezTo>
                  <a:cubicBezTo>
                    <a:pt x="9357" y="1529"/>
                    <a:pt x="9327" y="1521"/>
                    <a:pt x="9298" y="1521"/>
                  </a:cubicBezTo>
                  <a:cubicBezTo>
                    <a:pt x="9246" y="1521"/>
                    <a:pt x="9194" y="1544"/>
                    <a:pt x="9157" y="1582"/>
                  </a:cubicBezTo>
                  <a:cubicBezTo>
                    <a:pt x="9109" y="1653"/>
                    <a:pt x="9133" y="1737"/>
                    <a:pt x="9192" y="1796"/>
                  </a:cubicBezTo>
                  <a:cubicBezTo>
                    <a:pt x="9514" y="2034"/>
                    <a:pt x="9847" y="2296"/>
                    <a:pt x="10169" y="2594"/>
                  </a:cubicBezTo>
                  <a:cubicBezTo>
                    <a:pt x="10228" y="2653"/>
                    <a:pt x="10228" y="2737"/>
                    <a:pt x="10181" y="2796"/>
                  </a:cubicBezTo>
                  <a:cubicBezTo>
                    <a:pt x="9788" y="3225"/>
                    <a:pt x="8550" y="4439"/>
                    <a:pt x="6835" y="4939"/>
                  </a:cubicBezTo>
                  <a:cubicBezTo>
                    <a:pt x="8311" y="3904"/>
                    <a:pt x="8359" y="1737"/>
                    <a:pt x="6954" y="629"/>
                  </a:cubicBezTo>
                  <a:lnTo>
                    <a:pt x="6954" y="629"/>
                  </a:lnTo>
                  <a:cubicBezTo>
                    <a:pt x="7538" y="820"/>
                    <a:pt x="8121" y="1106"/>
                    <a:pt x="8692" y="1463"/>
                  </a:cubicBezTo>
                  <a:cubicBezTo>
                    <a:pt x="8722" y="1476"/>
                    <a:pt x="8752" y="1482"/>
                    <a:pt x="8780" y="1482"/>
                  </a:cubicBezTo>
                  <a:cubicBezTo>
                    <a:pt x="8831" y="1482"/>
                    <a:pt x="8876" y="1461"/>
                    <a:pt x="8907" y="1415"/>
                  </a:cubicBezTo>
                  <a:cubicBezTo>
                    <a:pt x="8954" y="1344"/>
                    <a:pt x="8931" y="1249"/>
                    <a:pt x="8859" y="1201"/>
                  </a:cubicBezTo>
                  <a:cubicBezTo>
                    <a:pt x="7632" y="426"/>
                    <a:pt x="6348" y="1"/>
                    <a:pt x="506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3572864" y="4423300"/>
              <a:ext cx="76141" cy="61479"/>
            </a:xfrm>
            <a:custGeom>
              <a:avLst/>
              <a:gdLst/>
              <a:ahLst/>
              <a:cxnLst/>
              <a:rect l="l" t="t" r="r" b="b"/>
              <a:pathLst>
                <a:path w="2394" h="1933" extrusionOk="0">
                  <a:moveTo>
                    <a:pt x="1143" y="0"/>
                  </a:moveTo>
                  <a:cubicBezTo>
                    <a:pt x="465" y="0"/>
                    <a:pt x="0" y="679"/>
                    <a:pt x="238" y="1322"/>
                  </a:cubicBezTo>
                  <a:cubicBezTo>
                    <a:pt x="258" y="1381"/>
                    <a:pt x="326" y="1423"/>
                    <a:pt x="396" y="1423"/>
                  </a:cubicBezTo>
                  <a:cubicBezTo>
                    <a:pt x="411" y="1423"/>
                    <a:pt x="426" y="1421"/>
                    <a:pt x="441" y="1417"/>
                  </a:cubicBezTo>
                  <a:cubicBezTo>
                    <a:pt x="524" y="1382"/>
                    <a:pt x="560" y="1298"/>
                    <a:pt x="536" y="1203"/>
                  </a:cubicBezTo>
                  <a:cubicBezTo>
                    <a:pt x="354" y="738"/>
                    <a:pt x="729" y="308"/>
                    <a:pt x="1156" y="308"/>
                  </a:cubicBezTo>
                  <a:cubicBezTo>
                    <a:pt x="1287" y="308"/>
                    <a:pt x="1422" y="349"/>
                    <a:pt x="1548" y="441"/>
                  </a:cubicBezTo>
                  <a:cubicBezTo>
                    <a:pt x="2036" y="822"/>
                    <a:pt x="1774" y="1620"/>
                    <a:pt x="1143" y="1620"/>
                  </a:cubicBezTo>
                  <a:cubicBezTo>
                    <a:pt x="1048" y="1620"/>
                    <a:pt x="953" y="1608"/>
                    <a:pt x="881" y="1560"/>
                  </a:cubicBezTo>
                  <a:cubicBezTo>
                    <a:pt x="860" y="1554"/>
                    <a:pt x="840" y="1551"/>
                    <a:pt x="819" y="1551"/>
                  </a:cubicBezTo>
                  <a:cubicBezTo>
                    <a:pt x="759" y="1551"/>
                    <a:pt x="703" y="1578"/>
                    <a:pt x="667" y="1632"/>
                  </a:cubicBezTo>
                  <a:cubicBezTo>
                    <a:pt x="643" y="1715"/>
                    <a:pt x="667" y="1798"/>
                    <a:pt x="738" y="1846"/>
                  </a:cubicBezTo>
                  <a:cubicBezTo>
                    <a:pt x="869" y="1904"/>
                    <a:pt x="1009" y="1933"/>
                    <a:pt x="1148" y="1933"/>
                  </a:cubicBezTo>
                  <a:cubicBezTo>
                    <a:pt x="1438" y="1933"/>
                    <a:pt x="1724" y="1806"/>
                    <a:pt x="1917" y="1548"/>
                  </a:cubicBezTo>
                  <a:cubicBezTo>
                    <a:pt x="2393" y="917"/>
                    <a:pt x="1965" y="0"/>
                    <a:pt x="1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3604669" y="4302505"/>
              <a:ext cx="9860" cy="42046"/>
            </a:xfrm>
            <a:custGeom>
              <a:avLst/>
              <a:gdLst/>
              <a:ahLst/>
              <a:cxnLst/>
              <a:rect l="l" t="t" r="r" b="b"/>
              <a:pathLst>
                <a:path w="310" h="1322" extrusionOk="0">
                  <a:moveTo>
                    <a:pt x="143" y="0"/>
                  </a:moveTo>
                  <a:cubicBezTo>
                    <a:pt x="60" y="0"/>
                    <a:pt x="0" y="72"/>
                    <a:pt x="0" y="155"/>
                  </a:cubicBezTo>
                  <a:lnTo>
                    <a:pt x="0" y="1179"/>
                  </a:lnTo>
                  <a:cubicBezTo>
                    <a:pt x="0" y="1262"/>
                    <a:pt x="72" y="1322"/>
                    <a:pt x="143" y="1322"/>
                  </a:cubicBezTo>
                  <a:cubicBezTo>
                    <a:pt x="238" y="1322"/>
                    <a:pt x="298" y="1250"/>
                    <a:pt x="298" y="1179"/>
                  </a:cubicBezTo>
                  <a:lnTo>
                    <a:pt x="298" y="155"/>
                  </a:lnTo>
                  <a:cubicBezTo>
                    <a:pt x="310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3528178" y="4315926"/>
              <a:ext cx="22359" cy="40742"/>
            </a:xfrm>
            <a:custGeom>
              <a:avLst/>
              <a:gdLst/>
              <a:ahLst/>
              <a:cxnLst/>
              <a:rect l="l" t="t" r="r" b="b"/>
              <a:pathLst>
                <a:path w="703" h="1281" extrusionOk="0">
                  <a:moveTo>
                    <a:pt x="163" y="1"/>
                  </a:moveTo>
                  <a:cubicBezTo>
                    <a:pt x="149" y="1"/>
                    <a:pt x="134" y="3"/>
                    <a:pt x="119" y="7"/>
                  </a:cubicBezTo>
                  <a:cubicBezTo>
                    <a:pt x="48" y="43"/>
                    <a:pt x="0" y="126"/>
                    <a:pt x="36" y="209"/>
                  </a:cubicBezTo>
                  <a:lnTo>
                    <a:pt x="393" y="1174"/>
                  </a:lnTo>
                  <a:cubicBezTo>
                    <a:pt x="417" y="1233"/>
                    <a:pt x="477" y="1281"/>
                    <a:pt x="536" y="1281"/>
                  </a:cubicBezTo>
                  <a:cubicBezTo>
                    <a:pt x="631" y="1281"/>
                    <a:pt x="703" y="1174"/>
                    <a:pt x="679" y="1067"/>
                  </a:cubicBezTo>
                  <a:lnTo>
                    <a:pt x="322" y="102"/>
                  </a:lnTo>
                  <a:cubicBezTo>
                    <a:pt x="292" y="43"/>
                    <a:pt x="231" y="1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3457730" y="4348590"/>
              <a:ext cx="32600" cy="35367"/>
            </a:xfrm>
            <a:custGeom>
              <a:avLst/>
              <a:gdLst/>
              <a:ahLst/>
              <a:cxnLst/>
              <a:rect l="l" t="t" r="r" b="b"/>
              <a:pathLst>
                <a:path w="1025" h="1112" extrusionOk="0">
                  <a:moveTo>
                    <a:pt x="183" y="0"/>
                  </a:moveTo>
                  <a:cubicBezTo>
                    <a:pt x="147" y="0"/>
                    <a:pt x="110" y="13"/>
                    <a:pt x="72" y="40"/>
                  </a:cubicBezTo>
                  <a:cubicBezTo>
                    <a:pt x="13" y="99"/>
                    <a:pt x="1" y="194"/>
                    <a:pt x="60" y="266"/>
                  </a:cubicBezTo>
                  <a:lnTo>
                    <a:pt x="715" y="1052"/>
                  </a:lnTo>
                  <a:cubicBezTo>
                    <a:pt x="751" y="1087"/>
                    <a:pt x="787" y="1111"/>
                    <a:pt x="834" y="1111"/>
                  </a:cubicBezTo>
                  <a:cubicBezTo>
                    <a:pt x="953" y="1099"/>
                    <a:pt x="1025" y="944"/>
                    <a:pt x="953" y="849"/>
                  </a:cubicBezTo>
                  <a:lnTo>
                    <a:pt x="298" y="51"/>
                  </a:lnTo>
                  <a:cubicBezTo>
                    <a:pt x="266" y="19"/>
                    <a:pt x="226" y="0"/>
                    <a:pt x="18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3727723" y="4351611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34" y="1"/>
                  </a:moveTo>
                  <a:cubicBezTo>
                    <a:pt x="791" y="1"/>
                    <a:pt x="748" y="19"/>
                    <a:pt x="715" y="52"/>
                  </a:cubicBezTo>
                  <a:lnTo>
                    <a:pt x="60" y="838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9" y="1040"/>
                  </a:cubicBezTo>
                  <a:lnTo>
                    <a:pt x="953" y="254"/>
                  </a:lnTo>
                  <a:cubicBezTo>
                    <a:pt x="1013" y="183"/>
                    <a:pt x="1013" y="76"/>
                    <a:pt x="930" y="40"/>
                  </a:cubicBezTo>
                  <a:cubicBezTo>
                    <a:pt x="903" y="13"/>
                    <a:pt x="869" y="1"/>
                    <a:pt x="83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3668279" y="4315926"/>
              <a:ext cx="22391" cy="40742"/>
            </a:xfrm>
            <a:custGeom>
              <a:avLst/>
              <a:gdLst/>
              <a:ahLst/>
              <a:cxnLst/>
              <a:rect l="l" t="t" r="r" b="b"/>
              <a:pathLst>
                <a:path w="704" h="1281" extrusionOk="0">
                  <a:moveTo>
                    <a:pt x="544" y="1"/>
                  </a:moveTo>
                  <a:cubicBezTo>
                    <a:pt x="481" y="1"/>
                    <a:pt x="413" y="43"/>
                    <a:pt x="394" y="102"/>
                  </a:cubicBezTo>
                  <a:lnTo>
                    <a:pt x="36" y="1067"/>
                  </a:lnTo>
                  <a:cubicBezTo>
                    <a:pt x="1" y="1174"/>
                    <a:pt x="84" y="1281"/>
                    <a:pt x="179" y="1281"/>
                  </a:cubicBezTo>
                  <a:cubicBezTo>
                    <a:pt x="239" y="1281"/>
                    <a:pt x="298" y="1233"/>
                    <a:pt x="334" y="1174"/>
                  </a:cubicBezTo>
                  <a:lnTo>
                    <a:pt x="691" y="209"/>
                  </a:lnTo>
                  <a:cubicBezTo>
                    <a:pt x="703" y="126"/>
                    <a:pt x="655" y="43"/>
                    <a:pt x="584" y="7"/>
                  </a:cubicBezTo>
                  <a:cubicBezTo>
                    <a:pt x="571" y="3"/>
                    <a:pt x="558" y="1"/>
                    <a:pt x="54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603143" y="4563019"/>
              <a:ext cx="9891" cy="42078"/>
            </a:xfrm>
            <a:custGeom>
              <a:avLst/>
              <a:gdLst/>
              <a:ahLst/>
              <a:cxnLst/>
              <a:rect l="l" t="t" r="r" b="b"/>
              <a:pathLst>
                <a:path w="311" h="1323" extrusionOk="0">
                  <a:moveTo>
                    <a:pt x="144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68"/>
                  </a:lnTo>
                  <a:cubicBezTo>
                    <a:pt x="1" y="1263"/>
                    <a:pt x="72" y="1322"/>
                    <a:pt x="144" y="1322"/>
                  </a:cubicBezTo>
                  <a:cubicBezTo>
                    <a:pt x="239" y="1322"/>
                    <a:pt x="298" y="1251"/>
                    <a:pt x="298" y="1168"/>
                  </a:cubicBezTo>
                  <a:lnTo>
                    <a:pt x="298" y="144"/>
                  </a:lnTo>
                  <a:cubicBezTo>
                    <a:pt x="310" y="72"/>
                    <a:pt x="23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667134" y="4552206"/>
              <a:ext cx="22009" cy="40233"/>
            </a:xfrm>
            <a:custGeom>
              <a:avLst/>
              <a:gdLst/>
              <a:ahLst/>
              <a:cxnLst/>
              <a:rect l="l" t="t" r="r" b="b"/>
              <a:pathLst>
                <a:path w="692" h="1265" extrusionOk="0">
                  <a:moveTo>
                    <a:pt x="165" y="0"/>
                  </a:moveTo>
                  <a:cubicBezTo>
                    <a:pt x="150" y="0"/>
                    <a:pt x="135" y="3"/>
                    <a:pt x="120" y="7"/>
                  </a:cubicBezTo>
                  <a:cubicBezTo>
                    <a:pt x="37" y="43"/>
                    <a:pt x="1" y="126"/>
                    <a:pt x="25" y="198"/>
                  </a:cubicBezTo>
                  <a:lnTo>
                    <a:pt x="382" y="1174"/>
                  </a:lnTo>
                  <a:cubicBezTo>
                    <a:pt x="410" y="1231"/>
                    <a:pt x="468" y="1265"/>
                    <a:pt x="527" y="1265"/>
                  </a:cubicBezTo>
                  <a:cubicBezTo>
                    <a:pt x="542" y="1265"/>
                    <a:pt x="557" y="1263"/>
                    <a:pt x="572" y="1258"/>
                  </a:cubicBezTo>
                  <a:cubicBezTo>
                    <a:pt x="656" y="1234"/>
                    <a:pt x="691" y="1139"/>
                    <a:pt x="668" y="1067"/>
                  </a:cubicBezTo>
                  <a:lnTo>
                    <a:pt x="310" y="103"/>
                  </a:lnTo>
                  <a:cubicBezTo>
                    <a:pt x="282" y="36"/>
                    <a:pt x="223" y="0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3727723" y="4524662"/>
              <a:ext cx="32982" cy="35367"/>
            </a:xfrm>
            <a:custGeom>
              <a:avLst/>
              <a:gdLst/>
              <a:ahLst/>
              <a:cxnLst/>
              <a:rect l="l" t="t" r="r" b="b"/>
              <a:pathLst>
                <a:path w="1037" h="1112" extrusionOk="0">
                  <a:moveTo>
                    <a:pt x="178" y="1"/>
                  </a:moveTo>
                  <a:cubicBezTo>
                    <a:pt x="142" y="1"/>
                    <a:pt x="104" y="13"/>
                    <a:pt x="72" y="40"/>
                  </a:cubicBezTo>
                  <a:cubicBezTo>
                    <a:pt x="13" y="100"/>
                    <a:pt x="1" y="195"/>
                    <a:pt x="60" y="266"/>
                  </a:cubicBezTo>
                  <a:lnTo>
                    <a:pt x="715" y="1052"/>
                  </a:lnTo>
                  <a:cubicBezTo>
                    <a:pt x="739" y="1088"/>
                    <a:pt x="787" y="1112"/>
                    <a:pt x="834" y="1112"/>
                  </a:cubicBezTo>
                  <a:cubicBezTo>
                    <a:pt x="965" y="1100"/>
                    <a:pt x="1037" y="945"/>
                    <a:pt x="953" y="850"/>
                  </a:cubicBezTo>
                  <a:lnTo>
                    <a:pt x="299" y="52"/>
                  </a:lnTo>
                  <a:cubicBezTo>
                    <a:pt x="266" y="19"/>
                    <a:pt x="222" y="1"/>
                    <a:pt x="17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3457349" y="4522023"/>
              <a:ext cx="32218" cy="34954"/>
            </a:xfrm>
            <a:custGeom>
              <a:avLst/>
              <a:gdLst/>
              <a:ahLst/>
              <a:cxnLst/>
              <a:rect l="l" t="t" r="r" b="b"/>
              <a:pathLst>
                <a:path w="1013" h="1099" extrusionOk="0">
                  <a:moveTo>
                    <a:pt x="841" y="0"/>
                  </a:moveTo>
                  <a:cubicBezTo>
                    <a:pt x="795" y="0"/>
                    <a:pt x="748" y="19"/>
                    <a:pt x="715" y="52"/>
                  </a:cubicBezTo>
                  <a:lnTo>
                    <a:pt x="60" y="837"/>
                  </a:lnTo>
                  <a:cubicBezTo>
                    <a:pt x="1" y="897"/>
                    <a:pt x="13" y="1004"/>
                    <a:pt x="72" y="1064"/>
                  </a:cubicBezTo>
                  <a:cubicBezTo>
                    <a:pt x="96" y="1088"/>
                    <a:pt x="128" y="1098"/>
                    <a:pt x="161" y="1098"/>
                  </a:cubicBezTo>
                  <a:cubicBezTo>
                    <a:pt x="211" y="1098"/>
                    <a:pt x="263" y="1075"/>
                    <a:pt x="298" y="1040"/>
                  </a:cubicBezTo>
                  <a:lnTo>
                    <a:pt x="953" y="254"/>
                  </a:lnTo>
                  <a:cubicBezTo>
                    <a:pt x="1013" y="183"/>
                    <a:pt x="1013" y="99"/>
                    <a:pt x="941" y="40"/>
                  </a:cubicBezTo>
                  <a:cubicBezTo>
                    <a:pt x="915" y="13"/>
                    <a:pt x="878" y="0"/>
                    <a:pt x="84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526270" y="4551665"/>
              <a:ext cx="22772" cy="40392"/>
            </a:xfrm>
            <a:custGeom>
              <a:avLst/>
              <a:gdLst/>
              <a:ahLst/>
              <a:cxnLst/>
              <a:rect l="l" t="t" r="r" b="b"/>
              <a:pathLst>
                <a:path w="716" h="1270" extrusionOk="0">
                  <a:moveTo>
                    <a:pt x="531" y="0"/>
                  </a:moveTo>
                  <a:cubicBezTo>
                    <a:pt x="472" y="0"/>
                    <a:pt x="412" y="41"/>
                    <a:pt x="394" y="96"/>
                  </a:cubicBezTo>
                  <a:lnTo>
                    <a:pt x="36" y="1072"/>
                  </a:lnTo>
                  <a:cubicBezTo>
                    <a:pt x="1" y="1144"/>
                    <a:pt x="48" y="1227"/>
                    <a:pt x="120" y="1263"/>
                  </a:cubicBezTo>
                  <a:cubicBezTo>
                    <a:pt x="137" y="1268"/>
                    <a:pt x="154" y="1270"/>
                    <a:pt x="170" y="1270"/>
                  </a:cubicBezTo>
                  <a:cubicBezTo>
                    <a:pt x="235" y="1270"/>
                    <a:pt x="294" y="1234"/>
                    <a:pt x="322" y="1167"/>
                  </a:cubicBezTo>
                  <a:lnTo>
                    <a:pt x="679" y="203"/>
                  </a:lnTo>
                  <a:cubicBezTo>
                    <a:pt x="715" y="132"/>
                    <a:pt x="679" y="36"/>
                    <a:pt x="584" y="13"/>
                  </a:cubicBezTo>
                  <a:cubicBezTo>
                    <a:pt x="567" y="4"/>
                    <a:pt x="549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495" name="Google Shape;495;p24"/>
          <p:cNvSpPr txBox="1"/>
          <p:nvPr/>
        </p:nvSpPr>
        <p:spPr>
          <a:xfrm>
            <a:off x="1275800" y="3898400"/>
            <a:ext cx="20475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Variance-based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RandomForest-based</a:t>
            </a:r>
            <a:endParaRPr sz="1300"/>
          </a:p>
        </p:txBody>
      </p:sp>
      <p:sp>
        <p:nvSpPr>
          <p:cNvPr id="496" name="Google Shape;496;p24"/>
          <p:cNvSpPr txBox="1"/>
          <p:nvPr/>
        </p:nvSpPr>
        <p:spPr>
          <a:xfrm>
            <a:off x="3942800" y="3822200"/>
            <a:ext cx="20475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LR - LASSO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LDA - QDA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RF - Bagging - Trees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SVM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7" name="Google Shape;497;p24"/>
          <p:cNvSpPr txBox="1"/>
          <p:nvPr/>
        </p:nvSpPr>
        <p:spPr>
          <a:xfrm>
            <a:off x="6686000" y="3822200"/>
            <a:ext cx="20475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K-means clustering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Hierarchical clustering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PCA</a:t>
            </a: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2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LASSO</a:t>
            </a:r>
            <a:endParaRPr/>
          </a:p>
        </p:txBody>
      </p:sp>
      <p:pic>
        <p:nvPicPr>
          <p:cNvPr id="654" name="Google Shape;6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025" y="591350"/>
            <a:ext cx="3707475" cy="22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025" y="3045875"/>
            <a:ext cx="3707475" cy="1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825" y="1136125"/>
            <a:ext cx="3806300" cy="245584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2"/>
          <p:cNvSpPr txBox="1"/>
          <p:nvPr/>
        </p:nvSpPr>
        <p:spPr>
          <a:xfrm>
            <a:off x="618825" y="3922300"/>
            <a:ext cx="38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Efficient for dealing with correlations and the high number of features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3"/>
          <p:cNvSpPr txBox="1">
            <a:spLocks noGrp="1"/>
          </p:cNvSpPr>
          <p:nvPr>
            <p:ph type="ctrTitle" idx="4"/>
          </p:nvPr>
        </p:nvSpPr>
        <p:spPr>
          <a:xfrm>
            <a:off x="129325" y="2954700"/>
            <a:ext cx="2283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  <p:pic>
        <p:nvPicPr>
          <p:cNvPr id="663" name="Google Shape;6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488" y="116150"/>
            <a:ext cx="3547675" cy="22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7725" y="2541300"/>
            <a:ext cx="6405975" cy="25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324" y="216438"/>
            <a:ext cx="3364024" cy="20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671" name="Google Shape;671;p44"/>
          <p:cNvSpPr txBox="1"/>
          <p:nvPr/>
        </p:nvSpPr>
        <p:spPr>
          <a:xfrm>
            <a:off x="3534350" y="4546975"/>
            <a:ext cx="231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96% similarity</a:t>
            </a:r>
            <a:endParaRPr sz="1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72" name="Google Shape;6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75" y="1066050"/>
            <a:ext cx="4275401" cy="29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075" y="1066050"/>
            <a:ext cx="4275400" cy="29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4"/>
          <p:cNvSpPr txBox="1"/>
          <p:nvPr/>
        </p:nvSpPr>
        <p:spPr>
          <a:xfrm>
            <a:off x="793325" y="4222975"/>
            <a:ext cx="334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Colored by cluster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5" name="Google Shape;675;p44"/>
          <p:cNvSpPr txBox="1"/>
          <p:nvPr/>
        </p:nvSpPr>
        <p:spPr>
          <a:xfrm>
            <a:off x="5212925" y="4222975"/>
            <a:ext cx="334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Colored by actual category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50" y="302950"/>
            <a:ext cx="5455193" cy="38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9993" y="1530500"/>
            <a:ext cx="3231606" cy="2023788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45"/>
          <p:cNvSpPr txBox="1"/>
          <p:nvPr/>
        </p:nvSpPr>
        <p:spPr>
          <a:xfrm>
            <a:off x="646525" y="4396400"/>
            <a:ext cx="323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clusters representative of 1 class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  <p:pic>
        <p:nvPicPr>
          <p:cNvPr id="688" name="Google Shape;6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00" y="204288"/>
            <a:ext cx="30521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75" y="1141888"/>
            <a:ext cx="5084625" cy="296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7"/>
          <p:cNvSpPr txBox="1">
            <a:spLocks noGrp="1"/>
          </p:cNvSpPr>
          <p:nvPr>
            <p:ph type="ctrTitle" idx="4"/>
          </p:nvPr>
        </p:nvSpPr>
        <p:spPr>
          <a:xfrm>
            <a:off x="2273363" y="28802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</p:txBody>
      </p:sp>
      <p:pic>
        <p:nvPicPr>
          <p:cNvPr id="695" name="Google Shape;6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533" y="1116303"/>
            <a:ext cx="2969827" cy="203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688" y="1124478"/>
            <a:ext cx="2929542" cy="2019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59" y="1116300"/>
            <a:ext cx="2929542" cy="203599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47"/>
          <p:cNvSpPr txBox="1"/>
          <p:nvPr/>
        </p:nvSpPr>
        <p:spPr>
          <a:xfrm>
            <a:off x="736275" y="3279125"/>
            <a:ext cx="15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 = 2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99" name="Google Shape;699;p47"/>
          <p:cNvSpPr txBox="1"/>
          <p:nvPr/>
        </p:nvSpPr>
        <p:spPr>
          <a:xfrm>
            <a:off x="3784275" y="3279125"/>
            <a:ext cx="15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 = 100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0" name="Google Shape;700;p47"/>
          <p:cNvSpPr txBox="1"/>
          <p:nvPr/>
        </p:nvSpPr>
        <p:spPr>
          <a:xfrm>
            <a:off x="6940100" y="3202925"/>
            <a:ext cx="15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 = 1000000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01" name="Google Shape;701;p47"/>
          <p:cNvSpPr txBox="1"/>
          <p:nvPr/>
        </p:nvSpPr>
        <p:spPr>
          <a:xfrm>
            <a:off x="860625" y="4022825"/>
            <a:ext cx="735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Number of support vectors decrease, and misclassifications increase (increase in bias)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75" y="2673200"/>
            <a:ext cx="3764850" cy="2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000" y="2673200"/>
            <a:ext cx="3764849" cy="2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0000" y="189725"/>
            <a:ext cx="3764850" cy="23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78" y="158050"/>
            <a:ext cx="3764850" cy="24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48"/>
          <p:cNvSpPr/>
          <p:nvPr/>
        </p:nvSpPr>
        <p:spPr>
          <a:xfrm>
            <a:off x="5904975" y="1810275"/>
            <a:ext cx="316200" cy="330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8"/>
          <p:cNvSpPr/>
          <p:nvPr/>
        </p:nvSpPr>
        <p:spPr>
          <a:xfrm>
            <a:off x="6590775" y="1276875"/>
            <a:ext cx="316200" cy="330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8"/>
          <p:cNvSpPr/>
          <p:nvPr/>
        </p:nvSpPr>
        <p:spPr>
          <a:xfrm>
            <a:off x="5371575" y="1657875"/>
            <a:ext cx="316200" cy="330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8"/>
          <p:cNvSpPr/>
          <p:nvPr/>
        </p:nvSpPr>
        <p:spPr>
          <a:xfrm>
            <a:off x="6438375" y="819675"/>
            <a:ext cx="316200" cy="330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48"/>
          <p:cNvSpPr txBox="1"/>
          <p:nvPr/>
        </p:nvSpPr>
        <p:spPr>
          <a:xfrm rot="-5400000">
            <a:off x="4281563" y="1176500"/>
            <a:ext cx="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c=2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15" name="Google Shape;715;p48"/>
          <p:cNvSpPr txBox="1"/>
          <p:nvPr/>
        </p:nvSpPr>
        <p:spPr>
          <a:xfrm rot="-5400000">
            <a:off x="3826500" y="3514675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c=100000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9"/>
          <p:cNvSpPr txBox="1">
            <a:spLocks noGrp="1"/>
          </p:cNvSpPr>
          <p:nvPr>
            <p:ph type="ctrTitle"/>
          </p:nvPr>
        </p:nvSpPr>
        <p:spPr>
          <a:xfrm>
            <a:off x="923625" y="967425"/>
            <a:ext cx="697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 -&gt; more misclassifications (high bias) 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variability [Underfitting]</a:t>
            </a:r>
            <a:endParaRPr/>
          </a:p>
        </p:txBody>
      </p:sp>
      <p:sp>
        <p:nvSpPr>
          <p:cNvPr id="721" name="Google Shape;721;p49"/>
          <p:cNvSpPr txBox="1">
            <a:spLocks noGrp="1"/>
          </p:cNvSpPr>
          <p:nvPr>
            <p:ph type="ctrTitle"/>
          </p:nvPr>
        </p:nvSpPr>
        <p:spPr>
          <a:xfrm>
            <a:off x="923625" y="2034225"/>
            <a:ext cx="725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C -&gt; less misclassifications (low bias) 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variability [Overfitting]</a:t>
            </a:r>
            <a:endParaRPr/>
          </a:p>
        </p:txBody>
      </p:sp>
      <p:sp>
        <p:nvSpPr>
          <p:cNvPr id="722" name="Google Shape;722;p49"/>
          <p:cNvSpPr txBox="1"/>
          <p:nvPr/>
        </p:nvSpPr>
        <p:spPr>
          <a:xfrm>
            <a:off x="923625" y="3203925"/>
            <a:ext cx="386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Radial kernel model with tuned cost parameter -&gt; testing accuracy of 100%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23" name="Google Shape;7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700" y="2861438"/>
            <a:ext cx="23907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50"/>
          <p:cNvSpPr txBox="1">
            <a:spLocks noGrp="1"/>
          </p:cNvSpPr>
          <p:nvPr>
            <p:ph type="ctrTitle" idx="4"/>
          </p:nvPr>
        </p:nvSpPr>
        <p:spPr>
          <a:xfrm>
            <a:off x="618825" y="3354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on PCA</a:t>
            </a:r>
            <a:endParaRPr/>
          </a:p>
        </p:txBody>
      </p:sp>
      <p:pic>
        <p:nvPicPr>
          <p:cNvPr id="729" name="Google Shape;7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75" y="989475"/>
            <a:ext cx="5748513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1"/>
          <p:cNvSpPr txBox="1">
            <a:spLocks noGrp="1"/>
          </p:cNvSpPr>
          <p:nvPr>
            <p:ph type="title"/>
          </p:nvPr>
        </p:nvSpPr>
        <p:spPr>
          <a:xfrm>
            <a:off x="2201400" y="1801325"/>
            <a:ext cx="4741200" cy="22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YOUR ATTENTION</a:t>
            </a:r>
            <a:endParaRPr/>
          </a:p>
        </p:txBody>
      </p:sp>
      <p:sp>
        <p:nvSpPr>
          <p:cNvPr id="735" name="Google Shape;735;p51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51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737" name="Google Shape;737;p5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0" name="Google Shape;740;p51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1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1"/>
          <p:cNvSpPr/>
          <p:nvPr/>
        </p:nvSpPr>
        <p:spPr>
          <a:xfrm>
            <a:off x="2370600" y="3936650"/>
            <a:ext cx="4008600" cy="790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>
            <a:spLocks noGrp="1"/>
          </p:cNvSpPr>
          <p:nvPr>
            <p:ph type="ctrTitle" idx="7"/>
          </p:nvPr>
        </p:nvSpPr>
        <p:spPr>
          <a:xfrm>
            <a:off x="4664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data</a:t>
            </a:r>
            <a:endParaRPr/>
          </a:p>
        </p:txBody>
      </p:sp>
      <p:sp>
        <p:nvSpPr>
          <p:cNvPr id="503" name="Google Shape;503;p25"/>
          <p:cNvSpPr txBox="1"/>
          <p:nvPr/>
        </p:nvSpPr>
        <p:spPr>
          <a:xfrm>
            <a:off x="466425" y="1251775"/>
            <a:ext cx="4809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Microarray of genes expression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curated from 30.000 studies from GEO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Unnormalized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 classes (HCC - normal)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357 cases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</a:pPr>
            <a:r>
              <a:rPr lang="en"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50:50 HCC / normal cases</a:t>
            </a:r>
            <a:endParaRPr sz="1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04" name="Google Shape;504;p25"/>
          <p:cNvPicPr preferRelativeResize="0"/>
          <p:nvPr/>
        </p:nvPicPr>
        <p:blipFill rotWithShape="1">
          <a:blip r:embed="rId3">
            <a:alphaModFix/>
          </a:blip>
          <a:srcRect r="5123"/>
          <a:stretch/>
        </p:blipFill>
        <p:spPr>
          <a:xfrm>
            <a:off x="4795200" y="1251775"/>
            <a:ext cx="3979725" cy="28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"/>
          <p:cNvSpPr txBox="1">
            <a:spLocks noGrp="1"/>
          </p:cNvSpPr>
          <p:nvPr>
            <p:ph type="ctrTitle"/>
          </p:nvPr>
        </p:nvSpPr>
        <p:spPr>
          <a:xfrm>
            <a:off x="618825" y="259275"/>
            <a:ext cx="7226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AutoNum type="romanUcPeriod"/>
            </a:pPr>
            <a:r>
              <a:rPr lang="en"/>
              <a:t>Highest-Variance Selection Approach</a:t>
            </a:r>
            <a:endParaRPr/>
          </a:p>
        </p:txBody>
      </p:sp>
      <p:grpSp>
        <p:nvGrpSpPr>
          <p:cNvPr id="510" name="Google Shape;510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11" name="Google Shape;511;p26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6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6" name="Google Shape;516;p26"/>
          <p:cNvPicPr preferRelativeResize="0"/>
          <p:nvPr/>
        </p:nvPicPr>
        <p:blipFill rotWithShape="1">
          <a:blip r:embed="rId3">
            <a:alphaModFix/>
          </a:blip>
          <a:srcRect l="517" r="78882" b="8667"/>
          <a:stretch/>
        </p:blipFill>
        <p:spPr>
          <a:xfrm>
            <a:off x="5670225" y="961100"/>
            <a:ext cx="1233199" cy="35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6"/>
          <p:cNvSpPr txBox="1"/>
          <p:nvPr/>
        </p:nvSpPr>
        <p:spPr>
          <a:xfrm>
            <a:off x="7151325" y="1255475"/>
            <a:ext cx="1375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Green - variance over HCC cases </a:t>
            </a:r>
            <a:endParaRPr sz="15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(var1)</a:t>
            </a:r>
            <a:endParaRPr sz="15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18" name="Google Shape;518;p26"/>
          <p:cNvSpPr txBox="1"/>
          <p:nvPr/>
        </p:nvSpPr>
        <p:spPr>
          <a:xfrm>
            <a:off x="7151325" y="2322275"/>
            <a:ext cx="1375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Red - variance over normal cases</a:t>
            </a:r>
            <a:endParaRPr sz="15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(var2) </a:t>
            </a:r>
            <a:endParaRPr sz="1500" i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9" name="Google Shape;519;p26"/>
          <p:cNvPicPr preferRelativeResize="0"/>
          <p:nvPr/>
        </p:nvPicPr>
        <p:blipFill rotWithShape="1">
          <a:blip r:embed="rId4">
            <a:alphaModFix/>
          </a:blip>
          <a:srcRect l="2752" b="3437"/>
          <a:stretch/>
        </p:blipFill>
        <p:spPr>
          <a:xfrm>
            <a:off x="718825" y="1177825"/>
            <a:ext cx="4684899" cy="31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"/>
          <p:cNvSpPr/>
          <p:nvPr/>
        </p:nvSpPr>
        <p:spPr>
          <a:xfrm>
            <a:off x="1212775" y="2590350"/>
            <a:ext cx="3247200" cy="24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6"/>
          <p:cNvSpPr txBox="1"/>
          <p:nvPr/>
        </p:nvSpPr>
        <p:spPr>
          <a:xfrm>
            <a:off x="3355100" y="1510225"/>
            <a:ext cx="174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27 genes selected</a:t>
            </a:r>
            <a:endParaRPr sz="1300" i="1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22" name="Google Shape;52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00" y="1177825"/>
            <a:ext cx="5299776" cy="31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26"/>
          <p:cNvSpPr/>
          <p:nvPr/>
        </p:nvSpPr>
        <p:spPr>
          <a:xfrm rot="10800000" flipH="1">
            <a:off x="5708575" y="1800382"/>
            <a:ext cx="1173300" cy="57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7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9" name="Google Shape;5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75" y="1435440"/>
            <a:ext cx="4167950" cy="281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470" y="1435438"/>
            <a:ext cx="4441004" cy="2817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7"/>
          <p:cNvSpPr txBox="1"/>
          <p:nvPr/>
        </p:nvSpPr>
        <p:spPr>
          <a:xfrm>
            <a:off x="470950" y="446175"/>
            <a:ext cx="5887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Selected genes examination</a:t>
            </a:r>
            <a:endParaRPr sz="25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32" name="Google Shape;532;p27"/>
          <p:cNvSpPr/>
          <p:nvPr/>
        </p:nvSpPr>
        <p:spPr>
          <a:xfrm>
            <a:off x="1412925" y="3718200"/>
            <a:ext cx="1722900" cy="2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5984925" y="3718200"/>
            <a:ext cx="1835700" cy="2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 txBox="1"/>
          <p:nvPr/>
        </p:nvSpPr>
        <p:spPr>
          <a:xfrm>
            <a:off x="3135825" y="4412250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Separation disturbances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13875" cy="46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8"/>
          <p:cNvSpPr txBox="1"/>
          <p:nvPr/>
        </p:nvSpPr>
        <p:spPr>
          <a:xfrm>
            <a:off x="7101750" y="1301375"/>
            <a:ext cx="1772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Strong correlations between selected genes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00" y="214350"/>
            <a:ext cx="638175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9"/>
          <p:cNvSpPr txBox="1"/>
          <p:nvPr/>
        </p:nvSpPr>
        <p:spPr>
          <a:xfrm>
            <a:off x="6866275" y="1512075"/>
            <a:ext cx="208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Selected genes with almost no separation potential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/>
        </p:nvSpPr>
        <p:spPr>
          <a:xfrm>
            <a:off x="706450" y="632100"/>
            <a:ext cx="710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Upon elimination of the irrelevant genes selected using this approach, an efficient LR model was built using 5 genes only</a:t>
            </a:r>
            <a:endParaRPr sz="18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782650" y="1686100"/>
            <a:ext cx="3011700" cy="83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Null deviance - 494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Residual deviance - 83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782650" y="3369775"/>
            <a:ext cx="3197700" cy="838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Training accuracy - 96%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Testing accuracy - 89%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782650" y="2701188"/>
            <a:ext cx="1834200" cy="44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AIC - 95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>
            <a:spLocks noGrp="1"/>
          </p:cNvSpPr>
          <p:nvPr>
            <p:ph type="ctrTitle" idx="4"/>
          </p:nvPr>
        </p:nvSpPr>
        <p:spPr>
          <a:xfrm>
            <a:off x="618825" y="3354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- QDA</a:t>
            </a:r>
            <a:endParaRPr/>
          </a:p>
        </p:txBody>
      </p:sp>
      <p:pic>
        <p:nvPicPr>
          <p:cNvPr id="560" name="Google Shape;5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25" y="989475"/>
            <a:ext cx="5622202" cy="384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Microsoft Office PowerPoint</Application>
  <PresentationFormat>On-screen Show (16:9)</PresentationFormat>
  <Paragraphs>91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Advent Pro SemiBold</vt:lpstr>
      <vt:lpstr>Maven Pro</vt:lpstr>
      <vt:lpstr>Nunito Light</vt:lpstr>
      <vt:lpstr>Fira Sans Extra Condensed Medium</vt:lpstr>
      <vt:lpstr>Share Tech</vt:lpstr>
      <vt:lpstr>Livvic Light</vt:lpstr>
      <vt:lpstr>Fira Sans Condensed Medium</vt:lpstr>
      <vt:lpstr>Data Science Consulting by Slidesgo</vt:lpstr>
      <vt:lpstr>Hepatocellular Carcinoma Detection Using Gene expression</vt:lpstr>
      <vt:lpstr>Unsupervised techniques</vt:lpstr>
      <vt:lpstr>About the data</vt:lpstr>
      <vt:lpstr>Highest-Variance Selection Approach</vt:lpstr>
      <vt:lpstr>PowerPoint Presentation</vt:lpstr>
      <vt:lpstr>PowerPoint Presentation</vt:lpstr>
      <vt:lpstr>PowerPoint Presentation</vt:lpstr>
      <vt:lpstr>PowerPoint Presentation</vt:lpstr>
      <vt:lpstr>LDA - QDA</vt:lpstr>
      <vt:lpstr>Data Normalization</vt:lpstr>
      <vt:lpstr>II. The Boruta RF-based selection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Normalization effect</vt:lpstr>
      <vt:lpstr>Random Forest - Bagging</vt:lpstr>
      <vt:lpstr>Classification trees</vt:lpstr>
      <vt:lpstr>LASSO</vt:lpstr>
      <vt:lpstr>PCA</vt:lpstr>
      <vt:lpstr>K-means clustering</vt:lpstr>
      <vt:lpstr>PowerPoint Presentation</vt:lpstr>
      <vt:lpstr>Hierarchical clustering</vt:lpstr>
      <vt:lpstr>SVM</vt:lpstr>
      <vt:lpstr>PowerPoint Presentation</vt:lpstr>
      <vt:lpstr>Large C -&gt; more misclassifications (high bias) ;  less variability [Underfitting]</vt:lpstr>
      <vt:lpstr>SVM on PCA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Hepatocellular Carcinoma Detection Using Gene expression</dc:title>
  <cp:lastModifiedBy>Yazid Hoblos</cp:lastModifiedBy>
  <cp:revision>1</cp:revision>
  <dcterms:modified xsi:type="dcterms:W3CDTF">2022-12-05T11:27:34Z</dcterms:modified>
</cp:coreProperties>
</file>