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14"/>
  </p:handoutMasterIdLst>
  <p:sldIdLst>
    <p:sldId id="279" r:id="rId4"/>
    <p:sldId id="280" r:id="rId5"/>
    <p:sldId id="258" r:id="rId6"/>
    <p:sldId id="272" r:id="rId7"/>
    <p:sldId id="321" r:id="rId8"/>
    <p:sldId id="264" r:id="rId9"/>
    <p:sldId id="322" r:id="rId10"/>
    <p:sldId id="323" r:id="rId11"/>
    <p:sldId id="324" r:id="rId12"/>
    <p:sldId id="3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E610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490" autoAdjust="0"/>
    <p:restoredTop sz="94660"/>
  </p:normalViewPr>
  <p:slideViewPr>
    <p:cSldViewPr snapToGrid="0" showGuides="1">
      <p:cViewPr varScale="1">
        <p:scale>
          <a:sx n="88" d="100"/>
          <a:sy n="88" d="100"/>
        </p:scale>
        <p:origin x="-300" y="-96"/>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44A7886-CBD5-4679-9A19-5F9D01580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74496C0-8A95-4E0D-A152-F4298AC3CB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CF014-DC08-4922-BCEE-BD88DE8FE7C1}" type="datetimeFigureOut">
              <a:rPr lang="en-US" smtClean="0"/>
              <a:pPr/>
              <a:t>7/3/2019</a:t>
            </a:fld>
            <a:endParaRPr lang="en-US"/>
          </a:p>
        </p:txBody>
      </p:sp>
      <p:sp>
        <p:nvSpPr>
          <p:cNvPr id="4" name="Footer Placeholder 3">
            <a:extLst>
              <a:ext uri="{FF2B5EF4-FFF2-40B4-BE49-F238E27FC236}">
                <a16:creationId xmlns:a16="http://schemas.microsoft.com/office/drawing/2014/main" xmlns="" id="{17CA34BA-7065-4020-B11C-774585B129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0173A1E-D118-4043-9B37-B1D55726B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A49321-4EC0-43AE-9F03-B3EE854C1EF9}" type="slidenum">
              <a:rPr lang="en-US" smtClean="0"/>
              <a:pPr/>
              <a:t>‹#›</a:t>
            </a:fld>
            <a:endParaRPr lang="en-US"/>
          </a:p>
        </p:txBody>
      </p:sp>
    </p:spTree>
    <p:extLst>
      <p:ext uri="{BB962C8B-B14F-4D97-AF65-F5344CB8AC3E}">
        <p14:creationId xmlns:p14="http://schemas.microsoft.com/office/powerpoint/2010/main" xmlns="" val="3639575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E64D314-A710-48DE-8187-89FFC063AEFE}"/>
              </a:ext>
            </a:extLst>
          </p:cNvPr>
          <p:cNvSpPr/>
          <p:nvPr userDrawn="1"/>
        </p:nvSpPr>
        <p:spPr>
          <a:xfrm>
            <a:off x="0" y="5073741"/>
            <a:ext cx="12192000" cy="1784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58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xmlns="" id="{09EB6ADC-6B44-49DF-82E3-AB3A22E5DE2B}"/>
              </a:ext>
            </a:extLst>
          </p:cNvPr>
          <p:cNvSpPr>
            <a:spLocks noGrp="1"/>
          </p:cNvSpPr>
          <p:nvPr>
            <p:ph type="pic" sz="quarter" idx="41" hasCustomPrompt="1"/>
          </p:nvPr>
        </p:nvSpPr>
        <p:spPr>
          <a:xfrm>
            <a:off x="7628714" y="496198"/>
            <a:ext cx="3930307"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2B7FFA71-E8E7-4BA8-AD43-D1DE14F120D0}"/>
              </a:ext>
            </a:extLst>
          </p:cNvPr>
          <p:cNvSpPr>
            <a:spLocks noGrp="1"/>
          </p:cNvSpPr>
          <p:nvPr>
            <p:ph type="pic" sz="quarter" idx="42" hasCustomPrompt="1"/>
          </p:nvPr>
        </p:nvSpPr>
        <p:spPr>
          <a:xfrm>
            <a:off x="4846324" y="3513718"/>
            <a:ext cx="2608213"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1904559397"/>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3060724287"/>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25CCC988-11E6-43E3-B86B-C909FFF498C6}"/>
              </a:ext>
            </a:extLst>
          </p:cNvPr>
          <p:cNvSpPr>
            <a:spLocks noGrp="1"/>
          </p:cNvSpPr>
          <p:nvPr>
            <p:ph type="pic" sz="quarter" idx="41"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6952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25CCC988-11E6-43E3-B86B-C909FFF498C6}"/>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343129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xmlns=""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xmlns=""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429300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5F11EEFC-446C-47E4-B2EA-DE7ED313E7C9}"/>
              </a:ext>
            </a:extLst>
          </p:cNvPr>
          <p:cNvSpPr/>
          <p:nvPr userDrawn="1"/>
        </p:nvSpPr>
        <p:spPr>
          <a:xfrm>
            <a:off x="4028659" y="0"/>
            <a:ext cx="8163341" cy="6858000"/>
          </a:xfrm>
          <a:custGeom>
            <a:avLst/>
            <a:gdLst>
              <a:gd name="connsiteX0" fmla="*/ 555736 w 8163341"/>
              <a:gd name="connsiteY0" fmla="*/ 0 h 6858000"/>
              <a:gd name="connsiteX1" fmla="*/ 8163341 w 8163341"/>
              <a:gd name="connsiteY1" fmla="*/ 0 h 6858000"/>
              <a:gd name="connsiteX2" fmla="*/ 8163341 w 8163341"/>
              <a:gd name="connsiteY2" fmla="*/ 6858000 h 6858000"/>
              <a:gd name="connsiteX3" fmla="*/ 1386403 w 8163341"/>
              <a:gd name="connsiteY3" fmla="*/ 6858000 h 6858000"/>
              <a:gd name="connsiteX4" fmla="*/ 1368696 w 8163341"/>
              <a:gd name="connsiteY4" fmla="*/ 6835467 h 6858000"/>
              <a:gd name="connsiteX5" fmla="*/ 0 w 8163341"/>
              <a:gd name="connsiteY5" fmla="*/ 2713384 h 6858000"/>
              <a:gd name="connsiteX6" fmla="*/ 541410 w 8163341"/>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3341" h="6858000">
                <a:moveTo>
                  <a:pt x="555736" y="0"/>
                </a:moveTo>
                <a:lnTo>
                  <a:pt x="8163341" y="0"/>
                </a:lnTo>
                <a:lnTo>
                  <a:pt x="8163341" y="6858000"/>
                </a:lnTo>
                <a:lnTo>
                  <a:pt x="1386403" y="6858000"/>
                </a:lnTo>
                <a:lnTo>
                  <a:pt x="1368696" y="6835467"/>
                </a:lnTo>
                <a:cubicBezTo>
                  <a:pt x="509067" y="5686009"/>
                  <a:pt x="0" y="4259146"/>
                  <a:pt x="0" y="2713384"/>
                </a:cubicBezTo>
                <a:cubicBezTo>
                  <a:pt x="0" y="1762146"/>
                  <a:pt x="192783" y="855935"/>
                  <a:pt x="541410" y="316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xmlns="" id="{8697FC26-F258-4DC5-8D4C-92A80119685B}"/>
              </a:ext>
            </a:extLst>
          </p:cNvPr>
          <p:cNvSpPr>
            <a:spLocks noGrp="1"/>
          </p:cNvSpPr>
          <p:nvPr>
            <p:ph type="pic" sz="quarter" idx="41" hasCustomPrompt="1"/>
          </p:nvPr>
        </p:nvSpPr>
        <p:spPr>
          <a:xfrm>
            <a:off x="4131362" y="0"/>
            <a:ext cx="8060638" cy="6858000"/>
          </a:xfrm>
          <a:custGeom>
            <a:avLst/>
            <a:gdLst>
              <a:gd name="connsiteX0" fmla="*/ 555736 w 8060638"/>
              <a:gd name="connsiteY0" fmla="*/ 0 h 6858000"/>
              <a:gd name="connsiteX1" fmla="*/ 8060638 w 8060638"/>
              <a:gd name="connsiteY1" fmla="*/ 0 h 6858000"/>
              <a:gd name="connsiteX2" fmla="*/ 8060638 w 8060638"/>
              <a:gd name="connsiteY2" fmla="*/ 6858000 h 6858000"/>
              <a:gd name="connsiteX3" fmla="*/ 1386404 w 8060638"/>
              <a:gd name="connsiteY3" fmla="*/ 6858000 h 6858000"/>
              <a:gd name="connsiteX4" fmla="*/ 1368697 w 8060638"/>
              <a:gd name="connsiteY4" fmla="*/ 6835467 h 6858000"/>
              <a:gd name="connsiteX5" fmla="*/ 0 w 8060638"/>
              <a:gd name="connsiteY5" fmla="*/ 2713384 h 6858000"/>
              <a:gd name="connsiteX6" fmla="*/ 541410 w 8060638"/>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638" h="6858000">
                <a:moveTo>
                  <a:pt x="555736" y="0"/>
                </a:moveTo>
                <a:lnTo>
                  <a:pt x="8060638" y="0"/>
                </a:lnTo>
                <a:lnTo>
                  <a:pt x="8060638" y="6858000"/>
                </a:lnTo>
                <a:lnTo>
                  <a:pt x="1386404" y="6858000"/>
                </a:lnTo>
                <a:lnTo>
                  <a:pt x="1368697" y="6835467"/>
                </a:lnTo>
                <a:cubicBezTo>
                  <a:pt x="509067" y="5686009"/>
                  <a:pt x="0" y="4259146"/>
                  <a:pt x="0" y="2713384"/>
                </a:cubicBezTo>
                <a:cubicBezTo>
                  <a:pt x="0" y="1762146"/>
                  <a:pt x="192784" y="855935"/>
                  <a:pt x="541410" y="31689"/>
                </a:cubicBez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338190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Hexagon 7">
            <a:extLst>
              <a:ext uri="{FF2B5EF4-FFF2-40B4-BE49-F238E27FC236}">
                <a16:creationId xmlns:a16="http://schemas.microsoft.com/office/drawing/2014/main" xmlns="" id="{81307760-051C-4C15-A332-4E9693E15B43}"/>
              </a:ext>
            </a:extLst>
          </p:cNvPr>
          <p:cNvSpPr/>
          <p:nvPr userDrawn="1"/>
        </p:nvSpPr>
        <p:spPr>
          <a:xfrm>
            <a:off x="627017" y="2679826"/>
            <a:ext cx="11037601" cy="165874"/>
          </a:xfrm>
          <a:custGeom>
            <a:avLst/>
            <a:gdLst/>
            <a:ahLst/>
            <a:cxnLst/>
            <a:rect l="l" t="t" r="r" b="b"/>
            <a:pathLst>
              <a:path w="8352928" h="576064">
                <a:moveTo>
                  <a:pt x="0" y="0"/>
                </a:moveTo>
                <a:lnTo>
                  <a:pt x="7704856" y="0"/>
                </a:lnTo>
                <a:lnTo>
                  <a:pt x="7776864" y="0"/>
                </a:lnTo>
                <a:lnTo>
                  <a:pt x="8208912" y="0"/>
                </a:lnTo>
                <a:lnTo>
                  <a:pt x="8352928" y="288032"/>
                </a:lnTo>
                <a:lnTo>
                  <a:pt x="8208912" y="576064"/>
                </a:lnTo>
                <a:lnTo>
                  <a:pt x="7776864" y="576064"/>
                </a:lnTo>
                <a:lnTo>
                  <a:pt x="7704856" y="576064"/>
                </a:lnTo>
                <a:lnTo>
                  <a:pt x="0" y="57606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그림 개체 틀 2">
            <a:extLst>
              <a:ext uri="{FF2B5EF4-FFF2-40B4-BE49-F238E27FC236}">
                <a16:creationId xmlns:a16="http://schemas.microsoft.com/office/drawing/2014/main" xmlns="" id="{840A11CA-422C-4A04-8A4D-FAF2E080A4BA}"/>
              </a:ext>
            </a:extLst>
          </p:cNvPr>
          <p:cNvSpPr>
            <a:spLocks noGrp="1"/>
          </p:cNvSpPr>
          <p:nvPr>
            <p:ph type="pic" sz="quarter" idx="13" hasCustomPrompt="1"/>
          </p:nvPr>
        </p:nvSpPr>
        <p:spPr>
          <a:xfrm>
            <a:off x="1106725" y="1826763"/>
            <a:ext cx="1872000" cy="1872000"/>
          </a:xfrm>
          <a:prstGeom prst="ellipse">
            <a:avLst/>
          </a:prstGeom>
          <a:solidFill>
            <a:schemeClr val="bg1"/>
          </a:solidFill>
          <a:ln w="50800">
            <a:solidFill>
              <a:schemeClr val="accent1"/>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B4671F09-6A0A-4146-B1B8-FDD75C385BD7}"/>
              </a:ext>
            </a:extLst>
          </p:cNvPr>
          <p:cNvSpPr>
            <a:spLocks noGrp="1"/>
          </p:cNvSpPr>
          <p:nvPr>
            <p:ph type="pic" sz="quarter" idx="14" hasCustomPrompt="1"/>
          </p:nvPr>
        </p:nvSpPr>
        <p:spPr>
          <a:xfrm>
            <a:off x="9193031" y="1826763"/>
            <a:ext cx="1872000" cy="1872000"/>
          </a:xfrm>
          <a:prstGeom prst="ellipse">
            <a:avLst/>
          </a:prstGeom>
          <a:solidFill>
            <a:schemeClr val="bg1"/>
          </a:solidFill>
          <a:ln w="50800">
            <a:solidFill>
              <a:schemeClr val="accent4"/>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1D8A55DD-EC4E-441F-81AD-8EA8BB43D188}"/>
              </a:ext>
            </a:extLst>
          </p:cNvPr>
          <p:cNvSpPr>
            <a:spLocks noGrp="1"/>
          </p:cNvSpPr>
          <p:nvPr>
            <p:ph type="pic" sz="quarter" idx="15" hasCustomPrompt="1"/>
          </p:nvPr>
        </p:nvSpPr>
        <p:spPr>
          <a:xfrm>
            <a:off x="6497595" y="1826763"/>
            <a:ext cx="1872000" cy="1872000"/>
          </a:xfrm>
          <a:prstGeom prst="ellipse">
            <a:avLst/>
          </a:prstGeom>
          <a:solidFill>
            <a:schemeClr val="bg1"/>
          </a:solidFill>
          <a:ln w="50800">
            <a:solidFill>
              <a:schemeClr val="accent3"/>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4C0EFF93-9B49-4BDB-8D8F-A9173DC17B60}"/>
              </a:ext>
            </a:extLst>
          </p:cNvPr>
          <p:cNvSpPr>
            <a:spLocks noGrp="1"/>
          </p:cNvSpPr>
          <p:nvPr>
            <p:ph type="pic" sz="quarter" idx="16" hasCustomPrompt="1"/>
          </p:nvPr>
        </p:nvSpPr>
        <p:spPr>
          <a:xfrm>
            <a:off x="3802160" y="1826763"/>
            <a:ext cx="1872000" cy="1872000"/>
          </a:xfrm>
          <a:prstGeom prst="ellipse">
            <a:avLst/>
          </a:prstGeom>
          <a:solidFill>
            <a:schemeClr val="bg1"/>
          </a:solidFill>
          <a:ln w="50800">
            <a:solidFill>
              <a:schemeClr val="accent2"/>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8" name="Rectangle 7">
            <a:extLst>
              <a:ext uri="{FF2B5EF4-FFF2-40B4-BE49-F238E27FC236}">
                <a16:creationId xmlns:a16="http://schemas.microsoft.com/office/drawing/2014/main" xmlns="" id="{1727EEFC-6B81-4FCF-8608-B01244E803FE}"/>
              </a:ext>
            </a:extLst>
          </p:cNvPr>
          <p:cNvSpPr/>
          <p:nvPr userDrawn="1"/>
        </p:nvSpPr>
        <p:spPr>
          <a:xfrm>
            <a:off x="3694160" y="4207989"/>
            <a:ext cx="20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9" name="Rectangle 8">
            <a:extLst>
              <a:ext uri="{FF2B5EF4-FFF2-40B4-BE49-F238E27FC236}">
                <a16:creationId xmlns:a16="http://schemas.microsoft.com/office/drawing/2014/main" xmlns="" id="{DB610D67-A5B6-4309-B89A-8A1072CFBDFF}"/>
              </a:ext>
            </a:extLst>
          </p:cNvPr>
          <p:cNvSpPr/>
          <p:nvPr userDrawn="1"/>
        </p:nvSpPr>
        <p:spPr>
          <a:xfrm>
            <a:off x="6389595" y="4207989"/>
            <a:ext cx="20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0" name="Rectangle 9">
            <a:extLst>
              <a:ext uri="{FF2B5EF4-FFF2-40B4-BE49-F238E27FC236}">
                <a16:creationId xmlns:a16="http://schemas.microsoft.com/office/drawing/2014/main" xmlns="" id="{2D71F3DA-CDBA-42D2-8E22-75B555233C19}"/>
              </a:ext>
            </a:extLst>
          </p:cNvPr>
          <p:cNvSpPr/>
          <p:nvPr userDrawn="1"/>
        </p:nvSpPr>
        <p:spPr>
          <a:xfrm>
            <a:off x="9085031" y="4207989"/>
            <a:ext cx="2088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1" name="Rectangle 10">
            <a:extLst>
              <a:ext uri="{FF2B5EF4-FFF2-40B4-BE49-F238E27FC236}">
                <a16:creationId xmlns:a16="http://schemas.microsoft.com/office/drawing/2014/main" xmlns="" id="{A160E14D-DED8-4BDC-9BA4-11EC795C536A}"/>
              </a:ext>
            </a:extLst>
          </p:cNvPr>
          <p:cNvSpPr/>
          <p:nvPr userDrawn="1"/>
        </p:nvSpPr>
        <p:spPr>
          <a:xfrm>
            <a:off x="998725" y="4207989"/>
            <a:ext cx="2088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2" name="Text Placeholder 9">
            <a:extLst>
              <a:ext uri="{FF2B5EF4-FFF2-40B4-BE49-F238E27FC236}">
                <a16:creationId xmlns:a16="http://schemas.microsoft.com/office/drawing/2014/main" xmlns="" id="{CF0494C1-45DC-4230-8D7B-EDFD8F3C409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a16="http://schemas.microsoft.com/office/drawing/2014/main" xmlns="" id="{2583D185-DFB2-42F1-9BBA-3E1F4BB1E702}"/>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CB6B6611-3E7E-499A-814C-DC0D6919B6FB}"/>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624EA248-E326-48AF-AA36-DAF279AEC15F}"/>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1423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3" descr="E:\002-KIMS BUSINESS\007-02-MaxPPT-Contents\150902-com-Global-Laptop\mo900.png">
            <a:extLst>
              <a:ext uri="{FF2B5EF4-FFF2-40B4-BE49-F238E27FC236}">
                <a16:creationId xmlns:a16="http://schemas.microsoft.com/office/drawing/2014/main" xmlns="" id="{A0D68BEC-81CA-49DB-B5DB-32E86BC56049}"/>
              </a:ext>
            </a:extLst>
          </p:cNvPr>
          <p:cNvPicPr>
            <a:picLocks noChangeAspect="1" noChangeArrowheads="1"/>
          </p:cNvPicPr>
          <p:nvPr userDrawn="1"/>
        </p:nvPicPr>
        <p:blipFill rotWithShape="1">
          <a:blip r:embed="rId2">
            <a:extLst>
              <a:ext uri="{BEBA8EAE-BF5A-486C-A8C5-ECC9F3942E4B}">
                <a14:imgProps xmlns:a14="http://schemas.microsoft.com/office/drawing/2010/main" xmlns="">
                  <a14:imgLayer r:embed="rId3">
                    <a14:imgEffect>
                      <a14:saturation sat="66000"/>
                    </a14:imgEffect>
                  </a14:imgLayer>
                </a14:imgProps>
              </a:ext>
              <a:ext uri="{28A0092B-C50C-407E-A947-70E740481C1C}">
                <a14:useLocalDpi xmlns:a14="http://schemas.microsoft.com/office/drawing/2010/main" xmlns="" val="0"/>
              </a:ext>
            </a:extLst>
          </a:blip>
          <a:srcRect l="18253"/>
          <a:stretch/>
        </p:blipFill>
        <p:spPr bwMode="auto">
          <a:xfrm>
            <a:off x="0" y="2348880"/>
            <a:ext cx="3683812" cy="450912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xmlns=""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xmlns="" id="{4D6FA72B-64F2-4946-B4AF-2E2AD3ABD15C}"/>
              </a:ext>
            </a:extLst>
          </p:cNvPr>
          <p:cNvSpPr>
            <a:spLocks noGrp="1"/>
          </p:cNvSpPr>
          <p:nvPr>
            <p:ph type="pic" idx="14" hasCustomPrompt="1"/>
          </p:nvPr>
        </p:nvSpPr>
        <p:spPr>
          <a:xfrm>
            <a:off x="1620092" y="2699240"/>
            <a:ext cx="1684418" cy="2650546"/>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707351"/>
              <a:gd name="connsiteY0" fmla="*/ 867 h 2596560"/>
              <a:gd name="connsiteX1" fmla="*/ 1558399 w 1707351"/>
              <a:gd name="connsiteY1" fmla="*/ 0 h 2596560"/>
              <a:gd name="connsiteX2" fmla="*/ 1707351 w 1707351"/>
              <a:gd name="connsiteY2" fmla="*/ 2563461 h 2596560"/>
              <a:gd name="connsiteX3" fmla="*/ 196198 w 1707351"/>
              <a:gd name="connsiteY3" fmla="*/ 2596560 h 2596560"/>
              <a:gd name="connsiteX4" fmla="*/ 0 w 1707351"/>
              <a:gd name="connsiteY4" fmla="*/ 867 h 2596560"/>
              <a:gd name="connsiteX0" fmla="*/ 186979 w 1894330"/>
              <a:gd name="connsiteY0" fmla="*/ 867 h 2596560"/>
              <a:gd name="connsiteX1" fmla="*/ 1745378 w 1894330"/>
              <a:gd name="connsiteY1" fmla="*/ 0 h 2596560"/>
              <a:gd name="connsiteX2" fmla="*/ 1894330 w 1894330"/>
              <a:gd name="connsiteY2" fmla="*/ 2563461 h 2596560"/>
              <a:gd name="connsiteX3" fmla="*/ 0 w 1894330"/>
              <a:gd name="connsiteY3" fmla="*/ 2596560 h 2596560"/>
              <a:gd name="connsiteX4" fmla="*/ 186979 w 1894330"/>
              <a:gd name="connsiteY4" fmla="*/ 867 h 2596560"/>
              <a:gd name="connsiteX0" fmla="*/ 186979 w 1745378"/>
              <a:gd name="connsiteY0" fmla="*/ 867 h 2615713"/>
              <a:gd name="connsiteX1" fmla="*/ 1745378 w 1745378"/>
              <a:gd name="connsiteY1" fmla="*/ 0 h 2615713"/>
              <a:gd name="connsiteX2" fmla="*/ 1528570 w 1745378"/>
              <a:gd name="connsiteY2" fmla="*/ 2615713 h 2615713"/>
              <a:gd name="connsiteX3" fmla="*/ 0 w 1745378"/>
              <a:gd name="connsiteY3" fmla="*/ 2596560 h 2615713"/>
              <a:gd name="connsiteX4" fmla="*/ 186979 w 1745378"/>
              <a:gd name="connsiteY4" fmla="*/ 867 h 2615713"/>
              <a:gd name="connsiteX0" fmla="*/ 186979 w 1658293"/>
              <a:gd name="connsiteY0" fmla="*/ 0 h 2614846"/>
              <a:gd name="connsiteX1" fmla="*/ 1658293 w 1658293"/>
              <a:gd name="connsiteY1" fmla="*/ 16551 h 2614846"/>
              <a:gd name="connsiteX2" fmla="*/ 1528570 w 1658293"/>
              <a:gd name="connsiteY2" fmla="*/ 2614846 h 2614846"/>
              <a:gd name="connsiteX3" fmla="*/ 0 w 1658293"/>
              <a:gd name="connsiteY3" fmla="*/ 2595693 h 2614846"/>
              <a:gd name="connsiteX4" fmla="*/ 186979 w 1658293"/>
              <a:gd name="connsiteY4" fmla="*/ 0 h 2614846"/>
              <a:gd name="connsiteX0" fmla="*/ 186979 w 1545081"/>
              <a:gd name="connsiteY0" fmla="*/ 0 h 2614846"/>
              <a:gd name="connsiteX1" fmla="*/ 1545081 w 1545081"/>
              <a:gd name="connsiteY1" fmla="*/ 16551 h 2614846"/>
              <a:gd name="connsiteX2" fmla="*/ 1528570 w 1545081"/>
              <a:gd name="connsiteY2" fmla="*/ 2614846 h 2614846"/>
              <a:gd name="connsiteX3" fmla="*/ 0 w 1545081"/>
              <a:gd name="connsiteY3" fmla="*/ 2595693 h 2614846"/>
              <a:gd name="connsiteX4" fmla="*/ 186979 w 1545081"/>
              <a:gd name="connsiteY4" fmla="*/ 0 h 2614846"/>
              <a:gd name="connsiteX0" fmla="*/ 186979 w 1675709"/>
              <a:gd name="connsiteY0" fmla="*/ 866 h 2615712"/>
              <a:gd name="connsiteX1" fmla="*/ 1675709 w 1675709"/>
              <a:gd name="connsiteY1" fmla="*/ 0 h 2615712"/>
              <a:gd name="connsiteX2" fmla="*/ 1528570 w 1675709"/>
              <a:gd name="connsiteY2" fmla="*/ 2615712 h 2615712"/>
              <a:gd name="connsiteX3" fmla="*/ 0 w 1675709"/>
              <a:gd name="connsiteY3" fmla="*/ 2596559 h 2615712"/>
              <a:gd name="connsiteX4" fmla="*/ 186979 w 1675709"/>
              <a:gd name="connsiteY4" fmla="*/ 866 h 2615712"/>
              <a:gd name="connsiteX0" fmla="*/ 169562 w 1675709"/>
              <a:gd name="connsiteY0" fmla="*/ 18283 h 2615712"/>
              <a:gd name="connsiteX1" fmla="*/ 1675709 w 1675709"/>
              <a:gd name="connsiteY1" fmla="*/ 0 h 2615712"/>
              <a:gd name="connsiteX2" fmla="*/ 1528570 w 1675709"/>
              <a:gd name="connsiteY2" fmla="*/ 2615712 h 2615712"/>
              <a:gd name="connsiteX3" fmla="*/ 0 w 1675709"/>
              <a:gd name="connsiteY3" fmla="*/ 2596559 h 2615712"/>
              <a:gd name="connsiteX4" fmla="*/ 169562 w 1675709"/>
              <a:gd name="connsiteY4" fmla="*/ 18283 h 2615712"/>
              <a:gd name="connsiteX0" fmla="*/ 169562 w 1667000"/>
              <a:gd name="connsiteY0" fmla="*/ 18283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18283 h 2615712"/>
              <a:gd name="connsiteX0" fmla="*/ 169562 w 1667000"/>
              <a:gd name="connsiteY0" fmla="*/ 866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866 h 2615712"/>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13976 h 2641837"/>
              <a:gd name="connsiteX4" fmla="*/ 169562 w 1667000"/>
              <a:gd name="connsiteY4" fmla="*/ 26991 h 2641837"/>
              <a:gd name="connsiteX0" fmla="*/ 169562 w 1667000"/>
              <a:gd name="connsiteY0" fmla="*/ 26991 h 2650546"/>
              <a:gd name="connsiteX1" fmla="*/ 1667000 w 1667000"/>
              <a:gd name="connsiteY1" fmla="*/ 0 h 2650546"/>
              <a:gd name="connsiteX2" fmla="*/ 1528570 w 1667000"/>
              <a:gd name="connsiteY2" fmla="*/ 2650546 h 2650546"/>
              <a:gd name="connsiteX3" fmla="*/ 0 w 1667000"/>
              <a:gd name="connsiteY3" fmla="*/ 2613976 h 2650546"/>
              <a:gd name="connsiteX4" fmla="*/ 169562 w 1667000"/>
              <a:gd name="connsiteY4" fmla="*/ 26991 h 2650546"/>
              <a:gd name="connsiteX0" fmla="*/ 169562 w 1684418"/>
              <a:gd name="connsiteY0" fmla="*/ 26991 h 2650546"/>
              <a:gd name="connsiteX1" fmla="*/ 1684418 w 1684418"/>
              <a:gd name="connsiteY1" fmla="*/ 0 h 2650546"/>
              <a:gd name="connsiteX2" fmla="*/ 1528570 w 1684418"/>
              <a:gd name="connsiteY2" fmla="*/ 2650546 h 2650546"/>
              <a:gd name="connsiteX3" fmla="*/ 0 w 1684418"/>
              <a:gd name="connsiteY3" fmla="*/ 2613976 h 2650546"/>
              <a:gd name="connsiteX4" fmla="*/ 169562 w 1684418"/>
              <a:gd name="connsiteY4" fmla="*/ 26991 h 26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418" h="2650546">
                <a:moveTo>
                  <a:pt x="169562" y="26991"/>
                </a:moveTo>
                <a:lnTo>
                  <a:pt x="1684418" y="0"/>
                </a:lnTo>
                <a:lnTo>
                  <a:pt x="1528570" y="2650546"/>
                </a:lnTo>
                <a:lnTo>
                  <a:pt x="0" y="2613976"/>
                </a:lnTo>
                <a:lnTo>
                  <a:pt x="169562" y="26991"/>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2687546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xmlns="" id="{69B1A541-96AC-491F-A4C3-A87E563723CA}"/>
              </a:ext>
            </a:extLst>
          </p:cNvPr>
          <p:cNvSpPr>
            <a:spLocks noGrp="1"/>
          </p:cNvSpPr>
          <p:nvPr>
            <p:ph type="pic" sz="quarter" idx="42" hasCustomPrompt="1"/>
          </p:nvPr>
        </p:nvSpPr>
        <p:spPr>
          <a:xfrm>
            <a:off x="756172"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xmlns="" id="{483ECD2A-B2C9-421D-A8D2-32E383E518AD}"/>
              </a:ext>
            </a:extLst>
          </p:cNvPr>
          <p:cNvSpPr>
            <a:spLocks noGrp="1"/>
          </p:cNvSpPr>
          <p:nvPr>
            <p:ph type="pic" sz="quarter" idx="43" hasCustomPrompt="1"/>
          </p:nvPr>
        </p:nvSpPr>
        <p:spPr>
          <a:xfrm>
            <a:off x="4480350"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xmlns="" id="{3A93B8D7-9580-4A09-9DAC-42E66631F61C}"/>
              </a:ext>
            </a:extLst>
          </p:cNvPr>
          <p:cNvSpPr>
            <a:spLocks noGrp="1"/>
          </p:cNvSpPr>
          <p:nvPr>
            <p:ph type="pic" sz="quarter" idx="44" hasCustomPrompt="1"/>
          </p:nvPr>
        </p:nvSpPr>
        <p:spPr>
          <a:xfrm>
            <a:off x="8257279"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Oval 19">
            <a:extLst>
              <a:ext uri="{FF2B5EF4-FFF2-40B4-BE49-F238E27FC236}">
                <a16:creationId xmlns:a16="http://schemas.microsoft.com/office/drawing/2014/main" xmlns="" id="{16D13416-37E2-47AB-A01D-21EAD8DDE15A}"/>
              </a:ext>
            </a:extLst>
          </p:cNvPr>
          <p:cNvSpPr/>
          <p:nvPr userDrawn="1"/>
        </p:nvSpPr>
        <p:spPr>
          <a:xfrm>
            <a:off x="8165839" y="4605474"/>
            <a:ext cx="1554480" cy="155448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a:extLst>
              <a:ext uri="{FF2B5EF4-FFF2-40B4-BE49-F238E27FC236}">
                <a16:creationId xmlns:a16="http://schemas.microsoft.com/office/drawing/2014/main" xmlns="" id="{9E6CFF5B-D9AE-4106-8445-EBB74E8C1D93}"/>
              </a:ext>
            </a:extLst>
          </p:cNvPr>
          <p:cNvSpPr/>
          <p:nvPr userDrawn="1"/>
        </p:nvSpPr>
        <p:spPr>
          <a:xfrm>
            <a:off x="664732" y="4605474"/>
            <a:ext cx="1554480" cy="1554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a16="http://schemas.microsoft.com/office/drawing/2014/main" xmlns="" id="{A954ABF2-964B-4695-9125-6F6F0AAE886D}"/>
              </a:ext>
            </a:extLst>
          </p:cNvPr>
          <p:cNvSpPr/>
          <p:nvPr userDrawn="1"/>
        </p:nvSpPr>
        <p:spPr>
          <a:xfrm>
            <a:off x="4388910" y="4605474"/>
            <a:ext cx="1554480" cy="15544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 Placeholder 9">
            <a:extLst>
              <a:ext uri="{FF2B5EF4-FFF2-40B4-BE49-F238E27FC236}">
                <a16:creationId xmlns:a16="http://schemas.microsoft.com/office/drawing/2014/main" xmlns="" id="{E86BD326-A0F4-4536-BFA3-9946312E409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xmlns="" id="{CDA8B23D-E5B8-4CD0-8EC1-A3AB2E3F9089}"/>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BA5F741-3ADB-40A1-93F3-257F05B4C5F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69476099-B6CF-4F49-B704-F82E3664514A}"/>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360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A74E0E-C5F6-48B4-8A48-5F0E3983DB42}"/>
              </a:ext>
            </a:extLst>
          </p:cNvPr>
          <p:cNvSpPr/>
          <p:nvPr userDrawn="1"/>
        </p:nvSpPr>
        <p:spPr>
          <a:xfrm>
            <a:off x="0" y="3847729"/>
            <a:ext cx="12192000" cy="301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462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A74E0E-C5F6-48B4-8A48-5F0E3983DB42}"/>
              </a:ext>
            </a:extLst>
          </p:cNvPr>
          <p:cNvSpPr/>
          <p:nvPr userDrawn="1"/>
        </p:nvSpPr>
        <p:spPr>
          <a:xfrm>
            <a:off x="0" y="3847729"/>
            <a:ext cx="12192000" cy="301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xmlns=""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xmlns=""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548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10868410" y="4207471"/>
            <a:ext cx="863147" cy="2425033"/>
          </a:xfrm>
          <a:prstGeom prst="rect">
            <a:avLst/>
          </a:prstGeom>
        </p:spPr>
      </p:pic>
      <p:cxnSp>
        <p:nvCxnSpPr>
          <p:cNvPr id="4" name="Straight Connector 3">
            <a:extLst>
              <a:ext uri="{FF2B5EF4-FFF2-40B4-BE49-F238E27FC236}">
                <a16:creationId xmlns:a16="http://schemas.microsoft.com/office/drawing/2014/main" xmlns=""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6342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xmlns="" id="{AC16D358-38D5-4BFB-AC73-E794FB27720B}"/>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xmlns="" id="{16BB385D-8C47-4005-9822-A2A7BF9BE78D}"/>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0F10182-1458-4BD9-85CC-A0AF172DCC3F}"/>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xmlns="" id="{9ACF6F13-89E5-476D-994C-CFF762A28737}"/>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90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xmlns="" id="{DF0E7D4B-AC33-4A8C-8204-4FE282F7F8F5}"/>
              </a:ext>
            </a:extLst>
          </p:cNvPr>
          <p:cNvSpPr>
            <a:spLocks noChangeAspect="1"/>
          </p:cNvSpPr>
          <p:nvPr userDrawn="1"/>
        </p:nvSpPr>
        <p:spPr>
          <a:xfrm>
            <a:off x="817094" y="405520"/>
            <a:ext cx="3605776" cy="3657538"/>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Oval 21">
            <a:extLst>
              <a:ext uri="{FF2B5EF4-FFF2-40B4-BE49-F238E27FC236}">
                <a16:creationId xmlns:a16="http://schemas.microsoft.com/office/drawing/2014/main" xmlns="" id="{208A355B-288B-46AC-8F6D-C8E1883AEEBD}"/>
              </a:ext>
            </a:extLst>
          </p:cNvPr>
          <p:cNvSpPr>
            <a:spLocks noChangeAspect="1"/>
          </p:cNvSpPr>
          <p:nvPr userDrawn="1"/>
        </p:nvSpPr>
        <p:spPr>
          <a:xfrm rot="21317264">
            <a:off x="4317855" y="1291151"/>
            <a:ext cx="5263890" cy="5339456"/>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ectangle 7">
            <a:extLst>
              <a:ext uri="{FF2B5EF4-FFF2-40B4-BE49-F238E27FC236}">
                <a16:creationId xmlns:a16="http://schemas.microsoft.com/office/drawing/2014/main" xmlns="" id="{FE21FA63-AC15-4DE7-9AE2-3208C793519C}"/>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xmlns=""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xmlns=""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6354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06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856387" y="925918"/>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xmlns="" id="{1DD60E7E-E490-46D9-AB9B-87D9364A77D2}"/>
              </a:ext>
            </a:extLst>
          </p:cNvPr>
          <p:cNvSpPr/>
          <p:nvPr userDrawn="1"/>
        </p:nvSpPr>
        <p:spPr>
          <a:xfrm rot="2869724" flipH="1">
            <a:off x="-802604" y="1334467"/>
            <a:ext cx="5051336" cy="4369711"/>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xmlns="" id="{92F6D567-C060-4D2B-B097-8C3176DB8302}"/>
              </a:ext>
            </a:extLst>
          </p:cNvPr>
          <p:cNvCxnSpPr>
            <a:cxnSpLocks/>
          </p:cNvCxnSpPr>
          <p:nvPr userDrawn="1"/>
        </p:nvCxnSpPr>
        <p:spPr>
          <a:xfrm flipH="1">
            <a:off x="2872409" y="477136"/>
            <a:ext cx="8670698"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8A31E12-92B8-44BE-9F73-32CC46810BBB}"/>
              </a:ext>
            </a:extLst>
          </p:cNvPr>
          <p:cNvCxnSpPr>
            <a:cxnSpLocks/>
          </p:cNvCxnSpPr>
          <p:nvPr userDrawn="1"/>
        </p:nvCxnSpPr>
        <p:spPr>
          <a:xfrm flipH="1">
            <a:off x="2976596" y="6392850"/>
            <a:ext cx="8566511"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778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1623393" y="701527"/>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xmlns="" id="{1DD60E7E-E490-46D9-AB9B-87D9364A77D2}"/>
              </a:ext>
            </a:extLst>
          </p:cNvPr>
          <p:cNvSpPr/>
          <p:nvPr userDrawn="1"/>
        </p:nvSpPr>
        <p:spPr>
          <a:xfrm rot="2816880" flipH="1">
            <a:off x="211958" y="4192650"/>
            <a:ext cx="2181863" cy="188744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xmlns="" id="{92F6D567-C060-4D2B-B097-8C3176DB8302}"/>
              </a:ext>
            </a:extLst>
          </p:cNvPr>
          <p:cNvCxnSpPr>
            <a:cxnSpLocks/>
          </p:cNvCxnSpPr>
          <p:nvPr userDrawn="1"/>
        </p:nvCxnSpPr>
        <p:spPr>
          <a:xfrm flipH="1">
            <a:off x="1281085" y="477136"/>
            <a:ext cx="1026202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8A31E12-92B8-44BE-9F73-32CC46810BBB}"/>
              </a:ext>
            </a:extLst>
          </p:cNvPr>
          <p:cNvCxnSpPr>
            <a:cxnSpLocks/>
          </p:cNvCxnSpPr>
          <p:nvPr userDrawn="1"/>
        </p:nvCxnSpPr>
        <p:spPr>
          <a:xfrm flipH="1">
            <a:off x="1281085" y="6392850"/>
            <a:ext cx="10262024" cy="1749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FCEB618-9DF6-4F92-9895-C3F16A28D107}"/>
              </a:ext>
            </a:extLst>
          </p:cNvPr>
          <p:cNvCxnSpPr>
            <a:cxnSpLocks/>
          </p:cNvCxnSpPr>
          <p:nvPr userDrawn="1"/>
        </p:nvCxnSpPr>
        <p:spPr>
          <a:xfrm flipV="1">
            <a:off x="1281085" y="477136"/>
            <a:ext cx="0" cy="1173029"/>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8340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452914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91698797"/>
      </p:ext>
    </p:extLst>
  </p:cSld>
  <p:clrMap bg1="lt1" tx1="dk1" bg2="lt2" tx2="dk2" accent1="accent1" accent2="accent2" accent3="accent3" accent4="accent4" accent5="accent5" accent6="accent6" hlink="hlink" folHlink="folHlink"/>
  <p:sldLayoutIdLst>
    <p:sldLayoutId id="2147483652" r:id="rId1"/>
    <p:sldLayoutId id="2147483657" r:id="rId2"/>
    <p:sldLayoutId id="2147483658" r:id="rId3"/>
    <p:sldLayoutId id="2147483661" r:id="rId4"/>
    <p:sldLayoutId id="2147483653" r:id="rId5"/>
    <p:sldLayoutId id="2147483660" r:id="rId6"/>
    <p:sldLayoutId id="2147483664" r:id="rId7"/>
    <p:sldLayoutId id="2147483666" r:id="rId8"/>
    <p:sldLayoutId id="2147483667" r:id="rId9"/>
    <p:sldLayoutId id="2147483668" r:id="rId10"/>
    <p:sldLayoutId id="2147483674" r:id="rId11"/>
    <p:sldLayoutId id="2147483669" r:id="rId12"/>
    <p:sldLayoutId id="2147483671" r:id="rId13"/>
    <p:sldLayoutId id="2147483670" r:id="rId14"/>
    <p:sldLayoutId id="2147483665" r:id="rId15"/>
    <p:sldLayoutId id="2147483656" r:id="rId16"/>
    <p:sldLayoutId id="214748367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490D54D9-55DA-481B-B13E-D2348E6382B1}"/>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smtClean="0">
                <a:solidFill>
                  <a:schemeClr val="accent1"/>
                </a:solidFill>
                <a:cs typeface="Arial" pitchFamily="34" charset="0"/>
              </a:rPr>
              <a:t>How to predict the best area in London to open it? </a:t>
            </a:r>
            <a:endParaRPr lang="ko-KR" altLang="en-US" b="1" dirty="0">
              <a:solidFill>
                <a:schemeClr val="accent1"/>
              </a:solidFill>
              <a:cs typeface="Arial" pitchFamily="34" charset="0"/>
            </a:endParaRPr>
          </a:p>
        </p:txBody>
      </p:sp>
      <p:grpSp>
        <p:nvGrpSpPr>
          <p:cNvPr id="16" name="Group 15">
            <a:extLst>
              <a:ext uri="{FF2B5EF4-FFF2-40B4-BE49-F238E27FC236}">
                <a16:creationId xmlns:a16="http://schemas.microsoft.com/office/drawing/2014/main" xmlns="" id="{423070A8-164E-446C-B048-5EFBB57FA827}"/>
              </a:ext>
            </a:extLst>
          </p:cNvPr>
          <p:cNvGrpSpPr/>
          <p:nvPr/>
        </p:nvGrpSpPr>
        <p:grpSpPr>
          <a:xfrm>
            <a:off x="764786" y="3215010"/>
            <a:ext cx="10120927" cy="1866302"/>
            <a:chOff x="352044" y="3691300"/>
            <a:chExt cx="10120927" cy="2258228"/>
          </a:xfrm>
        </p:grpSpPr>
        <p:sp>
          <p:nvSpPr>
            <p:cNvPr id="18" name="TextBox 17">
              <a:extLst>
                <a:ext uri="{FF2B5EF4-FFF2-40B4-BE49-F238E27FC236}">
                  <a16:creationId xmlns:a16="http://schemas.microsoft.com/office/drawing/2014/main" xmlns="" id="{F65EE574-43F5-4AE8-ADE0-683F23444D63}"/>
                </a:ext>
              </a:extLst>
            </p:cNvPr>
            <p:cNvSpPr txBox="1"/>
            <p:nvPr/>
          </p:nvSpPr>
          <p:spPr>
            <a:xfrm>
              <a:off x="352044" y="3691300"/>
              <a:ext cx="10120927" cy="1340677"/>
            </a:xfrm>
            <a:prstGeom prst="rect">
              <a:avLst/>
            </a:prstGeom>
            <a:noFill/>
          </p:spPr>
          <p:txBody>
            <a:bodyPr wrap="square" rtlCol="0" anchor="ctr">
              <a:spAutoFit/>
            </a:bodyPr>
            <a:lstStyle/>
            <a:p>
              <a:r>
                <a:rPr lang="en-US" altLang="ko-KR" sz="6600" b="1" dirty="0" smtClean="0">
                  <a:cs typeface="Arial" pitchFamily="34" charset="0"/>
                </a:rPr>
                <a:t>An African Restaurant </a:t>
              </a:r>
              <a:endParaRPr lang="ko-KR" altLang="en-US" sz="6600" b="1" dirty="0">
                <a:cs typeface="Arial" pitchFamily="34" charset="0"/>
              </a:endParaRPr>
            </a:p>
          </p:txBody>
        </p:sp>
        <p:sp>
          <p:nvSpPr>
            <p:cNvPr id="19" name="TextBox 18">
              <a:extLst>
                <a:ext uri="{FF2B5EF4-FFF2-40B4-BE49-F238E27FC236}">
                  <a16:creationId xmlns:a16="http://schemas.microsoft.com/office/drawing/2014/main" xmlns="" id="{388CD6A9-FB77-4C74-A371-0EF7CFAF2DCE}"/>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smtClean="0">
                  <a:cs typeface="Arial" pitchFamily="34" charset="0"/>
                </a:rPr>
                <a:t>In London</a:t>
              </a:r>
              <a:endParaRPr lang="ko-KR" altLang="en-US" sz="6600" b="1" dirty="0">
                <a:cs typeface="Arial" pitchFamily="34" charset="0"/>
              </a:endParaRPr>
            </a:p>
          </p:txBody>
        </p:sp>
      </p:grpSp>
    </p:spTree>
    <p:extLst>
      <p:ext uri="{BB962C8B-B14F-4D97-AF65-F5344CB8AC3E}">
        <p14:creationId xmlns:p14="http://schemas.microsoft.com/office/powerpoint/2010/main" xmlns="" val="57512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xmlns="" id="{E9A9EF98-61CE-480C-B970-4FAA2CE21173}"/>
              </a:ext>
            </a:extLst>
          </p:cNvPr>
          <p:cNvSpPr txBox="1"/>
          <p:nvPr/>
        </p:nvSpPr>
        <p:spPr>
          <a:xfrm>
            <a:off x="-1" y="4739661"/>
            <a:ext cx="12192001" cy="923330"/>
          </a:xfrm>
          <a:prstGeom prst="rect">
            <a:avLst/>
          </a:prstGeom>
          <a:noFill/>
        </p:spPr>
        <p:txBody>
          <a:bodyPr wrap="square" rtlCol="0" anchor="ctr">
            <a:spAutoFit/>
          </a:bodyPr>
          <a:lstStyle/>
          <a:p>
            <a:pPr algn="ctr"/>
            <a:r>
              <a:rPr lang="en-US" sz="5400" b="1" dirty="0" smtClean="0">
                <a:solidFill>
                  <a:schemeClr val="accent1"/>
                </a:solidFill>
              </a:rPr>
              <a:t>Conclusion</a:t>
            </a:r>
            <a:endParaRPr lang="en-US" sz="5400" b="1" dirty="0">
              <a:solidFill>
                <a:schemeClr val="accent1"/>
              </a:solidFill>
            </a:endParaRPr>
          </a:p>
        </p:txBody>
      </p:sp>
      <p:sp>
        <p:nvSpPr>
          <p:cNvPr id="8" name="Rectangle 7"/>
          <p:cNvSpPr/>
          <p:nvPr/>
        </p:nvSpPr>
        <p:spPr>
          <a:xfrm>
            <a:off x="1077686" y="942601"/>
            <a:ext cx="10352314" cy="1754326"/>
          </a:xfrm>
          <a:prstGeom prst="rect">
            <a:avLst/>
          </a:prstGeom>
        </p:spPr>
        <p:txBody>
          <a:bodyPr wrap="square">
            <a:spAutoFit/>
          </a:bodyPr>
          <a:lstStyle/>
          <a:p>
            <a:r>
              <a:rPr lang="en-US" dirty="0" smtClean="0"/>
              <a:t>From the results we can conclude that Clusters 2 and 3 are the most viable clusters to create an African Restaurant. Their proximity to other amenities and accessibility to station are paramount. The proximity to resources needed is paramount as </a:t>
            </a:r>
            <a:r>
              <a:rPr lang="en-US" dirty="0" err="1" smtClean="0"/>
              <a:t>Lewisham</a:t>
            </a:r>
            <a:r>
              <a:rPr lang="en-US" dirty="0" smtClean="0"/>
              <a:t> and </a:t>
            </a:r>
            <a:r>
              <a:rPr lang="en-US" dirty="0" err="1" smtClean="0"/>
              <a:t>Lambeth</a:t>
            </a:r>
            <a:r>
              <a:rPr lang="en-US" dirty="0" smtClean="0"/>
              <a:t> are not far out from </a:t>
            </a:r>
            <a:r>
              <a:rPr lang="en-US" dirty="0" err="1" smtClean="0"/>
              <a:t>Peckham</a:t>
            </a:r>
            <a:r>
              <a:rPr lang="en-US" dirty="0" smtClean="0"/>
              <a:t> (under </a:t>
            </a:r>
            <a:r>
              <a:rPr lang="en-US" dirty="0" err="1" smtClean="0"/>
              <a:t>Southwark</a:t>
            </a:r>
            <a:r>
              <a:rPr lang="en-US" dirty="0" smtClean="0"/>
              <a:t>). More factors can affect the results if included in this project, for example, more facilities near the area we will open the African restaurant, the traffic access, hotels, and also the feed back of people on other African restaurants if any</a:t>
            </a:r>
            <a:r>
              <a:rPr lang="en-US" dirty="0" smtClean="0"/>
              <a:t>.​</a:t>
            </a:r>
            <a:endParaRPr lang="en-US" dirty="0"/>
          </a:p>
        </p:txBody>
      </p:sp>
    </p:spTree>
    <p:extLst>
      <p:ext uri="{BB962C8B-B14F-4D97-AF65-F5344CB8AC3E}">
        <p14:creationId xmlns:p14="http://schemas.microsoft.com/office/powerpoint/2010/main" xmlns="" val="55693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xmlns="" id="{E9A9EF98-61CE-480C-B970-4FAA2CE21173}"/>
              </a:ext>
            </a:extLst>
          </p:cNvPr>
          <p:cNvSpPr txBox="1"/>
          <p:nvPr/>
        </p:nvSpPr>
        <p:spPr>
          <a:xfrm>
            <a:off x="-1" y="4739661"/>
            <a:ext cx="12192001" cy="923330"/>
          </a:xfrm>
          <a:prstGeom prst="rect">
            <a:avLst/>
          </a:prstGeom>
          <a:noFill/>
        </p:spPr>
        <p:txBody>
          <a:bodyPr wrap="square" rtlCol="0" anchor="ctr">
            <a:spAutoFit/>
          </a:bodyPr>
          <a:lstStyle/>
          <a:p>
            <a:pPr algn="ctr"/>
            <a:r>
              <a:rPr lang="en-US" altLang="ko-KR" sz="5400" dirty="0" smtClean="0">
                <a:solidFill>
                  <a:schemeClr val="accent1"/>
                </a:solidFill>
                <a:cs typeface="Arial" pitchFamily="34" charset="0"/>
              </a:rPr>
              <a:t>Introduction </a:t>
            </a:r>
            <a:endParaRPr lang="ko-KR" altLang="en-US" sz="5400" dirty="0">
              <a:solidFill>
                <a:schemeClr val="accent1"/>
              </a:solidFill>
              <a:cs typeface="Arial" pitchFamily="34" charset="0"/>
            </a:endParaRPr>
          </a:p>
        </p:txBody>
      </p:sp>
      <p:sp>
        <p:nvSpPr>
          <p:cNvPr id="45" name="TextBox 44">
            <a:extLst>
              <a:ext uri="{FF2B5EF4-FFF2-40B4-BE49-F238E27FC236}">
                <a16:creationId xmlns:a16="http://schemas.microsoft.com/office/drawing/2014/main" xmlns="" id="{D5758603-9440-4277-B3F5-CB97C550D6B7}"/>
              </a:ext>
            </a:extLst>
          </p:cNvPr>
          <p:cNvSpPr txBox="1"/>
          <p:nvPr/>
        </p:nvSpPr>
        <p:spPr>
          <a:xfrm>
            <a:off x="-19" y="5586411"/>
            <a:ext cx="12191854" cy="379656"/>
          </a:xfrm>
          <a:prstGeom prst="rect">
            <a:avLst/>
          </a:prstGeom>
          <a:noFill/>
        </p:spPr>
        <p:txBody>
          <a:bodyPr wrap="square" rtlCol="0" anchor="ctr">
            <a:spAutoFit/>
          </a:bodyPr>
          <a:lstStyle/>
          <a:p>
            <a:pPr algn="ctr"/>
            <a:r>
              <a:rPr lang="en-US" altLang="ko-KR" sz="1867" dirty="0" smtClean="0">
                <a:solidFill>
                  <a:schemeClr val="accent1"/>
                </a:solidFill>
                <a:cs typeface="Arial" pitchFamily="34" charset="0"/>
              </a:rPr>
              <a:t>The Business Problem </a:t>
            </a:r>
            <a:endParaRPr lang="ko-KR" altLang="en-US" sz="1867" dirty="0">
              <a:solidFill>
                <a:schemeClr val="accent1"/>
              </a:solidFill>
              <a:cs typeface="Arial" pitchFamily="34" charset="0"/>
            </a:endParaRPr>
          </a:p>
        </p:txBody>
      </p:sp>
      <p:sp>
        <p:nvSpPr>
          <p:cNvPr id="8" name="Rectangle 7"/>
          <p:cNvSpPr/>
          <p:nvPr/>
        </p:nvSpPr>
        <p:spPr>
          <a:xfrm>
            <a:off x="1077686" y="942601"/>
            <a:ext cx="10352314" cy="2308324"/>
          </a:xfrm>
          <a:prstGeom prst="rect">
            <a:avLst/>
          </a:prstGeom>
        </p:spPr>
        <p:txBody>
          <a:bodyPr wrap="square">
            <a:spAutoFit/>
          </a:bodyPr>
          <a:lstStyle/>
          <a:p>
            <a:pPr indent="446088">
              <a:buFont typeface="Arial" pitchFamily="34" charset="0"/>
              <a:buChar char="•"/>
            </a:pPr>
            <a:r>
              <a:rPr lang="en-US" dirty="0" smtClean="0"/>
              <a:t>The idea of this capstone project is to help those people to know the best location in London to have a good revenue at the end</a:t>
            </a:r>
            <a:r>
              <a:rPr lang="en-US" dirty="0" smtClean="0"/>
              <a:t>.</a:t>
            </a:r>
          </a:p>
          <a:p>
            <a:pPr indent="446088">
              <a:buFont typeface="Arial" pitchFamily="34" charset="0"/>
              <a:buChar char="•"/>
            </a:pPr>
            <a:r>
              <a:rPr lang="en-US" dirty="0" smtClean="0"/>
              <a:t>The problem </a:t>
            </a:r>
            <a:r>
              <a:rPr lang="en-US" dirty="0" smtClean="0"/>
              <a:t>is </a:t>
            </a:r>
            <a:r>
              <a:rPr lang="en-US" dirty="0" smtClean="0"/>
              <a:t>the big area of London which has 8 different areas as following: South East, South West, West, North, East Central, East, West Central, and North West. </a:t>
            </a:r>
            <a:endParaRPr lang="en-US" dirty="0" smtClean="0"/>
          </a:p>
          <a:p>
            <a:pPr indent="446088">
              <a:buFont typeface="Arial" pitchFamily="34" charset="0"/>
              <a:buChar char="•"/>
            </a:pPr>
            <a:r>
              <a:rPr lang="en-US" dirty="0" smtClean="0"/>
              <a:t>There </a:t>
            </a:r>
            <a:r>
              <a:rPr lang="en-US" dirty="0" smtClean="0"/>
              <a:t>is a high multicultural sense</a:t>
            </a:r>
            <a:r>
              <a:rPr lang="en-US" dirty="0" smtClean="0"/>
              <a:t>.</a:t>
            </a:r>
          </a:p>
          <a:p>
            <a:pPr indent="446088">
              <a:buFont typeface="Arial" pitchFamily="34" charset="0"/>
              <a:buChar char="•"/>
            </a:pPr>
            <a:r>
              <a:rPr lang="en-US" dirty="0" smtClean="0"/>
              <a:t>There are many fine restaurants in London – African, Asian, Middle Eastern, Latin and American restaurants. </a:t>
            </a:r>
          </a:p>
          <a:p>
            <a:pPr indent="446088">
              <a:buFont typeface="Arial" pitchFamily="34" charset="0"/>
              <a:buChar char="•"/>
            </a:pPr>
            <a:endParaRPr lang="en-US" dirty="0"/>
          </a:p>
        </p:txBody>
      </p:sp>
    </p:spTree>
    <p:extLst>
      <p:ext uri="{BB962C8B-B14F-4D97-AF65-F5344CB8AC3E}">
        <p14:creationId xmlns:p14="http://schemas.microsoft.com/office/powerpoint/2010/main" xmlns="" val="55693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xmlns="" id="{56E35D2B-BC4C-4889-BE5E-FA96991814A0}"/>
              </a:ext>
            </a:extLst>
          </p:cNvPr>
          <p:cNvCxnSpPr>
            <a:cxnSpLocks/>
          </p:cNvCxnSpPr>
          <p:nvPr/>
        </p:nvCxnSpPr>
        <p:spPr>
          <a:xfrm rot="10800000" flipV="1">
            <a:off x="718457" y="5228108"/>
            <a:ext cx="10868194" cy="795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E9A9EF98-61CE-480C-B970-4FAA2CE21173}"/>
              </a:ext>
            </a:extLst>
          </p:cNvPr>
          <p:cNvSpPr txBox="1"/>
          <p:nvPr/>
        </p:nvSpPr>
        <p:spPr>
          <a:xfrm>
            <a:off x="-1" y="5371049"/>
            <a:ext cx="12192001" cy="923330"/>
          </a:xfrm>
          <a:prstGeom prst="rect">
            <a:avLst/>
          </a:prstGeom>
          <a:noFill/>
        </p:spPr>
        <p:txBody>
          <a:bodyPr wrap="square" rtlCol="0" anchor="ctr">
            <a:spAutoFit/>
          </a:bodyPr>
          <a:lstStyle/>
          <a:p>
            <a:pPr algn="ctr"/>
            <a:r>
              <a:rPr lang="en-US" altLang="ko-KR" sz="5400" dirty="0" smtClean="0">
                <a:solidFill>
                  <a:schemeClr val="accent1"/>
                </a:solidFill>
                <a:cs typeface="Arial" pitchFamily="34" charset="0"/>
              </a:rPr>
              <a:t>Data Will be Used</a:t>
            </a:r>
            <a:endParaRPr lang="ko-KR" altLang="en-US" sz="5400" dirty="0">
              <a:solidFill>
                <a:schemeClr val="accent1"/>
              </a:solidFill>
              <a:cs typeface="Arial" pitchFamily="34" charset="0"/>
            </a:endParaRPr>
          </a:p>
        </p:txBody>
      </p:sp>
      <p:sp>
        <p:nvSpPr>
          <p:cNvPr id="39" name="TextBox 38">
            <a:extLst>
              <a:ext uri="{FF2B5EF4-FFF2-40B4-BE49-F238E27FC236}">
                <a16:creationId xmlns:a16="http://schemas.microsoft.com/office/drawing/2014/main" xmlns="" id="{D5758603-9440-4277-B3F5-CB97C550D6B7}"/>
              </a:ext>
            </a:extLst>
          </p:cNvPr>
          <p:cNvSpPr txBox="1"/>
          <p:nvPr/>
        </p:nvSpPr>
        <p:spPr>
          <a:xfrm>
            <a:off x="-19" y="6174255"/>
            <a:ext cx="12191854" cy="379656"/>
          </a:xfrm>
          <a:prstGeom prst="rect">
            <a:avLst/>
          </a:prstGeom>
          <a:noFill/>
        </p:spPr>
        <p:txBody>
          <a:bodyPr wrap="square" rtlCol="0" anchor="ctr">
            <a:spAutoFit/>
          </a:bodyPr>
          <a:lstStyle/>
          <a:p>
            <a:pPr algn="ctr"/>
            <a:r>
              <a:rPr lang="en-US" altLang="ko-KR" sz="1867" dirty="0" smtClean="0">
                <a:solidFill>
                  <a:schemeClr val="accent1"/>
                </a:solidFill>
                <a:cs typeface="Arial" pitchFamily="34" charset="0"/>
              </a:rPr>
              <a:t>Data acquisition and cleaning</a:t>
            </a:r>
            <a:endParaRPr lang="ko-KR" altLang="en-US" sz="1867" dirty="0">
              <a:solidFill>
                <a:schemeClr val="accent1"/>
              </a:solidFill>
              <a:cs typeface="Arial" pitchFamily="34" charset="0"/>
            </a:endParaRPr>
          </a:p>
        </p:txBody>
      </p:sp>
      <p:sp>
        <p:nvSpPr>
          <p:cNvPr id="40" name="Rectangle 39"/>
          <p:cNvSpPr/>
          <p:nvPr/>
        </p:nvSpPr>
        <p:spPr>
          <a:xfrm>
            <a:off x="1077686" y="942601"/>
            <a:ext cx="10352314" cy="3970318"/>
          </a:xfrm>
          <a:prstGeom prst="rect">
            <a:avLst/>
          </a:prstGeom>
        </p:spPr>
        <p:txBody>
          <a:bodyPr wrap="square">
            <a:spAutoFit/>
          </a:bodyPr>
          <a:lstStyle/>
          <a:p>
            <a:pPr indent="446088">
              <a:buFont typeface="Arial" pitchFamily="34" charset="0"/>
              <a:buChar char="•"/>
            </a:pPr>
            <a:r>
              <a:rPr lang="en-US" dirty="0" smtClean="0">
                <a:solidFill>
                  <a:schemeClr val="bg1"/>
                </a:solidFill>
              </a:rPr>
              <a:t>Create </a:t>
            </a:r>
            <a:r>
              <a:rPr lang="en-US" dirty="0" smtClean="0">
                <a:solidFill>
                  <a:schemeClr val="bg1"/>
                </a:solidFill>
              </a:rPr>
              <a:t>the </a:t>
            </a:r>
            <a:r>
              <a:rPr lang="en-US" dirty="0" err="1" smtClean="0">
                <a:solidFill>
                  <a:schemeClr val="bg1"/>
                </a:solidFill>
              </a:rPr>
              <a:t>dataframe</a:t>
            </a:r>
            <a:r>
              <a:rPr lang="en-US" dirty="0" smtClean="0">
                <a:solidFill>
                  <a:schemeClr val="bg1"/>
                </a:solidFill>
              </a:rPr>
              <a:t> of </a:t>
            </a:r>
            <a:r>
              <a:rPr lang="en-US" dirty="0" smtClean="0">
                <a:solidFill>
                  <a:schemeClr val="bg1"/>
                </a:solidFill>
              </a:rPr>
              <a:t>London by using the </a:t>
            </a:r>
            <a:r>
              <a:rPr lang="en-US" dirty="0" smtClean="0">
                <a:solidFill>
                  <a:schemeClr val="bg1"/>
                </a:solidFill>
              </a:rPr>
              <a:t>postcodes of London from </a:t>
            </a:r>
            <a:r>
              <a:rPr lang="en-US" dirty="0" err="1" smtClean="0">
                <a:solidFill>
                  <a:schemeClr val="bg1"/>
                </a:solidFill>
              </a:rPr>
              <a:t>wikipedia</a:t>
            </a:r>
            <a:r>
              <a:rPr lang="en-US" dirty="0" smtClean="0">
                <a:solidFill>
                  <a:schemeClr val="bg1"/>
                </a:solidFill>
              </a:rPr>
              <a:t> </a:t>
            </a:r>
            <a:r>
              <a:rPr lang="en-US" dirty="0" smtClean="0">
                <a:solidFill>
                  <a:schemeClr val="bg1"/>
                </a:solidFill>
              </a:rPr>
              <a:t>, different </a:t>
            </a:r>
            <a:r>
              <a:rPr lang="en-US" dirty="0" smtClean="0">
                <a:solidFill>
                  <a:schemeClr val="bg1"/>
                </a:solidFill>
              </a:rPr>
              <a:t>kind of data for </a:t>
            </a:r>
            <a:r>
              <a:rPr lang="en-US" dirty="0" smtClean="0">
                <a:solidFill>
                  <a:schemeClr val="bg1"/>
                </a:solidFill>
              </a:rPr>
              <a:t>example: </a:t>
            </a:r>
          </a:p>
          <a:p>
            <a:pPr marL="533400" indent="446088">
              <a:buFont typeface="Arial" pitchFamily="34" charset="0"/>
              <a:buChar char="•"/>
            </a:pPr>
            <a:r>
              <a:rPr lang="en-US" dirty="0" smtClean="0">
                <a:solidFill>
                  <a:schemeClr val="bg1"/>
                </a:solidFill>
              </a:rPr>
              <a:t>the </a:t>
            </a:r>
            <a:r>
              <a:rPr lang="en-US" dirty="0" err="1" smtClean="0">
                <a:solidFill>
                  <a:schemeClr val="bg1"/>
                </a:solidFill>
              </a:rPr>
              <a:t>PostCode</a:t>
            </a:r>
            <a:r>
              <a:rPr lang="en-US" dirty="0" smtClean="0">
                <a:solidFill>
                  <a:schemeClr val="bg1"/>
                </a:solidFill>
              </a:rPr>
              <a:t>, </a:t>
            </a:r>
            <a:endParaRPr lang="en-US" dirty="0" smtClean="0">
              <a:solidFill>
                <a:schemeClr val="bg1"/>
              </a:solidFill>
            </a:endParaRPr>
          </a:p>
          <a:p>
            <a:pPr marL="533400" indent="446088">
              <a:buFont typeface="Arial" pitchFamily="34" charset="0"/>
              <a:buChar char="•"/>
            </a:pPr>
            <a:r>
              <a:rPr lang="en-US" dirty="0" smtClean="0">
                <a:solidFill>
                  <a:schemeClr val="bg1"/>
                </a:solidFill>
              </a:rPr>
              <a:t>the </a:t>
            </a:r>
            <a:r>
              <a:rPr lang="en-US" dirty="0" smtClean="0">
                <a:solidFill>
                  <a:schemeClr val="bg1"/>
                </a:solidFill>
              </a:rPr>
              <a:t>Name of the Neighborhood, </a:t>
            </a:r>
            <a:endParaRPr lang="en-US" dirty="0" smtClean="0">
              <a:solidFill>
                <a:schemeClr val="bg1"/>
              </a:solidFill>
            </a:endParaRPr>
          </a:p>
          <a:p>
            <a:pPr marL="533400" indent="446088">
              <a:buFont typeface="Arial" pitchFamily="34" charset="0"/>
              <a:buChar char="•"/>
            </a:pPr>
            <a:r>
              <a:rPr lang="en-US" dirty="0" smtClean="0">
                <a:solidFill>
                  <a:schemeClr val="bg1"/>
                </a:solidFill>
              </a:rPr>
              <a:t>the </a:t>
            </a:r>
            <a:r>
              <a:rPr lang="en-US" dirty="0" smtClean="0">
                <a:solidFill>
                  <a:schemeClr val="bg1"/>
                </a:solidFill>
              </a:rPr>
              <a:t>Area, </a:t>
            </a:r>
            <a:endParaRPr lang="en-US" dirty="0" smtClean="0">
              <a:solidFill>
                <a:schemeClr val="bg1"/>
              </a:solidFill>
            </a:endParaRPr>
          </a:p>
          <a:p>
            <a:pPr marL="533400" indent="446088">
              <a:buFont typeface="Arial" pitchFamily="34" charset="0"/>
              <a:buChar char="•"/>
            </a:pPr>
            <a:r>
              <a:rPr lang="en-US" dirty="0" smtClean="0">
                <a:solidFill>
                  <a:schemeClr val="bg1"/>
                </a:solidFill>
              </a:rPr>
              <a:t>and </a:t>
            </a:r>
            <a:r>
              <a:rPr lang="en-US" dirty="0" smtClean="0">
                <a:solidFill>
                  <a:schemeClr val="bg1"/>
                </a:solidFill>
              </a:rPr>
              <a:t>the Area Category to determine the 5 areas of London </a:t>
            </a:r>
            <a:endParaRPr lang="en-US" dirty="0" smtClean="0">
              <a:solidFill>
                <a:schemeClr val="bg1"/>
              </a:solidFill>
            </a:endParaRPr>
          </a:p>
          <a:p>
            <a:pPr indent="446088">
              <a:buFont typeface="Arial" pitchFamily="34" charset="0"/>
              <a:buChar char="•"/>
            </a:pPr>
            <a:r>
              <a:rPr lang="en-US" dirty="0" smtClean="0">
                <a:solidFill>
                  <a:schemeClr val="bg1"/>
                </a:solidFill>
              </a:rPr>
              <a:t>The </a:t>
            </a:r>
            <a:r>
              <a:rPr lang="en-US" dirty="0" smtClean="0">
                <a:solidFill>
                  <a:schemeClr val="bg1"/>
                </a:solidFill>
              </a:rPr>
              <a:t>process of cleaning the data will be used to clean all venues not included in the </a:t>
            </a:r>
            <a:r>
              <a:rPr lang="en-US" dirty="0" err="1" smtClean="0">
                <a:solidFill>
                  <a:schemeClr val="bg1"/>
                </a:solidFill>
              </a:rPr>
              <a:t>PostCode</a:t>
            </a:r>
            <a:r>
              <a:rPr lang="en-US" dirty="0" smtClean="0">
                <a:solidFill>
                  <a:schemeClr val="bg1"/>
                </a:solidFill>
              </a:rPr>
              <a:t> column. </a:t>
            </a:r>
            <a:endParaRPr lang="en-US" dirty="0" smtClean="0">
              <a:solidFill>
                <a:schemeClr val="bg1"/>
              </a:solidFill>
            </a:endParaRPr>
          </a:p>
          <a:p>
            <a:pPr indent="446088">
              <a:buFont typeface="Arial" pitchFamily="34" charset="0"/>
              <a:buChar char="•"/>
            </a:pPr>
            <a:r>
              <a:rPr lang="en-US" dirty="0" smtClean="0">
                <a:solidFill>
                  <a:schemeClr val="bg1"/>
                </a:solidFill>
              </a:rPr>
              <a:t>C</a:t>
            </a:r>
            <a:r>
              <a:rPr lang="en-US" dirty="0" smtClean="0">
                <a:solidFill>
                  <a:schemeClr val="bg1"/>
                </a:solidFill>
              </a:rPr>
              <a:t>ombining </a:t>
            </a:r>
            <a:r>
              <a:rPr lang="en-US" dirty="0" smtClean="0">
                <a:solidFill>
                  <a:schemeClr val="bg1"/>
                </a:solidFill>
              </a:rPr>
              <a:t>the data of current restaurants in London areas with the data will be used from the Foursquare location data to extract the venues information for the areas of interest </a:t>
            </a:r>
            <a:endParaRPr lang="en-US" dirty="0" smtClean="0">
              <a:solidFill>
                <a:schemeClr val="bg1"/>
              </a:solidFill>
            </a:endParaRPr>
          </a:p>
          <a:p>
            <a:pPr indent="446088">
              <a:buFont typeface="Arial" pitchFamily="34" charset="0"/>
              <a:buChar char="•"/>
            </a:pPr>
            <a:r>
              <a:rPr lang="en-US" dirty="0" smtClean="0">
                <a:solidFill>
                  <a:schemeClr val="bg1"/>
                </a:solidFill>
              </a:rPr>
              <a:t>G</a:t>
            </a:r>
            <a:r>
              <a:rPr lang="en-US" dirty="0" smtClean="0">
                <a:solidFill>
                  <a:schemeClr val="bg1"/>
                </a:solidFill>
              </a:rPr>
              <a:t>rouping </a:t>
            </a:r>
            <a:r>
              <a:rPr lang="en-US" dirty="0" smtClean="0">
                <a:solidFill>
                  <a:schemeClr val="bg1"/>
                </a:solidFill>
              </a:rPr>
              <a:t>the neighborhood in 5 clusters based on different numbers of facilities that are there in that area. </a:t>
            </a:r>
            <a:endParaRPr lang="en-US" dirty="0" smtClean="0">
              <a:solidFill>
                <a:schemeClr val="bg1"/>
              </a:solidFill>
            </a:endParaRPr>
          </a:p>
          <a:p>
            <a:pPr indent="446088">
              <a:buFont typeface="Arial" pitchFamily="34" charset="0"/>
              <a:buChar char="•"/>
            </a:pPr>
            <a:r>
              <a:rPr lang="en-US" dirty="0" smtClean="0">
                <a:solidFill>
                  <a:schemeClr val="bg1"/>
                </a:solidFill>
              </a:rPr>
              <a:t>At </a:t>
            </a:r>
            <a:r>
              <a:rPr lang="en-US" dirty="0" smtClean="0">
                <a:solidFill>
                  <a:schemeClr val="bg1"/>
                </a:solidFill>
              </a:rPr>
              <a:t>the end of this project, I will be going to use folium library to create the necessary maps in order to give a visual view to those people of the best location to be used.</a:t>
            </a:r>
            <a:endParaRPr lang="en-US" dirty="0">
              <a:solidFill>
                <a:schemeClr val="bg1"/>
              </a:solidFill>
            </a:endParaRPr>
          </a:p>
        </p:txBody>
      </p:sp>
    </p:spTree>
    <p:extLst>
      <p:ext uri="{BB962C8B-B14F-4D97-AF65-F5344CB8AC3E}">
        <p14:creationId xmlns:p14="http://schemas.microsoft.com/office/powerpoint/2010/main" xmlns="" val="338935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xmlns="" id="{56E35D2B-BC4C-4889-BE5E-FA96991814A0}"/>
              </a:ext>
            </a:extLst>
          </p:cNvPr>
          <p:cNvCxnSpPr>
            <a:cxnSpLocks/>
          </p:cNvCxnSpPr>
          <p:nvPr/>
        </p:nvCxnSpPr>
        <p:spPr>
          <a:xfrm rot="10800000" flipV="1">
            <a:off x="707571" y="1831765"/>
            <a:ext cx="10868194" cy="795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9A9EF98-61CE-480C-B970-4FAA2CE21173}"/>
              </a:ext>
            </a:extLst>
          </p:cNvPr>
          <p:cNvSpPr txBox="1"/>
          <p:nvPr/>
        </p:nvSpPr>
        <p:spPr>
          <a:xfrm>
            <a:off x="-1" y="494249"/>
            <a:ext cx="12192001" cy="923330"/>
          </a:xfrm>
          <a:prstGeom prst="rect">
            <a:avLst/>
          </a:prstGeom>
          <a:noFill/>
        </p:spPr>
        <p:txBody>
          <a:bodyPr wrap="square" rtlCol="0" anchor="ctr">
            <a:spAutoFit/>
          </a:bodyPr>
          <a:lstStyle/>
          <a:p>
            <a:pPr algn="ctr"/>
            <a:r>
              <a:rPr lang="en-US" altLang="ko-KR" sz="5400" dirty="0" smtClean="0">
                <a:cs typeface="Arial" pitchFamily="34" charset="0"/>
              </a:rPr>
              <a:t>Methodology</a:t>
            </a:r>
            <a:endParaRPr lang="ko-KR" altLang="en-US" sz="5400" dirty="0">
              <a:cs typeface="Arial" pitchFamily="34" charset="0"/>
            </a:endParaRPr>
          </a:p>
        </p:txBody>
      </p:sp>
      <p:sp>
        <p:nvSpPr>
          <p:cNvPr id="38" name="TextBox 37">
            <a:extLst>
              <a:ext uri="{FF2B5EF4-FFF2-40B4-BE49-F238E27FC236}">
                <a16:creationId xmlns:a16="http://schemas.microsoft.com/office/drawing/2014/main" xmlns="" id="{D5758603-9440-4277-B3F5-CB97C550D6B7}"/>
              </a:ext>
            </a:extLst>
          </p:cNvPr>
          <p:cNvSpPr txBox="1"/>
          <p:nvPr/>
        </p:nvSpPr>
        <p:spPr>
          <a:xfrm>
            <a:off x="-19" y="1297455"/>
            <a:ext cx="12191854" cy="379656"/>
          </a:xfrm>
          <a:prstGeom prst="rect">
            <a:avLst/>
          </a:prstGeom>
          <a:noFill/>
        </p:spPr>
        <p:txBody>
          <a:bodyPr wrap="square" rtlCol="0" anchor="ctr">
            <a:spAutoFit/>
          </a:bodyPr>
          <a:lstStyle/>
          <a:p>
            <a:pPr algn="ctr"/>
            <a:r>
              <a:rPr lang="en-US" altLang="ko-KR" sz="1867" dirty="0" smtClean="0">
                <a:cs typeface="Arial" pitchFamily="34" charset="0"/>
              </a:rPr>
              <a:t>The way to implement the project</a:t>
            </a:r>
            <a:endParaRPr lang="ko-KR" altLang="en-US" sz="1867" dirty="0">
              <a:cs typeface="Arial" pitchFamily="34" charset="0"/>
            </a:endParaRPr>
          </a:p>
        </p:txBody>
      </p:sp>
      <p:sp>
        <p:nvSpPr>
          <p:cNvPr id="39" name="Rectangle 38"/>
          <p:cNvSpPr/>
          <p:nvPr/>
        </p:nvSpPr>
        <p:spPr>
          <a:xfrm>
            <a:off x="1045028" y="2281579"/>
            <a:ext cx="10352314" cy="3970318"/>
          </a:xfrm>
          <a:prstGeom prst="rect">
            <a:avLst/>
          </a:prstGeom>
        </p:spPr>
        <p:txBody>
          <a:bodyPr wrap="square">
            <a:spAutoFit/>
          </a:bodyPr>
          <a:lstStyle/>
          <a:p>
            <a:pPr indent="446088">
              <a:buFont typeface="Arial" pitchFamily="34" charset="0"/>
              <a:buChar char="•"/>
            </a:pPr>
            <a:r>
              <a:rPr lang="en-US" dirty="0" smtClean="0"/>
              <a:t>Proceed </a:t>
            </a:r>
            <a:r>
              <a:rPr lang="en-US" dirty="0" smtClean="0"/>
              <a:t>in data analysis to find the best area and neighborhood to open the restaurant. </a:t>
            </a:r>
            <a:endParaRPr lang="en-US" dirty="0" smtClean="0"/>
          </a:p>
          <a:p>
            <a:pPr indent="446088">
              <a:buFont typeface="Arial" pitchFamily="34" charset="0"/>
              <a:buChar char="•"/>
            </a:pPr>
            <a:r>
              <a:rPr lang="en-US" dirty="0" smtClean="0"/>
              <a:t>From </a:t>
            </a:r>
            <a:r>
              <a:rPr lang="en-US" dirty="0" smtClean="0"/>
              <a:t>the Foursquare data I will take into consideration the top common venues in that area, and this can be implemented through frequency statistics and aggregations per area and derive the distributions per area and per venue category. </a:t>
            </a:r>
            <a:endParaRPr lang="en-US" dirty="0" smtClean="0"/>
          </a:p>
          <a:p>
            <a:pPr indent="446088">
              <a:buFont typeface="Arial" pitchFamily="34" charset="0"/>
              <a:buChar char="•"/>
            </a:pPr>
            <a:r>
              <a:rPr lang="en-US" dirty="0" smtClean="0"/>
              <a:t>At </a:t>
            </a:r>
            <a:r>
              <a:rPr lang="en-US" dirty="0" smtClean="0"/>
              <a:t>that point we had to choose the best area of London and we selected the area with the minimum number of restaurants and this will be implemented in two </a:t>
            </a:r>
            <a:r>
              <a:rPr lang="en-US" dirty="0" smtClean="0"/>
              <a:t>stages:</a:t>
            </a:r>
          </a:p>
          <a:p>
            <a:pPr marL="446088" indent="446088">
              <a:buFont typeface="Arial" pitchFamily="34" charset="0"/>
              <a:buChar char="•"/>
            </a:pPr>
            <a:r>
              <a:rPr lang="en-US" dirty="0" smtClean="0"/>
              <a:t>the </a:t>
            </a:r>
            <a:r>
              <a:rPr lang="en-US" dirty="0" smtClean="0"/>
              <a:t>first stage is to selected the top 20 restaurants in the area </a:t>
            </a:r>
            <a:endParaRPr lang="en-US" dirty="0" smtClean="0"/>
          </a:p>
          <a:p>
            <a:pPr marL="446088" indent="446088">
              <a:buFont typeface="Arial" pitchFamily="34" charset="0"/>
              <a:buChar char="•"/>
            </a:pPr>
            <a:r>
              <a:rPr lang="en-US" dirty="0" smtClean="0"/>
              <a:t>the </a:t>
            </a:r>
            <a:r>
              <a:rPr lang="en-US" dirty="0" smtClean="0"/>
              <a:t>next stage is to select the top 10 restaurant then I will proceed in K-means clustering method in order to group our neighborhoods into 5 clusters based on the venues </a:t>
            </a:r>
            <a:r>
              <a:rPr lang="en-US" dirty="0" smtClean="0"/>
              <a:t>nearby.</a:t>
            </a:r>
          </a:p>
          <a:p>
            <a:pPr indent="446088">
              <a:buFont typeface="Arial" pitchFamily="34" charset="0"/>
              <a:buChar char="•"/>
            </a:pPr>
            <a:r>
              <a:rPr lang="en-US" dirty="0" smtClean="0"/>
              <a:t>Geospatial </a:t>
            </a:r>
            <a:r>
              <a:rPr lang="en-US" dirty="0" smtClean="0"/>
              <a:t>map view will be used to represent the results. </a:t>
            </a:r>
            <a:endParaRPr lang="en-US" dirty="0" smtClean="0"/>
          </a:p>
          <a:p>
            <a:pPr indent="446088">
              <a:buFont typeface="Arial" pitchFamily="34" charset="0"/>
              <a:buChar char="•"/>
            </a:pPr>
            <a:r>
              <a:rPr lang="en-US" dirty="0" smtClean="0"/>
              <a:t>The </a:t>
            </a:r>
            <a:r>
              <a:rPr lang="en-US" dirty="0" smtClean="0"/>
              <a:t>last step is exploring the derived clusters to choose the cluster that there is a probable opportunity to open restaurant after determining the optimal neighborhood based on the least percentage of restaurants and the distance between the new restaurant to other restaurants in the area and other entertainment venues nearby if any.</a:t>
            </a:r>
            <a:endParaRPr lang="en-US" dirty="0"/>
          </a:p>
        </p:txBody>
      </p:sp>
    </p:spTree>
    <p:extLst>
      <p:ext uri="{BB962C8B-B14F-4D97-AF65-F5344CB8AC3E}">
        <p14:creationId xmlns:p14="http://schemas.microsoft.com/office/powerpoint/2010/main" xmlns="" val="142419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xmlns="" id="{E9A9EF98-61CE-480C-B970-4FAA2CE21173}"/>
              </a:ext>
            </a:extLst>
          </p:cNvPr>
          <p:cNvSpPr txBox="1"/>
          <p:nvPr/>
        </p:nvSpPr>
        <p:spPr>
          <a:xfrm>
            <a:off x="-1" y="4739661"/>
            <a:ext cx="12192001" cy="923330"/>
          </a:xfrm>
          <a:prstGeom prst="rect">
            <a:avLst/>
          </a:prstGeom>
          <a:noFill/>
        </p:spPr>
        <p:txBody>
          <a:bodyPr wrap="square" rtlCol="0" anchor="ctr">
            <a:spAutoFit/>
          </a:bodyPr>
          <a:lstStyle/>
          <a:p>
            <a:pPr algn="ctr"/>
            <a:r>
              <a:rPr lang="en-US" sz="5400" dirty="0" smtClean="0">
                <a:solidFill>
                  <a:schemeClr val="accent1"/>
                </a:solidFill>
              </a:rPr>
              <a:t>Neighborhoods</a:t>
            </a:r>
            <a:endParaRPr lang="ko-KR" altLang="en-US" sz="5400" dirty="0">
              <a:solidFill>
                <a:schemeClr val="accent1"/>
              </a:solidFill>
              <a:cs typeface="Arial" pitchFamily="34" charset="0"/>
            </a:endParaRPr>
          </a:p>
        </p:txBody>
      </p:sp>
      <p:sp>
        <p:nvSpPr>
          <p:cNvPr id="45" name="TextBox 44">
            <a:extLst>
              <a:ext uri="{FF2B5EF4-FFF2-40B4-BE49-F238E27FC236}">
                <a16:creationId xmlns:a16="http://schemas.microsoft.com/office/drawing/2014/main" xmlns="" id="{D5758603-9440-4277-B3F5-CB97C550D6B7}"/>
              </a:ext>
            </a:extLst>
          </p:cNvPr>
          <p:cNvSpPr txBox="1"/>
          <p:nvPr/>
        </p:nvSpPr>
        <p:spPr>
          <a:xfrm>
            <a:off x="-19" y="5586411"/>
            <a:ext cx="12191854" cy="400110"/>
          </a:xfrm>
          <a:prstGeom prst="rect">
            <a:avLst/>
          </a:prstGeom>
          <a:noFill/>
        </p:spPr>
        <p:txBody>
          <a:bodyPr wrap="square" rtlCol="0" anchor="ctr">
            <a:spAutoFit/>
          </a:bodyPr>
          <a:lstStyle/>
          <a:p>
            <a:pPr algn="ctr"/>
            <a:r>
              <a:rPr lang="en-US" sz="2000" dirty="0" smtClean="0">
                <a:solidFill>
                  <a:schemeClr val="accent1"/>
                </a:solidFill>
              </a:rPr>
              <a:t>The South East London </a:t>
            </a:r>
            <a:r>
              <a:rPr lang="en-US" sz="2000" dirty="0" smtClean="0">
                <a:solidFill>
                  <a:schemeClr val="accent1"/>
                </a:solidFill>
              </a:rPr>
              <a:t>neighborhoods </a:t>
            </a:r>
            <a:r>
              <a:rPr lang="en-US" sz="2000" dirty="0" smtClean="0">
                <a:solidFill>
                  <a:schemeClr val="accent1"/>
                </a:solidFill>
              </a:rPr>
              <a:t>are then superimposed on top</a:t>
            </a:r>
            <a:endParaRPr lang="ko-KR" altLang="en-US" sz="1867" dirty="0">
              <a:solidFill>
                <a:schemeClr val="accent1"/>
              </a:solidFill>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2571750" y="0"/>
            <a:ext cx="6811735" cy="3837955"/>
          </a:xfrm>
          <a:prstGeom prst="rect">
            <a:avLst/>
          </a:prstGeom>
          <a:noFill/>
          <a:ln w="9525">
            <a:noFill/>
            <a:miter lim="800000"/>
            <a:headEnd/>
            <a:tailEnd/>
          </a:ln>
          <a:effectLst/>
        </p:spPr>
      </p:pic>
    </p:spTree>
    <p:extLst>
      <p:ext uri="{BB962C8B-B14F-4D97-AF65-F5344CB8AC3E}">
        <p14:creationId xmlns:p14="http://schemas.microsoft.com/office/powerpoint/2010/main" xmlns="" val="55693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xmlns="" id="{D5758603-9440-4277-B3F5-CB97C550D6B7}"/>
              </a:ext>
            </a:extLst>
          </p:cNvPr>
          <p:cNvSpPr txBox="1"/>
          <p:nvPr/>
        </p:nvSpPr>
        <p:spPr>
          <a:xfrm>
            <a:off x="0" y="557212"/>
            <a:ext cx="12191854" cy="400110"/>
          </a:xfrm>
          <a:prstGeom prst="rect">
            <a:avLst/>
          </a:prstGeom>
          <a:noFill/>
        </p:spPr>
        <p:txBody>
          <a:bodyPr wrap="square" rtlCol="0" anchor="ctr">
            <a:spAutoFit/>
          </a:bodyPr>
          <a:lstStyle/>
          <a:p>
            <a:pPr algn="ctr"/>
            <a:r>
              <a:rPr lang="en-US" sz="2000" b="1" dirty="0" smtClean="0"/>
              <a:t>The </a:t>
            </a:r>
            <a:r>
              <a:rPr lang="en-US" sz="2000" b="1" dirty="0" smtClean="0"/>
              <a:t>Optimal Number of Clusters for K-mean</a:t>
            </a:r>
            <a:endParaRPr lang="en-US" sz="2000" b="1" dirty="0"/>
          </a:p>
        </p:txBody>
      </p:sp>
      <p:pic>
        <p:nvPicPr>
          <p:cNvPr id="3075" name="Picture 3"/>
          <p:cNvPicPr>
            <a:picLocks noChangeAspect="1" noChangeArrowheads="1"/>
          </p:cNvPicPr>
          <p:nvPr/>
        </p:nvPicPr>
        <p:blipFill>
          <a:blip r:embed="rId2"/>
          <a:srcRect/>
          <a:stretch>
            <a:fillRect/>
          </a:stretch>
        </p:blipFill>
        <p:spPr bwMode="auto">
          <a:xfrm>
            <a:off x="4005263" y="2162175"/>
            <a:ext cx="4181475" cy="2533650"/>
          </a:xfrm>
          <a:prstGeom prst="rect">
            <a:avLst/>
          </a:prstGeom>
          <a:noFill/>
          <a:ln w="9525">
            <a:noFill/>
            <a:miter lim="800000"/>
            <a:headEnd/>
            <a:tailEnd/>
          </a:ln>
          <a:effectLst/>
        </p:spPr>
      </p:pic>
    </p:spTree>
    <p:extLst>
      <p:ext uri="{BB962C8B-B14F-4D97-AF65-F5344CB8AC3E}">
        <p14:creationId xmlns:p14="http://schemas.microsoft.com/office/powerpoint/2010/main" xmlns="" val="13396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xmlns="" id="{D5758603-9440-4277-B3F5-CB97C550D6B7}"/>
              </a:ext>
            </a:extLst>
          </p:cNvPr>
          <p:cNvSpPr txBox="1"/>
          <p:nvPr/>
        </p:nvSpPr>
        <p:spPr>
          <a:xfrm>
            <a:off x="0" y="557212"/>
            <a:ext cx="12191854" cy="400110"/>
          </a:xfrm>
          <a:prstGeom prst="rect">
            <a:avLst/>
          </a:prstGeom>
          <a:noFill/>
        </p:spPr>
        <p:txBody>
          <a:bodyPr wrap="square" rtlCol="0" anchor="ctr">
            <a:spAutoFit/>
          </a:bodyPr>
          <a:lstStyle/>
          <a:p>
            <a:pPr algn="ctr"/>
            <a:r>
              <a:rPr lang="en-US" sz="2000" dirty="0" smtClean="0"/>
              <a:t>The highest Silhouette Coefficient gives the best match to its own cluster.</a:t>
            </a:r>
            <a:endParaRPr lang="ko-KR" altLang="en-US" sz="1867" dirty="0">
              <a:cs typeface="Arial" pitchFamily="34" charset="0"/>
            </a:endParaRPr>
          </a:p>
        </p:txBody>
      </p:sp>
      <p:pic>
        <p:nvPicPr>
          <p:cNvPr id="3074" name="Picture 2"/>
          <p:cNvPicPr>
            <a:picLocks noChangeAspect="1" noChangeArrowheads="1"/>
          </p:cNvPicPr>
          <p:nvPr/>
        </p:nvPicPr>
        <p:blipFill>
          <a:blip r:embed="rId2"/>
          <a:srcRect l="5357"/>
          <a:stretch>
            <a:fillRect/>
          </a:stretch>
        </p:blipFill>
        <p:spPr bwMode="auto">
          <a:xfrm>
            <a:off x="0" y="1752069"/>
            <a:ext cx="12214999" cy="3962400"/>
          </a:xfrm>
          <a:prstGeom prst="rect">
            <a:avLst/>
          </a:prstGeom>
          <a:noFill/>
          <a:ln w="9525">
            <a:noFill/>
            <a:miter lim="800000"/>
            <a:headEnd/>
            <a:tailEnd/>
          </a:ln>
          <a:effectLst/>
        </p:spPr>
      </p:pic>
    </p:spTree>
    <p:extLst>
      <p:ext uri="{BB962C8B-B14F-4D97-AF65-F5344CB8AC3E}">
        <p14:creationId xmlns:p14="http://schemas.microsoft.com/office/powerpoint/2010/main" xmlns="" val="133968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xmlns="" id="{E9A9EF98-61CE-480C-B970-4FAA2CE21173}"/>
              </a:ext>
            </a:extLst>
          </p:cNvPr>
          <p:cNvSpPr txBox="1"/>
          <p:nvPr/>
        </p:nvSpPr>
        <p:spPr>
          <a:xfrm>
            <a:off x="-1" y="4739661"/>
            <a:ext cx="12192001" cy="923330"/>
          </a:xfrm>
          <a:prstGeom prst="rect">
            <a:avLst/>
          </a:prstGeom>
          <a:noFill/>
        </p:spPr>
        <p:txBody>
          <a:bodyPr wrap="square" rtlCol="0" anchor="ctr">
            <a:spAutoFit/>
          </a:bodyPr>
          <a:lstStyle/>
          <a:p>
            <a:pPr algn="ctr"/>
            <a:r>
              <a:rPr lang="en-US" sz="5400" b="1" dirty="0" smtClean="0">
                <a:solidFill>
                  <a:schemeClr val="accent1"/>
                </a:solidFill>
              </a:rPr>
              <a:t>Discussion</a:t>
            </a:r>
            <a:endParaRPr lang="en-US" sz="5400" b="1" dirty="0" smtClean="0">
              <a:solidFill>
                <a:schemeClr val="accent1"/>
              </a:solidFill>
            </a:endParaRPr>
          </a:p>
        </p:txBody>
      </p:sp>
      <p:sp>
        <p:nvSpPr>
          <p:cNvPr id="45" name="TextBox 44">
            <a:extLst>
              <a:ext uri="{FF2B5EF4-FFF2-40B4-BE49-F238E27FC236}">
                <a16:creationId xmlns:a16="http://schemas.microsoft.com/office/drawing/2014/main" xmlns="" id="{D5758603-9440-4277-B3F5-CB97C550D6B7}"/>
              </a:ext>
            </a:extLst>
          </p:cNvPr>
          <p:cNvSpPr txBox="1"/>
          <p:nvPr/>
        </p:nvSpPr>
        <p:spPr>
          <a:xfrm>
            <a:off x="-19" y="5586411"/>
            <a:ext cx="12191854" cy="379656"/>
          </a:xfrm>
          <a:prstGeom prst="rect">
            <a:avLst/>
          </a:prstGeom>
          <a:noFill/>
        </p:spPr>
        <p:txBody>
          <a:bodyPr wrap="square" rtlCol="0" anchor="ctr">
            <a:spAutoFit/>
          </a:bodyPr>
          <a:lstStyle/>
          <a:p>
            <a:pPr algn="ctr"/>
            <a:r>
              <a:rPr lang="en-US" altLang="ko-KR" sz="1867" dirty="0" smtClean="0">
                <a:solidFill>
                  <a:schemeClr val="accent1"/>
                </a:solidFill>
                <a:cs typeface="Arial" pitchFamily="34" charset="0"/>
              </a:rPr>
              <a:t>Based on the data we used</a:t>
            </a:r>
            <a:endParaRPr lang="ko-KR" altLang="en-US" sz="1867" dirty="0">
              <a:solidFill>
                <a:schemeClr val="accent1"/>
              </a:solidFill>
              <a:cs typeface="Arial" pitchFamily="34" charset="0"/>
            </a:endParaRPr>
          </a:p>
        </p:txBody>
      </p:sp>
      <p:sp>
        <p:nvSpPr>
          <p:cNvPr id="8" name="Rectangle 7"/>
          <p:cNvSpPr/>
          <p:nvPr/>
        </p:nvSpPr>
        <p:spPr>
          <a:xfrm>
            <a:off x="1077686" y="942601"/>
            <a:ext cx="10352314" cy="2308324"/>
          </a:xfrm>
          <a:prstGeom prst="rect">
            <a:avLst/>
          </a:prstGeom>
        </p:spPr>
        <p:txBody>
          <a:bodyPr wrap="square">
            <a:spAutoFit/>
          </a:bodyPr>
          <a:lstStyle/>
          <a:p>
            <a:r>
              <a:rPr lang="en-US" dirty="0" smtClean="0"/>
              <a:t>To conclude the observation while working on this project in order to determine the best area to open the restaurant in London, I can summary the observation as following</a:t>
            </a:r>
            <a:r>
              <a:rPr lang="en-US" dirty="0" smtClean="0"/>
              <a:t>:</a:t>
            </a:r>
          </a:p>
          <a:p>
            <a:pPr>
              <a:buFont typeface="Arial" pitchFamily="34" charset="0"/>
              <a:buChar char="•"/>
            </a:pPr>
            <a:r>
              <a:rPr lang="en-US" dirty="0" smtClean="0"/>
              <a:t>      There </a:t>
            </a:r>
            <a:r>
              <a:rPr lang="en-US" dirty="0" smtClean="0"/>
              <a:t>were lots of restaurants and food industries in London.</a:t>
            </a:r>
            <a:br>
              <a:rPr lang="en-US" dirty="0" smtClean="0"/>
            </a:br>
            <a:r>
              <a:rPr lang="en-US" dirty="0" smtClean="0"/>
              <a:t>• </a:t>
            </a:r>
            <a:r>
              <a:rPr lang="en-US" dirty="0" smtClean="0"/>
              <a:t>     There </a:t>
            </a:r>
            <a:r>
              <a:rPr lang="en-US" dirty="0" smtClean="0"/>
              <a:t>were lots of special non </a:t>
            </a:r>
            <a:r>
              <a:rPr lang="en-US" dirty="0" err="1" smtClean="0"/>
              <a:t>geolocation</a:t>
            </a:r>
            <a:r>
              <a:rPr lang="en-US" dirty="0" smtClean="0"/>
              <a:t> postcodes that correspond to food and other facilities in the data.</a:t>
            </a:r>
            <a:br>
              <a:rPr lang="en-US" dirty="0" smtClean="0"/>
            </a:br>
            <a:r>
              <a:rPr lang="en-US" dirty="0" smtClean="0"/>
              <a:t>•      </a:t>
            </a:r>
            <a:r>
              <a:rPr lang="en-US" dirty="0" smtClean="0"/>
              <a:t>Many factories used in this project to determine the best location/area to open the restaurant such as the number of food restaurants nearby, distance from central London and if there are other facility venues nearby.</a:t>
            </a:r>
            <a:endParaRPr lang="en-US" dirty="0"/>
          </a:p>
        </p:txBody>
      </p:sp>
    </p:spTree>
    <p:extLst>
      <p:ext uri="{BB962C8B-B14F-4D97-AF65-F5344CB8AC3E}">
        <p14:creationId xmlns:p14="http://schemas.microsoft.com/office/powerpoint/2010/main" xmlns="" val="55693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xmlns="" id="{56E35D2B-BC4C-4889-BE5E-FA96991814A0}"/>
              </a:ext>
            </a:extLst>
          </p:cNvPr>
          <p:cNvCxnSpPr>
            <a:cxnSpLocks/>
          </p:cNvCxnSpPr>
          <p:nvPr/>
        </p:nvCxnSpPr>
        <p:spPr>
          <a:xfrm rot="10800000" flipV="1">
            <a:off x="718457" y="4052420"/>
            <a:ext cx="10868194" cy="795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E9A9EF98-61CE-480C-B970-4FAA2CE21173}"/>
              </a:ext>
            </a:extLst>
          </p:cNvPr>
          <p:cNvSpPr txBox="1"/>
          <p:nvPr/>
        </p:nvSpPr>
        <p:spPr>
          <a:xfrm>
            <a:off x="-1" y="4347765"/>
            <a:ext cx="12192001" cy="923330"/>
          </a:xfrm>
          <a:prstGeom prst="rect">
            <a:avLst/>
          </a:prstGeom>
          <a:noFill/>
        </p:spPr>
        <p:txBody>
          <a:bodyPr wrap="square" rtlCol="0" anchor="ctr">
            <a:spAutoFit/>
          </a:bodyPr>
          <a:lstStyle/>
          <a:p>
            <a:pPr algn="ctr"/>
            <a:r>
              <a:rPr lang="en-US" altLang="ko-KR" sz="5400" dirty="0" smtClean="0">
                <a:solidFill>
                  <a:schemeClr val="accent1"/>
                </a:solidFill>
                <a:cs typeface="Arial" pitchFamily="34" charset="0"/>
              </a:rPr>
              <a:t>Results </a:t>
            </a:r>
            <a:endParaRPr lang="ko-KR" altLang="en-US" sz="5400" dirty="0">
              <a:solidFill>
                <a:schemeClr val="accent1"/>
              </a:solidFill>
              <a:cs typeface="Arial" pitchFamily="34" charset="0"/>
            </a:endParaRPr>
          </a:p>
        </p:txBody>
      </p:sp>
      <p:sp>
        <p:nvSpPr>
          <p:cNvPr id="39" name="TextBox 38">
            <a:extLst>
              <a:ext uri="{FF2B5EF4-FFF2-40B4-BE49-F238E27FC236}">
                <a16:creationId xmlns:a16="http://schemas.microsoft.com/office/drawing/2014/main" xmlns="" id="{D5758603-9440-4277-B3F5-CB97C550D6B7}"/>
              </a:ext>
            </a:extLst>
          </p:cNvPr>
          <p:cNvSpPr txBox="1"/>
          <p:nvPr/>
        </p:nvSpPr>
        <p:spPr>
          <a:xfrm>
            <a:off x="-19" y="5183629"/>
            <a:ext cx="12191854" cy="379656"/>
          </a:xfrm>
          <a:prstGeom prst="rect">
            <a:avLst/>
          </a:prstGeom>
          <a:noFill/>
        </p:spPr>
        <p:txBody>
          <a:bodyPr wrap="square" rtlCol="0" anchor="ctr">
            <a:spAutoFit/>
          </a:bodyPr>
          <a:lstStyle/>
          <a:p>
            <a:pPr algn="ctr"/>
            <a:r>
              <a:rPr lang="en-US" altLang="ko-KR" sz="1867" dirty="0" smtClean="0">
                <a:solidFill>
                  <a:schemeClr val="accent1"/>
                </a:solidFill>
                <a:cs typeface="Arial" pitchFamily="34" charset="0"/>
              </a:rPr>
              <a:t>Based on Data Analysis </a:t>
            </a:r>
            <a:endParaRPr lang="ko-KR" altLang="en-US" sz="1867" dirty="0">
              <a:solidFill>
                <a:schemeClr val="accent1"/>
              </a:solidFill>
              <a:cs typeface="Arial" pitchFamily="34" charset="0"/>
            </a:endParaRPr>
          </a:p>
        </p:txBody>
      </p:sp>
      <p:sp>
        <p:nvSpPr>
          <p:cNvPr id="40" name="Rectangle 39"/>
          <p:cNvSpPr/>
          <p:nvPr/>
        </p:nvSpPr>
        <p:spPr>
          <a:xfrm>
            <a:off x="1077686" y="942601"/>
            <a:ext cx="10352314" cy="1754326"/>
          </a:xfrm>
          <a:prstGeom prst="rect">
            <a:avLst/>
          </a:prstGeom>
        </p:spPr>
        <p:txBody>
          <a:bodyPr wrap="square">
            <a:spAutoFit/>
          </a:bodyPr>
          <a:lstStyle/>
          <a:p>
            <a:r>
              <a:rPr lang="en-US" dirty="0" smtClean="0"/>
              <a:t>The following are the results from analyzing the above 5 clusters :</a:t>
            </a:r>
          </a:p>
          <a:p>
            <a:endParaRPr lang="en-US" dirty="0" smtClean="0"/>
          </a:p>
          <a:p>
            <a:pPr indent="446088">
              <a:buFont typeface="Arial" pitchFamily="34" charset="0"/>
              <a:buChar char="•"/>
            </a:pPr>
            <a:r>
              <a:rPr lang="en-US" dirty="0" smtClean="0"/>
              <a:t>Pubs</a:t>
            </a:r>
            <a:r>
              <a:rPr lang="en-US" dirty="0" smtClean="0"/>
              <a:t>, Cafe, Coffee Shops are popular shops in the South East </a:t>
            </a:r>
            <a:r>
              <a:rPr lang="en-US" dirty="0" smtClean="0"/>
              <a:t>London.</a:t>
            </a:r>
          </a:p>
          <a:p>
            <a:pPr indent="446088">
              <a:buFont typeface="Arial" pitchFamily="34" charset="0"/>
              <a:buChar char="•"/>
            </a:pPr>
            <a:r>
              <a:rPr lang="en-US" dirty="0" smtClean="0"/>
              <a:t>The </a:t>
            </a:r>
            <a:r>
              <a:rPr lang="en-US" dirty="0" smtClean="0"/>
              <a:t>Italian Restaurants are very popular in the South East London area (Especially in </a:t>
            </a:r>
            <a:r>
              <a:rPr lang="en-US" dirty="0" err="1" smtClean="0"/>
              <a:t>Southwark</a:t>
            </a:r>
            <a:r>
              <a:rPr lang="en-US" dirty="0" smtClean="0"/>
              <a:t> and </a:t>
            </a:r>
            <a:r>
              <a:rPr lang="en-US" dirty="0" err="1" smtClean="0"/>
              <a:t>Lambeth</a:t>
            </a:r>
            <a:r>
              <a:rPr lang="en-US" dirty="0" smtClean="0"/>
              <a:t> areas</a:t>
            </a:r>
            <a:r>
              <a:rPr lang="en-US" dirty="0" smtClean="0"/>
              <a:t>).</a:t>
            </a:r>
          </a:p>
          <a:p>
            <a:pPr indent="446088">
              <a:buFont typeface="Arial" pitchFamily="34" charset="0"/>
              <a:buChar char="•"/>
            </a:pPr>
            <a:r>
              <a:rPr lang="en-US" dirty="0" err="1" smtClean="0"/>
              <a:t>Lewisham</a:t>
            </a:r>
            <a:r>
              <a:rPr lang="en-US" dirty="0" smtClean="0"/>
              <a:t> </a:t>
            </a:r>
            <a:r>
              <a:rPr lang="en-US" dirty="0" smtClean="0"/>
              <a:t>area is the most condensed area of Africans in the South East Area.</a:t>
            </a:r>
            <a:endParaRPr lang="en-US" dirty="0"/>
          </a:p>
        </p:txBody>
      </p:sp>
    </p:spTree>
    <p:extLst>
      <p:ext uri="{BB962C8B-B14F-4D97-AF65-F5344CB8AC3E}">
        <p14:creationId xmlns:p14="http://schemas.microsoft.com/office/powerpoint/2010/main" xmlns="" val="3389358049"/>
      </p:ext>
    </p:extLst>
  </p:cSld>
  <p:clrMapOvr>
    <a:masterClrMapping/>
  </p:clrMapOvr>
</p:sld>
</file>

<file path=ppt/theme/theme1.xml><?xml version="1.0" encoding="utf-8"?>
<a:theme xmlns:a="http://schemas.openxmlformats.org/drawingml/2006/main" name="Office Theme">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siness Key">
      <a:dk1>
        <a:sysClr val="windowText" lastClr="000000"/>
      </a:dk1>
      <a:lt1>
        <a:sysClr val="window" lastClr="FFFFFF"/>
      </a:lt1>
      <a:dk2>
        <a:srgbClr val="44546A"/>
      </a:dk2>
      <a:lt2>
        <a:srgbClr val="E7E6E6"/>
      </a:lt2>
      <a:accent1>
        <a:srgbClr val="E6106D"/>
      </a:accent1>
      <a:accent2>
        <a:srgbClr val="2C2C2C"/>
      </a:accent2>
      <a:accent3>
        <a:srgbClr val="E6106D"/>
      </a:accent3>
      <a:accent4>
        <a:srgbClr val="2C2C2C"/>
      </a:accent4>
      <a:accent5>
        <a:srgbClr val="E6106D"/>
      </a:accent5>
      <a:accent6>
        <a:srgbClr val="2C2C2C"/>
      </a:accent6>
      <a:hlink>
        <a:srgbClr val="FFFFFF"/>
      </a:hlink>
      <a:folHlink>
        <a:srgbClr val="0000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703</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94</cp:revision>
  <dcterms:created xsi:type="dcterms:W3CDTF">2019-01-14T06:35:35Z</dcterms:created>
  <dcterms:modified xsi:type="dcterms:W3CDTF">2019-07-03T20:57:36Z</dcterms:modified>
</cp:coreProperties>
</file>