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9" r:id="rId5"/>
    <p:sldId id="295" r:id="rId6"/>
    <p:sldId id="260" r:id="rId7"/>
    <p:sldId id="276" r:id="rId8"/>
    <p:sldId id="272" r:id="rId9"/>
    <p:sldId id="303" r:id="rId10"/>
    <p:sldId id="307" r:id="rId11"/>
    <p:sldId id="304" r:id="rId12"/>
    <p:sldId id="308" r:id="rId13"/>
    <p:sldId id="296" r:id="rId14"/>
    <p:sldId id="297" r:id="rId15"/>
    <p:sldId id="288" r:id="rId16"/>
    <p:sldId id="310" r:id="rId17"/>
    <p:sldId id="311" r:id="rId18"/>
    <p:sldId id="289" r:id="rId19"/>
    <p:sldId id="300" r:id="rId20"/>
    <p:sldId id="301" r:id="rId21"/>
    <p:sldId id="298" r:id="rId22"/>
    <p:sldId id="278" r:id="rId23"/>
    <p:sldId id="315" r:id="rId24"/>
    <p:sldId id="312" r:id="rId25"/>
    <p:sldId id="275" r:id="rId26"/>
    <p:sldId id="290" r:id="rId27"/>
    <p:sldId id="31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582667-6102-27E7-ED8E-01A166EB4B6B}" name="Guest User" initials="GU" userId="Guest User"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F0A11B-F317-4E3A-9AF0-E85D4C0FF06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A2C913A-C361-4AE8-870F-A3281CA11498}">
      <dgm:prSet custT="1"/>
      <dgm:spPr/>
      <dgm:t>
        <a:bodyPr/>
        <a:lstStyle/>
        <a:p>
          <a:pPr>
            <a:lnSpc>
              <a:spcPct val="100000"/>
            </a:lnSpc>
          </a:pPr>
          <a:r>
            <a:rPr lang="en-US" sz="2000">
              <a:latin typeface="Times New Roman" panose="02020603050405020304" pitchFamily="18" charset="0"/>
              <a:cs typeface="Times New Roman" panose="02020603050405020304" pitchFamily="18" charset="0"/>
            </a:rPr>
            <a:t>DATASET SELECTION</a:t>
          </a:r>
        </a:p>
      </dgm:t>
    </dgm:pt>
    <dgm:pt modelId="{DD6E2996-C842-45CD-B835-FF3676DD23F8}" type="parTrans" cxnId="{A7C9AAB1-73F3-4734-9DA8-D3F29F22A210}">
      <dgm:prSet/>
      <dgm:spPr/>
      <dgm:t>
        <a:bodyPr/>
        <a:lstStyle/>
        <a:p>
          <a:endParaRPr lang="en-US"/>
        </a:p>
      </dgm:t>
    </dgm:pt>
    <dgm:pt modelId="{69607D68-A286-4BE7-88E4-B8A25264ED05}" type="sibTrans" cxnId="{A7C9AAB1-73F3-4734-9DA8-D3F29F22A210}">
      <dgm:prSet/>
      <dgm:spPr/>
      <dgm:t>
        <a:bodyPr/>
        <a:lstStyle/>
        <a:p>
          <a:endParaRPr lang="en-US"/>
        </a:p>
      </dgm:t>
    </dgm:pt>
    <dgm:pt modelId="{6DF5449E-73CC-40CC-9F7D-A33423AA7211}">
      <dgm:prSet custT="1"/>
      <dgm:spPr/>
      <dgm:t>
        <a:bodyPr/>
        <a:lstStyle/>
        <a:p>
          <a:pPr>
            <a:lnSpc>
              <a:spcPct val="100000"/>
            </a:lnSpc>
          </a:pPr>
          <a:r>
            <a:rPr lang="en-US" sz="2000">
              <a:latin typeface="Times New Roman" panose="02020603050405020304" pitchFamily="18" charset="0"/>
              <a:cs typeface="Times New Roman" panose="02020603050405020304" pitchFamily="18" charset="0"/>
            </a:rPr>
            <a:t>DATA CLEANING </a:t>
          </a:r>
        </a:p>
      </dgm:t>
    </dgm:pt>
    <dgm:pt modelId="{74CA8261-5B2B-4BC1-BF66-99C6E2D381E4}" type="parTrans" cxnId="{A837D864-745B-4497-BE6B-1045A6BF431B}">
      <dgm:prSet/>
      <dgm:spPr/>
      <dgm:t>
        <a:bodyPr/>
        <a:lstStyle/>
        <a:p>
          <a:endParaRPr lang="en-US"/>
        </a:p>
      </dgm:t>
    </dgm:pt>
    <dgm:pt modelId="{EE78A38B-B650-44F5-BE91-5897BC931A68}" type="sibTrans" cxnId="{A837D864-745B-4497-BE6B-1045A6BF431B}">
      <dgm:prSet/>
      <dgm:spPr/>
      <dgm:t>
        <a:bodyPr/>
        <a:lstStyle/>
        <a:p>
          <a:endParaRPr lang="en-US"/>
        </a:p>
      </dgm:t>
    </dgm:pt>
    <dgm:pt modelId="{4E8389AF-244B-416C-AC08-6D617156DB2C}">
      <dgm:prSet custT="1"/>
      <dgm:spPr/>
      <dgm:t>
        <a:bodyPr/>
        <a:lstStyle/>
        <a:p>
          <a:pPr>
            <a:lnSpc>
              <a:spcPct val="100000"/>
            </a:lnSpc>
          </a:pPr>
          <a:r>
            <a:rPr lang="en-US" sz="2000">
              <a:latin typeface="Times New Roman" panose="02020603050405020304" pitchFamily="18" charset="0"/>
              <a:cs typeface="Times New Roman" panose="02020603050405020304" pitchFamily="18" charset="0"/>
            </a:rPr>
            <a:t>EXPLORATORY DATA ANALYSIS </a:t>
          </a:r>
        </a:p>
      </dgm:t>
    </dgm:pt>
    <dgm:pt modelId="{5DB92C0F-8120-4D45-BE4C-DF4EF3840EA1}" type="parTrans" cxnId="{7F6FB293-984A-4ACF-9978-A81DCC2ABF8D}">
      <dgm:prSet/>
      <dgm:spPr/>
      <dgm:t>
        <a:bodyPr/>
        <a:lstStyle/>
        <a:p>
          <a:endParaRPr lang="en-US"/>
        </a:p>
      </dgm:t>
    </dgm:pt>
    <dgm:pt modelId="{62B2F057-E0DE-4BB4-A5D0-1A82DA0BBD31}" type="sibTrans" cxnId="{7F6FB293-984A-4ACF-9978-A81DCC2ABF8D}">
      <dgm:prSet/>
      <dgm:spPr/>
      <dgm:t>
        <a:bodyPr/>
        <a:lstStyle/>
        <a:p>
          <a:endParaRPr lang="en-US"/>
        </a:p>
      </dgm:t>
    </dgm:pt>
    <dgm:pt modelId="{51C3C8FC-0AF3-4B67-911E-679DEFB207C2}">
      <dgm:prSet custT="1"/>
      <dgm:spPr/>
      <dgm:t>
        <a:bodyPr/>
        <a:lstStyle/>
        <a:p>
          <a:pPr>
            <a:lnSpc>
              <a:spcPct val="100000"/>
            </a:lnSpc>
          </a:pPr>
          <a:r>
            <a:rPr lang="en-US" sz="2000">
              <a:latin typeface="Times New Roman" panose="02020603050405020304" pitchFamily="18" charset="0"/>
              <a:cs typeface="Times New Roman" panose="02020603050405020304" pitchFamily="18" charset="0"/>
            </a:rPr>
            <a:t>STATASTICAL ANALYSIS </a:t>
          </a:r>
        </a:p>
      </dgm:t>
    </dgm:pt>
    <dgm:pt modelId="{1D00634D-270D-4542-B2DB-4CF58FE66A6A}" type="parTrans" cxnId="{27FCE4B3-4F8F-485E-BADD-A1A9A1216740}">
      <dgm:prSet/>
      <dgm:spPr/>
      <dgm:t>
        <a:bodyPr/>
        <a:lstStyle/>
        <a:p>
          <a:endParaRPr lang="en-US"/>
        </a:p>
      </dgm:t>
    </dgm:pt>
    <dgm:pt modelId="{F0445AC8-0B42-4F0D-85F4-C43BCD215A7D}" type="sibTrans" cxnId="{27FCE4B3-4F8F-485E-BADD-A1A9A1216740}">
      <dgm:prSet/>
      <dgm:spPr/>
      <dgm:t>
        <a:bodyPr/>
        <a:lstStyle/>
        <a:p>
          <a:endParaRPr lang="en-US"/>
        </a:p>
      </dgm:t>
    </dgm:pt>
    <dgm:pt modelId="{5781F39B-8F81-4E42-8513-DDDB0AE787EB}">
      <dgm:prSet custT="1"/>
      <dgm:spPr/>
      <dgm:t>
        <a:bodyPr/>
        <a:lstStyle/>
        <a:p>
          <a:pPr>
            <a:lnSpc>
              <a:spcPct val="100000"/>
            </a:lnSpc>
          </a:pPr>
          <a:r>
            <a:rPr lang="en-US" sz="2000">
              <a:latin typeface="Times New Roman" panose="02020603050405020304" pitchFamily="18" charset="0"/>
              <a:cs typeface="Times New Roman" panose="02020603050405020304" pitchFamily="18" charset="0"/>
            </a:rPr>
            <a:t>MACHINE LEARNING MODELS </a:t>
          </a:r>
          <a:r>
            <a:rPr lang="en-US" sz="1900">
              <a:latin typeface="Aptos Display" panose="02110004020202020204"/>
            </a:rPr>
            <a:t>  </a:t>
          </a:r>
          <a:endParaRPr lang="en-US" sz="1900"/>
        </a:p>
      </dgm:t>
    </dgm:pt>
    <dgm:pt modelId="{3E3BE953-EFB4-4E8F-A06C-08738217F4D3}" type="parTrans" cxnId="{0758B0D8-8544-4ACF-8EA8-A6312D3F4FD3}">
      <dgm:prSet/>
      <dgm:spPr/>
      <dgm:t>
        <a:bodyPr/>
        <a:lstStyle/>
        <a:p>
          <a:endParaRPr lang="en-US"/>
        </a:p>
      </dgm:t>
    </dgm:pt>
    <dgm:pt modelId="{85F60F54-74A6-4929-90A9-0CC088796474}" type="sibTrans" cxnId="{0758B0D8-8544-4ACF-8EA8-A6312D3F4FD3}">
      <dgm:prSet/>
      <dgm:spPr/>
      <dgm:t>
        <a:bodyPr/>
        <a:lstStyle/>
        <a:p>
          <a:endParaRPr lang="en-US"/>
        </a:p>
      </dgm:t>
    </dgm:pt>
    <dgm:pt modelId="{BF02BB34-7344-48DF-9D4D-5BECAEF8401E}" type="pres">
      <dgm:prSet presAssocID="{35F0A11B-F317-4E3A-9AF0-E85D4C0FF062}" presName="root" presStyleCnt="0">
        <dgm:presLayoutVars>
          <dgm:dir/>
          <dgm:resizeHandles val="exact"/>
        </dgm:presLayoutVars>
      </dgm:prSet>
      <dgm:spPr/>
    </dgm:pt>
    <dgm:pt modelId="{0C28A47A-AE39-4B9B-AFCF-5C885B2EDBB2}" type="pres">
      <dgm:prSet presAssocID="{1A2C913A-C361-4AE8-870F-A3281CA11498}" presName="compNode" presStyleCnt="0"/>
      <dgm:spPr/>
    </dgm:pt>
    <dgm:pt modelId="{C1F16842-071F-4934-AE33-3DA1DFB8A194}" type="pres">
      <dgm:prSet presAssocID="{1A2C913A-C361-4AE8-870F-A3281CA11498}" presName="bgRect" presStyleLbl="bgShp" presStyleIdx="0" presStyleCnt="5"/>
      <dgm:spPr/>
    </dgm:pt>
    <dgm:pt modelId="{DB8CC729-3D45-43C8-A3B1-51A0E417159F}" type="pres">
      <dgm:prSet presAssocID="{1A2C913A-C361-4AE8-870F-A3281CA1149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F3A0C5D9-3065-45EE-B983-9E0E27CBA0FA}" type="pres">
      <dgm:prSet presAssocID="{1A2C913A-C361-4AE8-870F-A3281CA11498}" presName="spaceRect" presStyleCnt="0"/>
      <dgm:spPr/>
    </dgm:pt>
    <dgm:pt modelId="{E364E7F4-7D11-4036-8293-60558E37B58A}" type="pres">
      <dgm:prSet presAssocID="{1A2C913A-C361-4AE8-870F-A3281CA11498}" presName="parTx" presStyleLbl="revTx" presStyleIdx="0" presStyleCnt="5">
        <dgm:presLayoutVars>
          <dgm:chMax val="0"/>
          <dgm:chPref val="0"/>
        </dgm:presLayoutVars>
      </dgm:prSet>
      <dgm:spPr/>
    </dgm:pt>
    <dgm:pt modelId="{DA897B33-52ED-44A1-9DA3-5D5F946B57C1}" type="pres">
      <dgm:prSet presAssocID="{69607D68-A286-4BE7-88E4-B8A25264ED05}" presName="sibTrans" presStyleCnt="0"/>
      <dgm:spPr/>
    </dgm:pt>
    <dgm:pt modelId="{8CD97DF0-2B9B-4E48-AC78-0AAFFA101F62}" type="pres">
      <dgm:prSet presAssocID="{6DF5449E-73CC-40CC-9F7D-A33423AA7211}" presName="compNode" presStyleCnt="0"/>
      <dgm:spPr/>
    </dgm:pt>
    <dgm:pt modelId="{CE5D0D24-6F71-4723-AA44-85E322511144}" type="pres">
      <dgm:prSet presAssocID="{6DF5449E-73CC-40CC-9F7D-A33423AA7211}" presName="bgRect" presStyleLbl="bgShp" presStyleIdx="1" presStyleCnt="5"/>
      <dgm:spPr/>
    </dgm:pt>
    <dgm:pt modelId="{8735208C-D261-4B70-90AF-0A929EA01632}" type="pres">
      <dgm:prSet presAssocID="{6DF5449E-73CC-40CC-9F7D-A33423AA721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p and bucket"/>
        </a:ext>
      </dgm:extLst>
    </dgm:pt>
    <dgm:pt modelId="{8EEE30B7-46D4-474F-9503-1D11D7F62B77}" type="pres">
      <dgm:prSet presAssocID="{6DF5449E-73CC-40CC-9F7D-A33423AA7211}" presName="spaceRect" presStyleCnt="0"/>
      <dgm:spPr/>
    </dgm:pt>
    <dgm:pt modelId="{8E69466E-56C4-4D0F-8CF9-9F1D75D9BC37}" type="pres">
      <dgm:prSet presAssocID="{6DF5449E-73CC-40CC-9F7D-A33423AA7211}" presName="parTx" presStyleLbl="revTx" presStyleIdx="1" presStyleCnt="5">
        <dgm:presLayoutVars>
          <dgm:chMax val="0"/>
          <dgm:chPref val="0"/>
        </dgm:presLayoutVars>
      </dgm:prSet>
      <dgm:spPr/>
    </dgm:pt>
    <dgm:pt modelId="{AF73B680-251E-42DF-BD24-1AF5C8D7103A}" type="pres">
      <dgm:prSet presAssocID="{EE78A38B-B650-44F5-BE91-5897BC931A68}" presName="sibTrans" presStyleCnt="0"/>
      <dgm:spPr/>
    </dgm:pt>
    <dgm:pt modelId="{6F93E8AD-1100-4098-A239-08505F3C8B5C}" type="pres">
      <dgm:prSet presAssocID="{4E8389AF-244B-416C-AC08-6D617156DB2C}" presName="compNode" presStyleCnt="0"/>
      <dgm:spPr/>
    </dgm:pt>
    <dgm:pt modelId="{84180F4B-0A5F-4845-9D57-2EF16C32A1BA}" type="pres">
      <dgm:prSet presAssocID="{4E8389AF-244B-416C-AC08-6D617156DB2C}" presName="bgRect" presStyleLbl="bgShp" presStyleIdx="2" presStyleCnt="5"/>
      <dgm:spPr/>
    </dgm:pt>
    <dgm:pt modelId="{47D4B667-F9BD-46BE-846B-639DB0946D0C}" type="pres">
      <dgm:prSet presAssocID="{4E8389AF-244B-416C-AC08-6D617156DB2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C1CF4CE5-D288-474F-9AC2-968607B9A283}" type="pres">
      <dgm:prSet presAssocID="{4E8389AF-244B-416C-AC08-6D617156DB2C}" presName="spaceRect" presStyleCnt="0"/>
      <dgm:spPr/>
    </dgm:pt>
    <dgm:pt modelId="{BA48319F-765E-4D72-A4FA-9789AAAB188D}" type="pres">
      <dgm:prSet presAssocID="{4E8389AF-244B-416C-AC08-6D617156DB2C}" presName="parTx" presStyleLbl="revTx" presStyleIdx="2" presStyleCnt="5">
        <dgm:presLayoutVars>
          <dgm:chMax val="0"/>
          <dgm:chPref val="0"/>
        </dgm:presLayoutVars>
      </dgm:prSet>
      <dgm:spPr/>
    </dgm:pt>
    <dgm:pt modelId="{04E3AB19-D95E-4219-BDBE-65F78D55350D}" type="pres">
      <dgm:prSet presAssocID="{62B2F057-E0DE-4BB4-A5D0-1A82DA0BBD31}" presName="sibTrans" presStyleCnt="0"/>
      <dgm:spPr/>
    </dgm:pt>
    <dgm:pt modelId="{45E9904C-5579-4DC8-8607-B752A94FBEE2}" type="pres">
      <dgm:prSet presAssocID="{51C3C8FC-0AF3-4B67-911E-679DEFB207C2}" presName="compNode" presStyleCnt="0"/>
      <dgm:spPr/>
    </dgm:pt>
    <dgm:pt modelId="{3E274C85-8CAF-4E3C-AD92-92909926A377}" type="pres">
      <dgm:prSet presAssocID="{51C3C8FC-0AF3-4B67-911E-679DEFB207C2}" presName="bgRect" presStyleLbl="bgShp" presStyleIdx="3" presStyleCnt="5"/>
      <dgm:spPr/>
    </dgm:pt>
    <dgm:pt modelId="{8641ADC0-AAF7-4558-8411-DBCA7630FCC3}" type="pres">
      <dgm:prSet presAssocID="{51C3C8FC-0AF3-4B67-911E-679DEFB207C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6AA0A3BB-49CF-4D10-9AC1-3455CBAEA254}" type="pres">
      <dgm:prSet presAssocID="{51C3C8FC-0AF3-4B67-911E-679DEFB207C2}" presName="spaceRect" presStyleCnt="0"/>
      <dgm:spPr/>
    </dgm:pt>
    <dgm:pt modelId="{813EABA6-60DE-4EB5-8667-E5BA73F2DAA9}" type="pres">
      <dgm:prSet presAssocID="{51C3C8FC-0AF3-4B67-911E-679DEFB207C2}" presName="parTx" presStyleLbl="revTx" presStyleIdx="3" presStyleCnt="5">
        <dgm:presLayoutVars>
          <dgm:chMax val="0"/>
          <dgm:chPref val="0"/>
        </dgm:presLayoutVars>
      </dgm:prSet>
      <dgm:spPr/>
    </dgm:pt>
    <dgm:pt modelId="{AECB02AB-872B-4CAF-9614-027BACCB6706}" type="pres">
      <dgm:prSet presAssocID="{F0445AC8-0B42-4F0D-85F4-C43BCD215A7D}" presName="sibTrans" presStyleCnt="0"/>
      <dgm:spPr/>
    </dgm:pt>
    <dgm:pt modelId="{9DA8FCA3-6EAD-4AD8-B3D8-57544F53566D}" type="pres">
      <dgm:prSet presAssocID="{5781F39B-8F81-4E42-8513-DDDB0AE787EB}" presName="compNode" presStyleCnt="0"/>
      <dgm:spPr/>
    </dgm:pt>
    <dgm:pt modelId="{FA71A442-C53B-4401-BDBD-4A415BC2A481}" type="pres">
      <dgm:prSet presAssocID="{5781F39B-8F81-4E42-8513-DDDB0AE787EB}" presName="bgRect" presStyleLbl="bgShp" presStyleIdx="4" presStyleCnt="5"/>
      <dgm:spPr/>
    </dgm:pt>
    <dgm:pt modelId="{6DA3A035-B0CA-4EA9-B792-6D6E4A766871}" type="pres">
      <dgm:prSet presAssocID="{5781F39B-8F81-4E42-8513-DDDB0AE787E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ears"/>
        </a:ext>
      </dgm:extLst>
    </dgm:pt>
    <dgm:pt modelId="{B3956429-DDB2-4FA7-8621-7E43985965BF}" type="pres">
      <dgm:prSet presAssocID="{5781F39B-8F81-4E42-8513-DDDB0AE787EB}" presName="spaceRect" presStyleCnt="0"/>
      <dgm:spPr/>
    </dgm:pt>
    <dgm:pt modelId="{F1BC2EB2-7787-412C-AF76-C7EC421A51D9}" type="pres">
      <dgm:prSet presAssocID="{5781F39B-8F81-4E42-8513-DDDB0AE787EB}" presName="parTx" presStyleLbl="revTx" presStyleIdx="4" presStyleCnt="5">
        <dgm:presLayoutVars>
          <dgm:chMax val="0"/>
          <dgm:chPref val="0"/>
        </dgm:presLayoutVars>
      </dgm:prSet>
      <dgm:spPr/>
    </dgm:pt>
  </dgm:ptLst>
  <dgm:cxnLst>
    <dgm:cxn modelId="{A244FF1B-8039-4AFD-8F39-4E53C5C857DA}" type="presOf" srcId="{5781F39B-8F81-4E42-8513-DDDB0AE787EB}" destId="{F1BC2EB2-7787-412C-AF76-C7EC421A51D9}" srcOrd="0" destOrd="0" presId="urn:microsoft.com/office/officeart/2018/2/layout/IconVerticalSolidList"/>
    <dgm:cxn modelId="{A837D864-745B-4497-BE6B-1045A6BF431B}" srcId="{35F0A11B-F317-4E3A-9AF0-E85D4C0FF062}" destId="{6DF5449E-73CC-40CC-9F7D-A33423AA7211}" srcOrd="1" destOrd="0" parTransId="{74CA8261-5B2B-4BC1-BF66-99C6E2D381E4}" sibTransId="{EE78A38B-B650-44F5-BE91-5897BC931A68}"/>
    <dgm:cxn modelId="{2A134685-F611-4DC0-B9D7-54F3A6F809D3}" type="presOf" srcId="{6DF5449E-73CC-40CC-9F7D-A33423AA7211}" destId="{8E69466E-56C4-4D0F-8CF9-9F1D75D9BC37}" srcOrd="0" destOrd="0" presId="urn:microsoft.com/office/officeart/2018/2/layout/IconVerticalSolidList"/>
    <dgm:cxn modelId="{767C4486-A081-499C-A0F8-52BE326AA468}" type="presOf" srcId="{1A2C913A-C361-4AE8-870F-A3281CA11498}" destId="{E364E7F4-7D11-4036-8293-60558E37B58A}" srcOrd="0" destOrd="0" presId="urn:microsoft.com/office/officeart/2018/2/layout/IconVerticalSolidList"/>
    <dgm:cxn modelId="{7F6FB293-984A-4ACF-9978-A81DCC2ABF8D}" srcId="{35F0A11B-F317-4E3A-9AF0-E85D4C0FF062}" destId="{4E8389AF-244B-416C-AC08-6D617156DB2C}" srcOrd="2" destOrd="0" parTransId="{5DB92C0F-8120-4D45-BE4C-DF4EF3840EA1}" sibTransId="{62B2F057-E0DE-4BB4-A5D0-1A82DA0BBD31}"/>
    <dgm:cxn modelId="{9275BA97-1621-476D-90FD-1FCA689E088A}" type="presOf" srcId="{35F0A11B-F317-4E3A-9AF0-E85D4C0FF062}" destId="{BF02BB34-7344-48DF-9D4D-5BECAEF8401E}" srcOrd="0" destOrd="0" presId="urn:microsoft.com/office/officeart/2018/2/layout/IconVerticalSolidList"/>
    <dgm:cxn modelId="{6DE448A1-4D49-4A74-88BF-82EE74D5BE35}" type="presOf" srcId="{51C3C8FC-0AF3-4B67-911E-679DEFB207C2}" destId="{813EABA6-60DE-4EB5-8667-E5BA73F2DAA9}" srcOrd="0" destOrd="0" presId="urn:microsoft.com/office/officeart/2018/2/layout/IconVerticalSolidList"/>
    <dgm:cxn modelId="{A7C9AAB1-73F3-4734-9DA8-D3F29F22A210}" srcId="{35F0A11B-F317-4E3A-9AF0-E85D4C0FF062}" destId="{1A2C913A-C361-4AE8-870F-A3281CA11498}" srcOrd="0" destOrd="0" parTransId="{DD6E2996-C842-45CD-B835-FF3676DD23F8}" sibTransId="{69607D68-A286-4BE7-88E4-B8A25264ED05}"/>
    <dgm:cxn modelId="{27FCE4B3-4F8F-485E-BADD-A1A9A1216740}" srcId="{35F0A11B-F317-4E3A-9AF0-E85D4C0FF062}" destId="{51C3C8FC-0AF3-4B67-911E-679DEFB207C2}" srcOrd="3" destOrd="0" parTransId="{1D00634D-270D-4542-B2DB-4CF58FE66A6A}" sibTransId="{F0445AC8-0B42-4F0D-85F4-C43BCD215A7D}"/>
    <dgm:cxn modelId="{0758B0D8-8544-4ACF-8EA8-A6312D3F4FD3}" srcId="{35F0A11B-F317-4E3A-9AF0-E85D4C0FF062}" destId="{5781F39B-8F81-4E42-8513-DDDB0AE787EB}" srcOrd="4" destOrd="0" parTransId="{3E3BE953-EFB4-4E8F-A06C-08738217F4D3}" sibTransId="{85F60F54-74A6-4929-90A9-0CC088796474}"/>
    <dgm:cxn modelId="{36FFB3F8-9118-44D7-8516-ED2926F3CFC2}" type="presOf" srcId="{4E8389AF-244B-416C-AC08-6D617156DB2C}" destId="{BA48319F-765E-4D72-A4FA-9789AAAB188D}" srcOrd="0" destOrd="0" presId="urn:microsoft.com/office/officeart/2018/2/layout/IconVerticalSolidList"/>
    <dgm:cxn modelId="{67669CC4-5D61-4F94-A853-4E5A2E3211B8}" type="presParOf" srcId="{BF02BB34-7344-48DF-9D4D-5BECAEF8401E}" destId="{0C28A47A-AE39-4B9B-AFCF-5C885B2EDBB2}" srcOrd="0" destOrd="0" presId="urn:microsoft.com/office/officeart/2018/2/layout/IconVerticalSolidList"/>
    <dgm:cxn modelId="{48D78399-A428-4BCE-B9E5-B81B779E3EB6}" type="presParOf" srcId="{0C28A47A-AE39-4B9B-AFCF-5C885B2EDBB2}" destId="{C1F16842-071F-4934-AE33-3DA1DFB8A194}" srcOrd="0" destOrd="0" presId="urn:microsoft.com/office/officeart/2018/2/layout/IconVerticalSolidList"/>
    <dgm:cxn modelId="{9E507BA8-E725-42CE-8179-7DA51C410589}" type="presParOf" srcId="{0C28A47A-AE39-4B9B-AFCF-5C885B2EDBB2}" destId="{DB8CC729-3D45-43C8-A3B1-51A0E417159F}" srcOrd="1" destOrd="0" presId="urn:microsoft.com/office/officeart/2018/2/layout/IconVerticalSolidList"/>
    <dgm:cxn modelId="{21B8EEE2-0BD6-490D-BC36-881AE39B37F3}" type="presParOf" srcId="{0C28A47A-AE39-4B9B-AFCF-5C885B2EDBB2}" destId="{F3A0C5D9-3065-45EE-B983-9E0E27CBA0FA}" srcOrd="2" destOrd="0" presId="urn:microsoft.com/office/officeart/2018/2/layout/IconVerticalSolidList"/>
    <dgm:cxn modelId="{0D2ECBFD-5CFA-46A6-8CD4-9C57C18D47D3}" type="presParOf" srcId="{0C28A47A-AE39-4B9B-AFCF-5C885B2EDBB2}" destId="{E364E7F4-7D11-4036-8293-60558E37B58A}" srcOrd="3" destOrd="0" presId="urn:microsoft.com/office/officeart/2018/2/layout/IconVerticalSolidList"/>
    <dgm:cxn modelId="{86C18794-2D96-437B-B74A-640259D557D0}" type="presParOf" srcId="{BF02BB34-7344-48DF-9D4D-5BECAEF8401E}" destId="{DA897B33-52ED-44A1-9DA3-5D5F946B57C1}" srcOrd="1" destOrd="0" presId="urn:microsoft.com/office/officeart/2018/2/layout/IconVerticalSolidList"/>
    <dgm:cxn modelId="{BBC3D82A-3260-4BBC-B18C-D0F3DF336E24}" type="presParOf" srcId="{BF02BB34-7344-48DF-9D4D-5BECAEF8401E}" destId="{8CD97DF0-2B9B-4E48-AC78-0AAFFA101F62}" srcOrd="2" destOrd="0" presId="urn:microsoft.com/office/officeart/2018/2/layout/IconVerticalSolidList"/>
    <dgm:cxn modelId="{4E03D51D-DA3A-4C7C-95B7-980FD3C94016}" type="presParOf" srcId="{8CD97DF0-2B9B-4E48-AC78-0AAFFA101F62}" destId="{CE5D0D24-6F71-4723-AA44-85E322511144}" srcOrd="0" destOrd="0" presId="urn:microsoft.com/office/officeart/2018/2/layout/IconVerticalSolidList"/>
    <dgm:cxn modelId="{E07DC3CB-499D-4F00-B720-8911F4B2F14E}" type="presParOf" srcId="{8CD97DF0-2B9B-4E48-AC78-0AAFFA101F62}" destId="{8735208C-D261-4B70-90AF-0A929EA01632}" srcOrd="1" destOrd="0" presId="urn:microsoft.com/office/officeart/2018/2/layout/IconVerticalSolidList"/>
    <dgm:cxn modelId="{6865EE1B-779C-4E0C-8025-393C313F0A99}" type="presParOf" srcId="{8CD97DF0-2B9B-4E48-AC78-0AAFFA101F62}" destId="{8EEE30B7-46D4-474F-9503-1D11D7F62B77}" srcOrd="2" destOrd="0" presId="urn:microsoft.com/office/officeart/2018/2/layout/IconVerticalSolidList"/>
    <dgm:cxn modelId="{6C23F5C1-118D-45F6-8B26-B3B366117B33}" type="presParOf" srcId="{8CD97DF0-2B9B-4E48-AC78-0AAFFA101F62}" destId="{8E69466E-56C4-4D0F-8CF9-9F1D75D9BC37}" srcOrd="3" destOrd="0" presId="urn:microsoft.com/office/officeart/2018/2/layout/IconVerticalSolidList"/>
    <dgm:cxn modelId="{91045EAE-75EF-4802-B4B0-7915B0386E84}" type="presParOf" srcId="{BF02BB34-7344-48DF-9D4D-5BECAEF8401E}" destId="{AF73B680-251E-42DF-BD24-1AF5C8D7103A}" srcOrd="3" destOrd="0" presId="urn:microsoft.com/office/officeart/2018/2/layout/IconVerticalSolidList"/>
    <dgm:cxn modelId="{A2650A2E-6E49-4545-92A5-A797D3B86A9E}" type="presParOf" srcId="{BF02BB34-7344-48DF-9D4D-5BECAEF8401E}" destId="{6F93E8AD-1100-4098-A239-08505F3C8B5C}" srcOrd="4" destOrd="0" presId="urn:microsoft.com/office/officeart/2018/2/layout/IconVerticalSolidList"/>
    <dgm:cxn modelId="{62EC7A7B-7E74-4053-BB69-7739458005D8}" type="presParOf" srcId="{6F93E8AD-1100-4098-A239-08505F3C8B5C}" destId="{84180F4B-0A5F-4845-9D57-2EF16C32A1BA}" srcOrd="0" destOrd="0" presId="urn:microsoft.com/office/officeart/2018/2/layout/IconVerticalSolidList"/>
    <dgm:cxn modelId="{F555D838-BFDF-412B-866F-8413769433F4}" type="presParOf" srcId="{6F93E8AD-1100-4098-A239-08505F3C8B5C}" destId="{47D4B667-F9BD-46BE-846B-639DB0946D0C}" srcOrd="1" destOrd="0" presId="urn:microsoft.com/office/officeart/2018/2/layout/IconVerticalSolidList"/>
    <dgm:cxn modelId="{3ABBCDF2-0128-42DB-B2B3-CCA1A6966898}" type="presParOf" srcId="{6F93E8AD-1100-4098-A239-08505F3C8B5C}" destId="{C1CF4CE5-D288-474F-9AC2-968607B9A283}" srcOrd="2" destOrd="0" presId="urn:microsoft.com/office/officeart/2018/2/layout/IconVerticalSolidList"/>
    <dgm:cxn modelId="{1E824DE4-E8FB-4B6B-B9E7-018C0457870A}" type="presParOf" srcId="{6F93E8AD-1100-4098-A239-08505F3C8B5C}" destId="{BA48319F-765E-4D72-A4FA-9789AAAB188D}" srcOrd="3" destOrd="0" presId="urn:microsoft.com/office/officeart/2018/2/layout/IconVerticalSolidList"/>
    <dgm:cxn modelId="{64402EF6-38DA-463D-BA3B-B7FC0FF24104}" type="presParOf" srcId="{BF02BB34-7344-48DF-9D4D-5BECAEF8401E}" destId="{04E3AB19-D95E-4219-BDBE-65F78D55350D}" srcOrd="5" destOrd="0" presId="urn:microsoft.com/office/officeart/2018/2/layout/IconVerticalSolidList"/>
    <dgm:cxn modelId="{0643067F-F75E-426B-95B5-8B30E948E57C}" type="presParOf" srcId="{BF02BB34-7344-48DF-9D4D-5BECAEF8401E}" destId="{45E9904C-5579-4DC8-8607-B752A94FBEE2}" srcOrd="6" destOrd="0" presId="urn:microsoft.com/office/officeart/2018/2/layout/IconVerticalSolidList"/>
    <dgm:cxn modelId="{3C8BA957-2FB5-498D-939E-C690C26EA4B5}" type="presParOf" srcId="{45E9904C-5579-4DC8-8607-B752A94FBEE2}" destId="{3E274C85-8CAF-4E3C-AD92-92909926A377}" srcOrd="0" destOrd="0" presId="urn:microsoft.com/office/officeart/2018/2/layout/IconVerticalSolidList"/>
    <dgm:cxn modelId="{15D0C408-7C74-42ED-97FE-4AEF2376023A}" type="presParOf" srcId="{45E9904C-5579-4DC8-8607-B752A94FBEE2}" destId="{8641ADC0-AAF7-4558-8411-DBCA7630FCC3}" srcOrd="1" destOrd="0" presId="urn:microsoft.com/office/officeart/2018/2/layout/IconVerticalSolidList"/>
    <dgm:cxn modelId="{007767A9-FDF8-4BA8-BDCE-0D0C7165639D}" type="presParOf" srcId="{45E9904C-5579-4DC8-8607-B752A94FBEE2}" destId="{6AA0A3BB-49CF-4D10-9AC1-3455CBAEA254}" srcOrd="2" destOrd="0" presId="urn:microsoft.com/office/officeart/2018/2/layout/IconVerticalSolidList"/>
    <dgm:cxn modelId="{66BF6BE3-9C72-4C88-BAB6-A45C3883B8E3}" type="presParOf" srcId="{45E9904C-5579-4DC8-8607-B752A94FBEE2}" destId="{813EABA6-60DE-4EB5-8667-E5BA73F2DAA9}" srcOrd="3" destOrd="0" presId="urn:microsoft.com/office/officeart/2018/2/layout/IconVerticalSolidList"/>
    <dgm:cxn modelId="{4B44B185-1587-4F3D-897F-00E02D132171}" type="presParOf" srcId="{BF02BB34-7344-48DF-9D4D-5BECAEF8401E}" destId="{AECB02AB-872B-4CAF-9614-027BACCB6706}" srcOrd="7" destOrd="0" presId="urn:microsoft.com/office/officeart/2018/2/layout/IconVerticalSolidList"/>
    <dgm:cxn modelId="{65BCC916-C563-4467-927A-BE81A6100D3F}" type="presParOf" srcId="{BF02BB34-7344-48DF-9D4D-5BECAEF8401E}" destId="{9DA8FCA3-6EAD-4AD8-B3D8-57544F53566D}" srcOrd="8" destOrd="0" presId="urn:microsoft.com/office/officeart/2018/2/layout/IconVerticalSolidList"/>
    <dgm:cxn modelId="{CB90AC9E-7B5C-4219-B027-53F457D9FE91}" type="presParOf" srcId="{9DA8FCA3-6EAD-4AD8-B3D8-57544F53566D}" destId="{FA71A442-C53B-4401-BDBD-4A415BC2A481}" srcOrd="0" destOrd="0" presId="urn:microsoft.com/office/officeart/2018/2/layout/IconVerticalSolidList"/>
    <dgm:cxn modelId="{D82E7736-1AE3-486C-BD64-3DB284A06769}" type="presParOf" srcId="{9DA8FCA3-6EAD-4AD8-B3D8-57544F53566D}" destId="{6DA3A035-B0CA-4EA9-B792-6D6E4A766871}" srcOrd="1" destOrd="0" presId="urn:microsoft.com/office/officeart/2018/2/layout/IconVerticalSolidList"/>
    <dgm:cxn modelId="{EDDC2F9F-A92D-40CF-9D86-79025B1D729F}" type="presParOf" srcId="{9DA8FCA3-6EAD-4AD8-B3D8-57544F53566D}" destId="{B3956429-DDB2-4FA7-8621-7E43985965BF}" srcOrd="2" destOrd="0" presId="urn:microsoft.com/office/officeart/2018/2/layout/IconVerticalSolidList"/>
    <dgm:cxn modelId="{3B7998B4-9542-43A1-8EEE-94924DCDBAE5}" type="presParOf" srcId="{9DA8FCA3-6EAD-4AD8-B3D8-57544F53566D}" destId="{F1BC2EB2-7787-412C-AF76-C7EC421A51D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16842-071F-4934-AE33-3DA1DFB8A194}">
      <dsp:nvSpPr>
        <dsp:cNvPr id="0" name=""/>
        <dsp:cNvSpPr/>
      </dsp:nvSpPr>
      <dsp:spPr>
        <a:xfrm>
          <a:off x="0" y="4699"/>
          <a:ext cx="6790765" cy="10010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8CC729-3D45-43C8-A3B1-51A0E417159F}">
      <dsp:nvSpPr>
        <dsp:cNvPr id="0" name=""/>
        <dsp:cNvSpPr/>
      </dsp:nvSpPr>
      <dsp:spPr>
        <a:xfrm>
          <a:off x="302812" y="229932"/>
          <a:ext cx="550568" cy="5505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64E7F4-7D11-4036-8293-60558E37B58A}">
      <dsp:nvSpPr>
        <dsp:cNvPr id="0" name=""/>
        <dsp:cNvSpPr/>
      </dsp:nvSpPr>
      <dsp:spPr>
        <a:xfrm>
          <a:off x="1156193" y="4699"/>
          <a:ext cx="5634571" cy="1001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43" tIns="105943" rIns="105943" bIns="105943" numCol="1" spcCol="1270" anchor="ctr" anchorCtr="0">
          <a:noAutofit/>
        </a:bodyPr>
        <a:lstStyle/>
        <a:p>
          <a:pPr marL="0" lvl="0" indent="0" algn="l" defTabSz="889000">
            <a:lnSpc>
              <a:spcPct val="10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DATASET SELECTION</a:t>
          </a:r>
        </a:p>
      </dsp:txBody>
      <dsp:txXfrm>
        <a:off x="1156193" y="4699"/>
        <a:ext cx="5634571" cy="1001033"/>
      </dsp:txXfrm>
    </dsp:sp>
    <dsp:sp modelId="{CE5D0D24-6F71-4723-AA44-85E322511144}">
      <dsp:nvSpPr>
        <dsp:cNvPr id="0" name=""/>
        <dsp:cNvSpPr/>
      </dsp:nvSpPr>
      <dsp:spPr>
        <a:xfrm>
          <a:off x="0" y="1255991"/>
          <a:ext cx="6790765" cy="10010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35208C-D261-4B70-90AF-0A929EA01632}">
      <dsp:nvSpPr>
        <dsp:cNvPr id="0" name=""/>
        <dsp:cNvSpPr/>
      </dsp:nvSpPr>
      <dsp:spPr>
        <a:xfrm>
          <a:off x="302812" y="1481223"/>
          <a:ext cx="550568" cy="5505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69466E-56C4-4D0F-8CF9-9F1D75D9BC37}">
      <dsp:nvSpPr>
        <dsp:cNvPr id="0" name=""/>
        <dsp:cNvSpPr/>
      </dsp:nvSpPr>
      <dsp:spPr>
        <a:xfrm>
          <a:off x="1156193" y="1255991"/>
          <a:ext cx="5634571" cy="1001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43" tIns="105943" rIns="105943" bIns="105943" numCol="1" spcCol="1270" anchor="ctr" anchorCtr="0">
          <a:noAutofit/>
        </a:bodyPr>
        <a:lstStyle/>
        <a:p>
          <a:pPr marL="0" lvl="0" indent="0" algn="l" defTabSz="889000">
            <a:lnSpc>
              <a:spcPct val="10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DATA CLEANING </a:t>
          </a:r>
        </a:p>
      </dsp:txBody>
      <dsp:txXfrm>
        <a:off x="1156193" y="1255991"/>
        <a:ext cx="5634571" cy="1001033"/>
      </dsp:txXfrm>
    </dsp:sp>
    <dsp:sp modelId="{84180F4B-0A5F-4845-9D57-2EF16C32A1BA}">
      <dsp:nvSpPr>
        <dsp:cNvPr id="0" name=""/>
        <dsp:cNvSpPr/>
      </dsp:nvSpPr>
      <dsp:spPr>
        <a:xfrm>
          <a:off x="0" y="2507282"/>
          <a:ext cx="6790765" cy="10010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D4B667-F9BD-46BE-846B-639DB0946D0C}">
      <dsp:nvSpPr>
        <dsp:cNvPr id="0" name=""/>
        <dsp:cNvSpPr/>
      </dsp:nvSpPr>
      <dsp:spPr>
        <a:xfrm>
          <a:off x="302812" y="2732514"/>
          <a:ext cx="550568" cy="5505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48319F-765E-4D72-A4FA-9789AAAB188D}">
      <dsp:nvSpPr>
        <dsp:cNvPr id="0" name=""/>
        <dsp:cNvSpPr/>
      </dsp:nvSpPr>
      <dsp:spPr>
        <a:xfrm>
          <a:off x="1156193" y="2507282"/>
          <a:ext cx="5634571" cy="1001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43" tIns="105943" rIns="105943" bIns="105943" numCol="1" spcCol="1270" anchor="ctr" anchorCtr="0">
          <a:noAutofit/>
        </a:bodyPr>
        <a:lstStyle/>
        <a:p>
          <a:pPr marL="0" lvl="0" indent="0" algn="l" defTabSz="889000">
            <a:lnSpc>
              <a:spcPct val="10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EXPLORATORY DATA ANALYSIS </a:t>
          </a:r>
        </a:p>
      </dsp:txBody>
      <dsp:txXfrm>
        <a:off x="1156193" y="2507282"/>
        <a:ext cx="5634571" cy="1001033"/>
      </dsp:txXfrm>
    </dsp:sp>
    <dsp:sp modelId="{3E274C85-8CAF-4E3C-AD92-92909926A377}">
      <dsp:nvSpPr>
        <dsp:cNvPr id="0" name=""/>
        <dsp:cNvSpPr/>
      </dsp:nvSpPr>
      <dsp:spPr>
        <a:xfrm>
          <a:off x="0" y="3758573"/>
          <a:ext cx="6790765" cy="10010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41ADC0-AAF7-4558-8411-DBCA7630FCC3}">
      <dsp:nvSpPr>
        <dsp:cNvPr id="0" name=""/>
        <dsp:cNvSpPr/>
      </dsp:nvSpPr>
      <dsp:spPr>
        <a:xfrm>
          <a:off x="302812" y="3983806"/>
          <a:ext cx="550568" cy="5505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3EABA6-60DE-4EB5-8667-E5BA73F2DAA9}">
      <dsp:nvSpPr>
        <dsp:cNvPr id="0" name=""/>
        <dsp:cNvSpPr/>
      </dsp:nvSpPr>
      <dsp:spPr>
        <a:xfrm>
          <a:off x="1156193" y="3758573"/>
          <a:ext cx="5634571" cy="1001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43" tIns="105943" rIns="105943" bIns="105943" numCol="1" spcCol="1270" anchor="ctr" anchorCtr="0">
          <a:noAutofit/>
        </a:bodyPr>
        <a:lstStyle/>
        <a:p>
          <a:pPr marL="0" lvl="0" indent="0" algn="l" defTabSz="889000">
            <a:lnSpc>
              <a:spcPct val="10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STATASTICAL ANALYSIS </a:t>
          </a:r>
        </a:p>
      </dsp:txBody>
      <dsp:txXfrm>
        <a:off x="1156193" y="3758573"/>
        <a:ext cx="5634571" cy="1001033"/>
      </dsp:txXfrm>
    </dsp:sp>
    <dsp:sp modelId="{FA71A442-C53B-4401-BDBD-4A415BC2A481}">
      <dsp:nvSpPr>
        <dsp:cNvPr id="0" name=""/>
        <dsp:cNvSpPr/>
      </dsp:nvSpPr>
      <dsp:spPr>
        <a:xfrm>
          <a:off x="0" y="5009865"/>
          <a:ext cx="6790765" cy="10010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A3A035-B0CA-4EA9-B792-6D6E4A766871}">
      <dsp:nvSpPr>
        <dsp:cNvPr id="0" name=""/>
        <dsp:cNvSpPr/>
      </dsp:nvSpPr>
      <dsp:spPr>
        <a:xfrm>
          <a:off x="302812" y="5235097"/>
          <a:ext cx="550568" cy="5505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BC2EB2-7787-412C-AF76-C7EC421A51D9}">
      <dsp:nvSpPr>
        <dsp:cNvPr id="0" name=""/>
        <dsp:cNvSpPr/>
      </dsp:nvSpPr>
      <dsp:spPr>
        <a:xfrm>
          <a:off x="1156193" y="5009865"/>
          <a:ext cx="5634571" cy="1001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43" tIns="105943" rIns="105943" bIns="105943" numCol="1" spcCol="1270" anchor="ctr" anchorCtr="0">
          <a:noAutofit/>
        </a:bodyPr>
        <a:lstStyle/>
        <a:p>
          <a:pPr marL="0" lvl="0" indent="0" algn="l" defTabSz="889000">
            <a:lnSpc>
              <a:spcPct val="10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MACHINE LEARNING MODELS </a:t>
          </a:r>
          <a:r>
            <a:rPr lang="en-US" sz="1900" kern="1200">
              <a:latin typeface="Aptos Display" panose="02110004020202020204"/>
            </a:rPr>
            <a:t>  </a:t>
          </a:r>
          <a:endParaRPr lang="en-US" sz="1900" kern="1200"/>
        </a:p>
      </dsp:txBody>
      <dsp:txXfrm>
        <a:off x="1156193" y="5009865"/>
        <a:ext cx="5634571" cy="10010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BFF710-9F9D-4DFB-9738-15683F382DFE}"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A5180-125A-4404-8382-D1EDC78320AB}" type="slidenum">
              <a:rPr lang="en-US" smtClean="0"/>
              <a:t>‹#›</a:t>
            </a:fld>
            <a:endParaRPr lang="en-US"/>
          </a:p>
        </p:txBody>
      </p:sp>
    </p:spTree>
    <p:extLst>
      <p:ext uri="{BB962C8B-B14F-4D97-AF65-F5344CB8AC3E}">
        <p14:creationId xmlns:p14="http://schemas.microsoft.com/office/powerpoint/2010/main" val="354221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AA5180-125A-4404-8382-D1EDC78320AB}" type="slidenum">
              <a:rPr lang="en-US" smtClean="0"/>
              <a:t>16</a:t>
            </a:fld>
            <a:endParaRPr lang="en-US"/>
          </a:p>
        </p:txBody>
      </p:sp>
    </p:spTree>
    <p:extLst>
      <p:ext uri="{BB962C8B-B14F-4D97-AF65-F5344CB8AC3E}">
        <p14:creationId xmlns:p14="http://schemas.microsoft.com/office/powerpoint/2010/main" val="4151767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28FB-0110-DECB-7A7A-FBF1148B3E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EDC090-A9FF-51E9-7875-299031782E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788078-DAE8-5372-62CB-9E8977989CBB}"/>
              </a:ext>
            </a:extLst>
          </p:cNvPr>
          <p:cNvSpPr>
            <a:spLocks noGrp="1"/>
          </p:cNvSpPr>
          <p:nvPr>
            <p:ph type="dt" sz="half" idx="10"/>
          </p:nvPr>
        </p:nvSpPr>
        <p:spPr/>
        <p:txBody>
          <a:bodyPr/>
          <a:lstStyle/>
          <a:p>
            <a:fld id="{A9549169-0B1D-4F02-BEA4-CB237DED3B39}" type="datetimeFigureOut">
              <a:rPr lang="en-US" smtClean="0"/>
              <a:t>9/18/2024</a:t>
            </a:fld>
            <a:endParaRPr lang="en-US"/>
          </a:p>
        </p:txBody>
      </p:sp>
      <p:sp>
        <p:nvSpPr>
          <p:cNvPr id="5" name="Footer Placeholder 4">
            <a:extLst>
              <a:ext uri="{FF2B5EF4-FFF2-40B4-BE49-F238E27FC236}">
                <a16:creationId xmlns:a16="http://schemas.microsoft.com/office/drawing/2014/main" id="{F770AF40-D3EF-CDE5-A810-95B230F20B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F8C8E-E5AE-9765-FAEB-E7D1ADF1CD3F}"/>
              </a:ext>
            </a:extLst>
          </p:cNvPr>
          <p:cNvSpPr>
            <a:spLocks noGrp="1"/>
          </p:cNvSpPr>
          <p:nvPr>
            <p:ph type="sldNum" sz="quarter" idx="12"/>
          </p:nvPr>
        </p:nvSpPr>
        <p:spPr/>
        <p:txBody>
          <a:bodyPr/>
          <a:lstStyle/>
          <a:p>
            <a:fld id="{3CB4C9E7-45D6-4941-B2F2-DC99D8DCFD5B}" type="slidenum">
              <a:rPr lang="en-US" smtClean="0"/>
              <a:t>‹#›</a:t>
            </a:fld>
            <a:endParaRPr lang="en-US"/>
          </a:p>
        </p:txBody>
      </p:sp>
    </p:spTree>
    <p:extLst>
      <p:ext uri="{BB962C8B-B14F-4D97-AF65-F5344CB8AC3E}">
        <p14:creationId xmlns:p14="http://schemas.microsoft.com/office/powerpoint/2010/main" val="2474698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73DF-38ED-A64B-8C9C-29543C9C6A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969E51-5548-DD62-030E-4FAD631CF8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D71A9-E7BD-328A-B022-8C4F455B7992}"/>
              </a:ext>
            </a:extLst>
          </p:cNvPr>
          <p:cNvSpPr>
            <a:spLocks noGrp="1"/>
          </p:cNvSpPr>
          <p:nvPr>
            <p:ph type="dt" sz="half" idx="10"/>
          </p:nvPr>
        </p:nvSpPr>
        <p:spPr/>
        <p:txBody>
          <a:bodyPr/>
          <a:lstStyle/>
          <a:p>
            <a:fld id="{A9549169-0B1D-4F02-BEA4-CB237DED3B39}" type="datetimeFigureOut">
              <a:rPr lang="en-US" smtClean="0"/>
              <a:t>9/18/2024</a:t>
            </a:fld>
            <a:endParaRPr lang="en-US"/>
          </a:p>
        </p:txBody>
      </p:sp>
      <p:sp>
        <p:nvSpPr>
          <p:cNvPr id="5" name="Footer Placeholder 4">
            <a:extLst>
              <a:ext uri="{FF2B5EF4-FFF2-40B4-BE49-F238E27FC236}">
                <a16:creationId xmlns:a16="http://schemas.microsoft.com/office/drawing/2014/main" id="{E216BBAA-C479-222E-066E-1D3BA64A2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04EE3-1ED1-0E52-061F-A4E5BE85708A}"/>
              </a:ext>
            </a:extLst>
          </p:cNvPr>
          <p:cNvSpPr>
            <a:spLocks noGrp="1"/>
          </p:cNvSpPr>
          <p:nvPr>
            <p:ph type="sldNum" sz="quarter" idx="12"/>
          </p:nvPr>
        </p:nvSpPr>
        <p:spPr/>
        <p:txBody>
          <a:bodyPr/>
          <a:lstStyle/>
          <a:p>
            <a:fld id="{3CB4C9E7-45D6-4941-B2F2-DC99D8DCFD5B}" type="slidenum">
              <a:rPr lang="en-US" smtClean="0"/>
              <a:t>‹#›</a:t>
            </a:fld>
            <a:endParaRPr lang="en-US"/>
          </a:p>
        </p:txBody>
      </p:sp>
    </p:spTree>
    <p:extLst>
      <p:ext uri="{BB962C8B-B14F-4D97-AF65-F5344CB8AC3E}">
        <p14:creationId xmlns:p14="http://schemas.microsoft.com/office/powerpoint/2010/main" val="1438893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43B95E-9B31-FA4E-58BD-784B9834FE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7EAF65-A4B9-F5CF-FAF2-A1E0FCD99E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D45E25-A7FA-1679-E27E-D7FB2589A88B}"/>
              </a:ext>
            </a:extLst>
          </p:cNvPr>
          <p:cNvSpPr>
            <a:spLocks noGrp="1"/>
          </p:cNvSpPr>
          <p:nvPr>
            <p:ph type="dt" sz="half" idx="10"/>
          </p:nvPr>
        </p:nvSpPr>
        <p:spPr/>
        <p:txBody>
          <a:bodyPr/>
          <a:lstStyle/>
          <a:p>
            <a:fld id="{A9549169-0B1D-4F02-BEA4-CB237DED3B39}" type="datetimeFigureOut">
              <a:rPr lang="en-US" smtClean="0"/>
              <a:t>9/18/2024</a:t>
            </a:fld>
            <a:endParaRPr lang="en-US"/>
          </a:p>
        </p:txBody>
      </p:sp>
      <p:sp>
        <p:nvSpPr>
          <p:cNvPr id="5" name="Footer Placeholder 4">
            <a:extLst>
              <a:ext uri="{FF2B5EF4-FFF2-40B4-BE49-F238E27FC236}">
                <a16:creationId xmlns:a16="http://schemas.microsoft.com/office/drawing/2014/main" id="{304B8C2D-390C-CAA6-6A4A-54425F3414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6366B-F4D2-15C8-BA38-2866F8D87CD1}"/>
              </a:ext>
            </a:extLst>
          </p:cNvPr>
          <p:cNvSpPr>
            <a:spLocks noGrp="1"/>
          </p:cNvSpPr>
          <p:nvPr>
            <p:ph type="sldNum" sz="quarter" idx="12"/>
          </p:nvPr>
        </p:nvSpPr>
        <p:spPr/>
        <p:txBody>
          <a:bodyPr/>
          <a:lstStyle/>
          <a:p>
            <a:fld id="{3CB4C9E7-45D6-4941-B2F2-DC99D8DCFD5B}" type="slidenum">
              <a:rPr lang="en-US" smtClean="0"/>
              <a:t>‹#›</a:t>
            </a:fld>
            <a:endParaRPr lang="en-US"/>
          </a:p>
        </p:txBody>
      </p:sp>
    </p:spTree>
    <p:extLst>
      <p:ext uri="{BB962C8B-B14F-4D97-AF65-F5344CB8AC3E}">
        <p14:creationId xmlns:p14="http://schemas.microsoft.com/office/powerpoint/2010/main" val="1252675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BC6FE-5BD7-7474-497E-88F3795D97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8D0A3C-758F-16EA-BE42-BF9BF23F06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AE394-1A7E-1F48-9B0E-7E3EBE500BD7}"/>
              </a:ext>
            </a:extLst>
          </p:cNvPr>
          <p:cNvSpPr>
            <a:spLocks noGrp="1"/>
          </p:cNvSpPr>
          <p:nvPr>
            <p:ph type="dt" sz="half" idx="10"/>
          </p:nvPr>
        </p:nvSpPr>
        <p:spPr/>
        <p:txBody>
          <a:bodyPr/>
          <a:lstStyle/>
          <a:p>
            <a:fld id="{A9549169-0B1D-4F02-BEA4-CB237DED3B39}" type="datetimeFigureOut">
              <a:rPr lang="en-US" smtClean="0"/>
              <a:t>9/18/2024</a:t>
            </a:fld>
            <a:endParaRPr lang="en-US"/>
          </a:p>
        </p:txBody>
      </p:sp>
      <p:sp>
        <p:nvSpPr>
          <p:cNvPr id="5" name="Footer Placeholder 4">
            <a:extLst>
              <a:ext uri="{FF2B5EF4-FFF2-40B4-BE49-F238E27FC236}">
                <a16:creationId xmlns:a16="http://schemas.microsoft.com/office/drawing/2014/main" id="{6166FF36-B9B2-9457-CE2C-AE35C3B6E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B27D71-9A3D-3641-E4D4-517783835A16}"/>
              </a:ext>
            </a:extLst>
          </p:cNvPr>
          <p:cNvSpPr>
            <a:spLocks noGrp="1"/>
          </p:cNvSpPr>
          <p:nvPr>
            <p:ph type="sldNum" sz="quarter" idx="12"/>
          </p:nvPr>
        </p:nvSpPr>
        <p:spPr/>
        <p:txBody>
          <a:bodyPr/>
          <a:lstStyle/>
          <a:p>
            <a:fld id="{3CB4C9E7-45D6-4941-B2F2-DC99D8DCFD5B}" type="slidenum">
              <a:rPr lang="en-US" smtClean="0"/>
              <a:t>‹#›</a:t>
            </a:fld>
            <a:endParaRPr lang="en-US"/>
          </a:p>
        </p:txBody>
      </p:sp>
    </p:spTree>
    <p:extLst>
      <p:ext uri="{BB962C8B-B14F-4D97-AF65-F5344CB8AC3E}">
        <p14:creationId xmlns:p14="http://schemas.microsoft.com/office/powerpoint/2010/main" val="1890923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21E8-E0EE-53BC-6AB1-46988ACB66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E31131-3E55-EE2B-3BAB-EF6A8BB4881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33A340-D097-589E-DDA9-D1723803D50C}"/>
              </a:ext>
            </a:extLst>
          </p:cNvPr>
          <p:cNvSpPr>
            <a:spLocks noGrp="1"/>
          </p:cNvSpPr>
          <p:nvPr>
            <p:ph type="dt" sz="half" idx="10"/>
          </p:nvPr>
        </p:nvSpPr>
        <p:spPr/>
        <p:txBody>
          <a:bodyPr/>
          <a:lstStyle/>
          <a:p>
            <a:fld id="{A9549169-0B1D-4F02-BEA4-CB237DED3B39}" type="datetimeFigureOut">
              <a:rPr lang="en-US" smtClean="0"/>
              <a:t>9/18/2024</a:t>
            </a:fld>
            <a:endParaRPr lang="en-US"/>
          </a:p>
        </p:txBody>
      </p:sp>
      <p:sp>
        <p:nvSpPr>
          <p:cNvPr id="5" name="Footer Placeholder 4">
            <a:extLst>
              <a:ext uri="{FF2B5EF4-FFF2-40B4-BE49-F238E27FC236}">
                <a16:creationId xmlns:a16="http://schemas.microsoft.com/office/drawing/2014/main" id="{5AA44BE3-CCFA-ED4E-2560-6C6A9BB74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16C54-579B-C6FF-FDE1-A2BBD8B85A45}"/>
              </a:ext>
            </a:extLst>
          </p:cNvPr>
          <p:cNvSpPr>
            <a:spLocks noGrp="1"/>
          </p:cNvSpPr>
          <p:nvPr>
            <p:ph type="sldNum" sz="quarter" idx="12"/>
          </p:nvPr>
        </p:nvSpPr>
        <p:spPr/>
        <p:txBody>
          <a:bodyPr/>
          <a:lstStyle/>
          <a:p>
            <a:fld id="{3CB4C9E7-45D6-4941-B2F2-DC99D8DCFD5B}" type="slidenum">
              <a:rPr lang="en-US" smtClean="0"/>
              <a:t>‹#›</a:t>
            </a:fld>
            <a:endParaRPr lang="en-US"/>
          </a:p>
        </p:txBody>
      </p:sp>
    </p:spTree>
    <p:extLst>
      <p:ext uri="{BB962C8B-B14F-4D97-AF65-F5344CB8AC3E}">
        <p14:creationId xmlns:p14="http://schemas.microsoft.com/office/powerpoint/2010/main" val="1170049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EAA8-CD16-2ECF-D15A-2B6A91233F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3D8B36-86AD-EFA2-F20E-CEE057A92B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15CED8-A78C-06F5-BC8A-BCFB5B05DA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794E06-30CF-1941-8E2E-C7A6772330A5}"/>
              </a:ext>
            </a:extLst>
          </p:cNvPr>
          <p:cNvSpPr>
            <a:spLocks noGrp="1"/>
          </p:cNvSpPr>
          <p:nvPr>
            <p:ph type="dt" sz="half" idx="10"/>
          </p:nvPr>
        </p:nvSpPr>
        <p:spPr/>
        <p:txBody>
          <a:bodyPr/>
          <a:lstStyle/>
          <a:p>
            <a:fld id="{A9549169-0B1D-4F02-BEA4-CB237DED3B39}" type="datetimeFigureOut">
              <a:rPr lang="en-US" smtClean="0"/>
              <a:t>9/18/2024</a:t>
            </a:fld>
            <a:endParaRPr lang="en-US"/>
          </a:p>
        </p:txBody>
      </p:sp>
      <p:sp>
        <p:nvSpPr>
          <p:cNvPr id="6" name="Footer Placeholder 5">
            <a:extLst>
              <a:ext uri="{FF2B5EF4-FFF2-40B4-BE49-F238E27FC236}">
                <a16:creationId xmlns:a16="http://schemas.microsoft.com/office/drawing/2014/main" id="{9FDD56F1-147C-3638-CC7E-F2CB55FE9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7F3654-86D0-00C0-A77E-2B423CA9567D}"/>
              </a:ext>
            </a:extLst>
          </p:cNvPr>
          <p:cNvSpPr>
            <a:spLocks noGrp="1"/>
          </p:cNvSpPr>
          <p:nvPr>
            <p:ph type="sldNum" sz="quarter" idx="12"/>
          </p:nvPr>
        </p:nvSpPr>
        <p:spPr/>
        <p:txBody>
          <a:bodyPr/>
          <a:lstStyle/>
          <a:p>
            <a:fld id="{3CB4C9E7-45D6-4941-B2F2-DC99D8DCFD5B}" type="slidenum">
              <a:rPr lang="en-US" smtClean="0"/>
              <a:t>‹#›</a:t>
            </a:fld>
            <a:endParaRPr lang="en-US"/>
          </a:p>
        </p:txBody>
      </p:sp>
    </p:spTree>
    <p:extLst>
      <p:ext uri="{BB962C8B-B14F-4D97-AF65-F5344CB8AC3E}">
        <p14:creationId xmlns:p14="http://schemas.microsoft.com/office/powerpoint/2010/main" val="43205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A6AA-93A6-4E2F-89E6-C85D91EE6F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E00C18-920C-08C7-DB5B-2F38FAD9AA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37AB7D-5C95-949E-3686-D2D97AD6CE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0C25FE-F4E0-8B72-B5FF-8D2021D603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2AA264-3F5C-435F-D0CD-CE49E12125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6AF104-EF8E-0646-DE2F-3D3300205B3D}"/>
              </a:ext>
            </a:extLst>
          </p:cNvPr>
          <p:cNvSpPr>
            <a:spLocks noGrp="1"/>
          </p:cNvSpPr>
          <p:nvPr>
            <p:ph type="dt" sz="half" idx="10"/>
          </p:nvPr>
        </p:nvSpPr>
        <p:spPr/>
        <p:txBody>
          <a:bodyPr/>
          <a:lstStyle/>
          <a:p>
            <a:fld id="{A9549169-0B1D-4F02-BEA4-CB237DED3B39}" type="datetimeFigureOut">
              <a:rPr lang="en-US" smtClean="0"/>
              <a:t>9/18/2024</a:t>
            </a:fld>
            <a:endParaRPr lang="en-US"/>
          </a:p>
        </p:txBody>
      </p:sp>
      <p:sp>
        <p:nvSpPr>
          <p:cNvPr id="8" name="Footer Placeholder 7">
            <a:extLst>
              <a:ext uri="{FF2B5EF4-FFF2-40B4-BE49-F238E27FC236}">
                <a16:creationId xmlns:a16="http://schemas.microsoft.com/office/drawing/2014/main" id="{F7E031CD-A2A7-7104-96E8-EAFFCF2152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32AA58-D0D1-EAD7-8625-B40592C73CED}"/>
              </a:ext>
            </a:extLst>
          </p:cNvPr>
          <p:cNvSpPr>
            <a:spLocks noGrp="1"/>
          </p:cNvSpPr>
          <p:nvPr>
            <p:ph type="sldNum" sz="quarter" idx="12"/>
          </p:nvPr>
        </p:nvSpPr>
        <p:spPr/>
        <p:txBody>
          <a:bodyPr/>
          <a:lstStyle/>
          <a:p>
            <a:fld id="{3CB4C9E7-45D6-4941-B2F2-DC99D8DCFD5B}" type="slidenum">
              <a:rPr lang="en-US" smtClean="0"/>
              <a:t>‹#›</a:t>
            </a:fld>
            <a:endParaRPr lang="en-US"/>
          </a:p>
        </p:txBody>
      </p:sp>
    </p:spTree>
    <p:extLst>
      <p:ext uri="{BB962C8B-B14F-4D97-AF65-F5344CB8AC3E}">
        <p14:creationId xmlns:p14="http://schemas.microsoft.com/office/powerpoint/2010/main" val="33904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56417-1129-42E7-B468-F5FC07C9C7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F39CAD-AFB7-C099-D961-27BE20CD6CBE}"/>
              </a:ext>
            </a:extLst>
          </p:cNvPr>
          <p:cNvSpPr>
            <a:spLocks noGrp="1"/>
          </p:cNvSpPr>
          <p:nvPr>
            <p:ph type="dt" sz="half" idx="10"/>
          </p:nvPr>
        </p:nvSpPr>
        <p:spPr/>
        <p:txBody>
          <a:bodyPr/>
          <a:lstStyle/>
          <a:p>
            <a:fld id="{A9549169-0B1D-4F02-BEA4-CB237DED3B39}" type="datetimeFigureOut">
              <a:rPr lang="en-US" smtClean="0"/>
              <a:t>9/18/2024</a:t>
            </a:fld>
            <a:endParaRPr lang="en-US"/>
          </a:p>
        </p:txBody>
      </p:sp>
      <p:sp>
        <p:nvSpPr>
          <p:cNvPr id="4" name="Footer Placeholder 3">
            <a:extLst>
              <a:ext uri="{FF2B5EF4-FFF2-40B4-BE49-F238E27FC236}">
                <a16:creationId xmlns:a16="http://schemas.microsoft.com/office/drawing/2014/main" id="{180A933C-5FEA-097C-6EC4-74067E0072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9D9D85-45BF-4CF1-AB0D-CD56653D0514}"/>
              </a:ext>
            </a:extLst>
          </p:cNvPr>
          <p:cNvSpPr>
            <a:spLocks noGrp="1"/>
          </p:cNvSpPr>
          <p:nvPr>
            <p:ph type="sldNum" sz="quarter" idx="12"/>
          </p:nvPr>
        </p:nvSpPr>
        <p:spPr/>
        <p:txBody>
          <a:bodyPr/>
          <a:lstStyle/>
          <a:p>
            <a:fld id="{3CB4C9E7-45D6-4941-B2F2-DC99D8DCFD5B}" type="slidenum">
              <a:rPr lang="en-US" smtClean="0"/>
              <a:t>‹#›</a:t>
            </a:fld>
            <a:endParaRPr lang="en-US"/>
          </a:p>
        </p:txBody>
      </p:sp>
    </p:spTree>
    <p:extLst>
      <p:ext uri="{BB962C8B-B14F-4D97-AF65-F5344CB8AC3E}">
        <p14:creationId xmlns:p14="http://schemas.microsoft.com/office/powerpoint/2010/main" val="949549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471D5F-6F3A-6B6B-34EA-BE346014FCCA}"/>
              </a:ext>
            </a:extLst>
          </p:cNvPr>
          <p:cNvSpPr>
            <a:spLocks noGrp="1"/>
          </p:cNvSpPr>
          <p:nvPr>
            <p:ph type="dt" sz="half" idx="10"/>
          </p:nvPr>
        </p:nvSpPr>
        <p:spPr/>
        <p:txBody>
          <a:bodyPr/>
          <a:lstStyle/>
          <a:p>
            <a:fld id="{A9549169-0B1D-4F02-BEA4-CB237DED3B39}" type="datetimeFigureOut">
              <a:rPr lang="en-US" smtClean="0"/>
              <a:t>9/18/2024</a:t>
            </a:fld>
            <a:endParaRPr lang="en-US"/>
          </a:p>
        </p:txBody>
      </p:sp>
      <p:sp>
        <p:nvSpPr>
          <p:cNvPr id="3" name="Footer Placeholder 2">
            <a:extLst>
              <a:ext uri="{FF2B5EF4-FFF2-40B4-BE49-F238E27FC236}">
                <a16:creationId xmlns:a16="http://schemas.microsoft.com/office/drawing/2014/main" id="{CDBB26E4-841D-AB7A-588A-BBA6771EC0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9C56FD-BBF4-FD77-AE3D-B5945AD6AA99}"/>
              </a:ext>
            </a:extLst>
          </p:cNvPr>
          <p:cNvSpPr>
            <a:spLocks noGrp="1"/>
          </p:cNvSpPr>
          <p:nvPr>
            <p:ph type="sldNum" sz="quarter" idx="12"/>
          </p:nvPr>
        </p:nvSpPr>
        <p:spPr/>
        <p:txBody>
          <a:bodyPr/>
          <a:lstStyle/>
          <a:p>
            <a:fld id="{3CB4C9E7-45D6-4941-B2F2-DC99D8DCFD5B}" type="slidenum">
              <a:rPr lang="en-US" smtClean="0"/>
              <a:t>‹#›</a:t>
            </a:fld>
            <a:endParaRPr lang="en-US"/>
          </a:p>
        </p:txBody>
      </p:sp>
    </p:spTree>
    <p:extLst>
      <p:ext uri="{BB962C8B-B14F-4D97-AF65-F5344CB8AC3E}">
        <p14:creationId xmlns:p14="http://schemas.microsoft.com/office/powerpoint/2010/main" val="391737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346C-8515-0137-B495-AD11EBA175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504D17-E964-8786-642C-EA66DDE666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B6F7AA-7F8B-DB7A-774A-53F6C233F3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344A9-B9EB-09CA-4E78-2285C978BF32}"/>
              </a:ext>
            </a:extLst>
          </p:cNvPr>
          <p:cNvSpPr>
            <a:spLocks noGrp="1"/>
          </p:cNvSpPr>
          <p:nvPr>
            <p:ph type="dt" sz="half" idx="10"/>
          </p:nvPr>
        </p:nvSpPr>
        <p:spPr/>
        <p:txBody>
          <a:bodyPr/>
          <a:lstStyle/>
          <a:p>
            <a:fld id="{A9549169-0B1D-4F02-BEA4-CB237DED3B39}" type="datetimeFigureOut">
              <a:rPr lang="en-US" smtClean="0"/>
              <a:t>9/18/2024</a:t>
            </a:fld>
            <a:endParaRPr lang="en-US"/>
          </a:p>
        </p:txBody>
      </p:sp>
      <p:sp>
        <p:nvSpPr>
          <p:cNvPr id="6" name="Footer Placeholder 5">
            <a:extLst>
              <a:ext uri="{FF2B5EF4-FFF2-40B4-BE49-F238E27FC236}">
                <a16:creationId xmlns:a16="http://schemas.microsoft.com/office/drawing/2014/main" id="{BDE917D5-9154-EA37-B9A9-4FB9FFF66D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1FCF59-47EA-232E-4E92-6E5FB8D6D1D2}"/>
              </a:ext>
            </a:extLst>
          </p:cNvPr>
          <p:cNvSpPr>
            <a:spLocks noGrp="1"/>
          </p:cNvSpPr>
          <p:nvPr>
            <p:ph type="sldNum" sz="quarter" idx="12"/>
          </p:nvPr>
        </p:nvSpPr>
        <p:spPr/>
        <p:txBody>
          <a:bodyPr/>
          <a:lstStyle/>
          <a:p>
            <a:fld id="{3CB4C9E7-45D6-4941-B2F2-DC99D8DCFD5B}" type="slidenum">
              <a:rPr lang="en-US" smtClean="0"/>
              <a:t>‹#›</a:t>
            </a:fld>
            <a:endParaRPr lang="en-US"/>
          </a:p>
        </p:txBody>
      </p:sp>
    </p:spTree>
    <p:extLst>
      <p:ext uri="{BB962C8B-B14F-4D97-AF65-F5344CB8AC3E}">
        <p14:creationId xmlns:p14="http://schemas.microsoft.com/office/powerpoint/2010/main" val="806961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DCBB-61C4-F968-C5F8-39AFF9756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2A028C-7241-26B0-233E-8E9ADD2988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1D8EC3-93EB-94D3-8E14-80DABDE07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4FF08B-E174-4181-8C14-0A8E2701F633}"/>
              </a:ext>
            </a:extLst>
          </p:cNvPr>
          <p:cNvSpPr>
            <a:spLocks noGrp="1"/>
          </p:cNvSpPr>
          <p:nvPr>
            <p:ph type="dt" sz="half" idx="10"/>
          </p:nvPr>
        </p:nvSpPr>
        <p:spPr/>
        <p:txBody>
          <a:bodyPr/>
          <a:lstStyle/>
          <a:p>
            <a:fld id="{A9549169-0B1D-4F02-BEA4-CB237DED3B39}" type="datetimeFigureOut">
              <a:rPr lang="en-US" smtClean="0"/>
              <a:t>9/18/2024</a:t>
            </a:fld>
            <a:endParaRPr lang="en-US"/>
          </a:p>
        </p:txBody>
      </p:sp>
      <p:sp>
        <p:nvSpPr>
          <p:cNvPr id="6" name="Footer Placeholder 5">
            <a:extLst>
              <a:ext uri="{FF2B5EF4-FFF2-40B4-BE49-F238E27FC236}">
                <a16:creationId xmlns:a16="http://schemas.microsoft.com/office/drawing/2014/main" id="{81CE8FF0-7E59-DEF3-C0A4-2B3AF63E64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7855A7-7154-DE46-3036-09A53E113C80}"/>
              </a:ext>
            </a:extLst>
          </p:cNvPr>
          <p:cNvSpPr>
            <a:spLocks noGrp="1"/>
          </p:cNvSpPr>
          <p:nvPr>
            <p:ph type="sldNum" sz="quarter" idx="12"/>
          </p:nvPr>
        </p:nvSpPr>
        <p:spPr/>
        <p:txBody>
          <a:bodyPr/>
          <a:lstStyle/>
          <a:p>
            <a:fld id="{3CB4C9E7-45D6-4941-B2F2-DC99D8DCFD5B}" type="slidenum">
              <a:rPr lang="en-US" smtClean="0"/>
              <a:t>‹#›</a:t>
            </a:fld>
            <a:endParaRPr lang="en-US"/>
          </a:p>
        </p:txBody>
      </p:sp>
    </p:spTree>
    <p:extLst>
      <p:ext uri="{BB962C8B-B14F-4D97-AF65-F5344CB8AC3E}">
        <p14:creationId xmlns:p14="http://schemas.microsoft.com/office/powerpoint/2010/main" val="24549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F675EE-4BFE-418F-FA33-1AA7F4BA23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5E9782-C801-4406-E333-FBE93E6F79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0EE871-ED72-25EA-43CD-14D7E9F157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9549169-0B1D-4F02-BEA4-CB237DED3B39}" type="datetimeFigureOut">
              <a:rPr lang="en-US" smtClean="0"/>
              <a:t>9/18/2024</a:t>
            </a:fld>
            <a:endParaRPr lang="en-US"/>
          </a:p>
        </p:txBody>
      </p:sp>
      <p:sp>
        <p:nvSpPr>
          <p:cNvPr id="5" name="Footer Placeholder 4">
            <a:extLst>
              <a:ext uri="{FF2B5EF4-FFF2-40B4-BE49-F238E27FC236}">
                <a16:creationId xmlns:a16="http://schemas.microsoft.com/office/drawing/2014/main" id="{F4993910-61FD-7CCF-9E08-CC4CBC990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50BE302-C2FC-0920-DB86-0C73A69B0D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B4C9E7-45D6-4941-B2F2-DC99D8DCFD5B}" type="slidenum">
              <a:rPr lang="en-US" smtClean="0"/>
              <a:t>‹#›</a:t>
            </a:fld>
            <a:endParaRPr lang="en-US"/>
          </a:p>
        </p:txBody>
      </p:sp>
    </p:spTree>
    <p:extLst>
      <p:ext uri="{BB962C8B-B14F-4D97-AF65-F5344CB8AC3E}">
        <p14:creationId xmlns:p14="http://schemas.microsoft.com/office/powerpoint/2010/main" val="1597403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jpe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53.jpeg"/><Relationship Id="rId4"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Freeform: Shape 43">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5" name="Freeform: Shape 44">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6CE16D-3C9A-46B9-9A7E-A9C18DA03EB4}"/>
              </a:ext>
            </a:extLst>
          </p:cNvPr>
          <p:cNvSpPr>
            <a:spLocks noGrp="1"/>
          </p:cNvSpPr>
          <p:nvPr>
            <p:ph type="ctrTitle"/>
          </p:nvPr>
        </p:nvSpPr>
        <p:spPr>
          <a:xfrm>
            <a:off x="212776" y="489150"/>
            <a:ext cx="11068377" cy="1747359"/>
          </a:xfrm>
        </p:spPr>
        <p:txBody>
          <a:bodyPr vert="horz" lIns="91440" tIns="45720" rIns="91440" bIns="45720" rtlCol="0" anchor="b">
            <a:normAutofit/>
          </a:bodyPr>
          <a:lstStyle/>
          <a:p>
            <a:r>
              <a:rPr lang="en-US" sz="3200" b="1">
                <a:latin typeface="Times New Roman" panose="02020603050405020304" pitchFamily="18" charset="0"/>
                <a:cs typeface="Times New Roman" panose="02020603050405020304" pitchFamily="18" charset="0"/>
              </a:rPr>
              <a:t>ASSESSING THE </a:t>
            </a:r>
            <a:r>
              <a:rPr lang="en-US" sz="3200" b="1">
                <a:latin typeface="Times New Roman" panose="02020603050405020304" pitchFamily="18" charset="0"/>
                <a:ea typeface="+mj-lt"/>
                <a:cs typeface="Times New Roman" panose="02020603050405020304" pitchFamily="18" charset="0"/>
              </a:rPr>
              <a:t>S</a:t>
            </a:r>
            <a:r>
              <a:rPr lang="en-US" sz="3200" b="1">
                <a:latin typeface="Times New Roman" panose="02020603050405020304" pitchFamily="18" charset="0"/>
                <a:cs typeface="Times New Roman" panose="02020603050405020304" pitchFamily="18" charset="0"/>
              </a:rPr>
              <a:t>IGNIFICANT MORPHOLOGICAL  FACTOR</a:t>
            </a:r>
            <a:r>
              <a:rPr lang="en-US" sz="3200" b="1">
                <a:latin typeface="Times New Roman" panose="02020603050405020304" pitchFamily="18" charset="0"/>
                <a:ea typeface="+mj-lt"/>
                <a:cs typeface="Times New Roman" panose="02020603050405020304" pitchFamily="18" charset="0"/>
              </a:rPr>
              <a:t>S</a:t>
            </a:r>
            <a:r>
              <a:rPr lang="en-US" sz="3200" b="1">
                <a:latin typeface="Times New Roman" panose="02020603050405020304" pitchFamily="18" charset="0"/>
                <a:cs typeface="Times New Roman" panose="02020603050405020304" pitchFamily="18" charset="0"/>
              </a:rPr>
              <a:t> ASSOCIATED WITH DEVELOPMENT OF BREAST CANCER </a:t>
            </a:r>
          </a:p>
        </p:txBody>
      </p:sp>
      <p:sp>
        <p:nvSpPr>
          <p:cNvPr id="46" name="Rectangle 4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7B2A9990-CF0E-15AA-C6BD-6C9ECCA553F0}"/>
              </a:ext>
            </a:extLst>
          </p:cNvPr>
          <p:cNvSpPr>
            <a:spLocks noGrp="1"/>
          </p:cNvSpPr>
          <p:nvPr>
            <p:ph type="subTitle" idx="1"/>
          </p:nvPr>
        </p:nvSpPr>
        <p:spPr>
          <a:xfrm>
            <a:off x="371094" y="2718054"/>
            <a:ext cx="9940694" cy="3207258"/>
          </a:xfrm>
        </p:spPr>
        <p:txBody>
          <a:bodyPr vert="horz" lIns="91440" tIns="45720" rIns="91440" bIns="45720" rtlCol="0" anchor="t">
            <a:normAutofit/>
          </a:bodyPr>
          <a:lstStyle/>
          <a:p>
            <a:r>
              <a:rPr lang="en-US" sz="2000">
                <a:latin typeface="Times New Roman"/>
                <a:cs typeface="Times New Roman"/>
              </a:rPr>
              <a:t>Yazna </a:t>
            </a:r>
            <a:r>
              <a:rPr lang="en-US" sz="2000" dirty="0">
                <a:latin typeface="Times New Roman"/>
                <a:cs typeface="Times New Roman"/>
              </a:rPr>
              <a:t>Penmetsa</a:t>
            </a:r>
          </a:p>
          <a:p>
            <a:endParaRPr lang="en-US" sz="1600" b="1" dirty="0">
              <a:solidFill>
                <a:srgbClr val="000000"/>
              </a:solidFill>
            </a:endParaRPr>
          </a:p>
          <a:p>
            <a:r>
              <a:rPr lang="en-US" sz="2000" b="1" dirty="0">
                <a:solidFill>
                  <a:srgbClr val="000000"/>
                </a:solidFill>
                <a:latin typeface="Times New Roman" panose="02020603050405020304" pitchFamily="18" charset="0"/>
                <a:cs typeface="Times New Roman" panose="02020603050405020304" pitchFamily="18" charset="0"/>
              </a:rPr>
              <a:t>SP24: APLD STAT MTD BIOMED INFORMTCS</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ea typeface="+mn-lt"/>
                <a:cs typeface="Times New Roman" panose="02020603050405020304" pitchFamily="18" charset="0"/>
              </a:rPr>
              <a:t>PROFESSOR - ZEYANA HAMID</a:t>
            </a:r>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159412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ED5B714-9B2F-8B7E-6592-19AEE80CD1E1}"/>
              </a:ext>
            </a:extLst>
          </p:cNvPr>
          <p:cNvSpPr txBox="1"/>
          <p:nvPr/>
        </p:nvSpPr>
        <p:spPr>
          <a:xfrm>
            <a:off x="626204" y="205672"/>
            <a:ext cx="475768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Times New Roman" panose="02020603050405020304" pitchFamily="18" charset="0"/>
                <a:cs typeface="Times New Roman" panose="02020603050405020304" pitchFamily="18" charset="0"/>
              </a:rPr>
              <a:t>TREATING OUTLIERS</a:t>
            </a:r>
          </a:p>
        </p:txBody>
      </p:sp>
      <p:sp>
        <p:nvSpPr>
          <p:cNvPr id="13" name="TextBox 12">
            <a:extLst>
              <a:ext uri="{FF2B5EF4-FFF2-40B4-BE49-F238E27FC236}">
                <a16:creationId xmlns:a16="http://schemas.microsoft.com/office/drawing/2014/main" id="{5FACD5CD-6959-8F22-9AFD-0726ADCFDC61}"/>
              </a:ext>
            </a:extLst>
          </p:cNvPr>
          <p:cNvSpPr txBox="1"/>
          <p:nvPr/>
        </p:nvSpPr>
        <p:spPr>
          <a:xfrm>
            <a:off x="565594" y="3325743"/>
            <a:ext cx="1107193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rPr>
              <a:t>We plotted box plots to identify the outliers and treated them with 3-sigma rule.</a:t>
            </a:r>
            <a:r>
              <a:rPr lang="en-US" sz="2000">
                <a:latin typeface="Times New Roman"/>
                <a:cs typeface="Times New Roman"/>
              </a:rPr>
              <a:t>​</a:t>
            </a:r>
            <a:endParaRPr lang="en-US" sz="2000"/>
          </a:p>
        </p:txBody>
      </p:sp>
      <p:pic>
        <p:nvPicPr>
          <p:cNvPr id="14" name="Picture 13">
            <a:extLst>
              <a:ext uri="{FF2B5EF4-FFF2-40B4-BE49-F238E27FC236}">
                <a16:creationId xmlns:a16="http://schemas.microsoft.com/office/drawing/2014/main" id="{9A44A3AD-1583-36EA-497F-3CEEF8D428C8}"/>
              </a:ext>
            </a:extLst>
          </p:cNvPr>
          <p:cNvPicPr>
            <a:picLocks noChangeAspect="1"/>
          </p:cNvPicPr>
          <p:nvPr/>
        </p:nvPicPr>
        <p:blipFill>
          <a:blip r:embed="rId2"/>
          <a:stretch>
            <a:fillRect/>
          </a:stretch>
        </p:blipFill>
        <p:spPr>
          <a:xfrm>
            <a:off x="628650" y="945291"/>
            <a:ext cx="5312376" cy="2238634"/>
          </a:xfrm>
          <a:prstGeom prst="rect">
            <a:avLst/>
          </a:prstGeom>
        </p:spPr>
      </p:pic>
      <p:pic>
        <p:nvPicPr>
          <p:cNvPr id="16" name="Picture 15" descr="A screenshot of a computer code&#10;&#10;Description automatically generated">
            <a:extLst>
              <a:ext uri="{FF2B5EF4-FFF2-40B4-BE49-F238E27FC236}">
                <a16:creationId xmlns:a16="http://schemas.microsoft.com/office/drawing/2014/main" id="{33465717-DFE3-FC50-658E-5716488EF8EE}"/>
              </a:ext>
            </a:extLst>
          </p:cNvPr>
          <p:cNvPicPr>
            <a:picLocks noChangeAspect="1"/>
          </p:cNvPicPr>
          <p:nvPr/>
        </p:nvPicPr>
        <p:blipFill>
          <a:blip r:embed="rId3"/>
          <a:stretch>
            <a:fillRect/>
          </a:stretch>
        </p:blipFill>
        <p:spPr>
          <a:xfrm>
            <a:off x="626204" y="3826990"/>
            <a:ext cx="5317267" cy="2756587"/>
          </a:xfrm>
          <a:prstGeom prst="rect">
            <a:avLst/>
          </a:prstGeom>
        </p:spPr>
      </p:pic>
      <p:pic>
        <p:nvPicPr>
          <p:cNvPr id="18" name="Picture 17">
            <a:extLst>
              <a:ext uri="{FF2B5EF4-FFF2-40B4-BE49-F238E27FC236}">
                <a16:creationId xmlns:a16="http://schemas.microsoft.com/office/drawing/2014/main" id="{D119165A-D63F-1816-F3D7-87A2411ED0C4}"/>
              </a:ext>
            </a:extLst>
          </p:cNvPr>
          <p:cNvPicPr>
            <a:picLocks noChangeAspect="1"/>
          </p:cNvPicPr>
          <p:nvPr/>
        </p:nvPicPr>
        <p:blipFill>
          <a:blip r:embed="rId4"/>
          <a:stretch>
            <a:fillRect/>
          </a:stretch>
        </p:blipFill>
        <p:spPr>
          <a:xfrm>
            <a:off x="6610608" y="600719"/>
            <a:ext cx="4098839" cy="2608562"/>
          </a:xfrm>
          <a:prstGeom prst="rect">
            <a:avLst/>
          </a:prstGeom>
        </p:spPr>
      </p:pic>
      <p:pic>
        <p:nvPicPr>
          <p:cNvPr id="19" name="Picture 18">
            <a:extLst>
              <a:ext uri="{FF2B5EF4-FFF2-40B4-BE49-F238E27FC236}">
                <a16:creationId xmlns:a16="http://schemas.microsoft.com/office/drawing/2014/main" id="{E68064AF-8349-6341-2EC6-E9EE43EFF326}"/>
              </a:ext>
            </a:extLst>
          </p:cNvPr>
          <p:cNvPicPr>
            <a:picLocks noChangeAspect="1"/>
          </p:cNvPicPr>
          <p:nvPr/>
        </p:nvPicPr>
        <p:blipFill>
          <a:blip r:embed="rId5"/>
          <a:stretch>
            <a:fillRect/>
          </a:stretch>
        </p:blipFill>
        <p:spPr>
          <a:xfrm>
            <a:off x="6606103" y="3835227"/>
            <a:ext cx="3768039" cy="2740112"/>
          </a:xfrm>
          <a:prstGeom prst="rect">
            <a:avLst/>
          </a:prstGeom>
        </p:spPr>
      </p:pic>
    </p:spTree>
    <p:extLst>
      <p:ext uri="{BB962C8B-B14F-4D97-AF65-F5344CB8AC3E}">
        <p14:creationId xmlns:p14="http://schemas.microsoft.com/office/powerpoint/2010/main" val="2489054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7BB34-8248-F49F-2679-E9250A581D72}"/>
              </a:ext>
            </a:extLst>
          </p:cNvPr>
          <p:cNvSpPr>
            <a:spLocks noGrp="1"/>
          </p:cNvSpPr>
          <p:nvPr>
            <p:ph type="title"/>
          </p:nvPr>
        </p:nvSpPr>
        <p:spPr>
          <a:xfrm>
            <a:off x="838200" y="365125"/>
            <a:ext cx="10515600" cy="856640"/>
          </a:xfrm>
        </p:spPr>
        <p:txBody>
          <a:bodyPr>
            <a:normAutofit/>
          </a:bodyPr>
          <a:lstStyle/>
          <a:p>
            <a:r>
              <a:rPr lang="en-US" sz="3200" b="1">
                <a:latin typeface="Times New Roman"/>
                <a:cs typeface="Times New Roman"/>
              </a:rPr>
              <a:t>DESCRIPTIVE STATISTICS</a:t>
            </a:r>
          </a:p>
        </p:txBody>
      </p:sp>
      <p:pic>
        <p:nvPicPr>
          <p:cNvPr id="4" name="Content Placeholder 3" descr="A screenshot of a computer&#10;&#10;Description automatically generated">
            <a:extLst>
              <a:ext uri="{FF2B5EF4-FFF2-40B4-BE49-F238E27FC236}">
                <a16:creationId xmlns:a16="http://schemas.microsoft.com/office/drawing/2014/main" id="{08080B26-82A9-8BC6-2BAF-94C88166A4E3}"/>
              </a:ext>
            </a:extLst>
          </p:cNvPr>
          <p:cNvPicPr>
            <a:picLocks noGrp="1" noChangeAspect="1"/>
          </p:cNvPicPr>
          <p:nvPr>
            <p:ph idx="1"/>
          </p:nvPr>
        </p:nvPicPr>
        <p:blipFill>
          <a:blip r:embed="rId2"/>
          <a:stretch>
            <a:fillRect/>
          </a:stretch>
        </p:blipFill>
        <p:spPr>
          <a:xfrm>
            <a:off x="4582282" y="1935580"/>
            <a:ext cx="7103114" cy="3690938"/>
          </a:xfrm>
        </p:spPr>
      </p:pic>
      <p:pic>
        <p:nvPicPr>
          <p:cNvPr id="5" name="Picture 4" descr="A close-up of a logo&#10;&#10;Description automatically generated">
            <a:extLst>
              <a:ext uri="{FF2B5EF4-FFF2-40B4-BE49-F238E27FC236}">
                <a16:creationId xmlns:a16="http://schemas.microsoft.com/office/drawing/2014/main" id="{A5CDBADA-5C9E-8E4B-DD57-08DDE48C5C46}"/>
              </a:ext>
            </a:extLst>
          </p:cNvPr>
          <p:cNvPicPr>
            <a:picLocks noChangeAspect="1"/>
          </p:cNvPicPr>
          <p:nvPr/>
        </p:nvPicPr>
        <p:blipFill>
          <a:blip r:embed="rId3"/>
          <a:stretch>
            <a:fillRect/>
          </a:stretch>
        </p:blipFill>
        <p:spPr>
          <a:xfrm>
            <a:off x="4587906" y="1224329"/>
            <a:ext cx="6407882" cy="716395"/>
          </a:xfrm>
          <a:prstGeom prst="rect">
            <a:avLst/>
          </a:prstGeom>
        </p:spPr>
      </p:pic>
      <p:sp>
        <p:nvSpPr>
          <p:cNvPr id="6" name="TextBox 5">
            <a:extLst>
              <a:ext uri="{FF2B5EF4-FFF2-40B4-BE49-F238E27FC236}">
                <a16:creationId xmlns:a16="http://schemas.microsoft.com/office/drawing/2014/main" id="{9F10397A-8870-69C2-6CB4-256639BE308E}"/>
              </a:ext>
            </a:extLst>
          </p:cNvPr>
          <p:cNvSpPr txBox="1"/>
          <p:nvPr/>
        </p:nvSpPr>
        <p:spPr>
          <a:xfrm>
            <a:off x="1168976" y="1630795"/>
            <a:ext cx="3405909"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panose="02020603050405020304" pitchFamily="18" charset="0"/>
                <a:cs typeface="Times New Roman" panose="02020603050405020304" pitchFamily="18" charset="0"/>
              </a:rPr>
              <a:t>We performed descriptive statistics by using the function summary() to obtain quartiles, mean, median of each variable. </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For the outcome variable diagnosis  which is a categorical variable it gave type of class.</a:t>
            </a:r>
          </a:p>
        </p:txBody>
      </p:sp>
    </p:spTree>
    <p:extLst>
      <p:ext uri="{BB962C8B-B14F-4D97-AF65-F5344CB8AC3E}">
        <p14:creationId xmlns:p14="http://schemas.microsoft.com/office/powerpoint/2010/main" val="3409378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C3FA-2607-3B8F-2278-8657371EDD7F}"/>
              </a:ext>
            </a:extLst>
          </p:cNvPr>
          <p:cNvSpPr>
            <a:spLocks noGrp="1"/>
          </p:cNvSpPr>
          <p:nvPr>
            <p:ph type="title"/>
          </p:nvPr>
        </p:nvSpPr>
        <p:spPr>
          <a:xfrm>
            <a:off x="654267" y="260021"/>
            <a:ext cx="5891049" cy="940184"/>
          </a:xfrm>
        </p:spPr>
        <p:txBody>
          <a:bodyPr>
            <a:normAutofit/>
          </a:bodyPr>
          <a:lstStyle/>
          <a:p>
            <a:r>
              <a:rPr lang="en-US" sz="3200"/>
              <a:t> </a:t>
            </a:r>
            <a:r>
              <a:rPr lang="en-US" sz="3200" b="1">
                <a:latin typeface="Times New Roman" panose="02020603050405020304" pitchFamily="18" charset="0"/>
                <a:cs typeface="Times New Roman" panose="02020603050405020304" pitchFamily="18" charset="0"/>
              </a:rPr>
              <a:t>NORMALITY TESTING</a:t>
            </a:r>
          </a:p>
        </p:txBody>
      </p:sp>
      <p:pic>
        <p:nvPicPr>
          <p:cNvPr id="4" name="Content Placeholder 3" descr="A black text on a white background&#10;&#10;Description automatically generated">
            <a:extLst>
              <a:ext uri="{FF2B5EF4-FFF2-40B4-BE49-F238E27FC236}">
                <a16:creationId xmlns:a16="http://schemas.microsoft.com/office/drawing/2014/main" id="{BA8D1114-E1B8-69B0-84B9-3A879A7A1E50}"/>
              </a:ext>
            </a:extLst>
          </p:cNvPr>
          <p:cNvPicPr>
            <a:picLocks noGrp="1" noChangeAspect="1"/>
          </p:cNvPicPr>
          <p:nvPr>
            <p:ph idx="1"/>
          </p:nvPr>
        </p:nvPicPr>
        <p:blipFill>
          <a:blip r:embed="rId2"/>
          <a:stretch>
            <a:fillRect/>
          </a:stretch>
        </p:blipFill>
        <p:spPr>
          <a:xfrm>
            <a:off x="6442841" y="2693575"/>
            <a:ext cx="2941148" cy="671020"/>
          </a:xfrm>
        </p:spPr>
      </p:pic>
      <p:pic>
        <p:nvPicPr>
          <p:cNvPr id="6" name="Picture 5" descr="A screenshot of a computer screen&#10;&#10;Description automatically generated">
            <a:extLst>
              <a:ext uri="{FF2B5EF4-FFF2-40B4-BE49-F238E27FC236}">
                <a16:creationId xmlns:a16="http://schemas.microsoft.com/office/drawing/2014/main" id="{83FBF084-9BD1-1757-2606-A54DA34897CC}"/>
              </a:ext>
            </a:extLst>
          </p:cNvPr>
          <p:cNvPicPr>
            <a:picLocks noChangeAspect="1"/>
          </p:cNvPicPr>
          <p:nvPr/>
        </p:nvPicPr>
        <p:blipFill>
          <a:blip r:embed="rId3"/>
          <a:stretch>
            <a:fillRect/>
          </a:stretch>
        </p:blipFill>
        <p:spPr>
          <a:xfrm>
            <a:off x="816552" y="1051949"/>
            <a:ext cx="4407497" cy="1323107"/>
          </a:xfrm>
          <a:prstGeom prst="rect">
            <a:avLst/>
          </a:prstGeom>
        </p:spPr>
      </p:pic>
      <p:sp>
        <p:nvSpPr>
          <p:cNvPr id="7" name="TextBox 6">
            <a:extLst>
              <a:ext uri="{FF2B5EF4-FFF2-40B4-BE49-F238E27FC236}">
                <a16:creationId xmlns:a16="http://schemas.microsoft.com/office/drawing/2014/main" id="{628E2AB3-CA69-6D8E-2808-3B5DD7E6A333}"/>
              </a:ext>
            </a:extLst>
          </p:cNvPr>
          <p:cNvSpPr txBox="1"/>
          <p:nvPr/>
        </p:nvSpPr>
        <p:spPr>
          <a:xfrm>
            <a:off x="745523" y="2522949"/>
            <a:ext cx="534948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D0D0D"/>
                </a:solidFill>
                <a:latin typeface="Times New Roman"/>
                <a:ea typeface="+mn-lt"/>
                <a:cs typeface="+mn-lt"/>
              </a:rPr>
              <a:t>After substituting 'M' and 'B' with '1' and '0' respectively in the diagnosis column, we conducted a Shapiro-Wilk test to assess normality, revealing that the variables are non-normally distributed. Then we checked the skewness of data which revealed the right skewness.</a:t>
            </a:r>
            <a:endParaRPr lang="en-US" sz="2000">
              <a:latin typeface="Times New Roman"/>
              <a:cs typeface="Times New Roman"/>
            </a:endParaRPr>
          </a:p>
        </p:txBody>
      </p:sp>
      <p:pic>
        <p:nvPicPr>
          <p:cNvPr id="9" name="Picture 8" descr="A graph of a plot&#10;&#10;Description automatically generated">
            <a:extLst>
              <a:ext uri="{FF2B5EF4-FFF2-40B4-BE49-F238E27FC236}">
                <a16:creationId xmlns:a16="http://schemas.microsoft.com/office/drawing/2014/main" id="{F970D70B-ECBC-35CB-5CFE-CCBB5E523C6D}"/>
              </a:ext>
            </a:extLst>
          </p:cNvPr>
          <p:cNvPicPr>
            <a:picLocks noChangeAspect="1"/>
          </p:cNvPicPr>
          <p:nvPr/>
        </p:nvPicPr>
        <p:blipFill>
          <a:blip r:embed="rId4"/>
          <a:stretch>
            <a:fillRect/>
          </a:stretch>
        </p:blipFill>
        <p:spPr>
          <a:xfrm>
            <a:off x="6446565" y="3866219"/>
            <a:ext cx="3730735" cy="2261149"/>
          </a:xfrm>
          <a:prstGeom prst="rect">
            <a:avLst/>
          </a:prstGeom>
        </p:spPr>
      </p:pic>
      <p:pic>
        <p:nvPicPr>
          <p:cNvPr id="10" name="Picture 9" descr="A screenshot of a computer code&#10;&#10;Description automatically generated">
            <a:extLst>
              <a:ext uri="{FF2B5EF4-FFF2-40B4-BE49-F238E27FC236}">
                <a16:creationId xmlns:a16="http://schemas.microsoft.com/office/drawing/2014/main" id="{AC6B62B9-F84D-7E5F-419C-6BC9191813FB}"/>
              </a:ext>
            </a:extLst>
          </p:cNvPr>
          <p:cNvPicPr>
            <a:picLocks noChangeAspect="1"/>
          </p:cNvPicPr>
          <p:nvPr/>
        </p:nvPicPr>
        <p:blipFill>
          <a:blip r:embed="rId5"/>
          <a:stretch>
            <a:fillRect/>
          </a:stretch>
        </p:blipFill>
        <p:spPr>
          <a:xfrm>
            <a:off x="6445961" y="1193309"/>
            <a:ext cx="4415112" cy="1327041"/>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FEAD4D43-37C0-2E70-2650-8704FD9EB576}"/>
              </a:ext>
            </a:extLst>
          </p:cNvPr>
          <p:cNvPicPr>
            <a:picLocks noChangeAspect="1"/>
          </p:cNvPicPr>
          <p:nvPr/>
        </p:nvPicPr>
        <p:blipFill>
          <a:blip r:embed="rId6"/>
          <a:stretch>
            <a:fillRect/>
          </a:stretch>
        </p:blipFill>
        <p:spPr>
          <a:xfrm>
            <a:off x="816247" y="4609834"/>
            <a:ext cx="4407801" cy="2045647"/>
          </a:xfrm>
          <a:prstGeom prst="rect">
            <a:avLst/>
          </a:prstGeom>
        </p:spPr>
      </p:pic>
    </p:spTree>
    <p:extLst>
      <p:ext uri="{BB962C8B-B14F-4D97-AF65-F5344CB8AC3E}">
        <p14:creationId xmlns:p14="http://schemas.microsoft.com/office/powerpoint/2010/main" val="1843770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AFFD-8744-26D1-1B76-21FA789CB23E}"/>
              </a:ext>
            </a:extLst>
          </p:cNvPr>
          <p:cNvSpPr>
            <a:spLocks noGrp="1"/>
          </p:cNvSpPr>
          <p:nvPr>
            <p:ph type="title"/>
          </p:nvPr>
        </p:nvSpPr>
        <p:spPr>
          <a:xfrm>
            <a:off x="838200" y="365125"/>
            <a:ext cx="10503877" cy="950425"/>
          </a:xfrm>
        </p:spPr>
        <p:txBody>
          <a:bodyPr vert="horz" lIns="91440" tIns="45720" rIns="91440" bIns="45720" rtlCol="0" anchor="ctr">
            <a:noAutofit/>
          </a:bodyPr>
          <a:lstStyle/>
          <a:p>
            <a:r>
              <a:rPr lang="en-US" sz="3200" b="1">
                <a:latin typeface="Times New Roman"/>
                <a:ea typeface="+mj-lt"/>
                <a:cs typeface="Times New Roman"/>
              </a:rPr>
              <a:t>EXPLORATORY DATA ANALYSIS AND DATA</a:t>
            </a:r>
            <a:r>
              <a:rPr lang="en-US" sz="3200" b="1">
                <a:latin typeface="Times New Roman"/>
                <a:cs typeface="Times New Roman"/>
              </a:rPr>
              <a:t> VISUALIZATION</a:t>
            </a:r>
          </a:p>
        </p:txBody>
      </p:sp>
      <p:pic>
        <p:nvPicPr>
          <p:cNvPr id="4" name="Content Placeholder 3" descr="A diagram of a cancer patient&#10;&#10;Description automatically generated">
            <a:extLst>
              <a:ext uri="{FF2B5EF4-FFF2-40B4-BE49-F238E27FC236}">
                <a16:creationId xmlns:a16="http://schemas.microsoft.com/office/drawing/2014/main" id="{2BD0520F-1C8C-80A4-1D7D-221C0457A42C}"/>
              </a:ext>
            </a:extLst>
          </p:cNvPr>
          <p:cNvPicPr>
            <a:picLocks noGrp="1" noChangeAspect="1"/>
          </p:cNvPicPr>
          <p:nvPr>
            <p:ph idx="1"/>
          </p:nvPr>
        </p:nvPicPr>
        <p:blipFill>
          <a:blip r:embed="rId2"/>
          <a:stretch>
            <a:fillRect/>
          </a:stretch>
        </p:blipFill>
        <p:spPr>
          <a:xfrm>
            <a:off x="1239433" y="1485657"/>
            <a:ext cx="3628859" cy="3460207"/>
          </a:xfrm>
        </p:spPr>
      </p:pic>
      <p:pic>
        <p:nvPicPr>
          <p:cNvPr id="5" name="Picture 4">
            <a:extLst>
              <a:ext uri="{FF2B5EF4-FFF2-40B4-BE49-F238E27FC236}">
                <a16:creationId xmlns:a16="http://schemas.microsoft.com/office/drawing/2014/main" id="{E4957929-7747-1BEA-002B-5B6B591E77F2}"/>
              </a:ext>
            </a:extLst>
          </p:cNvPr>
          <p:cNvPicPr>
            <a:picLocks noChangeAspect="1"/>
          </p:cNvPicPr>
          <p:nvPr/>
        </p:nvPicPr>
        <p:blipFill>
          <a:blip r:embed="rId3"/>
          <a:stretch>
            <a:fillRect/>
          </a:stretch>
        </p:blipFill>
        <p:spPr>
          <a:xfrm>
            <a:off x="5205779" y="1480770"/>
            <a:ext cx="4570534" cy="3455068"/>
          </a:xfrm>
          <a:prstGeom prst="rect">
            <a:avLst/>
          </a:prstGeom>
        </p:spPr>
      </p:pic>
      <p:sp>
        <p:nvSpPr>
          <p:cNvPr id="6" name="TextBox 5">
            <a:extLst>
              <a:ext uri="{FF2B5EF4-FFF2-40B4-BE49-F238E27FC236}">
                <a16:creationId xmlns:a16="http://schemas.microsoft.com/office/drawing/2014/main" id="{35695A62-B389-1503-A405-331851577836}"/>
              </a:ext>
            </a:extLst>
          </p:cNvPr>
          <p:cNvSpPr txBox="1"/>
          <p:nvPr/>
        </p:nvSpPr>
        <p:spPr>
          <a:xfrm>
            <a:off x="1055076" y="5363307"/>
            <a:ext cx="10169769"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a:br>
            <a:r>
              <a:rPr lang="en-US" sz="2000">
                <a:latin typeface="Times New Roman"/>
                <a:ea typeface="+mn-lt"/>
                <a:cs typeface="+mn-lt"/>
              </a:rPr>
              <a:t>We utilized box plots and scatterplots to comprehend the impact, revealing that malignant tumors are more influenced by tumor size compared to benign tumors.</a:t>
            </a:r>
            <a:endParaRPr lang="en-US" sz="2000">
              <a:latin typeface="Times New Roman"/>
              <a:cs typeface="Times New Roman"/>
            </a:endParaRPr>
          </a:p>
        </p:txBody>
      </p:sp>
    </p:spTree>
    <p:extLst>
      <p:ext uri="{BB962C8B-B14F-4D97-AF65-F5344CB8AC3E}">
        <p14:creationId xmlns:p14="http://schemas.microsoft.com/office/powerpoint/2010/main" val="3381666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AFF84-40BE-2296-954D-98C87F1C311E}"/>
              </a:ext>
            </a:extLst>
          </p:cNvPr>
          <p:cNvSpPr>
            <a:spLocks noGrp="1"/>
          </p:cNvSpPr>
          <p:nvPr>
            <p:ph type="title"/>
          </p:nvPr>
        </p:nvSpPr>
        <p:spPr/>
        <p:txBody>
          <a:bodyPr/>
          <a:lstStyle/>
          <a:p>
            <a:r>
              <a:rPr lang="en-US" sz="3200" b="1" dirty="0">
                <a:latin typeface="Times New Roman" panose="02020603050405020304" pitchFamily="18" charset="0"/>
                <a:ea typeface="+mj-lt"/>
                <a:cs typeface="Times New Roman" panose="02020603050405020304" pitchFamily="18" charset="0"/>
              </a:rPr>
              <a:t>DATA VISUALIZATION</a:t>
            </a:r>
            <a:endParaRPr lang="en-US" dirty="0">
              <a:latin typeface="Times New Roman" panose="02020603050405020304" pitchFamily="18" charset="0"/>
              <a:cs typeface="Times New Roman" panose="02020603050405020304" pitchFamily="18" charset="0"/>
            </a:endParaRPr>
          </a:p>
        </p:txBody>
      </p:sp>
      <p:pic>
        <p:nvPicPr>
          <p:cNvPr id="4" name="Content Placeholder 3" descr="A graph of a diagram&#10;&#10;Description automatically generated">
            <a:extLst>
              <a:ext uri="{FF2B5EF4-FFF2-40B4-BE49-F238E27FC236}">
                <a16:creationId xmlns:a16="http://schemas.microsoft.com/office/drawing/2014/main" id="{B8B763C0-4900-F237-9FE9-E59F61E80705}"/>
              </a:ext>
            </a:extLst>
          </p:cNvPr>
          <p:cNvPicPr>
            <a:picLocks noGrp="1" noChangeAspect="1"/>
          </p:cNvPicPr>
          <p:nvPr>
            <p:ph idx="1"/>
          </p:nvPr>
        </p:nvPicPr>
        <p:blipFill>
          <a:blip r:embed="rId2"/>
          <a:stretch>
            <a:fillRect/>
          </a:stretch>
        </p:blipFill>
        <p:spPr>
          <a:xfrm>
            <a:off x="842433" y="1309810"/>
            <a:ext cx="4387687" cy="2276354"/>
          </a:xfrm>
        </p:spPr>
      </p:pic>
      <p:pic>
        <p:nvPicPr>
          <p:cNvPr id="5" name="Picture 4">
            <a:extLst>
              <a:ext uri="{FF2B5EF4-FFF2-40B4-BE49-F238E27FC236}">
                <a16:creationId xmlns:a16="http://schemas.microsoft.com/office/drawing/2014/main" id="{51B981FC-BC45-30A1-9CF2-3FF15E60B09A}"/>
              </a:ext>
            </a:extLst>
          </p:cNvPr>
          <p:cNvPicPr>
            <a:picLocks noChangeAspect="1"/>
          </p:cNvPicPr>
          <p:nvPr/>
        </p:nvPicPr>
        <p:blipFill>
          <a:blip r:embed="rId3"/>
          <a:stretch>
            <a:fillRect/>
          </a:stretch>
        </p:blipFill>
        <p:spPr>
          <a:xfrm>
            <a:off x="5675511" y="1181766"/>
            <a:ext cx="4806884" cy="2255228"/>
          </a:xfrm>
          <a:prstGeom prst="rect">
            <a:avLst/>
          </a:prstGeom>
        </p:spPr>
      </p:pic>
      <p:pic>
        <p:nvPicPr>
          <p:cNvPr id="6" name="Picture 5" descr="A graph of a diagram&#10;&#10;Description automatically generated">
            <a:extLst>
              <a:ext uri="{FF2B5EF4-FFF2-40B4-BE49-F238E27FC236}">
                <a16:creationId xmlns:a16="http://schemas.microsoft.com/office/drawing/2014/main" id="{CD757A62-BD65-DF4D-E99C-9F4812B2BA02}"/>
              </a:ext>
            </a:extLst>
          </p:cNvPr>
          <p:cNvPicPr>
            <a:picLocks noChangeAspect="1"/>
          </p:cNvPicPr>
          <p:nvPr/>
        </p:nvPicPr>
        <p:blipFill>
          <a:blip r:embed="rId4"/>
          <a:stretch>
            <a:fillRect/>
          </a:stretch>
        </p:blipFill>
        <p:spPr>
          <a:xfrm>
            <a:off x="1016598" y="3723381"/>
            <a:ext cx="4499657" cy="2124523"/>
          </a:xfrm>
          <a:prstGeom prst="rect">
            <a:avLst/>
          </a:prstGeom>
        </p:spPr>
      </p:pic>
      <p:pic>
        <p:nvPicPr>
          <p:cNvPr id="7" name="Picture 6" descr="A graph of a diagram&#10;&#10;Description automatically generated">
            <a:extLst>
              <a:ext uri="{FF2B5EF4-FFF2-40B4-BE49-F238E27FC236}">
                <a16:creationId xmlns:a16="http://schemas.microsoft.com/office/drawing/2014/main" id="{613E5B50-FE13-95B3-2400-6E6B98C34562}"/>
              </a:ext>
            </a:extLst>
          </p:cNvPr>
          <p:cNvPicPr>
            <a:picLocks noChangeAspect="1"/>
          </p:cNvPicPr>
          <p:nvPr/>
        </p:nvPicPr>
        <p:blipFill>
          <a:blip r:embed="rId5"/>
          <a:stretch>
            <a:fillRect/>
          </a:stretch>
        </p:blipFill>
        <p:spPr>
          <a:xfrm>
            <a:off x="5791932" y="3579200"/>
            <a:ext cx="4705419" cy="2268704"/>
          </a:xfrm>
          <a:prstGeom prst="rect">
            <a:avLst/>
          </a:prstGeom>
        </p:spPr>
      </p:pic>
      <p:sp>
        <p:nvSpPr>
          <p:cNvPr id="8" name="TextBox 7">
            <a:extLst>
              <a:ext uri="{FF2B5EF4-FFF2-40B4-BE49-F238E27FC236}">
                <a16:creationId xmlns:a16="http://schemas.microsoft.com/office/drawing/2014/main" id="{582BF70C-A71D-C51A-0567-3492E6A642D1}"/>
              </a:ext>
            </a:extLst>
          </p:cNvPr>
          <p:cNvSpPr txBox="1"/>
          <p:nvPr/>
        </p:nvSpPr>
        <p:spPr>
          <a:xfrm>
            <a:off x="498022" y="5847904"/>
            <a:ext cx="1018463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panose="02020603050405020304" pitchFamily="18" charset="0"/>
                <a:cs typeface="Times New Roman" panose="02020603050405020304" pitchFamily="18" charset="0"/>
              </a:rPr>
              <a:t>These bar graphs suggest that the outcome variable(diagnosis) distribution with different variables.</a:t>
            </a:r>
          </a:p>
        </p:txBody>
      </p:sp>
    </p:spTree>
    <p:extLst>
      <p:ext uri="{BB962C8B-B14F-4D97-AF65-F5344CB8AC3E}">
        <p14:creationId xmlns:p14="http://schemas.microsoft.com/office/powerpoint/2010/main" val="3439576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C063B-13A2-CD36-0BB2-745EA36A7A7D}"/>
              </a:ext>
            </a:extLst>
          </p:cNvPr>
          <p:cNvSpPr>
            <a:spLocks noGrp="1"/>
          </p:cNvSpPr>
          <p:nvPr>
            <p:ph type="title"/>
          </p:nvPr>
        </p:nvSpPr>
        <p:spPr>
          <a:xfrm>
            <a:off x="972065" y="190071"/>
            <a:ext cx="10515600" cy="1325563"/>
          </a:xfrm>
        </p:spPr>
        <p:txBody>
          <a:bodyPr/>
          <a:lstStyle/>
          <a:p>
            <a:r>
              <a:rPr lang="en-US" sz="3200" b="1">
                <a:latin typeface="Times New Roman" panose="02020603050405020304" pitchFamily="18" charset="0"/>
                <a:ea typeface="+mj-lt"/>
                <a:cs typeface="Times New Roman" panose="02020603050405020304" pitchFamily="18" charset="0"/>
              </a:rPr>
              <a:t>DATA VISUALIZATION</a:t>
            </a:r>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C24E16D-15D1-FB46-E71C-EB286ABD5064}"/>
              </a:ext>
            </a:extLst>
          </p:cNvPr>
          <p:cNvPicPr>
            <a:picLocks noChangeAspect="1"/>
          </p:cNvPicPr>
          <p:nvPr/>
        </p:nvPicPr>
        <p:blipFill>
          <a:blip r:embed="rId2"/>
          <a:stretch>
            <a:fillRect/>
          </a:stretch>
        </p:blipFill>
        <p:spPr>
          <a:xfrm>
            <a:off x="975638" y="2124344"/>
            <a:ext cx="6737526" cy="4630749"/>
          </a:xfrm>
          <a:prstGeom prst="rect">
            <a:avLst/>
          </a:prstGeom>
        </p:spPr>
      </p:pic>
      <p:sp>
        <p:nvSpPr>
          <p:cNvPr id="6" name="TextBox 5">
            <a:extLst>
              <a:ext uri="{FF2B5EF4-FFF2-40B4-BE49-F238E27FC236}">
                <a16:creationId xmlns:a16="http://schemas.microsoft.com/office/drawing/2014/main" id="{04F0B056-EEDF-64D1-12E6-5A1EFC6718CA}"/>
              </a:ext>
            </a:extLst>
          </p:cNvPr>
          <p:cNvSpPr txBox="1"/>
          <p:nvPr/>
        </p:nvSpPr>
        <p:spPr>
          <a:xfrm>
            <a:off x="976184" y="1315995"/>
            <a:ext cx="1088836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D0D0D"/>
                </a:solidFill>
                <a:latin typeface="Times New Roman"/>
              </a:rPr>
              <a:t>The box plots generated for each variable in relation to the diagnosis illustrate the distribution of malignant and benign tumors across those variables.</a:t>
            </a:r>
            <a:endParaRPr lang="en-US"/>
          </a:p>
        </p:txBody>
      </p:sp>
      <p:pic>
        <p:nvPicPr>
          <p:cNvPr id="4" name="Picture 3">
            <a:extLst>
              <a:ext uri="{FF2B5EF4-FFF2-40B4-BE49-F238E27FC236}">
                <a16:creationId xmlns:a16="http://schemas.microsoft.com/office/drawing/2014/main" id="{6A72977D-46C3-3886-8E41-2BCCD1B177B9}"/>
              </a:ext>
            </a:extLst>
          </p:cNvPr>
          <p:cNvPicPr>
            <a:picLocks noChangeAspect="1"/>
          </p:cNvPicPr>
          <p:nvPr/>
        </p:nvPicPr>
        <p:blipFill>
          <a:blip r:embed="rId3"/>
          <a:stretch>
            <a:fillRect/>
          </a:stretch>
        </p:blipFill>
        <p:spPr>
          <a:xfrm>
            <a:off x="7894958" y="2023881"/>
            <a:ext cx="2742067" cy="2361305"/>
          </a:xfrm>
          <a:prstGeom prst="rect">
            <a:avLst/>
          </a:prstGeom>
        </p:spPr>
      </p:pic>
    </p:spTree>
    <p:extLst>
      <p:ext uri="{BB962C8B-B14F-4D97-AF65-F5344CB8AC3E}">
        <p14:creationId xmlns:p14="http://schemas.microsoft.com/office/powerpoint/2010/main" val="3739507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A8C4-1E26-4FC3-8B21-AC4972BCA97E}"/>
              </a:ext>
            </a:extLst>
          </p:cNvPr>
          <p:cNvSpPr>
            <a:spLocks noGrp="1"/>
          </p:cNvSpPr>
          <p:nvPr>
            <p:ph type="title"/>
          </p:nvPr>
        </p:nvSpPr>
        <p:spPr/>
        <p:txBody>
          <a:bodyPr/>
          <a:lstStyle/>
          <a:p>
            <a:r>
              <a:rPr lang="en-US" sz="3200" b="1" dirty="0">
                <a:latin typeface="Times New Roman" panose="02020603050405020304" pitchFamily="18" charset="0"/>
                <a:ea typeface="+mj-lt"/>
                <a:cs typeface="Times New Roman" panose="02020603050405020304" pitchFamily="18" charset="0"/>
              </a:rPr>
              <a:t>DATA VISUALIZATION</a:t>
            </a:r>
            <a:endParaRPr lang="en-US" sz="3200" dirty="0">
              <a:latin typeface="Times New Roman" panose="02020603050405020304" pitchFamily="18" charset="0"/>
              <a:ea typeface="+mj-lt"/>
              <a:cs typeface="Times New Roman" panose="02020603050405020304" pitchFamily="18" charset="0"/>
            </a:endParaRPr>
          </a:p>
          <a:p>
            <a:endParaRPr lang="en-US" dirty="0"/>
          </a:p>
        </p:txBody>
      </p:sp>
      <p:pic>
        <p:nvPicPr>
          <p:cNvPr id="5" name="Picture 4" descr="A graph of a number of different colored squares&#10;&#10;Description automatically generated">
            <a:extLst>
              <a:ext uri="{FF2B5EF4-FFF2-40B4-BE49-F238E27FC236}">
                <a16:creationId xmlns:a16="http://schemas.microsoft.com/office/drawing/2014/main" id="{3254406D-E9AD-EBFB-A055-47496A6089E4}"/>
              </a:ext>
            </a:extLst>
          </p:cNvPr>
          <p:cNvPicPr>
            <a:picLocks noChangeAspect="1"/>
          </p:cNvPicPr>
          <p:nvPr/>
        </p:nvPicPr>
        <p:blipFill>
          <a:blip r:embed="rId3"/>
          <a:stretch>
            <a:fillRect/>
          </a:stretch>
        </p:blipFill>
        <p:spPr>
          <a:xfrm>
            <a:off x="6296024" y="906340"/>
            <a:ext cx="5426320" cy="4341935"/>
          </a:xfrm>
          <a:prstGeom prst="rect">
            <a:avLst/>
          </a:prstGeom>
        </p:spPr>
      </p:pic>
      <p:sp>
        <p:nvSpPr>
          <p:cNvPr id="6" name="TextBox 5">
            <a:extLst>
              <a:ext uri="{FF2B5EF4-FFF2-40B4-BE49-F238E27FC236}">
                <a16:creationId xmlns:a16="http://schemas.microsoft.com/office/drawing/2014/main" id="{75CDA560-B515-DD76-1AB2-84189D875486}"/>
              </a:ext>
            </a:extLst>
          </p:cNvPr>
          <p:cNvSpPr txBox="1"/>
          <p:nvPr/>
        </p:nvSpPr>
        <p:spPr>
          <a:xfrm>
            <a:off x="849923" y="5671038"/>
            <a:ext cx="1086143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cs typeface="Times New Roman"/>
              </a:rPr>
              <a:t>The above histograms for diagnosis and </a:t>
            </a:r>
            <a:r>
              <a:rPr lang="en-US" sz="2000" dirty="0" err="1">
                <a:latin typeface="Times New Roman"/>
                <a:cs typeface="Times New Roman"/>
              </a:rPr>
              <a:t>tumour_size</a:t>
            </a:r>
            <a:r>
              <a:rPr lang="en-US" sz="2000" dirty="0">
                <a:latin typeface="Times New Roman"/>
                <a:cs typeface="Times New Roman"/>
              </a:rPr>
              <a:t> depict the malignant and benign tumors based on size. The bar plot between smoothness and diagnosis count depicts that benign tumors have less smoothness than malignant.</a:t>
            </a:r>
          </a:p>
        </p:txBody>
      </p:sp>
      <p:pic>
        <p:nvPicPr>
          <p:cNvPr id="9" name="Picture 8">
            <a:extLst>
              <a:ext uri="{FF2B5EF4-FFF2-40B4-BE49-F238E27FC236}">
                <a16:creationId xmlns:a16="http://schemas.microsoft.com/office/drawing/2014/main" id="{77EE836A-1E96-1FB7-E2C7-B193A2E01B17}"/>
              </a:ext>
            </a:extLst>
          </p:cNvPr>
          <p:cNvPicPr>
            <a:picLocks noChangeAspect="1"/>
          </p:cNvPicPr>
          <p:nvPr/>
        </p:nvPicPr>
        <p:blipFill>
          <a:blip r:embed="rId4"/>
          <a:stretch>
            <a:fillRect/>
          </a:stretch>
        </p:blipFill>
        <p:spPr>
          <a:xfrm>
            <a:off x="598853" y="1447361"/>
            <a:ext cx="5497147" cy="3576288"/>
          </a:xfrm>
          <a:prstGeom prst="rect">
            <a:avLst/>
          </a:prstGeom>
        </p:spPr>
      </p:pic>
    </p:spTree>
    <p:extLst>
      <p:ext uri="{BB962C8B-B14F-4D97-AF65-F5344CB8AC3E}">
        <p14:creationId xmlns:p14="http://schemas.microsoft.com/office/powerpoint/2010/main" val="3442014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red and white graph&#10;&#10;Description automatically generated">
            <a:extLst>
              <a:ext uri="{FF2B5EF4-FFF2-40B4-BE49-F238E27FC236}">
                <a16:creationId xmlns:a16="http://schemas.microsoft.com/office/drawing/2014/main" id="{035D17AF-5F67-402B-384B-788A55CF2E0A}"/>
              </a:ext>
            </a:extLst>
          </p:cNvPr>
          <p:cNvPicPr>
            <a:picLocks noChangeAspect="1"/>
          </p:cNvPicPr>
          <p:nvPr/>
        </p:nvPicPr>
        <p:blipFill rotWithShape="1">
          <a:blip r:embed="rId2"/>
          <a:srcRect t="7605" r="1" b="1"/>
          <a:stretch/>
        </p:blipFill>
        <p:spPr>
          <a:xfrm>
            <a:off x="641444" y="673959"/>
            <a:ext cx="5380012" cy="3428308"/>
          </a:xfrm>
          <a:prstGeom prst="rect">
            <a:avLst/>
          </a:prstGeom>
        </p:spPr>
      </p:pic>
      <p:pic>
        <p:nvPicPr>
          <p:cNvPr id="2" name="Picture 1">
            <a:extLst>
              <a:ext uri="{FF2B5EF4-FFF2-40B4-BE49-F238E27FC236}">
                <a16:creationId xmlns:a16="http://schemas.microsoft.com/office/drawing/2014/main" id="{F9E69598-8508-EDDC-4741-E32AA026E114}"/>
              </a:ext>
              <a:ext uri="{C183D7F6-B498-43B3-948B-1728B52AA6E4}">
                <adec:decorative xmlns:adec="http://schemas.microsoft.com/office/drawing/2017/decorative" val="1"/>
              </a:ext>
            </a:extLst>
          </p:cNvPr>
          <p:cNvPicPr>
            <a:picLocks noChangeAspect="1"/>
          </p:cNvPicPr>
          <p:nvPr/>
        </p:nvPicPr>
        <p:blipFill rotWithShape="1">
          <a:blip r:embed="rId3"/>
          <a:srcRect t="11851" r="-1" b="-1"/>
          <a:stretch/>
        </p:blipFill>
        <p:spPr>
          <a:xfrm>
            <a:off x="6258889" y="559972"/>
            <a:ext cx="5291667" cy="3443276"/>
          </a:xfrm>
          <a:prstGeom prst="rect">
            <a:avLst/>
          </a:prstGeom>
        </p:spPr>
      </p:pic>
      <p:sp>
        <p:nvSpPr>
          <p:cNvPr id="18" name="TextBox 17">
            <a:extLst>
              <a:ext uri="{FF2B5EF4-FFF2-40B4-BE49-F238E27FC236}">
                <a16:creationId xmlns:a16="http://schemas.microsoft.com/office/drawing/2014/main" id="{00DD26EA-9564-358A-EEA9-128B6C6C5B04}"/>
              </a:ext>
            </a:extLst>
          </p:cNvPr>
          <p:cNvSpPr txBox="1"/>
          <p:nvPr/>
        </p:nvSpPr>
        <p:spPr>
          <a:xfrm>
            <a:off x="184978" y="3718891"/>
            <a:ext cx="1167295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panose="02020603050405020304" pitchFamily="18" charset="0"/>
                <a:cs typeface="Times New Roman" panose="02020603050405020304" pitchFamily="18" charset="0"/>
              </a:rPr>
              <a:t>Density Plot :</a:t>
            </a:r>
          </a:p>
          <a:p>
            <a:r>
              <a:rPr lang="en-US" dirty="0">
                <a:latin typeface="Times New Roman" panose="02020603050405020304" pitchFamily="18" charset="0"/>
                <a:cs typeface="Times New Roman" panose="02020603050405020304" pitchFamily="18" charset="0"/>
              </a:rPr>
              <a:t>This plot illustrates the distribution of the 'Perimeter Mean' for two diagnostic groups, shown in red and blue. The separation between the distributions indicates that 'Perimeter Mean' is a pivotal feature in distinguishing between these groups, with larger values potentially linked to one of the categories, likely indicating a trend towards malignancy or benignity.</a:t>
            </a:r>
          </a:p>
          <a:p>
            <a:r>
              <a:rPr lang="en-US" b="1" dirty="0">
                <a:latin typeface="Times New Roman" panose="02020603050405020304" pitchFamily="18" charset="0"/>
                <a:cs typeface="Times New Roman" panose="02020603050405020304" pitchFamily="18" charset="0"/>
              </a:rPr>
              <a:t>Heatmap of Feature Correlations:</a:t>
            </a:r>
          </a:p>
          <a:p>
            <a:r>
              <a:rPr lang="en-US" dirty="0">
                <a:latin typeface="Times New Roman" panose="02020603050405020304" pitchFamily="18" charset="0"/>
                <a:cs typeface="Times New Roman" panose="02020603050405020304" pitchFamily="18" charset="0"/>
              </a:rPr>
              <a:t>This heatmap displays the correlation coefficients among various morphological features such as '</a:t>
            </a:r>
            <a:r>
              <a:rPr lang="en-US" dirty="0" err="1">
                <a:latin typeface="Times New Roman" panose="02020603050405020304" pitchFamily="18" charset="0"/>
                <a:cs typeface="Times New Roman" panose="02020603050405020304" pitchFamily="18" charset="0"/>
              </a:rPr>
              <a:t>radius_mean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area_mean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perimeter_mean</a:t>
            </a:r>
            <a:r>
              <a:rPr lang="en-US" dirty="0">
                <a:latin typeface="Times New Roman" panose="02020603050405020304" pitchFamily="18" charset="0"/>
                <a:cs typeface="Times New Roman" panose="02020603050405020304" pitchFamily="18" charset="0"/>
              </a:rPr>
              <a:t>', and others. The strong correlation (0.99) between '</a:t>
            </a:r>
            <a:r>
              <a:rPr lang="en-US" dirty="0" err="1">
                <a:latin typeface="Times New Roman" panose="02020603050405020304" pitchFamily="18" charset="0"/>
                <a:cs typeface="Times New Roman" panose="02020603050405020304" pitchFamily="18" charset="0"/>
              </a:rPr>
              <a:t>area_mean</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radius_mean</a:t>
            </a:r>
            <a:r>
              <a:rPr lang="en-US" dirty="0">
                <a:latin typeface="Times New Roman" panose="02020603050405020304" pitchFamily="18" charset="0"/>
                <a:cs typeface="Times New Roman" panose="02020603050405020304" pitchFamily="18" charset="0"/>
              </a:rPr>
              <a:t>' suggests these variables might influence each other, impacting their individual predictive power. Such visualizations are crucial for identifying highly correlated features which might affect the effectiveness of predictive models due to multicollinearity.</a:t>
            </a:r>
          </a:p>
          <a:p>
            <a:endParaRPr lang="en-US" dirty="0"/>
          </a:p>
        </p:txBody>
      </p:sp>
    </p:spTree>
    <p:extLst>
      <p:ext uri="{BB962C8B-B14F-4D97-AF65-F5344CB8AC3E}">
        <p14:creationId xmlns:p14="http://schemas.microsoft.com/office/powerpoint/2010/main" val="1455702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C848BF-D640-AEAE-2BD4-442B63E7EE0F}"/>
              </a:ext>
            </a:extLst>
          </p:cNvPr>
          <p:cNvSpPr>
            <a:spLocks noGrp="1"/>
          </p:cNvSpPr>
          <p:nvPr>
            <p:ph type="title"/>
          </p:nvPr>
        </p:nvSpPr>
        <p:spPr>
          <a:xfrm>
            <a:off x="441132" y="284273"/>
            <a:ext cx="3601210" cy="654317"/>
          </a:xfrm>
        </p:spPr>
        <p:txBody>
          <a:bodyPr vert="horz" lIns="91440" tIns="45720" rIns="91440" bIns="45720" rtlCol="0" anchor="b">
            <a:noAutofit/>
          </a:bodyPr>
          <a:lstStyle/>
          <a:p>
            <a:pPr algn="ctr"/>
            <a:r>
              <a:rPr lang="en-US" sz="3200" b="1">
                <a:latin typeface="Times New Roman" panose="02020603050405020304" pitchFamily="18" charset="0"/>
                <a:cs typeface="Times New Roman" panose="02020603050405020304" pitchFamily="18" charset="0"/>
              </a:rPr>
              <a:t>Correlation</a:t>
            </a:r>
            <a:r>
              <a:rPr lang="en-US" sz="4000" b="1" kern="1200">
                <a:latin typeface="Times New Roman" panose="02020603050405020304" pitchFamily="18" charset="0"/>
                <a:cs typeface="Times New Roman" panose="02020603050405020304" pitchFamily="18" charset="0"/>
              </a:rPr>
              <a:t> </a:t>
            </a:r>
            <a:r>
              <a:rPr lang="en-US" sz="3200" b="1">
                <a:latin typeface="Times New Roman" panose="02020603050405020304" pitchFamily="18" charset="0"/>
                <a:cs typeface="Times New Roman" panose="02020603050405020304" pitchFamily="18" charset="0"/>
              </a:rPr>
              <a:t>matrix</a:t>
            </a:r>
            <a:endParaRPr lang="en-US" sz="3200" b="1" kern="120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E67C4A53-7F6F-870A-4F61-CDC7E352C671}"/>
              </a:ext>
            </a:extLst>
          </p:cNvPr>
          <p:cNvSpPr>
            <a:spLocks noGrp="1"/>
          </p:cNvSpPr>
          <p:nvPr>
            <p:ph idx="1"/>
          </p:nvPr>
        </p:nvSpPr>
        <p:spPr>
          <a:xfrm>
            <a:off x="592958" y="1159970"/>
            <a:ext cx="4734912" cy="1583614"/>
          </a:xfrm>
        </p:spPr>
        <p:txBody>
          <a:bodyPr vert="horz" lIns="91440" tIns="45720" rIns="91440" bIns="45720" rtlCol="0" anchor="t">
            <a:noAutofit/>
          </a:bodyPr>
          <a:lstStyle/>
          <a:p>
            <a:pPr marL="0" indent="0" algn="just">
              <a:buNone/>
            </a:pPr>
            <a:r>
              <a:rPr lang="en-US" sz="2000" dirty="0">
                <a:latin typeface="Times New Roman" panose="02020603050405020304" pitchFamily="18" charset="0"/>
                <a:ea typeface="+mn-lt"/>
                <a:cs typeface="Times New Roman" panose="02020603050405020304" pitchFamily="18" charset="0"/>
              </a:rPr>
              <a:t>We found strong positive correlations between  </a:t>
            </a:r>
            <a:r>
              <a:rPr lang="en-US" sz="2000" dirty="0" err="1">
                <a:latin typeface="Times New Roman" panose="02020603050405020304" pitchFamily="18" charset="0"/>
                <a:ea typeface="+mn-lt"/>
                <a:cs typeface="Times New Roman" panose="02020603050405020304" pitchFamily="18" charset="0"/>
              </a:rPr>
              <a:t>radius_mean</a:t>
            </a:r>
            <a:r>
              <a:rPr lang="en-US" sz="2000" dirty="0">
                <a:latin typeface="Times New Roman" panose="02020603050405020304" pitchFamily="18" charset="0"/>
                <a:ea typeface="+mn-lt"/>
                <a:cs typeface="Times New Roman" panose="02020603050405020304" pitchFamily="18" charset="0"/>
              </a:rPr>
              <a:t>, </a:t>
            </a:r>
            <a:r>
              <a:rPr lang="en-US" sz="2000" dirty="0" err="1">
                <a:latin typeface="Times New Roman" panose="02020603050405020304" pitchFamily="18" charset="0"/>
                <a:ea typeface="+mn-lt"/>
                <a:cs typeface="Times New Roman" panose="02020603050405020304" pitchFamily="18" charset="0"/>
              </a:rPr>
              <a:t>perimeter_mean</a:t>
            </a:r>
            <a:r>
              <a:rPr lang="en-US" sz="2000" dirty="0">
                <a:latin typeface="Times New Roman" panose="02020603050405020304" pitchFamily="18" charset="0"/>
                <a:ea typeface="+mn-lt"/>
                <a:cs typeface="Times New Roman" panose="02020603050405020304" pitchFamily="18" charset="0"/>
              </a:rPr>
              <a:t>, </a:t>
            </a:r>
            <a:r>
              <a:rPr lang="en-US" sz="2000" dirty="0" err="1">
                <a:latin typeface="Times New Roman" panose="02020603050405020304" pitchFamily="18" charset="0"/>
                <a:ea typeface="+mn-lt"/>
                <a:cs typeface="Times New Roman" panose="02020603050405020304" pitchFamily="18" charset="0"/>
              </a:rPr>
              <a:t>area_mean</a:t>
            </a:r>
            <a:r>
              <a:rPr lang="en-US" sz="2000" dirty="0">
                <a:latin typeface="Times New Roman" panose="02020603050405020304" pitchFamily="18" charset="0"/>
                <a:ea typeface="+mn-lt"/>
                <a:cs typeface="Times New Roman" panose="02020603050405020304" pitchFamily="18" charset="0"/>
              </a:rPr>
              <a:t>, </a:t>
            </a:r>
            <a:r>
              <a:rPr lang="en-US" sz="2000" dirty="0" err="1">
                <a:latin typeface="Times New Roman" panose="02020603050405020304" pitchFamily="18" charset="0"/>
                <a:ea typeface="+mn-lt"/>
                <a:cs typeface="Times New Roman" panose="02020603050405020304" pitchFamily="18" charset="0"/>
              </a:rPr>
              <a:t>compactness_mean</a:t>
            </a:r>
            <a:r>
              <a:rPr lang="en-US" sz="2000" dirty="0">
                <a:latin typeface="Times New Roman" panose="02020603050405020304" pitchFamily="18" charset="0"/>
                <a:ea typeface="+mn-lt"/>
                <a:cs typeface="Times New Roman" panose="02020603050405020304" pitchFamily="18" charset="0"/>
              </a:rPr>
              <a:t> and diagnosis</a:t>
            </a: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F49276-63A0-BB59-6C07-93E48DEA94DD}"/>
              </a:ext>
            </a:extLst>
          </p:cNvPr>
          <p:cNvPicPr>
            <a:picLocks noChangeAspect="1"/>
          </p:cNvPicPr>
          <p:nvPr/>
        </p:nvPicPr>
        <p:blipFill>
          <a:blip r:embed="rId2"/>
          <a:stretch>
            <a:fillRect/>
          </a:stretch>
        </p:blipFill>
        <p:spPr>
          <a:xfrm>
            <a:off x="5558915" y="498801"/>
            <a:ext cx="6529926" cy="5449715"/>
          </a:xfrm>
          <a:prstGeom prst="rect">
            <a:avLst/>
          </a:prstGeom>
        </p:spPr>
      </p:pic>
      <p:pic>
        <p:nvPicPr>
          <p:cNvPr id="8" name="Picture 7">
            <a:extLst>
              <a:ext uri="{FF2B5EF4-FFF2-40B4-BE49-F238E27FC236}">
                <a16:creationId xmlns:a16="http://schemas.microsoft.com/office/drawing/2014/main" id="{FE064F8F-1316-78EF-0660-0A9F21986936}"/>
              </a:ext>
            </a:extLst>
          </p:cNvPr>
          <p:cNvPicPr>
            <a:picLocks noChangeAspect="1"/>
          </p:cNvPicPr>
          <p:nvPr/>
        </p:nvPicPr>
        <p:blipFill>
          <a:blip r:embed="rId3"/>
          <a:stretch>
            <a:fillRect/>
          </a:stretch>
        </p:blipFill>
        <p:spPr>
          <a:xfrm>
            <a:off x="513518" y="2448231"/>
            <a:ext cx="5045397" cy="3999085"/>
          </a:xfrm>
          <a:prstGeom prst="rect">
            <a:avLst/>
          </a:prstGeom>
        </p:spPr>
      </p:pic>
    </p:spTree>
    <p:extLst>
      <p:ext uri="{BB962C8B-B14F-4D97-AF65-F5344CB8AC3E}">
        <p14:creationId xmlns:p14="http://schemas.microsoft.com/office/powerpoint/2010/main" val="4264660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0763F4-EDDC-6E93-63CB-D8266A555774}"/>
              </a:ext>
            </a:extLst>
          </p:cNvPr>
          <p:cNvSpPr txBox="1"/>
          <p:nvPr/>
        </p:nvSpPr>
        <p:spPr>
          <a:xfrm>
            <a:off x="324119" y="528034"/>
            <a:ext cx="11618888" cy="64017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000000"/>
                </a:solidFill>
                <a:latin typeface="Times New Roman" panose="02020603050405020304" pitchFamily="18" charset="0"/>
                <a:ea typeface="+mn-lt"/>
                <a:cs typeface="Times New Roman" panose="02020603050405020304" pitchFamily="18" charset="0"/>
              </a:rPr>
              <a:t>Mann-Whitney U test</a:t>
            </a:r>
            <a:endParaRPr lang="en-US" sz="3200">
              <a:latin typeface="Times New Roman" panose="02020603050405020304" pitchFamily="18" charset="0"/>
              <a:cs typeface="Times New Roman" panose="02020603050405020304" pitchFamily="18" charset="0"/>
            </a:endParaRPr>
          </a:p>
          <a:p>
            <a:endParaRPr lang="en-US" sz="1600"/>
          </a:p>
          <a:p>
            <a:r>
              <a:rPr lang="en-US" sz="2000">
                <a:latin typeface="Times New Roman" panose="02020603050405020304" pitchFamily="18" charset="0"/>
                <a:cs typeface="Times New Roman" panose="02020603050405020304" pitchFamily="18" charset="0"/>
              </a:rPr>
              <a:t>We conducted Mann-Whitney for all numerical variables which revealed  a of p value &lt; 0.05 for all except </a:t>
            </a:r>
            <a:r>
              <a:rPr lang="en-US" sz="2000" err="1">
                <a:latin typeface="Times New Roman" panose="02020603050405020304" pitchFamily="18" charset="0"/>
                <a:cs typeface="Times New Roman" panose="02020603050405020304" pitchFamily="18" charset="0"/>
              </a:rPr>
              <a:t>fractal_dimension_mean</a:t>
            </a:r>
            <a:r>
              <a:rPr lang="en-US" sz="2000">
                <a:latin typeface="Times New Roman" panose="02020603050405020304" pitchFamily="18" charset="0"/>
                <a:cs typeface="Times New Roman" panose="02020603050405020304" pitchFamily="18" charset="0"/>
              </a:rPr>
              <a:t>  stating significant association with outcome variable "diagnosis."</a:t>
            </a:r>
          </a:p>
          <a:p>
            <a:endParaRPr lang="en-US" sz="1600"/>
          </a:p>
          <a:p>
            <a:endParaRPr lang="en-US"/>
          </a:p>
          <a:p>
            <a:endParaRPr lang="en-US"/>
          </a:p>
          <a:p>
            <a:endParaRPr lang="en-US"/>
          </a:p>
          <a:p>
            <a:endParaRPr lang="en-US"/>
          </a:p>
          <a:p>
            <a:endParaRPr lang="en-US"/>
          </a:p>
          <a:p>
            <a:r>
              <a:rPr lang="en-US"/>
              <a:t>                                                       </a:t>
            </a:r>
          </a:p>
          <a:p>
            <a:r>
              <a:rPr lang="en-US"/>
              <a:t>                         </a:t>
            </a:r>
          </a:p>
          <a:p>
            <a:r>
              <a:rPr lang="en-US"/>
              <a:t> </a:t>
            </a:r>
            <a:r>
              <a:rPr lang="en-US">
                <a:ea typeface="+mn-lt"/>
                <a:cs typeface="+mn-lt"/>
              </a:rPr>
              <a:t>     </a:t>
            </a:r>
            <a:r>
              <a:rPr lang="en-US" sz="2000" err="1">
                <a:latin typeface="Times New Roman" panose="02020603050405020304" pitchFamily="18" charset="0"/>
                <a:ea typeface="+mn-lt"/>
                <a:cs typeface="Times New Roman" panose="02020603050405020304" pitchFamily="18" charset="0"/>
              </a:rPr>
              <a:t>smoothness_mean</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ea typeface="+mn-lt"/>
                <a:cs typeface="Times New Roman" panose="02020603050405020304" pitchFamily="18" charset="0"/>
              </a:rPr>
              <a:t>perimeter_mean</a:t>
            </a:r>
            <a:r>
              <a:rPr lang="en-US" sz="2000">
                <a:latin typeface="Times New Roman" panose="02020603050405020304" pitchFamily="18" charset="0"/>
                <a:ea typeface="+mn-lt"/>
                <a:cs typeface="Times New Roman" panose="02020603050405020304" pitchFamily="18" charset="0"/>
              </a:rPr>
              <a:t>                                                 </a:t>
            </a:r>
            <a:r>
              <a:rPr lang="en-US" err="1">
                <a:ea typeface="+mn-lt"/>
                <a:cs typeface="+mn-lt"/>
              </a:rPr>
              <a:t>area_mean</a:t>
            </a:r>
            <a:endParaRPr lang="en-US">
              <a:ea typeface="+mn-lt"/>
              <a:cs typeface="+mn-lt"/>
            </a:endParaRPr>
          </a:p>
          <a:p>
            <a:endParaRPr lang="en-US"/>
          </a:p>
          <a:p>
            <a:endParaRPr lang="en-US"/>
          </a:p>
          <a:p>
            <a:endParaRPr lang="en-US"/>
          </a:p>
          <a:p>
            <a:r>
              <a:rPr lang="en-US"/>
              <a:t>                                                                                                                                          </a:t>
            </a:r>
          </a:p>
          <a:p>
            <a:endParaRPr lang="en-US"/>
          </a:p>
          <a:p>
            <a:endParaRPr lang="en-US"/>
          </a:p>
          <a:p>
            <a:endParaRPr lang="en-US"/>
          </a:p>
          <a:p>
            <a:endParaRPr lang="en-US"/>
          </a:p>
          <a:p>
            <a:endParaRPr lang="en-US"/>
          </a:p>
        </p:txBody>
      </p:sp>
      <p:pic>
        <p:nvPicPr>
          <p:cNvPr id="6" name="Picture 5" descr="A white text with black text&#10;&#10;Description automatically generated">
            <a:extLst>
              <a:ext uri="{FF2B5EF4-FFF2-40B4-BE49-F238E27FC236}">
                <a16:creationId xmlns:a16="http://schemas.microsoft.com/office/drawing/2014/main" id="{8BBCB539-F5CB-3A0B-01C8-9D43B100E13D}"/>
              </a:ext>
            </a:extLst>
          </p:cNvPr>
          <p:cNvPicPr>
            <a:picLocks noChangeAspect="1"/>
          </p:cNvPicPr>
          <p:nvPr/>
        </p:nvPicPr>
        <p:blipFill>
          <a:blip r:embed="rId2"/>
          <a:stretch>
            <a:fillRect/>
          </a:stretch>
        </p:blipFill>
        <p:spPr>
          <a:xfrm>
            <a:off x="4324275" y="4407555"/>
            <a:ext cx="3775924" cy="1490264"/>
          </a:xfrm>
          <a:prstGeom prst="rect">
            <a:avLst/>
          </a:prstGeom>
        </p:spPr>
      </p:pic>
      <p:pic>
        <p:nvPicPr>
          <p:cNvPr id="7" name="Picture 6" descr="A screenshot of a computer error message&#10;&#10;Description automatically generated">
            <a:extLst>
              <a:ext uri="{FF2B5EF4-FFF2-40B4-BE49-F238E27FC236}">
                <a16:creationId xmlns:a16="http://schemas.microsoft.com/office/drawing/2014/main" id="{A346B07D-9C33-7ED8-4981-A5FDC586C99E}"/>
              </a:ext>
            </a:extLst>
          </p:cNvPr>
          <p:cNvPicPr>
            <a:picLocks noChangeAspect="1"/>
          </p:cNvPicPr>
          <p:nvPr/>
        </p:nvPicPr>
        <p:blipFill>
          <a:blip r:embed="rId3"/>
          <a:stretch>
            <a:fillRect/>
          </a:stretch>
        </p:blipFill>
        <p:spPr>
          <a:xfrm>
            <a:off x="8476758" y="4122054"/>
            <a:ext cx="3623196" cy="1782706"/>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A81D4FEC-1BCC-3DE3-0A32-073269E7A740}"/>
              </a:ext>
            </a:extLst>
          </p:cNvPr>
          <p:cNvPicPr>
            <a:picLocks noChangeAspect="1"/>
          </p:cNvPicPr>
          <p:nvPr/>
        </p:nvPicPr>
        <p:blipFill>
          <a:blip r:embed="rId4"/>
          <a:stretch>
            <a:fillRect/>
          </a:stretch>
        </p:blipFill>
        <p:spPr>
          <a:xfrm>
            <a:off x="509569" y="4407555"/>
            <a:ext cx="3615611" cy="1634813"/>
          </a:xfrm>
          <a:prstGeom prst="rect">
            <a:avLst/>
          </a:prstGeom>
        </p:spPr>
      </p:pic>
      <p:pic>
        <p:nvPicPr>
          <p:cNvPr id="10" name="Picture 9" descr="A computer code with black text&#10;&#10;Description automatically generated">
            <a:extLst>
              <a:ext uri="{FF2B5EF4-FFF2-40B4-BE49-F238E27FC236}">
                <a16:creationId xmlns:a16="http://schemas.microsoft.com/office/drawing/2014/main" id="{8BB31FEF-E3CC-4179-8FF5-63B4B2B68072}"/>
              </a:ext>
            </a:extLst>
          </p:cNvPr>
          <p:cNvPicPr>
            <a:picLocks noChangeAspect="1"/>
          </p:cNvPicPr>
          <p:nvPr/>
        </p:nvPicPr>
        <p:blipFill>
          <a:blip r:embed="rId5"/>
          <a:stretch>
            <a:fillRect/>
          </a:stretch>
        </p:blipFill>
        <p:spPr>
          <a:xfrm>
            <a:off x="510683" y="1885676"/>
            <a:ext cx="7395670" cy="1895475"/>
          </a:xfrm>
          <a:prstGeom prst="rect">
            <a:avLst/>
          </a:prstGeom>
        </p:spPr>
      </p:pic>
    </p:spTree>
    <p:extLst>
      <p:ext uri="{BB962C8B-B14F-4D97-AF65-F5344CB8AC3E}">
        <p14:creationId xmlns:p14="http://schemas.microsoft.com/office/powerpoint/2010/main" val="1417020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58B7C8-5903-4F98-4377-7794CB665F30}"/>
              </a:ext>
            </a:extLst>
          </p:cNvPr>
          <p:cNvSpPr>
            <a:spLocks noGrp="1"/>
          </p:cNvSpPr>
          <p:nvPr>
            <p:ph type="title"/>
          </p:nvPr>
        </p:nvSpPr>
        <p:spPr>
          <a:xfrm>
            <a:off x="154236" y="262997"/>
            <a:ext cx="9849080" cy="926826"/>
          </a:xfrm>
        </p:spPr>
        <p:txBody>
          <a:bodyPr>
            <a:normAutofit fontScale="90000"/>
          </a:bodyPr>
          <a:lstStyle/>
          <a:p>
            <a:br>
              <a:rPr lang="en-US" sz="4000">
                <a:latin typeface="Times New Roman"/>
                <a:cs typeface="Times New Roman"/>
              </a:rPr>
            </a:br>
            <a:r>
              <a:rPr lang="en-US" sz="4000" b="1">
                <a:latin typeface="Times New Roman"/>
                <a:cs typeface="Times New Roman"/>
              </a:rPr>
              <a:t> </a:t>
            </a:r>
            <a:r>
              <a:rPr lang="en-US" sz="3600" b="1">
                <a:latin typeface="Times New Roman"/>
                <a:cs typeface="Times New Roman"/>
              </a:rPr>
              <a:t>INTRODUCTION</a:t>
            </a:r>
          </a:p>
        </p:txBody>
      </p:sp>
      <p:sp>
        <p:nvSpPr>
          <p:cNvPr id="3" name="Content Placeholder 2">
            <a:extLst>
              <a:ext uri="{FF2B5EF4-FFF2-40B4-BE49-F238E27FC236}">
                <a16:creationId xmlns:a16="http://schemas.microsoft.com/office/drawing/2014/main" id="{3B9E10B0-2CD8-E885-28D6-530CCF21C5DF}"/>
              </a:ext>
            </a:extLst>
          </p:cNvPr>
          <p:cNvSpPr>
            <a:spLocks noGrp="1"/>
          </p:cNvSpPr>
          <p:nvPr>
            <p:ph idx="1"/>
          </p:nvPr>
        </p:nvSpPr>
        <p:spPr>
          <a:xfrm>
            <a:off x="286439" y="1460290"/>
            <a:ext cx="11067359" cy="4716673"/>
          </a:xfrm>
        </p:spPr>
        <p:txBody>
          <a:bodyPr vert="horz" lIns="91440" tIns="45720" rIns="91440" bIns="45720" rtlCol="0" anchor="t">
            <a:normAutofit/>
          </a:bodyPr>
          <a:lstStyle/>
          <a:p>
            <a:pPr marL="342900" indent="-342900"/>
            <a:r>
              <a:rPr lang="en-US" sz="2000">
                <a:latin typeface="Times New Roman"/>
                <a:cs typeface="Times New Roman"/>
              </a:rPr>
              <a:t>Breast cancer is a significant global health concern.</a:t>
            </a:r>
            <a:endParaRPr lang="en-US" sz="2000">
              <a:latin typeface="Times New Roman" panose="02020603050405020304" pitchFamily="18" charset="0"/>
              <a:cs typeface="Times New Roman" panose="02020603050405020304" pitchFamily="18" charset="0"/>
            </a:endParaRPr>
          </a:p>
          <a:p>
            <a:pPr marL="342900" indent="-342900"/>
            <a:r>
              <a:rPr lang="en-US" sz="2000">
                <a:latin typeface="Times New Roman"/>
                <a:cs typeface="Times New Roman"/>
              </a:rPr>
              <a:t>Early and accurate detection is crucial for effective treatment and improved survival rates (Dua and Graff, 2019). </a:t>
            </a:r>
          </a:p>
          <a:p>
            <a:pPr marL="342900" indent="-342900"/>
            <a:r>
              <a:rPr lang="en-US" sz="2000">
                <a:latin typeface="Times New Roman"/>
                <a:cs typeface="Times New Roman"/>
              </a:rPr>
              <a:t>This challenge often leads to unnecessary biopsies or missed diagnoses (</a:t>
            </a:r>
            <a:r>
              <a:rPr lang="en-US" sz="2000" err="1">
                <a:latin typeface="Times New Roman"/>
                <a:cs typeface="Times New Roman"/>
              </a:rPr>
              <a:t>Adorada</a:t>
            </a:r>
            <a:r>
              <a:rPr lang="en-US" sz="2000">
                <a:latin typeface="Times New Roman"/>
                <a:cs typeface="Times New Roman"/>
              </a:rPr>
              <a:t> et al., 2018).</a:t>
            </a:r>
          </a:p>
          <a:p>
            <a:r>
              <a:rPr lang="en-US" sz="2000">
                <a:latin typeface="Times New Roman"/>
                <a:cs typeface="Times New Roman"/>
              </a:rPr>
              <a:t>Aim of our study is t</a:t>
            </a:r>
            <a:r>
              <a:rPr lang="en-US" sz="2000">
                <a:solidFill>
                  <a:srgbClr val="0D0D0D"/>
                </a:solidFill>
                <a:latin typeface="Times New Roman"/>
                <a:ea typeface="+mn-lt"/>
                <a:cs typeface="+mn-lt"/>
              </a:rPr>
              <a:t>o analyze the association between morphological characteristics and the likelihood of developing malignant or benign breast cancer.</a:t>
            </a:r>
            <a:endParaRPr lang="en-US" sz="2000">
              <a:latin typeface="Times New Roman"/>
              <a:cs typeface="Times New Roman"/>
            </a:endParaRPr>
          </a:p>
          <a:p>
            <a:r>
              <a:rPr lang="en-US" sz="2000">
                <a:latin typeface="Times New Roman"/>
                <a:ea typeface="+mn-lt"/>
                <a:cs typeface="+mn-lt"/>
              </a:rPr>
              <a:t>The research objective is to conduct a  statistical analysis to evaluate the relationship between morphological characteristics of breast tumors and the probability of developing malignant or benign breast cancer, elucidating key factors contributing to diagnostic precision and clinical decision-making.</a:t>
            </a:r>
          </a:p>
          <a:p>
            <a:r>
              <a:rPr lang="en-US" sz="2000">
                <a:latin typeface="Times New Roman"/>
                <a:ea typeface="+mn-lt"/>
                <a:cs typeface="+mn-lt"/>
              </a:rPr>
              <a:t>The long-term objective is to improve patient care by improving breast cancer diagnostics, improving risk stratification, and customizing treatment using morphological analysis insights.</a:t>
            </a:r>
          </a:p>
        </p:txBody>
      </p:sp>
    </p:spTree>
    <p:extLst>
      <p:ext uri="{BB962C8B-B14F-4D97-AF65-F5344CB8AC3E}">
        <p14:creationId xmlns:p14="http://schemas.microsoft.com/office/powerpoint/2010/main" val="2175127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error&#10;&#10;Description automatically generated">
            <a:extLst>
              <a:ext uri="{FF2B5EF4-FFF2-40B4-BE49-F238E27FC236}">
                <a16:creationId xmlns:a16="http://schemas.microsoft.com/office/drawing/2014/main" id="{C0AEFC95-3C67-0AEF-3670-63A923653A8E}"/>
              </a:ext>
            </a:extLst>
          </p:cNvPr>
          <p:cNvPicPr>
            <a:picLocks noChangeAspect="1"/>
          </p:cNvPicPr>
          <p:nvPr/>
        </p:nvPicPr>
        <p:blipFill>
          <a:blip r:embed="rId2"/>
          <a:stretch>
            <a:fillRect/>
          </a:stretch>
        </p:blipFill>
        <p:spPr>
          <a:xfrm>
            <a:off x="1246567" y="4249425"/>
            <a:ext cx="4311203" cy="1514475"/>
          </a:xfrm>
          <a:prstGeom prst="rect">
            <a:avLst/>
          </a:prstGeom>
        </p:spPr>
      </p:pic>
      <p:pic>
        <p:nvPicPr>
          <p:cNvPr id="3" name="Picture 2" descr="A screenshot of a computer code&#10;&#10;Description automatically generated">
            <a:extLst>
              <a:ext uri="{FF2B5EF4-FFF2-40B4-BE49-F238E27FC236}">
                <a16:creationId xmlns:a16="http://schemas.microsoft.com/office/drawing/2014/main" id="{52A32B9C-E910-FC7B-9E66-6A56E90F1AFA}"/>
              </a:ext>
            </a:extLst>
          </p:cNvPr>
          <p:cNvPicPr>
            <a:picLocks noChangeAspect="1"/>
          </p:cNvPicPr>
          <p:nvPr/>
        </p:nvPicPr>
        <p:blipFill>
          <a:blip r:embed="rId3"/>
          <a:stretch>
            <a:fillRect/>
          </a:stretch>
        </p:blipFill>
        <p:spPr>
          <a:xfrm>
            <a:off x="6882216" y="1716580"/>
            <a:ext cx="3858162" cy="1514475"/>
          </a:xfrm>
          <a:prstGeom prst="rect">
            <a:avLst/>
          </a:prstGeom>
        </p:spPr>
      </p:pic>
      <p:pic>
        <p:nvPicPr>
          <p:cNvPr id="4" name="Picture 3" descr="A screenshot of a computer screen&#10;&#10;Description automatically generated">
            <a:extLst>
              <a:ext uri="{FF2B5EF4-FFF2-40B4-BE49-F238E27FC236}">
                <a16:creationId xmlns:a16="http://schemas.microsoft.com/office/drawing/2014/main" id="{1D3A0BA4-C18D-AC2F-A062-54151DEEBDED}"/>
              </a:ext>
            </a:extLst>
          </p:cNvPr>
          <p:cNvPicPr>
            <a:picLocks noChangeAspect="1"/>
          </p:cNvPicPr>
          <p:nvPr/>
        </p:nvPicPr>
        <p:blipFill>
          <a:blip r:embed="rId4"/>
          <a:stretch>
            <a:fillRect/>
          </a:stretch>
        </p:blipFill>
        <p:spPr>
          <a:xfrm>
            <a:off x="6879128" y="4249358"/>
            <a:ext cx="3864334" cy="1514609"/>
          </a:xfrm>
          <a:prstGeom prst="rect">
            <a:avLst/>
          </a:prstGeom>
        </p:spPr>
      </p:pic>
      <p:pic>
        <p:nvPicPr>
          <p:cNvPr id="5" name="Picture 4" descr="A screenshot of a computer code&#10;&#10;Description automatically generated">
            <a:extLst>
              <a:ext uri="{FF2B5EF4-FFF2-40B4-BE49-F238E27FC236}">
                <a16:creationId xmlns:a16="http://schemas.microsoft.com/office/drawing/2014/main" id="{4A9203DC-9A0C-0A28-7ABA-8A886EDB452F}"/>
              </a:ext>
            </a:extLst>
          </p:cNvPr>
          <p:cNvPicPr>
            <a:picLocks noChangeAspect="1"/>
          </p:cNvPicPr>
          <p:nvPr/>
        </p:nvPicPr>
        <p:blipFill>
          <a:blip r:embed="rId5"/>
          <a:stretch>
            <a:fillRect/>
          </a:stretch>
        </p:blipFill>
        <p:spPr>
          <a:xfrm>
            <a:off x="1243551" y="1544962"/>
            <a:ext cx="4317239" cy="1507364"/>
          </a:xfrm>
          <a:prstGeom prst="rect">
            <a:avLst/>
          </a:prstGeom>
        </p:spPr>
      </p:pic>
      <p:sp>
        <p:nvSpPr>
          <p:cNvPr id="6" name="TextBox 5">
            <a:extLst>
              <a:ext uri="{FF2B5EF4-FFF2-40B4-BE49-F238E27FC236}">
                <a16:creationId xmlns:a16="http://schemas.microsoft.com/office/drawing/2014/main" id="{4E0C821F-D894-278A-9EA3-8B94A28C91E1}"/>
              </a:ext>
            </a:extLst>
          </p:cNvPr>
          <p:cNvSpPr txBox="1"/>
          <p:nvPr/>
        </p:nvSpPr>
        <p:spPr>
          <a:xfrm>
            <a:off x="1766550" y="902923"/>
            <a:ext cx="250869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err="1">
                <a:latin typeface="Times New Roman" panose="02020603050405020304" pitchFamily="18" charset="0"/>
                <a:ea typeface="+mn-lt"/>
                <a:cs typeface="Times New Roman" panose="02020603050405020304" pitchFamily="18" charset="0"/>
              </a:rPr>
              <a:t>Texture_mean</a:t>
            </a:r>
            <a:endParaRPr lang="en-US" sz="200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5207AC0-353C-F7F8-F573-D0A5E1B8D642}"/>
              </a:ext>
            </a:extLst>
          </p:cNvPr>
          <p:cNvSpPr txBox="1"/>
          <p:nvPr/>
        </p:nvSpPr>
        <p:spPr>
          <a:xfrm>
            <a:off x="1797675" y="3737556"/>
            <a:ext cx="250869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err="1">
                <a:latin typeface="Times New Roman" panose="02020603050405020304" pitchFamily="18" charset="0"/>
                <a:ea typeface="+mn-lt"/>
                <a:cs typeface="Times New Roman" panose="02020603050405020304" pitchFamily="18" charset="0"/>
              </a:rPr>
              <a:t>Compactness_mean</a:t>
            </a:r>
            <a:endParaRPr lang="en-US" sz="200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4C43773-75C0-ED91-3EDF-D24148981268}"/>
              </a:ext>
            </a:extLst>
          </p:cNvPr>
          <p:cNvSpPr txBox="1"/>
          <p:nvPr/>
        </p:nvSpPr>
        <p:spPr>
          <a:xfrm>
            <a:off x="7442914" y="850542"/>
            <a:ext cx="250869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err="1">
                <a:latin typeface="Times New Roman" panose="02020603050405020304" pitchFamily="18" charset="0"/>
                <a:ea typeface="+mn-lt"/>
                <a:cs typeface="Times New Roman" panose="02020603050405020304" pitchFamily="18" charset="0"/>
              </a:rPr>
              <a:t>Symmetry_mean</a:t>
            </a:r>
            <a:endParaRPr lang="en-US" sz="20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282A80B0-515E-6ED8-A6D6-4A5D3D614D29}"/>
              </a:ext>
            </a:extLst>
          </p:cNvPr>
          <p:cNvSpPr txBox="1"/>
          <p:nvPr/>
        </p:nvSpPr>
        <p:spPr>
          <a:xfrm>
            <a:off x="6985714" y="3740162"/>
            <a:ext cx="296589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err="1">
                <a:latin typeface="Times New Roman" panose="02020603050405020304" pitchFamily="18" charset="0"/>
                <a:ea typeface="+mn-lt"/>
                <a:cs typeface="Times New Roman" panose="02020603050405020304" pitchFamily="18" charset="0"/>
              </a:rPr>
              <a:t>Fractal_dimension_mean</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244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5267328-9556-2BCA-7EB9-8DD68010FE6F}"/>
              </a:ext>
            </a:extLst>
          </p:cNvPr>
          <p:cNvSpPr txBox="1"/>
          <p:nvPr/>
        </p:nvSpPr>
        <p:spPr>
          <a:xfrm>
            <a:off x="721217" y="774879"/>
            <a:ext cx="4857483" cy="58477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Times New Roman" panose="02020603050405020304" pitchFamily="18" charset="0"/>
                <a:cs typeface="Times New Roman" panose="02020603050405020304" pitchFamily="18" charset="0"/>
              </a:rPr>
              <a:t>Chi square test</a:t>
            </a:r>
          </a:p>
          <a:p>
            <a:endParaRPr lang="en-US" sz="2400">
              <a:latin typeface="Aptos Display"/>
            </a:endParaRPr>
          </a:p>
          <a:p>
            <a:r>
              <a:rPr lang="en-US" sz="2000" dirty="0">
                <a:latin typeface="Times New Roman" panose="02020603050405020304" pitchFamily="18" charset="0"/>
                <a:ea typeface="+mn-lt"/>
                <a:cs typeface="Times New Roman" panose="02020603050405020304" pitchFamily="18" charset="0"/>
              </a:rPr>
              <a:t>We conducted a chi-square test using our categorical variable "</a:t>
            </a:r>
            <a:r>
              <a:rPr lang="en-US" sz="2000" dirty="0" err="1">
                <a:latin typeface="Times New Roman" panose="02020603050405020304" pitchFamily="18" charset="0"/>
                <a:ea typeface="+mn-lt"/>
                <a:cs typeface="Times New Roman" panose="02020603050405020304" pitchFamily="18" charset="0"/>
              </a:rPr>
              <a:t>tumor_size</a:t>
            </a:r>
            <a:r>
              <a:rPr lang="en-US" sz="2000" dirty="0">
                <a:latin typeface="Times New Roman" panose="02020603050405020304" pitchFamily="18" charset="0"/>
                <a:ea typeface="+mn-lt"/>
                <a:cs typeface="Times New Roman" panose="02020603050405020304" pitchFamily="18" charset="0"/>
              </a:rPr>
              <a:t>" and outcome variable "diagnosis" to examine the individual impact of tumor size on both malignant and benign diagnoses. </a:t>
            </a:r>
          </a:p>
          <a:p>
            <a:endParaRPr lang="en-US" sz="2000">
              <a:latin typeface="Times New Roman" panose="02020603050405020304" pitchFamily="18" charset="0"/>
              <a:ea typeface="+mn-lt"/>
              <a:cs typeface="Times New Roman" panose="02020603050405020304" pitchFamily="18" charset="0"/>
            </a:endParaRPr>
          </a:p>
          <a:p>
            <a:r>
              <a:rPr lang="en-US" sz="2000" dirty="0">
                <a:latin typeface="Times New Roman" panose="02020603050405020304" pitchFamily="18" charset="0"/>
                <a:ea typeface="+mn-lt"/>
                <a:cs typeface="Times New Roman" panose="02020603050405020304" pitchFamily="18" charset="0"/>
              </a:rPr>
              <a:t>The obtained Malignant p-value &lt; 2.2e-16 suggesting  a significant  association  between </a:t>
            </a:r>
            <a:r>
              <a:rPr lang="en-US" sz="2000" dirty="0" err="1">
                <a:latin typeface="Times New Roman" panose="02020603050405020304" pitchFamily="18" charset="0"/>
                <a:ea typeface="+mn-lt"/>
                <a:cs typeface="Times New Roman" panose="02020603050405020304" pitchFamily="18" charset="0"/>
              </a:rPr>
              <a:t>tumor_size</a:t>
            </a:r>
            <a:r>
              <a:rPr lang="en-US" sz="2000" dirty="0">
                <a:latin typeface="Times New Roman" panose="02020603050405020304" pitchFamily="18" charset="0"/>
                <a:ea typeface="+mn-lt"/>
                <a:cs typeface="Times New Roman" panose="02020603050405020304" pitchFamily="18" charset="0"/>
              </a:rPr>
              <a:t> and malignant </a:t>
            </a:r>
            <a:r>
              <a:rPr lang="en-US" sz="2000" dirty="0" err="1">
                <a:latin typeface="Times New Roman" panose="02020603050405020304" pitchFamily="18" charset="0"/>
                <a:ea typeface="+mn-lt"/>
                <a:cs typeface="Times New Roman" panose="02020603050405020304" pitchFamily="18" charset="0"/>
              </a:rPr>
              <a:t>tumours</a:t>
            </a:r>
            <a:r>
              <a:rPr lang="en-US" sz="2000" dirty="0">
                <a:latin typeface="Times New Roman" panose="02020603050405020304" pitchFamily="18" charset="0"/>
                <a:ea typeface="+mn-lt"/>
                <a:cs typeface="Times New Roman" panose="02020603050405020304" pitchFamily="18" charset="0"/>
              </a:rPr>
              <a:t> </a:t>
            </a:r>
            <a:endParaRPr lang="en-US" sz="2000">
              <a:latin typeface="Times New Roman" panose="02020603050405020304" pitchFamily="18" charset="0"/>
              <a:cs typeface="Times New Roman" panose="02020603050405020304" pitchFamily="18" charset="0"/>
            </a:endParaRPr>
          </a:p>
          <a:p>
            <a:endParaRPr lang="en-US" sz="200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ea typeface="+mn-lt"/>
                <a:cs typeface="Times New Roman" panose="02020603050405020304" pitchFamily="18" charset="0"/>
              </a:rPr>
              <a:t>The obtained Benign p-value &lt; 2.2e-16 suggesting  a significant association  between </a:t>
            </a:r>
            <a:r>
              <a:rPr lang="en-US" sz="2000" dirty="0" err="1">
                <a:latin typeface="Times New Roman" panose="02020603050405020304" pitchFamily="18" charset="0"/>
                <a:ea typeface="+mn-lt"/>
                <a:cs typeface="Times New Roman" panose="02020603050405020304" pitchFamily="18" charset="0"/>
              </a:rPr>
              <a:t>tumor_size</a:t>
            </a:r>
            <a:r>
              <a:rPr lang="en-US" sz="2000" dirty="0">
                <a:latin typeface="Times New Roman" panose="02020603050405020304" pitchFamily="18" charset="0"/>
                <a:ea typeface="+mn-lt"/>
                <a:cs typeface="Times New Roman" panose="02020603050405020304" pitchFamily="18" charset="0"/>
              </a:rPr>
              <a:t> and benign </a:t>
            </a:r>
            <a:r>
              <a:rPr lang="en-US" sz="2000" dirty="0" err="1">
                <a:latin typeface="Times New Roman" panose="02020603050405020304" pitchFamily="18" charset="0"/>
                <a:ea typeface="+mn-lt"/>
                <a:cs typeface="Times New Roman" panose="02020603050405020304" pitchFamily="18" charset="0"/>
              </a:rPr>
              <a:t>tumours</a:t>
            </a:r>
            <a:r>
              <a:rPr lang="en-US" sz="2000" dirty="0">
                <a:latin typeface="Times New Roman" panose="02020603050405020304" pitchFamily="18" charset="0"/>
                <a:ea typeface="+mn-lt"/>
                <a:cs typeface="Times New Roman" panose="02020603050405020304" pitchFamily="18" charset="0"/>
              </a:rPr>
              <a:t> </a:t>
            </a:r>
          </a:p>
          <a:p>
            <a:endParaRPr lang="en-US"/>
          </a:p>
        </p:txBody>
      </p:sp>
      <p:pic>
        <p:nvPicPr>
          <p:cNvPr id="13" name="Content Placeholder 12" descr="A white background with black text&#10;&#10;Description automatically generated">
            <a:extLst>
              <a:ext uri="{FF2B5EF4-FFF2-40B4-BE49-F238E27FC236}">
                <a16:creationId xmlns:a16="http://schemas.microsoft.com/office/drawing/2014/main" id="{E8F65C89-8442-2483-D19F-68FDBC5B1179}"/>
              </a:ext>
            </a:extLst>
          </p:cNvPr>
          <p:cNvPicPr>
            <a:picLocks noGrp="1" noChangeAspect="1"/>
          </p:cNvPicPr>
          <p:nvPr>
            <p:ph idx="1"/>
          </p:nvPr>
        </p:nvPicPr>
        <p:blipFill>
          <a:blip r:embed="rId2"/>
          <a:stretch>
            <a:fillRect/>
          </a:stretch>
        </p:blipFill>
        <p:spPr>
          <a:xfrm>
            <a:off x="5897343" y="3984979"/>
            <a:ext cx="5354693" cy="2134697"/>
          </a:xfrm>
        </p:spPr>
      </p:pic>
      <p:pic>
        <p:nvPicPr>
          <p:cNvPr id="14" name="Picture 13" descr="A screenshot of a computer code&#10;&#10;Description automatically generated">
            <a:extLst>
              <a:ext uri="{FF2B5EF4-FFF2-40B4-BE49-F238E27FC236}">
                <a16:creationId xmlns:a16="http://schemas.microsoft.com/office/drawing/2014/main" id="{543FF38D-EE99-78C2-4EA8-74F676E0FB1E}"/>
              </a:ext>
            </a:extLst>
          </p:cNvPr>
          <p:cNvPicPr>
            <a:picLocks noChangeAspect="1"/>
          </p:cNvPicPr>
          <p:nvPr/>
        </p:nvPicPr>
        <p:blipFill>
          <a:blip r:embed="rId3"/>
          <a:stretch>
            <a:fillRect/>
          </a:stretch>
        </p:blipFill>
        <p:spPr>
          <a:xfrm>
            <a:off x="5898986" y="777109"/>
            <a:ext cx="5754304" cy="2895162"/>
          </a:xfrm>
          <a:prstGeom prst="rect">
            <a:avLst/>
          </a:prstGeom>
        </p:spPr>
      </p:pic>
    </p:spTree>
    <p:extLst>
      <p:ext uri="{BB962C8B-B14F-4D97-AF65-F5344CB8AC3E}">
        <p14:creationId xmlns:p14="http://schemas.microsoft.com/office/powerpoint/2010/main" val="3941428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25A5A-20D4-5D24-83E9-472E9771B555}"/>
              </a:ext>
            </a:extLst>
          </p:cNvPr>
          <p:cNvSpPr>
            <a:spLocks noGrp="1"/>
          </p:cNvSpPr>
          <p:nvPr>
            <p:ph type="title"/>
          </p:nvPr>
        </p:nvSpPr>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MACHINE LEARNING MODELS</a:t>
            </a:r>
            <a:r>
              <a:rPr lang="en-US" dirty="0"/>
              <a:t> </a:t>
            </a:r>
            <a:br>
              <a:rPr lang="en-US" dirty="0"/>
            </a:br>
            <a:br>
              <a:rPr lang="en-US" dirty="0"/>
            </a:br>
            <a:r>
              <a:rPr lang="en-US" sz="2800" b="1" dirty="0">
                <a:latin typeface="Times New Roman"/>
                <a:cs typeface="Times New Roman"/>
              </a:rPr>
              <a:t>Logistic regression </a:t>
            </a:r>
            <a:endParaRPr lang="en-US" b="1" dirty="0"/>
          </a:p>
        </p:txBody>
      </p:sp>
      <p:sp>
        <p:nvSpPr>
          <p:cNvPr id="3" name="Content Placeholder 2">
            <a:extLst>
              <a:ext uri="{FF2B5EF4-FFF2-40B4-BE49-F238E27FC236}">
                <a16:creationId xmlns:a16="http://schemas.microsoft.com/office/drawing/2014/main" id="{5C7C8349-9B5C-47F0-D7AE-C931C5C0DEDB}"/>
              </a:ext>
            </a:extLst>
          </p:cNvPr>
          <p:cNvSpPr>
            <a:spLocks noGrp="1"/>
          </p:cNvSpPr>
          <p:nvPr>
            <p:ph idx="1"/>
          </p:nvPr>
        </p:nvSpPr>
        <p:spPr/>
        <p:txBody>
          <a:bodyPr vert="horz" lIns="91440" tIns="45720" rIns="91440" bIns="45720" rtlCol="0" anchor="t">
            <a:normAutofit/>
          </a:bodyPr>
          <a:lstStyle/>
          <a:p>
            <a:pPr marL="0" indent="0" algn="l">
              <a:buNone/>
            </a:pPr>
            <a:endParaRPr lang="en-US" b="0" i="0">
              <a:solidFill>
                <a:srgbClr val="0D0D0D"/>
              </a:solidFill>
              <a:effectLst/>
              <a:highlight>
                <a:srgbClr val="FFFFFF"/>
              </a:highlight>
              <a:latin typeface="Söhne"/>
            </a:endParaRPr>
          </a:p>
          <a:p>
            <a:endParaRPr lang="en-US"/>
          </a:p>
        </p:txBody>
      </p:sp>
      <p:pic>
        <p:nvPicPr>
          <p:cNvPr id="5" name="Picture 4" descr="A screenshot of a computer code&#10;&#10;Description automatically generated">
            <a:extLst>
              <a:ext uri="{FF2B5EF4-FFF2-40B4-BE49-F238E27FC236}">
                <a16:creationId xmlns:a16="http://schemas.microsoft.com/office/drawing/2014/main" id="{3E1F78E8-A919-F126-E315-F2BF5223DB15}"/>
              </a:ext>
            </a:extLst>
          </p:cNvPr>
          <p:cNvPicPr>
            <a:picLocks noChangeAspect="1"/>
          </p:cNvPicPr>
          <p:nvPr/>
        </p:nvPicPr>
        <p:blipFill>
          <a:blip r:embed="rId2"/>
          <a:stretch>
            <a:fillRect/>
          </a:stretch>
        </p:blipFill>
        <p:spPr>
          <a:xfrm>
            <a:off x="5746625" y="1682302"/>
            <a:ext cx="5114708" cy="1744887"/>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292C56F-32B4-3A07-C60A-9C1B03D86565}"/>
              </a:ext>
            </a:extLst>
          </p:cNvPr>
          <p:cNvPicPr>
            <a:picLocks noChangeAspect="1"/>
          </p:cNvPicPr>
          <p:nvPr/>
        </p:nvPicPr>
        <p:blipFill>
          <a:blip r:embed="rId3"/>
          <a:stretch>
            <a:fillRect/>
          </a:stretch>
        </p:blipFill>
        <p:spPr>
          <a:xfrm>
            <a:off x="718900" y="3299546"/>
            <a:ext cx="3383900" cy="3206289"/>
          </a:xfrm>
          <a:prstGeom prst="rect">
            <a:avLst/>
          </a:prstGeom>
        </p:spPr>
      </p:pic>
      <p:pic>
        <p:nvPicPr>
          <p:cNvPr id="7" name="Picture 6" descr="A screen shot of a computer code&#10;&#10;Description automatically generated">
            <a:extLst>
              <a:ext uri="{FF2B5EF4-FFF2-40B4-BE49-F238E27FC236}">
                <a16:creationId xmlns:a16="http://schemas.microsoft.com/office/drawing/2014/main" id="{464FEF0F-0142-F8B7-A94A-610DA95ED7FE}"/>
              </a:ext>
            </a:extLst>
          </p:cNvPr>
          <p:cNvPicPr>
            <a:picLocks noChangeAspect="1"/>
          </p:cNvPicPr>
          <p:nvPr/>
        </p:nvPicPr>
        <p:blipFill>
          <a:blip r:embed="rId4"/>
          <a:stretch>
            <a:fillRect/>
          </a:stretch>
        </p:blipFill>
        <p:spPr>
          <a:xfrm>
            <a:off x="723492" y="2120885"/>
            <a:ext cx="4284963" cy="1076068"/>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907B65C3-BE5F-0522-1C9E-817343ACF188}"/>
              </a:ext>
            </a:extLst>
          </p:cNvPr>
          <p:cNvPicPr>
            <a:picLocks noChangeAspect="1"/>
          </p:cNvPicPr>
          <p:nvPr/>
        </p:nvPicPr>
        <p:blipFill>
          <a:blip r:embed="rId5"/>
          <a:stretch>
            <a:fillRect/>
          </a:stretch>
        </p:blipFill>
        <p:spPr>
          <a:xfrm>
            <a:off x="5751229" y="3416940"/>
            <a:ext cx="5107400" cy="2911007"/>
          </a:xfrm>
          <a:prstGeom prst="rect">
            <a:avLst/>
          </a:prstGeom>
        </p:spPr>
      </p:pic>
    </p:spTree>
    <p:extLst>
      <p:ext uri="{BB962C8B-B14F-4D97-AF65-F5344CB8AC3E}">
        <p14:creationId xmlns:p14="http://schemas.microsoft.com/office/powerpoint/2010/main" val="259772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CCC284-1BB4-6B05-680D-C46E36F4B0E6}"/>
              </a:ext>
            </a:extLst>
          </p:cNvPr>
          <p:cNvSpPr>
            <a:spLocks noGrp="1"/>
          </p:cNvSpPr>
          <p:nvPr>
            <p:ph type="title"/>
          </p:nvPr>
        </p:nvSpPr>
        <p:spPr>
          <a:xfrm>
            <a:off x="593889" y="457201"/>
            <a:ext cx="6356747" cy="1022807"/>
          </a:xfrm>
        </p:spPr>
        <p:txBody>
          <a:bodyPr anchor="b">
            <a:normAutofit/>
          </a:bodyPr>
          <a:lstStyle/>
          <a:p>
            <a:r>
              <a:rPr lang="en-US" sz="2800" b="1" dirty="0">
                <a:latin typeface="Times New Roman" panose="02020603050405020304" pitchFamily="18" charset="0"/>
                <a:cs typeface="Times New Roman" panose="02020603050405020304" pitchFamily="18" charset="0"/>
              </a:rPr>
              <a:t>Logistic regression</a:t>
            </a:r>
          </a:p>
        </p:txBody>
      </p:sp>
      <p:pic>
        <p:nvPicPr>
          <p:cNvPr id="10" name="Content Placeholder 9" descr="A graph of a logistic regression&#10;&#10;Description automatically generated">
            <a:extLst>
              <a:ext uri="{FF2B5EF4-FFF2-40B4-BE49-F238E27FC236}">
                <a16:creationId xmlns:a16="http://schemas.microsoft.com/office/drawing/2014/main" id="{37B8857E-FB06-7C75-45C8-226597FD9B17}"/>
              </a:ext>
            </a:extLst>
          </p:cNvPr>
          <p:cNvPicPr>
            <a:picLocks noChangeAspect="1"/>
          </p:cNvPicPr>
          <p:nvPr/>
        </p:nvPicPr>
        <p:blipFill>
          <a:blip r:embed="rId2"/>
          <a:stretch>
            <a:fillRect/>
          </a:stretch>
        </p:blipFill>
        <p:spPr>
          <a:xfrm>
            <a:off x="7665409" y="1375427"/>
            <a:ext cx="3712869" cy="2079206"/>
          </a:xfrm>
          <a:prstGeom prst="rect">
            <a:avLst/>
          </a:prstGeom>
        </p:spPr>
      </p:pic>
      <p:pic>
        <p:nvPicPr>
          <p:cNvPr id="12" name="Picture 11">
            <a:extLst>
              <a:ext uri="{FF2B5EF4-FFF2-40B4-BE49-F238E27FC236}">
                <a16:creationId xmlns:a16="http://schemas.microsoft.com/office/drawing/2014/main" id="{395DDFD0-BC41-4793-C13A-285BD2944D96}"/>
              </a:ext>
            </a:extLst>
          </p:cNvPr>
          <p:cNvPicPr>
            <a:picLocks noChangeAspect="1"/>
          </p:cNvPicPr>
          <p:nvPr/>
        </p:nvPicPr>
        <p:blipFill>
          <a:blip r:embed="rId3"/>
          <a:stretch>
            <a:fillRect/>
          </a:stretch>
        </p:blipFill>
        <p:spPr>
          <a:xfrm>
            <a:off x="7665409" y="3560661"/>
            <a:ext cx="3712869" cy="2107053"/>
          </a:xfrm>
          <a:prstGeom prst="rect">
            <a:avLst/>
          </a:prstGeom>
        </p:spPr>
      </p:pic>
      <p:sp>
        <p:nvSpPr>
          <p:cNvPr id="30" name="Rectangle 29">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A63EFB9-16D9-43BB-99C3-23AF5C5061BB}"/>
              </a:ext>
            </a:extLst>
          </p:cNvPr>
          <p:cNvSpPr txBox="1"/>
          <p:nvPr/>
        </p:nvSpPr>
        <p:spPr>
          <a:xfrm>
            <a:off x="593889" y="2013625"/>
            <a:ext cx="6721813" cy="403187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logistic regression model exhibits high predictive accuracy, accurately ranking malignant cases with a 99.16% probability, demonstrating its superior ability to differentiate between benign and malignant breast cancer cases.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scatter plot shows the logistic regression model's predictive accuracy by comparing predicted malignancy probabilities against actual breast cancer diagnoses. The color-coded points indicate the model's strong performance in accurately classifying tumors.</a:t>
            </a:r>
          </a:p>
          <a:p>
            <a:pPr algn="just"/>
            <a:endParaRPr lang="en-US" sz="2000" dirty="0">
              <a:latin typeface="Times New Roman" panose="02020603050405020304" pitchFamily="18" charset="0"/>
              <a:cs typeface="Times New Roman" panose="02020603050405020304" pitchFamily="18" charset="0"/>
            </a:endParaRPr>
          </a:p>
          <a:p>
            <a:pPr algn="just"/>
            <a:endParaRPr lang="en-US" dirty="0"/>
          </a:p>
          <a:p>
            <a:pPr algn="just"/>
            <a:endParaRPr lang="en-IN" dirty="0"/>
          </a:p>
        </p:txBody>
      </p:sp>
    </p:spTree>
    <p:extLst>
      <p:ext uri="{BB962C8B-B14F-4D97-AF65-F5344CB8AC3E}">
        <p14:creationId xmlns:p14="http://schemas.microsoft.com/office/powerpoint/2010/main" val="1144355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43B2-0CE5-888E-4746-855242042802}"/>
              </a:ext>
            </a:extLst>
          </p:cNvPr>
          <p:cNvSpPr>
            <a:spLocks noGrp="1"/>
          </p:cNvSpPr>
          <p:nvPr>
            <p:ph type="title"/>
          </p:nvPr>
        </p:nvSpPr>
        <p:spPr/>
        <p:txBody>
          <a:bodyPr>
            <a:normAutofit/>
          </a:bodyPr>
          <a:lstStyle/>
          <a:p>
            <a:r>
              <a:rPr lang="en-US" sz="3200" b="1">
                <a:latin typeface="Times New Roman"/>
                <a:cs typeface="Times New Roman"/>
              </a:rPr>
              <a:t>RESULTS AND CONCLUSION</a:t>
            </a:r>
            <a:endParaRPr lang="en-US" sz="3200"/>
          </a:p>
        </p:txBody>
      </p:sp>
      <p:sp>
        <p:nvSpPr>
          <p:cNvPr id="3" name="Content Placeholder 2">
            <a:extLst>
              <a:ext uri="{FF2B5EF4-FFF2-40B4-BE49-F238E27FC236}">
                <a16:creationId xmlns:a16="http://schemas.microsoft.com/office/drawing/2014/main" id="{B39DD488-3B56-E742-365E-3759CCD4449C}"/>
              </a:ext>
            </a:extLst>
          </p:cNvPr>
          <p:cNvSpPr>
            <a:spLocks noGrp="1"/>
          </p:cNvSpPr>
          <p:nvPr>
            <p:ph idx="1"/>
          </p:nvPr>
        </p:nvSpPr>
        <p:spPr>
          <a:xfrm>
            <a:off x="838200" y="1422503"/>
            <a:ext cx="10931013" cy="4958632"/>
          </a:xfrm>
        </p:spPr>
        <p:txBody>
          <a:bodyPr vert="horz" lIns="91440" tIns="45720" rIns="91440" bIns="45720" rtlCol="0" anchor="t">
            <a:normAutofit lnSpcReduction="10000"/>
          </a:bodyPr>
          <a:lstStyle/>
          <a:p>
            <a:pPr marL="342900" indent="-342900">
              <a:spcBef>
                <a:spcPct val="0"/>
              </a:spcBef>
            </a:pPr>
            <a:endParaRPr lang="en-US" sz="2000" dirty="0">
              <a:latin typeface="Times New Roman"/>
              <a:cs typeface="Times New Roman"/>
            </a:endParaRPr>
          </a:p>
          <a:p>
            <a:pPr marL="342900" indent="-342900">
              <a:spcBef>
                <a:spcPct val="0"/>
              </a:spcBef>
            </a:pPr>
            <a:r>
              <a:rPr lang="en-US" sz="2000" dirty="0">
                <a:latin typeface="Times New Roman"/>
                <a:cs typeface="Times New Roman"/>
              </a:rPr>
              <a:t>We reject the null hypothesis that </a:t>
            </a:r>
            <a:r>
              <a:rPr lang="en-US" sz="2000" dirty="0">
                <a:latin typeface="Times New Roman" panose="02020603050405020304" pitchFamily="18" charset="0"/>
                <a:cs typeface="Times New Roman" panose="02020603050405020304" pitchFamily="18" charset="0"/>
              </a:rPr>
              <a:t>there is no significant association between morphological characteristics and the likelihood of developing malignant or benign breast cancer.</a:t>
            </a:r>
          </a:p>
          <a:p>
            <a:pPr marL="342900" indent="-342900">
              <a:spcBef>
                <a:spcPct val="0"/>
              </a:spcBef>
            </a:pPr>
            <a:endParaRPr lang="en-US" sz="2000" dirty="0">
              <a:latin typeface="Times New Roman"/>
              <a:cs typeface="Times New Roman"/>
            </a:endParaRPr>
          </a:p>
          <a:p>
            <a:pPr marL="342900" indent="-342900">
              <a:spcBef>
                <a:spcPct val="0"/>
              </a:spcBef>
            </a:pPr>
            <a:r>
              <a:rPr lang="en-US" sz="2000" dirty="0">
                <a:latin typeface="Times New Roman"/>
                <a:cs typeface="Times New Roman"/>
              </a:rPr>
              <a:t>We fail to reject the alternate hypothesis that there is a significant association between morphological characteristics and the likelihood of developing malignant or benign breast cancer.</a:t>
            </a:r>
            <a:endParaRPr lang="en-US" sz="1800" dirty="0">
              <a:latin typeface="Times New Roman"/>
              <a:cs typeface="Times New Roman"/>
            </a:endParaRPr>
          </a:p>
          <a:p>
            <a:pPr marL="0" indent="0">
              <a:spcBef>
                <a:spcPct val="0"/>
              </a:spcBef>
              <a:buNone/>
            </a:pPr>
            <a:endParaRPr lang="en-US" sz="2000" dirty="0">
              <a:latin typeface="Times New Roman"/>
              <a:cs typeface="Times New Roman"/>
            </a:endParaRPr>
          </a:p>
          <a:p>
            <a:pPr marL="342900" indent="-342900">
              <a:spcBef>
                <a:spcPct val="0"/>
              </a:spcBef>
            </a:pPr>
            <a:r>
              <a:rPr lang="en-US" sz="2000" dirty="0">
                <a:latin typeface="Times New Roman"/>
                <a:cs typeface="Times New Roman"/>
              </a:rPr>
              <a:t>The significant associations observed from the above analysis suggest that some morphological characteristics, such as radius, texture, perimeter, area, smoothness, compactness, and symmetry, play a crucial role in estimating association with the likelihood of developing malignant or benign breast cancer.</a:t>
            </a:r>
          </a:p>
          <a:p>
            <a:pPr marL="342900" indent="-342900">
              <a:spcBef>
                <a:spcPct val="0"/>
              </a:spcBef>
            </a:pPr>
            <a:endParaRPr lang="en-US" sz="2000" dirty="0">
              <a:latin typeface="Times New Roman"/>
              <a:cs typeface="Times New Roman"/>
            </a:endParaRPr>
          </a:p>
          <a:p>
            <a:pPr marL="342900" indent="-342900">
              <a:spcBef>
                <a:spcPct val="0"/>
              </a:spcBef>
            </a:pPr>
            <a:r>
              <a:rPr lang="en-US" sz="2000" dirty="0">
                <a:latin typeface="Times New Roman"/>
                <a:cs typeface="Times New Roman"/>
              </a:rPr>
              <a:t>However, the </a:t>
            </a:r>
            <a:r>
              <a:rPr lang="en-US" sz="2000" dirty="0" err="1">
                <a:latin typeface="Times New Roman"/>
                <a:cs typeface="Times New Roman"/>
              </a:rPr>
              <a:t>fractal_dimension_mean</a:t>
            </a:r>
            <a:r>
              <a:rPr lang="en-US" sz="2000" dirty="0">
                <a:latin typeface="Times New Roman"/>
                <a:cs typeface="Times New Roman"/>
              </a:rPr>
              <a:t> did not significantly correlate with  either malignant or benign tumors.</a:t>
            </a:r>
            <a:endParaRPr lang="en-US" dirty="0"/>
          </a:p>
          <a:p>
            <a:pPr marL="342900" indent="-342900">
              <a:spcBef>
                <a:spcPct val="0"/>
              </a:spcBef>
            </a:pPr>
            <a:endParaRPr lang="en-US" sz="2000" dirty="0">
              <a:latin typeface="Times New Roman"/>
              <a:cs typeface="Times New Roman"/>
            </a:endParaRPr>
          </a:p>
          <a:p>
            <a:pPr marL="342900" indent="-342900">
              <a:spcBef>
                <a:spcPct val="0"/>
              </a:spcBef>
            </a:pPr>
            <a:r>
              <a:rPr lang="en-US" sz="2000" dirty="0">
                <a:latin typeface="Times New Roman"/>
                <a:cs typeface="Times New Roman"/>
              </a:rPr>
              <a:t>These findings provide evidence supporting the hypothesis that morphological characteristics have a significant association with the likelihood of developing malignant or benign breast cancer.</a:t>
            </a:r>
            <a:br>
              <a:rPr lang="en-US" sz="2000" dirty="0">
                <a:latin typeface="Times New Roman"/>
                <a:cs typeface="Times New Roman"/>
              </a:rPr>
            </a:br>
            <a:endParaRPr lang="en-US" sz="1800" dirty="0">
              <a:latin typeface="Times New Roman"/>
              <a:cs typeface="Times New Roman"/>
            </a:endParaRPr>
          </a:p>
        </p:txBody>
      </p:sp>
    </p:spTree>
    <p:extLst>
      <p:ext uri="{BB962C8B-B14F-4D97-AF65-F5344CB8AC3E}">
        <p14:creationId xmlns:p14="http://schemas.microsoft.com/office/powerpoint/2010/main" val="4215328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B536-4A9D-469D-42E8-D549F0C22704}"/>
              </a:ext>
            </a:extLst>
          </p:cNvPr>
          <p:cNvSpPr>
            <a:spLocks noGrp="1"/>
          </p:cNvSpPr>
          <p:nvPr>
            <p:ph type="title"/>
          </p:nvPr>
        </p:nvSpPr>
        <p:spPr>
          <a:xfrm>
            <a:off x="638978" y="283482"/>
            <a:ext cx="10515600" cy="1325563"/>
          </a:xfrm>
        </p:spPr>
        <p:txBody>
          <a:bodyPr>
            <a:normAutofit/>
          </a:bodyPr>
          <a:lstStyle/>
          <a:p>
            <a:r>
              <a:rPr lang="en-US" sz="3200" b="1">
                <a:latin typeface="Times New Roman" panose="02020603050405020304" pitchFamily="18" charset="0"/>
                <a:cs typeface="Times New Roman" panose="02020603050405020304" pitchFamily="18" charset="0"/>
              </a:rPr>
              <a:t>LIMITATIONS </a:t>
            </a:r>
          </a:p>
        </p:txBody>
      </p:sp>
      <p:sp>
        <p:nvSpPr>
          <p:cNvPr id="3" name="Content Placeholder 2">
            <a:extLst>
              <a:ext uri="{FF2B5EF4-FFF2-40B4-BE49-F238E27FC236}">
                <a16:creationId xmlns:a16="http://schemas.microsoft.com/office/drawing/2014/main" id="{1B7964CD-99A2-BB25-2E4C-E830AA9C8E7C}"/>
              </a:ext>
            </a:extLst>
          </p:cNvPr>
          <p:cNvSpPr>
            <a:spLocks noGrp="1"/>
          </p:cNvSpPr>
          <p:nvPr>
            <p:ph idx="1"/>
          </p:nvPr>
        </p:nvSpPr>
        <p:spPr>
          <a:xfrm>
            <a:off x="638978" y="1443210"/>
            <a:ext cx="10714822" cy="4733753"/>
          </a:xfrm>
        </p:spPr>
        <p:txBody>
          <a:bodyPr vert="horz" lIns="91440" tIns="45720" rIns="91440" bIns="45720" rtlCol="0" anchor="t">
            <a:normAutofit/>
          </a:bodyPr>
          <a:lstStyle/>
          <a:p>
            <a:endParaRPr lang="en-US"/>
          </a:p>
          <a:p>
            <a:pPr marL="0" indent="0" algn="just">
              <a:buNone/>
            </a:pPr>
            <a:r>
              <a:rPr lang="en-US" sz="2400">
                <a:latin typeface="Times New Roman"/>
                <a:cs typeface="Times New Roman"/>
              </a:rPr>
              <a:t>1. </a:t>
            </a:r>
            <a:r>
              <a:rPr lang="en-US" sz="2000">
                <a:latin typeface="Times New Roman" panose="02020603050405020304" pitchFamily="18" charset="0"/>
                <a:ea typeface="+mn-lt"/>
                <a:cs typeface="Times New Roman" panose="02020603050405020304" pitchFamily="18" charset="0"/>
              </a:rPr>
              <a:t>The small sample size significantly restricts the applicability of machine learning models, especially for conducting individualized analyses to  association of malignant and benign tumors with predictor variables.</a:t>
            </a:r>
          </a:p>
          <a:p>
            <a:pPr marL="0" indent="0" algn="just">
              <a:buNone/>
            </a:pPr>
            <a:endParaRPr lang="en-US" sz="200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000">
                <a:solidFill>
                  <a:srgbClr val="000000"/>
                </a:solidFill>
                <a:latin typeface="Times New Roman" panose="02020603050405020304" pitchFamily="18" charset="0"/>
                <a:cs typeface="Times New Roman" panose="02020603050405020304" pitchFamily="18" charset="0"/>
              </a:rPr>
              <a:t>2. </a:t>
            </a:r>
            <a:r>
              <a:rPr lang="en-US" sz="2000">
                <a:solidFill>
                  <a:srgbClr val="000000"/>
                </a:solidFill>
                <a:latin typeface="Times New Roman" panose="02020603050405020304" pitchFamily="18" charset="0"/>
                <a:ea typeface="+mn-lt"/>
                <a:cs typeface="Times New Roman" panose="02020603050405020304" pitchFamily="18" charset="0"/>
              </a:rPr>
              <a:t>The broad nature of the research question adds complexity to the analysis process, potentially requiring more extensive data and computational resources.</a:t>
            </a:r>
            <a:endParaRPr lang="en-US" sz="2000">
              <a:solidFill>
                <a:srgbClr val="000000"/>
              </a:solidFill>
              <a:latin typeface="Times New Roman" panose="02020603050405020304" pitchFamily="18" charset="0"/>
              <a:cs typeface="Times New Roman" panose="02020603050405020304" pitchFamily="18" charset="0"/>
            </a:endParaRPr>
          </a:p>
          <a:p>
            <a:pPr marL="0" indent="0" algn="just">
              <a:buNone/>
            </a:pPr>
            <a:endParaRPr lang="en-US" sz="200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000">
                <a:solidFill>
                  <a:srgbClr val="000000"/>
                </a:solidFill>
                <a:latin typeface="Times New Roman" panose="02020603050405020304" pitchFamily="18" charset="0"/>
                <a:cs typeface="Times New Roman" panose="02020603050405020304" pitchFamily="18" charset="0"/>
              </a:rPr>
              <a:t>3. </a:t>
            </a:r>
            <a:r>
              <a:rPr lang="en-US" sz="2000">
                <a:solidFill>
                  <a:srgbClr val="000000"/>
                </a:solidFill>
                <a:latin typeface="Times New Roman" panose="02020603050405020304" pitchFamily="18" charset="0"/>
                <a:ea typeface="+mn-lt"/>
                <a:cs typeface="Times New Roman" panose="02020603050405020304" pitchFamily="18" charset="0"/>
              </a:rPr>
              <a:t>The absence of units for variables in the dataset presents challenges in interpreting the numerical values accurately. Moreover, the lack of supported literature makes it difficult to validate findings and methodologies effectively.</a:t>
            </a:r>
          </a:p>
          <a:p>
            <a:pPr marL="0" indent="0">
              <a:buNone/>
            </a:pPr>
            <a:endParaRPr lang="en-US" sz="2000">
              <a:solidFill>
                <a:srgbClr val="000000"/>
              </a:solidFill>
              <a:latin typeface="Times New Roman" panose="02020603050405020304" pitchFamily="18" charset="0"/>
              <a:cs typeface="Times New Roman" panose="02020603050405020304" pitchFamily="18" charset="0"/>
            </a:endParaRPr>
          </a:p>
          <a:p>
            <a:pPr marL="0" indent="0">
              <a:buNone/>
            </a:pPr>
            <a:endParaRPr lang="en-US" sz="3300">
              <a:latin typeface="Aptos"/>
              <a:cs typeface="Times New Roman" panose="02020603050405020304" pitchFamily="18" charset="0"/>
            </a:endParaRPr>
          </a:p>
          <a:p>
            <a:pPr marL="0" indent="0">
              <a:buNone/>
            </a:pPr>
            <a:endParaRPr lang="en-US" sz="3300">
              <a:latin typeface="Aptos"/>
              <a:cs typeface="Times New Roman" panose="02020603050405020304" pitchFamily="18" charset="0"/>
            </a:endParaRPr>
          </a:p>
          <a:p>
            <a:pPr marL="0" indent="0">
              <a:buNone/>
            </a:pPr>
            <a:endParaRPr lang="en-US" sz="3300">
              <a:latin typeface="Aptos"/>
              <a:cs typeface="Times New Roman" panose="02020603050405020304" pitchFamily="18" charset="0"/>
            </a:endParaRPr>
          </a:p>
          <a:p>
            <a:endParaRPr lang="en-US" sz="3300">
              <a:latin typeface="Times New Roman" panose="02020603050405020304" pitchFamily="18" charset="0"/>
              <a:cs typeface="Times New Roman" panose="02020603050405020304" pitchFamily="18" charset="0"/>
            </a:endParaRPr>
          </a:p>
          <a:p>
            <a:endParaRPr lang="en-US" sz="3300">
              <a:latin typeface="Times New Roman" panose="02020603050405020304" pitchFamily="18" charset="0"/>
              <a:cs typeface="Times New Roman" panose="02020603050405020304" pitchFamily="18" charset="0"/>
            </a:endParaRPr>
          </a:p>
          <a:p>
            <a:endParaRPr lang="en-US">
              <a:latin typeface="Aptos" panose="02110004020202020204"/>
              <a:cs typeface="Times New Roman" panose="02020603050405020304" pitchFamily="18" charset="0"/>
            </a:endParaRPr>
          </a:p>
        </p:txBody>
      </p:sp>
    </p:spTree>
    <p:extLst>
      <p:ext uri="{BB962C8B-B14F-4D97-AF65-F5344CB8AC3E}">
        <p14:creationId xmlns:p14="http://schemas.microsoft.com/office/powerpoint/2010/main" val="2003629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B6BC0-36DF-DFFF-3A01-FE4DDDFDEFAE}"/>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REFERENCES</a:t>
            </a:r>
            <a:br>
              <a:rPr lang="en-US" dirty="0"/>
            </a:br>
            <a:endParaRPr lang="en-US" dirty="0"/>
          </a:p>
        </p:txBody>
      </p:sp>
      <p:sp>
        <p:nvSpPr>
          <p:cNvPr id="3" name="Content Placeholder 2">
            <a:extLst>
              <a:ext uri="{FF2B5EF4-FFF2-40B4-BE49-F238E27FC236}">
                <a16:creationId xmlns:a16="http://schemas.microsoft.com/office/drawing/2014/main" id="{F2A79DB8-E343-982E-4B17-34937A5BCE2A}"/>
              </a:ext>
            </a:extLst>
          </p:cNvPr>
          <p:cNvSpPr>
            <a:spLocks noGrp="1"/>
          </p:cNvSpPr>
          <p:nvPr>
            <p:ph idx="1"/>
          </p:nvPr>
        </p:nvSpPr>
        <p:spPr/>
        <p:txBody>
          <a:bodyPr vert="horz" lIns="91440" tIns="45720" rIns="91440" bIns="45720" rtlCol="0" anchor="t">
            <a:normAutofit/>
          </a:bodyPr>
          <a:lstStyle/>
          <a:p>
            <a:pPr>
              <a:buNone/>
            </a:pPr>
            <a:r>
              <a:rPr lang="en-US" sz="2000" dirty="0" err="1">
                <a:latin typeface="Times New Roman"/>
                <a:ea typeface="+mn-lt"/>
                <a:cs typeface="+mn-lt"/>
              </a:rPr>
              <a:t>Adorada</a:t>
            </a:r>
            <a:r>
              <a:rPr lang="en-US" sz="2000" dirty="0">
                <a:latin typeface="Times New Roman"/>
                <a:ea typeface="+mn-lt"/>
                <a:cs typeface="+mn-lt"/>
              </a:rPr>
              <a:t>, A., </a:t>
            </a:r>
            <a:r>
              <a:rPr lang="en-US" sz="2000" dirty="0" err="1">
                <a:latin typeface="Times New Roman"/>
                <a:ea typeface="+mn-lt"/>
                <a:cs typeface="+mn-lt"/>
              </a:rPr>
              <a:t>Permatasari</a:t>
            </a:r>
            <a:r>
              <a:rPr lang="en-US" sz="2000" dirty="0">
                <a:latin typeface="Times New Roman"/>
                <a:ea typeface="+mn-lt"/>
                <a:cs typeface="+mn-lt"/>
              </a:rPr>
              <a:t>, R., </a:t>
            </a:r>
            <a:r>
              <a:rPr lang="en-US" sz="2000" dirty="0" err="1">
                <a:latin typeface="Times New Roman"/>
                <a:ea typeface="+mn-lt"/>
                <a:cs typeface="+mn-lt"/>
              </a:rPr>
              <a:t>Wirawan</a:t>
            </a:r>
            <a:r>
              <a:rPr lang="en-US" sz="2000" dirty="0">
                <a:latin typeface="Times New Roman"/>
                <a:ea typeface="+mn-lt"/>
                <a:cs typeface="+mn-lt"/>
              </a:rPr>
              <a:t>, P. W., </a:t>
            </a:r>
            <a:r>
              <a:rPr lang="en-US" sz="2000" dirty="0" err="1">
                <a:latin typeface="Times New Roman"/>
                <a:ea typeface="+mn-lt"/>
                <a:cs typeface="+mn-lt"/>
              </a:rPr>
              <a:t>Wibowo</a:t>
            </a:r>
            <a:r>
              <a:rPr lang="en-US" sz="2000" dirty="0">
                <a:latin typeface="Times New Roman"/>
                <a:ea typeface="+mn-lt"/>
                <a:cs typeface="+mn-lt"/>
              </a:rPr>
              <a:t>, A., &amp; </a:t>
            </a:r>
            <a:r>
              <a:rPr lang="en-US" sz="2000" dirty="0" err="1">
                <a:latin typeface="Times New Roman"/>
                <a:ea typeface="+mn-lt"/>
                <a:cs typeface="+mn-lt"/>
              </a:rPr>
              <a:t>Sujiwo</a:t>
            </a:r>
            <a:r>
              <a:rPr lang="en-US" sz="2000" dirty="0">
                <a:latin typeface="Times New Roman"/>
                <a:ea typeface="+mn-lt"/>
                <a:cs typeface="+mn-lt"/>
              </a:rPr>
              <a:t>, A. (2018). Support vector machine-recursive feature elimination (</a:t>
            </a:r>
            <a:r>
              <a:rPr lang="en-US" sz="2000" dirty="0" err="1">
                <a:latin typeface="Times New Roman"/>
                <a:ea typeface="+mn-lt"/>
                <a:cs typeface="+mn-lt"/>
              </a:rPr>
              <a:t>svm-rfe</a:t>
            </a:r>
            <a:r>
              <a:rPr lang="en-US" sz="2000" dirty="0">
                <a:latin typeface="Times New Roman"/>
                <a:ea typeface="+mn-lt"/>
                <a:cs typeface="+mn-lt"/>
              </a:rPr>
              <a:t>) for selection of </a:t>
            </a:r>
            <a:r>
              <a:rPr lang="en-US" sz="2000" dirty="0" err="1">
                <a:latin typeface="Times New Roman"/>
                <a:ea typeface="+mn-lt"/>
                <a:cs typeface="+mn-lt"/>
              </a:rPr>
              <a:t>microrna</a:t>
            </a:r>
            <a:r>
              <a:rPr lang="en-US" sz="2000" dirty="0">
                <a:latin typeface="Times New Roman"/>
                <a:ea typeface="+mn-lt"/>
                <a:cs typeface="+mn-lt"/>
              </a:rPr>
              <a:t> expression features of breast cancer. 2018 2nd International Conference on Informatics and Computational Sciences (</a:t>
            </a:r>
            <a:r>
              <a:rPr lang="en-US" sz="2000" dirty="0" err="1">
                <a:latin typeface="Times New Roman"/>
                <a:ea typeface="+mn-lt"/>
                <a:cs typeface="+mn-lt"/>
              </a:rPr>
              <a:t>ICICoS</a:t>
            </a:r>
            <a:r>
              <a:rPr lang="en-US" sz="2000" dirty="0">
                <a:latin typeface="Times New Roman"/>
                <a:ea typeface="+mn-lt"/>
                <a:cs typeface="+mn-lt"/>
              </a:rPr>
              <a:t>). </a:t>
            </a:r>
            <a:endParaRPr lang="en-US" dirty="0">
              <a:latin typeface="Times New Roman"/>
              <a:cs typeface="Times New Roman"/>
            </a:endParaRPr>
          </a:p>
          <a:p>
            <a:pPr marL="0" indent="0">
              <a:buNone/>
            </a:pPr>
            <a:endParaRPr lang="en-US" sz="2000" dirty="0">
              <a:latin typeface="Times New Roman" panose="02020603050405020304" pitchFamily="18" charset="0"/>
              <a:cs typeface="Times New Roman" panose="02020603050405020304" pitchFamily="18" charset="0"/>
            </a:endParaRPr>
          </a:p>
          <a:p>
            <a:pPr>
              <a:buNone/>
            </a:pPr>
            <a:r>
              <a:rPr lang="en-US" sz="2000" dirty="0">
                <a:latin typeface="Times New Roman"/>
                <a:ea typeface="+mn-lt"/>
                <a:cs typeface="+mn-lt"/>
              </a:rPr>
              <a:t>UCI machine learning repository. (n.d.). Uci.edu. Retrieved May 1, 2024, from https://archive.ics.uci.edu/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494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Browse 287,321 Stock Photos, Vectors, and ...">
            <a:extLst>
              <a:ext uri="{FF2B5EF4-FFF2-40B4-BE49-F238E27FC236}">
                <a16:creationId xmlns:a16="http://schemas.microsoft.com/office/drawing/2014/main" id="{4D3E1540-AEEC-4C44-98AB-BF2EEDFF7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206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2D5458A4-CA64-F931-6409-AD9985BDDC27}"/>
              </a:ext>
            </a:extLst>
          </p:cNvPr>
          <p:cNvSpPr txBox="1"/>
          <p:nvPr/>
        </p:nvSpPr>
        <p:spPr>
          <a:xfrm>
            <a:off x="848239" y="172813"/>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200" b="1" kern="1200">
                <a:solidFill>
                  <a:schemeClr val="tx1"/>
                </a:solidFill>
                <a:latin typeface="Times New Roman" panose="02020603050405020304" pitchFamily="18" charset="0"/>
                <a:ea typeface="+mj-ea"/>
                <a:cs typeface="Times New Roman" panose="02020603050405020304" pitchFamily="18" charset="0"/>
              </a:rPr>
              <a:t>RESEARCH QUESTION AND HYPOTHESIS</a:t>
            </a:r>
            <a:r>
              <a:rPr lang="en-US" sz="4400" b="1" kern="1200">
                <a:solidFill>
                  <a:schemeClr val="tx1"/>
                </a:solidFill>
                <a:latin typeface="+mj-lt"/>
                <a:ea typeface="+mj-ea"/>
                <a:cs typeface="+mj-cs"/>
              </a:rPr>
              <a:t>:</a:t>
            </a:r>
          </a:p>
        </p:txBody>
      </p:sp>
      <p:sp>
        <p:nvSpPr>
          <p:cNvPr id="46" name="Arc 4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84D3FA-5386-486E-8EEF-2638B591DA66}"/>
              </a:ext>
            </a:extLst>
          </p:cNvPr>
          <p:cNvSpPr>
            <a:spLocks noGrp="1"/>
          </p:cNvSpPr>
          <p:nvPr>
            <p:ph idx="1"/>
          </p:nvPr>
        </p:nvSpPr>
        <p:spPr>
          <a:xfrm>
            <a:off x="372836" y="1556203"/>
            <a:ext cx="10503877" cy="5031276"/>
          </a:xfrm>
        </p:spPr>
        <p:txBody>
          <a:bodyPr vert="horz" lIns="91440" tIns="45720" rIns="91440" bIns="45720" rtlCol="0" anchor="t">
            <a:normAutofit/>
          </a:bodyPr>
          <a:lstStyle/>
          <a:p>
            <a:pPr marL="0" indent="0">
              <a:spcBef>
                <a:spcPct val="0"/>
              </a:spcBef>
              <a:buNone/>
            </a:pPr>
            <a:r>
              <a:rPr lang="en-US" sz="2000" b="1" dirty="0">
                <a:latin typeface="Times New Roman" panose="02020603050405020304" pitchFamily="18" charset="0"/>
                <a:cs typeface="Times New Roman" panose="02020603050405020304" pitchFamily="18" charset="0"/>
              </a:rPr>
              <a:t>RESEARCH  QUESTION </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Do morphological characteristics of breast tumors have an association with the likelihood of developing malignant or benign breast cancer?</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HYPOTHESIS:</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Null Hypothesis (H0):</a:t>
            </a:r>
            <a:r>
              <a:rPr lang="en-US" sz="2000" dirty="0">
                <a:latin typeface="Times New Roman" panose="02020603050405020304" pitchFamily="18" charset="0"/>
                <a:cs typeface="Times New Roman" panose="02020603050405020304" pitchFamily="18" charset="0"/>
              </a:rPr>
              <a:t> There is no significant association between morphological characteristics and the likelihood of developing malignant or benign breast cancer .</a:t>
            </a:r>
          </a:p>
          <a:p>
            <a:pPr marL="0" indent="0">
              <a:buNone/>
            </a:pPr>
            <a:r>
              <a:rPr lang="en-US" sz="2000" b="1" dirty="0">
                <a:latin typeface="Times New Roman" panose="02020603050405020304" pitchFamily="18" charset="0"/>
                <a:cs typeface="Times New Roman" panose="02020603050405020304" pitchFamily="18" charset="0"/>
              </a:rPr>
              <a:t>Alternate Hypothesis (H1): </a:t>
            </a:r>
            <a:r>
              <a:rPr lang="en-US" sz="2000" dirty="0">
                <a:latin typeface="Times New Roman" panose="02020603050405020304" pitchFamily="18" charset="0"/>
                <a:cs typeface="Times New Roman" panose="02020603050405020304" pitchFamily="18" charset="0"/>
              </a:rPr>
              <a:t>There is a significant association between morphological characteristics and the likelihood of developing malignant or benign breast cancer.</a:t>
            </a:r>
            <a:br>
              <a:rPr lang="en-US" sz="2000" dirty="0">
                <a:latin typeface="Times New Roman" panose="02020603050405020304" pitchFamily="18" charset="0"/>
                <a:cs typeface="Times New Roman" panose="02020603050405020304" pitchFamily="18" charset="0"/>
              </a:rPr>
            </a:br>
            <a:br>
              <a:rPr lang="en-US" sz="1500" dirty="0"/>
            </a:br>
            <a:br>
              <a:rPr lang="en-US" sz="1500" dirty="0"/>
            </a:br>
            <a:endParaRPr lang="en-US" sz="1500" dirty="0"/>
          </a:p>
          <a:p>
            <a:pPr marL="0">
              <a:spcBef>
                <a:spcPct val="0"/>
              </a:spcBef>
            </a:pPr>
            <a:endParaRPr lang="en-US" sz="1500" dirty="0"/>
          </a:p>
          <a:p>
            <a:pPr marL="0"/>
            <a:endParaRPr lang="en-US" sz="1500" dirty="0"/>
          </a:p>
        </p:txBody>
      </p:sp>
    </p:spTree>
    <p:extLst>
      <p:ext uri="{BB962C8B-B14F-4D97-AF65-F5344CB8AC3E}">
        <p14:creationId xmlns:p14="http://schemas.microsoft.com/office/powerpoint/2010/main" val="3287728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B3D01-0CBF-B6D4-497A-999AEA925A8E}"/>
              </a:ext>
            </a:extLst>
          </p:cNvPr>
          <p:cNvSpPr>
            <a:spLocks noGrp="1"/>
          </p:cNvSpPr>
          <p:nvPr>
            <p:ph type="title"/>
          </p:nvPr>
        </p:nvSpPr>
        <p:spPr>
          <a:xfrm>
            <a:off x="826396" y="586855"/>
            <a:ext cx="4230100" cy="3387497"/>
          </a:xfrm>
        </p:spPr>
        <p:txBody>
          <a:bodyPr anchor="b">
            <a:normAutofit/>
          </a:bodyPr>
          <a:lstStyle/>
          <a:p>
            <a:pPr algn="r"/>
            <a:r>
              <a:rPr lang="en-US" sz="3200">
                <a:solidFill>
                  <a:srgbClr val="FFFFFF"/>
                </a:solidFill>
                <a:latin typeface="Times New Roman"/>
                <a:cs typeface="Times New Roman"/>
              </a:rPr>
              <a:t>Dataset description</a:t>
            </a:r>
          </a:p>
        </p:txBody>
      </p:sp>
      <p:sp>
        <p:nvSpPr>
          <p:cNvPr id="3" name="Content Placeholder 2">
            <a:extLst>
              <a:ext uri="{FF2B5EF4-FFF2-40B4-BE49-F238E27FC236}">
                <a16:creationId xmlns:a16="http://schemas.microsoft.com/office/drawing/2014/main" id="{2D20C3DE-A3C9-89D5-9299-02ECCE8CEBB8}"/>
              </a:ext>
            </a:extLst>
          </p:cNvPr>
          <p:cNvSpPr>
            <a:spLocks noGrp="1"/>
          </p:cNvSpPr>
          <p:nvPr>
            <p:ph idx="1"/>
          </p:nvPr>
        </p:nvSpPr>
        <p:spPr>
          <a:xfrm>
            <a:off x="5588758" y="-874519"/>
            <a:ext cx="6597462" cy="8113399"/>
          </a:xfrm>
        </p:spPr>
        <p:txBody>
          <a:bodyPr vert="horz" lIns="91440" tIns="45720" rIns="91440" bIns="45720" rtlCol="0" anchor="ctr">
            <a:normAutofit/>
          </a:bodyPr>
          <a:lstStyle/>
          <a:p>
            <a:pPr marL="0" indent="0">
              <a:buNone/>
            </a:pPr>
            <a:endParaRPr lang="en-US" sz="2000">
              <a:latin typeface="Arial"/>
              <a:cs typeface="Arial"/>
            </a:endParaRPr>
          </a:p>
          <a:p>
            <a:r>
              <a:rPr lang="en-US" sz="2000">
                <a:latin typeface="Times New Roman"/>
                <a:cs typeface="Times New Roman"/>
              </a:rPr>
              <a:t>The Wisconsin Diagnostic Breast Cancer (WDBC) dataset contains 569 instances with 30 numerical features extracted from fine needle aspirate (FNA) images and longitudinal measurements.</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a:cs typeface="Times New Roman"/>
            </a:endParaRPr>
          </a:p>
          <a:p>
            <a:r>
              <a:rPr lang="en-US" sz="2000">
                <a:latin typeface="Times New Roman"/>
                <a:cs typeface="Times New Roman"/>
              </a:rPr>
              <a:t>Data Set contains data related to morphological features and breast cancer as diagnosis.</a:t>
            </a:r>
          </a:p>
          <a:p>
            <a:pPr marL="0" indent="0">
              <a:buNone/>
            </a:pPr>
            <a:endParaRPr lang="en-US" sz="2000">
              <a:latin typeface="Times New Roman"/>
              <a:cs typeface="Times New Roman"/>
            </a:endParaRPr>
          </a:p>
          <a:p>
            <a:r>
              <a:rPr lang="en-US" sz="2000">
                <a:latin typeface="Times New Roman"/>
                <a:cs typeface="Times New Roman"/>
              </a:rPr>
              <a:t>The data set contains no null values and duplicate values. It is clean and structured with mean values as variables.</a:t>
            </a:r>
          </a:p>
          <a:p>
            <a:pPr marL="0" indent="0">
              <a:buNone/>
            </a:pPr>
            <a:endParaRPr lang="en-US" sz="2000">
              <a:latin typeface="Times New Roman"/>
              <a:cs typeface="Times New Roman"/>
            </a:endParaRPr>
          </a:p>
        </p:txBody>
      </p:sp>
    </p:spTree>
    <p:extLst>
      <p:ext uri="{BB962C8B-B14F-4D97-AF65-F5344CB8AC3E}">
        <p14:creationId xmlns:p14="http://schemas.microsoft.com/office/powerpoint/2010/main" val="4136028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9382EC1-12B2-0099-8806-B37311E0713B}"/>
              </a:ext>
            </a:extLst>
          </p:cNvPr>
          <p:cNvGraphicFramePr>
            <a:graphicFrameLocks noGrp="1"/>
          </p:cNvGraphicFramePr>
          <p:nvPr>
            <p:extLst>
              <p:ext uri="{D42A27DB-BD31-4B8C-83A1-F6EECF244321}">
                <p14:modId xmlns:p14="http://schemas.microsoft.com/office/powerpoint/2010/main" val="452778047"/>
              </p:ext>
            </p:extLst>
          </p:nvPr>
        </p:nvGraphicFramePr>
        <p:xfrm>
          <a:off x="698913" y="1996476"/>
          <a:ext cx="6365775" cy="4506280"/>
        </p:xfrm>
        <a:graphic>
          <a:graphicData uri="http://schemas.openxmlformats.org/drawingml/2006/table">
            <a:tbl>
              <a:tblPr bandRow="1">
                <a:tableStyleId>{5C22544A-7EE6-4342-B048-85BDC9FD1C3A}</a:tableStyleId>
              </a:tblPr>
              <a:tblGrid>
                <a:gridCol w="1690687">
                  <a:extLst>
                    <a:ext uri="{9D8B030D-6E8A-4147-A177-3AD203B41FA5}">
                      <a16:colId xmlns:a16="http://schemas.microsoft.com/office/drawing/2014/main" val="2041589342"/>
                    </a:ext>
                  </a:extLst>
                </a:gridCol>
                <a:gridCol w="4675088">
                  <a:extLst>
                    <a:ext uri="{9D8B030D-6E8A-4147-A177-3AD203B41FA5}">
                      <a16:colId xmlns:a16="http://schemas.microsoft.com/office/drawing/2014/main" val="264955436"/>
                    </a:ext>
                  </a:extLst>
                </a:gridCol>
              </a:tblGrid>
              <a:tr h="292648">
                <a:tc>
                  <a:txBody>
                    <a:bodyPr/>
                    <a:lstStyle/>
                    <a:p>
                      <a:pPr algn="just" rtl="0" fontAlgn="base"/>
                      <a:r>
                        <a:rPr lang="en-US" sz="1600" b="0">
                          <a:solidFill>
                            <a:srgbClr val="FFFFFF"/>
                          </a:solidFill>
                          <a:effectLst/>
                          <a:highlight>
                            <a:srgbClr val="156082"/>
                          </a:highlight>
                          <a:latin typeface="Times New Roman" panose="02020603050405020304" pitchFamily="18" charset="0"/>
                          <a:cs typeface="Times New Roman" panose="02020603050405020304" pitchFamily="18" charset="0"/>
                        </a:rPr>
                        <a:t>Variable Type</a:t>
                      </a:r>
                      <a:endParaRPr lang="en-US" sz="1600" b="1">
                        <a:solidFill>
                          <a:srgbClr val="FFFFFF"/>
                        </a:solidFill>
                        <a:effectLst/>
                        <a:highlight>
                          <a:srgbClr val="156082"/>
                        </a:highlight>
                        <a:latin typeface="Times New Roman" panose="02020603050405020304" pitchFamily="18" charset="0"/>
                        <a:cs typeface="Times New Roman" panose="02020603050405020304" pitchFamily="18" charset="0"/>
                      </a:endParaRPr>
                    </a:p>
                  </a:txBody>
                  <a:tcPr marL="55159" marR="22327" marT="42434" marB="42434" anchor="ctr">
                    <a:lnL w="9525" cap="flat" cmpd="sng" algn="ctr">
                      <a:solidFill>
                        <a:srgbClr val="156082"/>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solidFill>
                      <a:srgbClr val="156082"/>
                    </a:solidFill>
                  </a:tcPr>
                </a:tc>
                <a:tc>
                  <a:txBody>
                    <a:bodyPr/>
                    <a:lstStyle/>
                    <a:p>
                      <a:pPr algn="just" rtl="0" fontAlgn="base"/>
                      <a:r>
                        <a:rPr lang="en-US" sz="1600" b="0">
                          <a:solidFill>
                            <a:srgbClr val="FFFFFF"/>
                          </a:solidFill>
                          <a:effectLst/>
                          <a:highlight>
                            <a:srgbClr val="156082"/>
                          </a:highlight>
                          <a:latin typeface="Times New Roman" panose="02020603050405020304" pitchFamily="18" charset="0"/>
                          <a:cs typeface="Times New Roman" panose="02020603050405020304" pitchFamily="18" charset="0"/>
                        </a:rPr>
                        <a:t>Description</a:t>
                      </a:r>
                      <a:endParaRPr lang="en-US" sz="1600" b="1">
                        <a:solidFill>
                          <a:srgbClr val="FFFFFF"/>
                        </a:solidFill>
                        <a:effectLst/>
                        <a:highlight>
                          <a:srgbClr val="156082"/>
                        </a:highlight>
                        <a:latin typeface="Times New Roman" panose="02020603050405020304" pitchFamily="18" charset="0"/>
                        <a:cs typeface="Times New Roman" panose="02020603050405020304" pitchFamily="18" charset="0"/>
                      </a:endParaRPr>
                    </a:p>
                  </a:txBody>
                  <a:tcPr marL="55159" marR="22327" marT="42434" marB="42434" anchor="ctr">
                    <a:lnL w="12700" cap="flat" cmpd="sng" algn="ctr">
                      <a:solidFill>
                        <a:srgbClr val="FFFFFF"/>
                      </a:solidFill>
                      <a:prstDash val="solid"/>
                      <a:round/>
                      <a:headEnd type="none" w="med" len="med"/>
                      <a:tailEnd type="none" w="med" len="med"/>
                    </a:lnL>
                    <a:lnR w="9525" cap="flat" cmpd="sng" algn="ctr">
                      <a:solidFill>
                        <a:srgbClr val="156082"/>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solidFill>
                      <a:srgbClr val="156082"/>
                    </a:solidFill>
                  </a:tcPr>
                </a:tc>
                <a:extLst>
                  <a:ext uri="{0D108BD9-81ED-4DB2-BD59-A6C34878D82A}">
                    <a16:rowId xmlns:a16="http://schemas.microsoft.com/office/drawing/2014/main" val="1717980651"/>
                  </a:ext>
                </a:extLst>
              </a:tr>
              <a:tr h="705798">
                <a:tc>
                  <a:txBody>
                    <a:bodyPr/>
                    <a:lstStyle/>
                    <a:p>
                      <a:pPr algn="just" rtl="0" fontAlgn="base"/>
                      <a:r>
                        <a:rPr lang="en-US" sz="1600" b="1">
                          <a:effectLst/>
                          <a:latin typeface="Times New Roman" panose="02020603050405020304" pitchFamily="18" charset="0"/>
                          <a:cs typeface="Times New Roman" panose="02020603050405020304" pitchFamily="18" charset="0"/>
                        </a:rPr>
                        <a:t>Numerical</a:t>
                      </a:r>
                      <a:r>
                        <a:rPr lang="en-US" sz="1600">
                          <a:effectLst/>
                          <a:latin typeface="Times New Roman" panose="02020603050405020304" pitchFamily="18" charset="0"/>
                          <a:cs typeface="Times New Roman" panose="02020603050405020304" pitchFamily="18" charset="0"/>
                        </a:rPr>
                        <a:t> (27)</a:t>
                      </a:r>
                    </a:p>
                  </a:txBody>
                  <a:tcPr marL="55159" marR="22327" marT="42434" marB="42434" anchor="ctr">
                    <a:lnL w="9525" cap="flat" cmpd="sng" algn="ctr">
                      <a:solidFill>
                        <a:srgbClr val="156082"/>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tc>
                  <a:txBody>
                    <a:bodyPr/>
                    <a:lstStyle/>
                    <a:p>
                      <a:pPr algn="just" rtl="0" fontAlgn="base"/>
                      <a:r>
                        <a:rPr lang="en-US" sz="1600">
                          <a:effectLst/>
                          <a:latin typeface="Times New Roman" panose="02020603050405020304" pitchFamily="18" charset="0"/>
                          <a:cs typeface="Times New Roman" panose="02020603050405020304" pitchFamily="18" charset="0"/>
                        </a:rPr>
                        <a:t>These variables capture various morphometric characteristics of breast cell nuclei extracted from Fine Needle Aspirate (FNA) samples. </a:t>
                      </a:r>
                    </a:p>
                  </a:txBody>
                  <a:tcPr marL="55159" marR="22327" marT="42434" marB="42434" anchor="ctr">
                    <a:lnL w="12700" cap="flat" cmpd="sng" algn="ctr">
                      <a:solidFill>
                        <a:srgbClr val="FFFFFF"/>
                      </a:solidFill>
                      <a:prstDash val="solid"/>
                      <a:round/>
                      <a:headEnd type="none" w="med" len="med"/>
                      <a:tailEnd type="none" w="med" len="med"/>
                    </a:lnL>
                    <a:lnR w="9525" cap="flat" cmpd="sng" algn="ctr">
                      <a:solidFill>
                        <a:srgbClr val="156082"/>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44877598"/>
                  </a:ext>
                </a:extLst>
              </a:tr>
              <a:tr h="292648">
                <a:tc>
                  <a:txBody>
                    <a:bodyPr/>
                    <a:lstStyle/>
                    <a:p>
                      <a:pPr lvl="0" algn="just">
                        <a:buNone/>
                      </a:pPr>
                      <a:r>
                        <a:rPr lang="en-US" sz="1600" b="0" i="0" u="none" strike="noStrike" noProof="0">
                          <a:solidFill>
                            <a:srgbClr val="000000"/>
                          </a:solidFill>
                          <a:effectLst/>
                          <a:latin typeface="Times New Roman" panose="02020603050405020304" pitchFamily="18" charset="0"/>
                          <a:cs typeface="Times New Roman" panose="02020603050405020304" pitchFamily="18" charset="0"/>
                        </a:rPr>
                        <a:t>radius_mean </a:t>
                      </a:r>
                      <a:endParaRPr lang="en-US" sz="1600">
                        <a:latin typeface="Times New Roman" panose="02020603050405020304" pitchFamily="18" charset="0"/>
                        <a:cs typeface="Times New Roman" panose="02020603050405020304" pitchFamily="18" charset="0"/>
                      </a:endParaRPr>
                    </a:p>
                  </a:txBody>
                  <a:tcPr marL="55159" marR="22327" marT="42434" marB="42434" anchor="ctr">
                    <a:lnL w="9525" cap="flat" cmpd="sng" algn="ctr">
                      <a:solidFill>
                        <a:srgbClr val="156082"/>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tc>
                  <a:txBody>
                    <a:bodyPr/>
                    <a:lstStyle/>
                    <a:p>
                      <a:pPr algn="just" rtl="0" fontAlgn="base"/>
                      <a:r>
                        <a:rPr lang="en-US" sz="1600">
                          <a:effectLst/>
                          <a:latin typeface="Times New Roman" panose="02020603050405020304" pitchFamily="18" charset="0"/>
                          <a:cs typeface="Times New Roman" panose="02020603050405020304" pitchFamily="18" charset="0"/>
                        </a:rPr>
                        <a:t>Measurements related to the size and shape of the nucleus (radius)</a:t>
                      </a:r>
                    </a:p>
                  </a:txBody>
                  <a:tcPr marL="55159" marR="22327" marT="42434" marB="42434" anchor="ctr">
                    <a:lnL w="12700" cap="flat" cmpd="sng" algn="ctr">
                      <a:solidFill>
                        <a:srgbClr val="FFFFFF"/>
                      </a:solidFill>
                      <a:prstDash val="solid"/>
                      <a:round/>
                      <a:headEnd type="none" w="med" len="med"/>
                      <a:tailEnd type="none" w="med" len="med"/>
                    </a:lnL>
                    <a:lnR w="9525" cap="flat" cmpd="sng" algn="ctr">
                      <a:solidFill>
                        <a:srgbClr val="156082"/>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781136805"/>
                  </a:ext>
                </a:extLst>
              </a:tr>
              <a:tr h="430364">
                <a:tc>
                  <a:txBody>
                    <a:bodyPr/>
                    <a:lstStyle/>
                    <a:p>
                      <a:pPr lvl="0" algn="just">
                        <a:buNone/>
                      </a:pPr>
                      <a:r>
                        <a:rPr lang="en-US" sz="1600" b="0" i="0" u="none" strike="noStrike" noProof="0">
                          <a:solidFill>
                            <a:srgbClr val="000000"/>
                          </a:solidFill>
                          <a:effectLst/>
                          <a:latin typeface="Times New Roman" panose="02020603050405020304" pitchFamily="18" charset="0"/>
                          <a:cs typeface="Times New Roman" panose="02020603050405020304" pitchFamily="18" charset="0"/>
                        </a:rPr>
                        <a:t>texture_mean </a:t>
                      </a:r>
                      <a:endParaRPr lang="en-US" sz="1600">
                        <a:latin typeface="Times New Roman" panose="02020603050405020304" pitchFamily="18" charset="0"/>
                        <a:cs typeface="Times New Roman" panose="02020603050405020304" pitchFamily="18" charset="0"/>
                      </a:endParaRPr>
                    </a:p>
                  </a:txBody>
                  <a:tcPr marL="55159" marR="22327" marT="42434" marB="42434" anchor="ctr">
                    <a:lnL w="9525" cap="flat" cmpd="sng" algn="ctr">
                      <a:solidFill>
                        <a:srgbClr val="156082"/>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tc>
                  <a:txBody>
                    <a:bodyPr/>
                    <a:lstStyle/>
                    <a:p>
                      <a:pPr algn="just" rtl="0" fontAlgn="base"/>
                      <a:r>
                        <a:rPr lang="en-US" sz="1600">
                          <a:effectLst/>
                          <a:latin typeface="Times New Roman" panose="02020603050405020304" pitchFamily="18" charset="0"/>
                          <a:cs typeface="Times New Roman" panose="02020603050405020304" pitchFamily="18" charset="0"/>
                        </a:rPr>
                        <a:t>Measurements related to the texture of the nucleus (smoothness, uniformity of staining)</a:t>
                      </a:r>
                    </a:p>
                  </a:txBody>
                  <a:tcPr marL="55159" marR="22327" marT="42434" marB="42434" anchor="ctr">
                    <a:lnL w="12700" cap="flat" cmpd="sng" algn="ctr">
                      <a:solidFill>
                        <a:srgbClr val="FFFFFF"/>
                      </a:solidFill>
                      <a:prstDash val="solid"/>
                      <a:round/>
                      <a:headEnd type="none" w="med" len="med"/>
                      <a:tailEnd type="none" w="med" len="med"/>
                    </a:lnL>
                    <a:lnR w="9525" cap="flat" cmpd="sng" algn="ctr">
                      <a:solidFill>
                        <a:srgbClr val="156082"/>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321289870"/>
                  </a:ext>
                </a:extLst>
              </a:tr>
              <a:tr h="292648">
                <a:tc>
                  <a:txBody>
                    <a:bodyPr/>
                    <a:lstStyle/>
                    <a:p>
                      <a:pPr lvl="0" algn="just">
                        <a:buNone/>
                      </a:pPr>
                      <a:r>
                        <a:rPr lang="en-US" sz="1600" b="0" i="0" u="none" strike="noStrike" noProof="0">
                          <a:solidFill>
                            <a:srgbClr val="000000"/>
                          </a:solidFill>
                          <a:effectLst/>
                          <a:latin typeface="Times New Roman" panose="02020603050405020304" pitchFamily="18" charset="0"/>
                          <a:cs typeface="Times New Roman" panose="02020603050405020304" pitchFamily="18" charset="0"/>
                        </a:rPr>
                        <a:t>perimeter_mean </a:t>
                      </a:r>
                      <a:endParaRPr lang="en-US" sz="1600">
                        <a:latin typeface="Times New Roman" panose="02020603050405020304" pitchFamily="18" charset="0"/>
                        <a:cs typeface="Times New Roman" panose="02020603050405020304" pitchFamily="18" charset="0"/>
                      </a:endParaRPr>
                    </a:p>
                  </a:txBody>
                  <a:tcPr marL="55159" marR="22327" marT="42434" marB="42434" anchor="ctr">
                    <a:lnL w="9525" cap="flat" cmpd="sng" algn="ctr">
                      <a:solidFill>
                        <a:srgbClr val="156082"/>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tc>
                  <a:txBody>
                    <a:bodyPr/>
                    <a:lstStyle/>
                    <a:p>
                      <a:pPr algn="just" rtl="0" fontAlgn="base"/>
                      <a:r>
                        <a:rPr lang="en-US" sz="1600">
                          <a:effectLst/>
                          <a:latin typeface="Times New Roman" panose="02020603050405020304" pitchFamily="18" charset="0"/>
                          <a:cs typeface="Times New Roman" panose="02020603050405020304" pitchFamily="18" charset="0"/>
                        </a:rPr>
                        <a:t>Measurements related to the perimeter of the nucleus</a:t>
                      </a:r>
                    </a:p>
                  </a:txBody>
                  <a:tcPr marL="55159" marR="22327" marT="42434" marB="42434" anchor="ctr">
                    <a:lnL w="12700" cap="flat" cmpd="sng" algn="ctr">
                      <a:solidFill>
                        <a:srgbClr val="FFFFFF"/>
                      </a:solidFill>
                      <a:prstDash val="solid"/>
                      <a:round/>
                      <a:headEnd type="none" w="med" len="med"/>
                      <a:tailEnd type="none" w="med" len="med"/>
                    </a:lnL>
                    <a:lnR w="9525" cap="flat" cmpd="sng" algn="ctr">
                      <a:solidFill>
                        <a:srgbClr val="156082"/>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2601795247"/>
                  </a:ext>
                </a:extLst>
              </a:tr>
              <a:tr h="292648">
                <a:tc>
                  <a:txBody>
                    <a:bodyPr/>
                    <a:lstStyle/>
                    <a:p>
                      <a:pPr lvl="0" algn="just">
                        <a:buNone/>
                      </a:pPr>
                      <a:r>
                        <a:rPr lang="en-US" sz="1600" b="0" i="0" u="none" strike="noStrike" noProof="0">
                          <a:solidFill>
                            <a:srgbClr val="000000"/>
                          </a:solidFill>
                          <a:effectLst/>
                          <a:latin typeface="Times New Roman" panose="02020603050405020304" pitchFamily="18" charset="0"/>
                          <a:cs typeface="Times New Roman" panose="02020603050405020304" pitchFamily="18" charset="0"/>
                        </a:rPr>
                        <a:t>area_mean </a:t>
                      </a:r>
                      <a:endParaRPr lang="en-US" sz="1600">
                        <a:latin typeface="Times New Roman" panose="02020603050405020304" pitchFamily="18" charset="0"/>
                        <a:cs typeface="Times New Roman" panose="02020603050405020304" pitchFamily="18" charset="0"/>
                      </a:endParaRPr>
                    </a:p>
                  </a:txBody>
                  <a:tcPr marL="55159" marR="22327" marT="42434" marB="42434" anchor="ctr">
                    <a:lnL w="9525" cap="flat" cmpd="sng" algn="ctr">
                      <a:solidFill>
                        <a:srgbClr val="156082"/>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tc>
                  <a:txBody>
                    <a:bodyPr/>
                    <a:lstStyle/>
                    <a:p>
                      <a:pPr algn="just" rtl="0" fontAlgn="base"/>
                      <a:r>
                        <a:rPr lang="en-US" sz="1600">
                          <a:effectLst/>
                          <a:latin typeface="Times New Roman" panose="02020603050405020304" pitchFamily="18" charset="0"/>
                          <a:cs typeface="Times New Roman" panose="02020603050405020304" pitchFamily="18" charset="0"/>
                        </a:rPr>
                        <a:t>Measurements related to the area of the nucleus</a:t>
                      </a:r>
                    </a:p>
                  </a:txBody>
                  <a:tcPr marL="55159" marR="22327" marT="42434" marB="42434" anchor="ctr">
                    <a:lnL w="12700" cap="flat" cmpd="sng" algn="ctr">
                      <a:solidFill>
                        <a:srgbClr val="FFFFFF"/>
                      </a:solidFill>
                      <a:prstDash val="solid"/>
                      <a:round/>
                      <a:headEnd type="none" w="med" len="med"/>
                      <a:tailEnd type="none" w="med" len="med"/>
                    </a:lnL>
                    <a:lnR w="9525" cap="flat" cmpd="sng" algn="ctr">
                      <a:solidFill>
                        <a:srgbClr val="156082"/>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4104871884"/>
                  </a:ext>
                </a:extLst>
              </a:tr>
              <a:tr h="292648">
                <a:tc>
                  <a:txBody>
                    <a:bodyPr/>
                    <a:lstStyle/>
                    <a:p>
                      <a:pPr lvl="0" algn="just">
                        <a:buNone/>
                      </a:pPr>
                      <a:r>
                        <a:rPr lang="en-US" sz="1600" b="0" i="0" u="none" strike="noStrike" noProof="0">
                          <a:solidFill>
                            <a:srgbClr val="000000"/>
                          </a:solidFill>
                          <a:effectLst/>
                          <a:latin typeface="Times New Roman" panose="02020603050405020304" pitchFamily="18" charset="0"/>
                          <a:cs typeface="Times New Roman" panose="02020603050405020304" pitchFamily="18" charset="0"/>
                        </a:rPr>
                        <a:t>smoothness_mean </a:t>
                      </a:r>
                      <a:endParaRPr lang="en-US" sz="1600">
                        <a:latin typeface="Times New Roman" panose="02020603050405020304" pitchFamily="18" charset="0"/>
                        <a:cs typeface="Times New Roman" panose="02020603050405020304" pitchFamily="18" charset="0"/>
                      </a:endParaRPr>
                    </a:p>
                  </a:txBody>
                  <a:tcPr marL="55159" marR="22327" marT="42434" marB="42434" anchor="ctr">
                    <a:lnL w="9525" cap="flat" cmpd="sng" algn="ctr">
                      <a:solidFill>
                        <a:srgbClr val="156082"/>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tc>
                  <a:txBody>
                    <a:bodyPr/>
                    <a:lstStyle/>
                    <a:p>
                      <a:pPr algn="just" rtl="0" fontAlgn="base"/>
                      <a:r>
                        <a:rPr lang="en-US" sz="1600">
                          <a:effectLst/>
                          <a:latin typeface="Times New Roman" panose="02020603050405020304" pitchFamily="18" charset="0"/>
                          <a:cs typeface="Times New Roman" panose="02020603050405020304" pitchFamily="18" charset="0"/>
                        </a:rPr>
                        <a:t>Level of smoothness of the nucleus periphery</a:t>
                      </a:r>
                    </a:p>
                  </a:txBody>
                  <a:tcPr marL="55159" marR="22327" marT="42434" marB="42434" anchor="ctr">
                    <a:lnL w="12700" cap="flat" cmpd="sng" algn="ctr">
                      <a:solidFill>
                        <a:srgbClr val="FFFFFF"/>
                      </a:solidFill>
                      <a:prstDash val="solid"/>
                      <a:round/>
                      <a:headEnd type="none" w="med" len="med"/>
                      <a:tailEnd type="none" w="med" len="med"/>
                    </a:lnL>
                    <a:lnR w="9525" cap="flat" cmpd="sng" algn="ctr">
                      <a:solidFill>
                        <a:srgbClr val="156082"/>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2484736322"/>
                  </a:ext>
                </a:extLst>
              </a:tr>
              <a:tr h="292648">
                <a:tc>
                  <a:txBody>
                    <a:bodyPr/>
                    <a:lstStyle/>
                    <a:p>
                      <a:pPr lvl="0" algn="just">
                        <a:buNone/>
                      </a:pPr>
                      <a:r>
                        <a:rPr lang="en-US" sz="1600" b="0" i="0" u="none" strike="noStrike" noProof="0">
                          <a:solidFill>
                            <a:srgbClr val="000000"/>
                          </a:solidFill>
                          <a:effectLst/>
                          <a:latin typeface="Times New Roman" panose="02020603050405020304" pitchFamily="18" charset="0"/>
                          <a:cs typeface="Times New Roman" panose="02020603050405020304" pitchFamily="18" charset="0"/>
                        </a:rPr>
                        <a:t>compactness_mean</a:t>
                      </a:r>
                      <a:endParaRPr lang="en-US" sz="1600" err="1">
                        <a:latin typeface="Times New Roman" panose="02020603050405020304" pitchFamily="18" charset="0"/>
                        <a:cs typeface="Times New Roman" panose="02020603050405020304" pitchFamily="18" charset="0"/>
                      </a:endParaRPr>
                    </a:p>
                  </a:txBody>
                  <a:tcPr marL="55159" marR="22327" marT="42434" marB="42434" anchor="ctr">
                    <a:lnL w="9525" cap="flat" cmpd="sng" algn="ctr">
                      <a:solidFill>
                        <a:srgbClr val="156082"/>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tc>
                  <a:txBody>
                    <a:bodyPr/>
                    <a:lstStyle/>
                    <a:p>
                      <a:pPr algn="just" rtl="0" fontAlgn="base"/>
                      <a:r>
                        <a:rPr lang="en-US" sz="1600">
                          <a:effectLst/>
                          <a:latin typeface="Times New Roman" panose="02020603050405020304" pitchFamily="18" charset="0"/>
                          <a:cs typeface="Times New Roman" panose="02020603050405020304" pitchFamily="18" charset="0"/>
                        </a:rPr>
                        <a:t>Ratio of the nucleus area to its equivalent circle area</a:t>
                      </a:r>
                    </a:p>
                  </a:txBody>
                  <a:tcPr marL="55159" marR="22327" marT="42434" marB="42434" anchor="ctr">
                    <a:lnL w="12700" cap="flat" cmpd="sng" algn="ctr">
                      <a:solidFill>
                        <a:srgbClr val="FFFFFF"/>
                      </a:solidFill>
                      <a:prstDash val="solid"/>
                      <a:round/>
                      <a:headEnd type="none" w="med" len="med"/>
                      <a:tailEnd type="none" w="med" len="med"/>
                    </a:lnL>
                    <a:lnR w="9525" cap="flat" cmpd="sng" algn="ctr">
                      <a:solidFill>
                        <a:srgbClr val="156082"/>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530664417"/>
                  </a:ext>
                </a:extLst>
              </a:tr>
              <a:tr h="292648">
                <a:tc>
                  <a:txBody>
                    <a:bodyPr/>
                    <a:lstStyle/>
                    <a:p>
                      <a:pPr lvl="0" algn="just">
                        <a:buNone/>
                      </a:pPr>
                      <a:r>
                        <a:rPr lang="en-US" sz="1600" b="0" i="0" u="none" strike="noStrike" noProof="0">
                          <a:solidFill>
                            <a:srgbClr val="000000"/>
                          </a:solidFill>
                          <a:effectLst/>
                          <a:latin typeface="Times New Roman" panose="02020603050405020304" pitchFamily="18" charset="0"/>
                          <a:cs typeface="Times New Roman" panose="02020603050405020304" pitchFamily="18" charset="0"/>
                        </a:rPr>
                        <a:t>symmetry_mean </a:t>
                      </a:r>
                      <a:endParaRPr lang="en-US" sz="1600">
                        <a:latin typeface="Times New Roman" panose="02020603050405020304" pitchFamily="18" charset="0"/>
                        <a:cs typeface="Times New Roman" panose="02020603050405020304" pitchFamily="18" charset="0"/>
                      </a:endParaRPr>
                    </a:p>
                  </a:txBody>
                  <a:tcPr marL="55159" marR="22327" marT="42434" marB="42434" anchor="ctr">
                    <a:lnL w="9525" cap="flat" cmpd="sng" algn="ctr">
                      <a:solidFill>
                        <a:srgbClr val="156082"/>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tc>
                  <a:txBody>
                    <a:bodyPr/>
                    <a:lstStyle/>
                    <a:p>
                      <a:pPr algn="just" rtl="0" fontAlgn="base"/>
                      <a:r>
                        <a:rPr lang="en-US" sz="1600">
                          <a:effectLst/>
                          <a:latin typeface="Times New Roman" panose="02020603050405020304" pitchFamily="18" charset="0"/>
                          <a:cs typeface="Times New Roman" panose="02020603050405020304" pitchFamily="18" charset="0"/>
                        </a:rPr>
                        <a:t>Degree of symmetry of the nucleus shape</a:t>
                      </a:r>
                    </a:p>
                  </a:txBody>
                  <a:tcPr marL="55159" marR="22327" marT="42434" marB="42434" anchor="ctr">
                    <a:lnL w="12700" cap="flat" cmpd="sng" algn="ctr">
                      <a:solidFill>
                        <a:srgbClr val="FFFFFF"/>
                      </a:solidFill>
                      <a:prstDash val="solid"/>
                      <a:round/>
                      <a:headEnd type="none" w="med" len="med"/>
                      <a:tailEnd type="none" w="med" len="med"/>
                    </a:lnL>
                    <a:lnR w="9525" cap="flat" cmpd="sng" algn="ctr">
                      <a:solidFill>
                        <a:srgbClr val="156082"/>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680353374"/>
                  </a:ext>
                </a:extLst>
              </a:tr>
              <a:tr h="430364">
                <a:tc>
                  <a:txBody>
                    <a:bodyPr/>
                    <a:lstStyle/>
                    <a:p>
                      <a:pPr lvl="0" algn="just">
                        <a:buNone/>
                      </a:pPr>
                      <a:r>
                        <a:rPr lang="en-US" sz="1600" b="0" i="0" u="none" strike="noStrike" noProof="0">
                          <a:solidFill>
                            <a:srgbClr val="000000"/>
                          </a:solidFill>
                          <a:effectLst/>
                          <a:latin typeface="Times New Roman" panose="02020603050405020304" pitchFamily="18" charset="0"/>
                          <a:cs typeface="Times New Roman" panose="02020603050405020304" pitchFamily="18" charset="0"/>
                        </a:rPr>
                        <a:t>fractal dimension_</a:t>
                      </a:r>
                      <a:endParaRPr lang="en-US" sz="1600">
                        <a:latin typeface="Times New Roman" panose="02020603050405020304" pitchFamily="18" charset="0"/>
                        <a:cs typeface="Times New Roman" panose="02020603050405020304" pitchFamily="18" charset="0"/>
                      </a:endParaRPr>
                    </a:p>
                    <a:p>
                      <a:pPr lvl="0" algn="just">
                        <a:buNone/>
                      </a:pPr>
                      <a:r>
                        <a:rPr lang="en-US" sz="1600" b="0" i="0" u="none" strike="noStrike" noProof="0">
                          <a:solidFill>
                            <a:srgbClr val="000000"/>
                          </a:solidFill>
                          <a:effectLst/>
                          <a:latin typeface="Times New Roman" panose="02020603050405020304" pitchFamily="18" charset="0"/>
                          <a:cs typeface="Times New Roman" panose="02020603050405020304" pitchFamily="18" charset="0"/>
                        </a:rPr>
                        <a:t>mean </a:t>
                      </a:r>
                      <a:endParaRPr lang="en-US" sz="1600">
                        <a:latin typeface="Times New Roman" panose="02020603050405020304" pitchFamily="18" charset="0"/>
                        <a:cs typeface="Times New Roman" panose="02020603050405020304" pitchFamily="18" charset="0"/>
                      </a:endParaRPr>
                    </a:p>
                  </a:txBody>
                  <a:tcPr marL="55159" marR="22327" marT="42434" marB="42434" anchor="ctr">
                    <a:lnL w="9525" cap="flat" cmpd="sng" algn="ctr">
                      <a:solidFill>
                        <a:srgbClr val="156082"/>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tc>
                  <a:txBody>
                    <a:bodyPr/>
                    <a:lstStyle/>
                    <a:p>
                      <a:pPr algn="just" rtl="0" fontAlgn="base"/>
                      <a:r>
                        <a:rPr lang="en-US" sz="1600">
                          <a:effectLst/>
                          <a:latin typeface="Times New Roman" panose="02020603050405020304" pitchFamily="18" charset="0"/>
                          <a:cs typeface="Times New Roman" panose="02020603050405020304" pitchFamily="18" charset="0"/>
                        </a:rPr>
                        <a:t>Complexity of the nucleus shape</a:t>
                      </a:r>
                    </a:p>
                  </a:txBody>
                  <a:tcPr marL="55159" marR="22327" marT="42434" marB="42434" anchor="ctr">
                    <a:lnL w="12700" cap="flat" cmpd="sng" algn="ctr">
                      <a:solidFill>
                        <a:srgbClr val="FFFFFF"/>
                      </a:solidFill>
                      <a:prstDash val="solid"/>
                      <a:round/>
                      <a:headEnd type="none" w="med" len="med"/>
                      <a:tailEnd type="none" w="med" len="med"/>
                    </a:lnL>
                    <a:lnR w="9525" cap="flat" cmpd="sng" algn="ctr">
                      <a:solidFill>
                        <a:srgbClr val="156082"/>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122461763"/>
                  </a:ext>
                </a:extLst>
              </a:tr>
            </a:tbl>
          </a:graphicData>
        </a:graphic>
      </p:graphicFrame>
      <p:sp>
        <p:nvSpPr>
          <p:cNvPr id="4" name="TextBox 3">
            <a:extLst>
              <a:ext uri="{FF2B5EF4-FFF2-40B4-BE49-F238E27FC236}">
                <a16:creationId xmlns:a16="http://schemas.microsoft.com/office/drawing/2014/main" id="{01AC3191-D2C2-189F-A038-49E8846CC137}"/>
              </a:ext>
            </a:extLst>
          </p:cNvPr>
          <p:cNvSpPr txBox="1"/>
          <p:nvPr/>
        </p:nvSpPr>
        <p:spPr>
          <a:xfrm>
            <a:off x="693530" y="472661"/>
            <a:ext cx="63656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Times New Roman"/>
                <a:cs typeface="Times New Roman"/>
              </a:rPr>
              <a:t>VARIABLES DESCRIPTION </a:t>
            </a:r>
            <a:endParaRPr lang="en-US" sz="3200"/>
          </a:p>
          <a:p>
            <a:endParaRPr lang="en-US" sz="3600">
              <a:latin typeface="Times New Roman"/>
              <a:cs typeface="Times New Roman"/>
            </a:endParaRPr>
          </a:p>
        </p:txBody>
      </p:sp>
      <p:sp>
        <p:nvSpPr>
          <p:cNvPr id="5" name="TextBox 4">
            <a:extLst>
              <a:ext uri="{FF2B5EF4-FFF2-40B4-BE49-F238E27FC236}">
                <a16:creationId xmlns:a16="http://schemas.microsoft.com/office/drawing/2014/main" id="{A895DF90-4F99-4A7C-BED2-C6B5D5B22297}"/>
              </a:ext>
            </a:extLst>
          </p:cNvPr>
          <p:cNvSpPr txBox="1"/>
          <p:nvPr/>
        </p:nvSpPr>
        <p:spPr>
          <a:xfrm>
            <a:off x="693530" y="1190487"/>
            <a:ext cx="1020859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panose="02020603050405020304" pitchFamily="18" charset="0"/>
                <a:cs typeface="Times New Roman" panose="02020603050405020304" pitchFamily="18" charset="0"/>
              </a:rPr>
              <a:t>Our dataset, initially comprised 9 numerical variables and one categorical variable. </a:t>
            </a:r>
            <a:r>
              <a:rPr lang="en-US" sz="2000">
                <a:latin typeface="Times New Roman" panose="02020603050405020304" pitchFamily="18" charset="0"/>
                <a:ea typeface="+mn-lt"/>
                <a:cs typeface="Times New Roman" panose="02020603050405020304" pitchFamily="18" charset="0"/>
              </a:rPr>
              <a:t>We introduced a new categorical variable, complementing our existing numerical variables. </a:t>
            </a:r>
            <a:endParaRPr lang="en-US" sz="200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40B3C800-C73B-E41B-2EFC-48C7E62BAF06}"/>
              </a:ext>
            </a:extLst>
          </p:cNvPr>
          <p:cNvGraphicFramePr>
            <a:graphicFrameLocks noGrp="1"/>
          </p:cNvGraphicFramePr>
          <p:nvPr>
            <p:extLst>
              <p:ext uri="{D42A27DB-BD31-4B8C-83A1-F6EECF244321}">
                <p14:modId xmlns:p14="http://schemas.microsoft.com/office/powerpoint/2010/main" val="2584769954"/>
              </p:ext>
            </p:extLst>
          </p:nvPr>
        </p:nvGraphicFramePr>
        <p:xfrm>
          <a:off x="7421336" y="1987826"/>
          <a:ext cx="4261757" cy="2592338"/>
        </p:xfrm>
        <a:graphic>
          <a:graphicData uri="http://schemas.openxmlformats.org/drawingml/2006/table">
            <a:tbl>
              <a:tblPr firstRow="1" bandRow="1">
                <a:tableStyleId>{5C22544A-7EE6-4342-B048-85BDC9FD1C3A}</a:tableStyleId>
              </a:tblPr>
              <a:tblGrid>
                <a:gridCol w="1211657">
                  <a:extLst>
                    <a:ext uri="{9D8B030D-6E8A-4147-A177-3AD203B41FA5}">
                      <a16:colId xmlns:a16="http://schemas.microsoft.com/office/drawing/2014/main" val="3103435413"/>
                    </a:ext>
                  </a:extLst>
                </a:gridCol>
                <a:gridCol w="3050100">
                  <a:extLst>
                    <a:ext uri="{9D8B030D-6E8A-4147-A177-3AD203B41FA5}">
                      <a16:colId xmlns:a16="http://schemas.microsoft.com/office/drawing/2014/main" val="1582184929"/>
                    </a:ext>
                  </a:extLst>
                </a:gridCol>
              </a:tblGrid>
              <a:tr h="499056">
                <a:tc>
                  <a:txBody>
                    <a:bodyPr/>
                    <a:lstStyle/>
                    <a:p>
                      <a:pPr lvl="0" rtl="0">
                        <a:buNone/>
                      </a:pPr>
                      <a:r>
                        <a:rPr lang="en-US" sz="1600" b="1">
                          <a:solidFill>
                            <a:schemeClr val="tx1"/>
                          </a:solidFill>
                          <a:effectLst/>
                          <a:latin typeface="Times New Roman"/>
                          <a:cs typeface="Times New Roman"/>
                        </a:rPr>
                        <a:t>Categorical</a:t>
                      </a:r>
                      <a:r>
                        <a:rPr lang="en-US" sz="1600">
                          <a:solidFill>
                            <a:schemeClr val="tx1"/>
                          </a:solidFill>
                          <a:effectLst/>
                          <a:latin typeface="Times New Roman"/>
                          <a:cs typeface="Times New Roman"/>
                        </a:rPr>
                        <a:t> </a:t>
                      </a:r>
                    </a:p>
                  </a:txBody>
                  <a:tcPr marL="55159" marR="22327" marT="42434" marB="42434" anchor="ctr">
                    <a:lnL w="9525" cap="flat" cmpd="sng" algn="ctr">
                      <a:solidFill>
                        <a:srgbClr val="156082"/>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tc>
                  <a:txBody>
                    <a:bodyPr/>
                    <a:lstStyle/>
                    <a:p>
                      <a:pPr lvl="0" rtl="0">
                        <a:buNone/>
                      </a:pPr>
                      <a:endParaRPr lang="en-US" sz="1600">
                        <a:effectLst/>
                        <a:latin typeface="Times New Roman" panose="02020603050405020304" pitchFamily="18" charset="0"/>
                        <a:cs typeface="Times New Roman" panose="02020603050405020304" pitchFamily="18" charset="0"/>
                      </a:endParaRPr>
                    </a:p>
                  </a:txBody>
                  <a:tcPr marL="55159" marR="22327" marT="42434" marB="42434" anchor="ctr">
                    <a:lnL w="12700" cap="flat" cmpd="sng" algn="ctr">
                      <a:solidFill>
                        <a:srgbClr val="FFFFFF"/>
                      </a:solidFill>
                      <a:prstDash val="solid"/>
                      <a:round/>
                      <a:headEnd type="none" w="med" len="med"/>
                      <a:tailEnd type="none" w="med" len="med"/>
                    </a:lnL>
                    <a:lnR w="9525" cap="flat" cmpd="sng" algn="ctr">
                      <a:solidFill>
                        <a:srgbClr val="156082"/>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795175028"/>
                  </a:ext>
                </a:extLst>
              </a:tr>
              <a:tr h="718090">
                <a:tc>
                  <a:txBody>
                    <a:bodyPr/>
                    <a:lstStyle/>
                    <a:p>
                      <a:pPr lvl="0" rtl="0">
                        <a:buNone/>
                      </a:pPr>
                      <a:r>
                        <a:rPr lang="en-US" sz="1600">
                          <a:effectLst/>
                          <a:latin typeface="Times New Roman"/>
                          <a:cs typeface="Times New Roman"/>
                        </a:rPr>
                        <a:t>Diagnosis</a:t>
                      </a:r>
                    </a:p>
                  </a:txBody>
                  <a:tcPr marL="55159" marR="22327" marT="42434" marB="42434" anchor="ctr">
                    <a:lnL w="9525" cap="flat" cmpd="sng" algn="ctr">
                      <a:solidFill>
                        <a:srgbClr val="156082"/>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tc>
                  <a:txBody>
                    <a:bodyPr/>
                    <a:lstStyle/>
                    <a:p>
                      <a:pPr lvl="0" rtl="0">
                        <a:buNone/>
                      </a:pPr>
                      <a:r>
                        <a:rPr lang="en-US" sz="1600">
                          <a:effectLst/>
                          <a:latin typeface="Times New Roman"/>
                          <a:cs typeface="Times New Roman"/>
                        </a:rPr>
                        <a:t>Indicates whether the tumor is malignant (M) or benign (B)</a:t>
                      </a:r>
                    </a:p>
                  </a:txBody>
                  <a:tcPr marL="55159" marR="22327" marT="42434" marB="42434" anchor="ctr">
                    <a:lnL w="12700" cap="flat" cmpd="sng" algn="ctr">
                      <a:solidFill>
                        <a:srgbClr val="FFFFFF"/>
                      </a:solidFill>
                      <a:prstDash val="solid"/>
                      <a:round/>
                      <a:headEnd type="none" w="med" len="med"/>
                      <a:tailEnd type="none" w="med" len="med"/>
                    </a:lnL>
                    <a:lnR w="9525" cap="flat" cmpd="sng" algn="ctr">
                      <a:solidFill>
                        <a:srgbClr val="156082"/>
                      </a:solidFill>
                      <a:prstDash val="solid"/>
                      <a:round/>
                      <a:headEnd type="none" w="med" len="med"/>
                      <a:tailEnd type="none" w="med" len="med"/>
                    </a:lnR>
                    <a:lnT w="9525" cap="flat" cmpd="sng" algn="ctr">
                      <a:solidFill>
                        <a:srgbClr val="156082"/>
                      </a:solidFill>
                      <a:prstDash val="solid"/>
                      <a:round/>
                      <a:headEnd type="none" w="med" len="med"/>
                      <a:tailEnd type="none" w="med" len="med"/>
                    </a:lnT>
                    <a:lnB w="9525"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89878288"/>
                  </a:ext>
                </a:extLst>
              </a:tr>
              <a:tr h="1375192">
                <a:tc>
                  <a:txBody>
                    <a:bodyPr/>
                    <a:lstStyle/>
                    <a:p>
                      <a:pPr lvl="0">
                        <a:buNone/>
                      </a:pPr>
                      <a:r>
                        <a:rPr lang="en-US" sz="1600" err="1">
                          <a:effectLst/>
                          <a:latin typeface="Times New Roman"/>
                          <a:cs typeface="Times New Roman"/>
                        </a:rPr>
                        <a:t>Tumour_size</a:t>
                      </a:r>
                    </a:p>
                  </a:txBody>
                  <a:tcPr marL="55158" marR="22326" marT="42434" marB="42434" anchor="ctr">
                    <a:lnL w="9524">
                      <a:solidFill>
                        <a:srgbClr val="156082"/>
                      </a:solidFill>
                    </a:lnL>
                    <a:lnR w="12700">
                      <a:solidFill>
                        <a:srgbClr val="FFFFFF"/>
                      </a:solidFill>
                    </a:lnR>
                    <a:lnT w="9525" cap="flat" cmpd="sng" algn="ctr">
                      <a:solidFill>
                        <a:srgbClr val="156082"/>
                      </a:solidFill>
                      <a:prstDash val="solid"/>
                      <a:round/>
                      <a:headEnd type="none" w="med" len="med"/>
                      <a:tailEnd type="none" w="med" len="med"/>
                    </a:lnT>
                    <a:lnB w="9524">
                      <a:solidFill>
                        <a:srgbClr val="156082"/>
                      </a:solidFill>
                    </a:lnB>
                    <a:noFill/>
                  </a:tcPr>
                </a:tc>
                <a:tc>
                  <a:txBody>
                    <a:bodyPr/>
                    <a:lstStyle/>
                    <a:p>
                      <a:pPr lvl="0" algn="just">
                        <a:buNone/>
                      </a:pPr>
                      <a:r>
                        <a:rPr lang="en-US" sz="1600">
                          <a:effectLst/>
                          <a:latin typeface="Times New Roman"/>
                          <a:cs typeface="Times New Roman"/>
                        </a:rPr>
                        <a:t>We have created this variable on assumption of based on  quartile ranges in existing numerical variable </a:t>
                      </a:r>
                      <a:r>
                        <a:rPr lang="en-US" sz="1600" err="1">
                          <a:effectLst/>
                          <a:latin typeface="Times New Roman"/>
                          <a:cs typeface="Times New Roman"/>
                        </a:rPr>
                        <a:t>radius_mean</a:t>
                      </a:r>
                      <a:r>
                        <a:rPr lang="en-US" sz="1600">
                          <a:effectLst/>
                          <a:latin typeface="Times New Roman"/>
                          <a:cs typeface="Times New Roman"/>
                        </a:rPr>
                        <a:t> </a:t>
                      </a:r>
                    </a:p>
                  </a:txBody>
                  <a:tcPr marL="55158" marR="22326" marT="42434" marB="42434" anchor="ctr">
                    <a:lnL w="12700">
                      <a:solidFill>
                        <a:srgbClr val="FFFFFF"/>
                      </a:solidFill>
                    </a:lnL>
                    <a:lnR w="9524">
                      <a:solidFill>
                        <a:srgbClr val="156082"/>
                      </a:solidFill>
                    </a:lnR>
                    <a:lnT w="9525" cap="flat" cmpd="sng" algn="ctr">
                      <a:solidFill>
                        <a:srgbClr val="156082"/>
                      </a:solidFill>
                      <a:prstDash val="solid"/>
                      <a:round/>
                      <a:headEnd type="none" w="med" len="med"/>
                      <a:tailEnd type="none" w="med" len="med"/>
                    </a:lnT>
                    <a:lnB w="9524">
                      <a:solidFill>
                        <a:srgbClr val="156082"/>
                      </a:solidFill>
                    </a:lnB>
                    <a:noFill/>
                  </a:tcPr>
                </a:tc>
                <a:extLst>
                  <a:ext uri="{0D108BD9-81ED-4DB2-BD59-A6C34878D82A}">
                    <a16:rowId xmlns:a16="http://schemas.microsoft.com/office/drawing/2014/main" val="2070293722"/>
                  </a:ext>
                </a:extLst>
              </a:tr>
            </a:tbl>
          </a:graphicData>
        </a:graphic>
      </p:graphicFrame>
      <p:sp>
        <p:nvSpPr>
          <p:cNvPr id="9" name="TextBox 8">
            <a:extLst>
              <a:ext uri="{FF2B5EF4-FFF2-40B4-BE49-F238E27FC236}">
                <a16:creationId xmlns:a16="http://schemas.microsoft.com/office/drawing/2014/main" id="{AE26F8EE-2258-939E-65BB-E26F6DC1B09D}"/>
              </a:ext>
            </a:extLst>
          </p:cNvPr>
          <p:cNvSpPr txBox="1"/>
          <p:nvPr/>
        </p:nvSpPr>
        <p:spPr>
          <a:xfrm>
            <a:off x="7356022" y="4841422"/>
            <a:ext cx="460465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Times New Roman"/>
                <a:cs typeface="Times New Roman"/>
              </a:rPr>
              <a:t>Assumption :</a:t>
            </a:r>
            <a:endParaRPr lang="en-US" sz="1600">
              <a:latin typeface="Times New Roman"/>
              <a:cs typeface="Times New Roman"/>
            </a:endParaRPr>
          </a:p>
          <a:p>
            <a:endParaRPr lang="en-US" sz="1600">
              <a:latin typeface="Times New Roman" panose="02020603050405020304" pitchFamily="18" charset="0"/>
              <a:ea typeface="+mn-lt"/>
              <a:cs typeface="Times New Roman" panose="02020603050405020304" pitchFamily="18" charset="0"/>
            </a:endParaRPr>
          </a:p>
          <a:p>
            <a:r>
              <a:rPr lang="en-US" sz="1600">
                <a:latin typeface="Times New Roman"/>
                <a:ea typeface="+mn-lt"/>
                <a:cs typeface="Times New Roman"/>
              </a:rPr>
              <a:t>We created the "</a:t>
            </a:r>
            <a:r>
              <a:rPr lang="en-US" sz="1600" err="1">
                <a:latin typeface="Times New Roman"/>
                <a:ea typeface="+mn-lt"/>
                <a:cs typeface="Times New Roman"/>
              </a:rPr>
              <a:t>tumor_size</a:t>
            </a:r>
            <a:r>
              <a:rPr lang="en-US" sz="1600">
                <a:latin typeface="Times New Roman"/>
                <a:ea typeface="+mn-lt"/>
                <a:cs typeface="Times New Roman"/>
              </a:rPr>
              <a:t>" variable based on assumption, using quartile ranges from "</a:t>
            </a:r>
            <a:r>
              <a:rPr lang="en-US" sz="1600" err="1">
                <a:latin typeface="Times New Roman"/>
                <a:ea typeface="+mn-lt"/>
                <a:cs typeface="Times New Roman"/>
              </a:rPr>
              <a:t>radius_mean</a:t>
            </a:r>
            <a:r>
              <a:rPr lang="en-US" sz="1600">
                <a:latin typeface="Times New Roman"/>
                <a:ea typeface="+mn-lt"/>
                <a:cs typeface="Times New Roman"/>
              </a:rPr>
              <a:t>" for enhanced visualizations and analyses, given the absence of literature evidence and lack of units in our mean value variables.</a:t>
            </a:r>
            <a:endParaRPr lang="en-US" sz="1600">
              <a:latin typeface="Times New Roman"/>
              <a:cs typeface="Times New Roman"/>
            </a:endParaRPr>
          </a:p>
        </p:txBody>
      </p:sp>
    </p:spTree>
    <p:extLst>
      <p:ext uri="{BB962C8B-B14F-4D97-AF65-F5344CB8AC3E}">
        <p14:creationId xmlns:p14="http://schemas.microsoft.com/office/powerpoint/2010/main" val="2589647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6" name="Title 5">
            <a:extLst>
              <a:ext uri="{FF2B5EF4-FFF2-40B4-BE49-F238E27FC236}">
                <a16:creationId xmlns:a16="http://schemas.microsoft.com/office/drawing/2014/main" id="{D434571E-73B0-9B58-A14B-98B442C2A6BB}"/>
              </a:ext>
            </a:extLst>
          </p:cNvPr>
          <p:cNvSpPr>
            <a:spLocks noGrp="1"/>
          </p:cNvSpPr>
          <p:nvPr>
            <p:ph type="title"/>
          </p:nvPr>
        </p:nvSpPr>
        <p:spPr>
          <a:xfrm>
            <a:off x="1000941" y="685801"/>
            <a:ext cx="3494859" cy="5491162"/>
          </a:xfrm>
        </p:spPr>
        <p:txBody>
          <a:bodyPr>
            <a:normAutofit/>
          </a:bodyPr>
          <a:lstStyle/>
          <a:p>
            <a:r>
              <a:rPr lang="en-US" sz="3200">
                <a:latin typeface="Times New Roman" panose="02020603050405020304" pitchFamily="18" charset="0"/>
                <a:cs typeface="Times New Roman" panose="02020603050405020304" pitchFamily="18" charset="0"/>
              </a:rPr>
              <a:t>Methodology</a:t>
            </a:r>
            <a:br>
              <a:rPr lang="en-US"/>
            </a:br>
            <a:endParaRPr lang="en-US"/>
          </a:p>
        </p:txBody>
      </p:sp>
      <p:graphicFrame>
        <p:nvGraphicFramePr>
          <p:cNvPr id="54" name="Content Placeholder 4">
            <a:extLst>
              <a:ext uri="{FF2B5EF4-FFF2-40B4-BE49-F238E27FC236}">
                <a16:creationId xmlns:a16="http://schemas.microsoft.com/office/drawing/2014/main" id="{F1B5C255-225D-A5F3-369A-036DD677D7CA}"/>
              </a:ext>
            </a:extLst>
          </p:cNvPr>
          <p:cNvGraphicFramePr>
            <a:graphicFrameLocks noGrp="1"/>
          </p:cNvGraphicFramePr>
          <p:nvPr>
            <p:ph idx="1"/>
            <p:extLst>
              <p:ext uri="{D42A27DB-BD31-4B8C-83A1-F6EECF244321}">
                <p14:modId xmlns:p14="http://schemas.microsoft.com/office/powerpoint/2010/main" val="2637023074"/>
              </p:ext>
            </p:extLst>
          </p:nvPr>
        </p:nvGraphicFramePr>
        <p:xfrm>
          <a:off x="4563035" y="161366"/>
          <a:ext cx="6790765" cy="60155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70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091465-48A0-711F-A11C-4A0270839453}"/>
              </a:ext>
            </a:extLst>
          </p:cNvPr>
          <p:cNvSpPr>
            <a:spLocks noGrp="1"/>
          </p:cNvSpPr>
          <p:nvPr>
            <p:ph type="title"/>
          </p:nvPr>
        </p:nvSpPr>
        <p:spPr>
          <a:xfrm>
            <a:off x="412532" y="360172"/>
            <a:ext cx="8929604" cy="724888"/>
          </a:xfrm>
        </p:spPr>
        <p:txBody>
          <a:bodyPr anchor="b">
            <a:normAutofit/>
          </a:bodyPr>
          <a:lstStyle/>
          <a:p>
            <a:r>
              <a:rPr lang="en-US" sz="3200" b="1">
                <a:latin typeface="Times New Roman"/>
                <a:cs typeface="Times New Roman"/>
              </a:rPr>
              <a:t>IMPORTING DATA</a:t>
            </a:r>
          </a:p>
        </p:txBody>
      </p:sp>
      <p:pic>
        <p:nvPicPr>
          <p:cNvPr id="4" name="Picture 3" descr="A close-up of a text&#10;&#10;Description automatically generated">
            <a:extLst>
              <a:ext uri="{FF2B5EF4-FFF2-40B4-BE49-F238E27FC236}">
                <a16:creationId xmlns:a16="http://schemas.microsoft.com/office/drawing/2014/main" id="{E17FDB1A-5F81-BD03-A4C4-BB6588201054}"/>
              </a:ext>
            </a:extLst>
          </p:cNvPr>
          <p:cNvPicPr>
            <a:picLocks noChangeAspect="1"/>
          </p:cNvPicPr>
          <p:nvPr/>
        </p:nvPicPr>
        <p:blipFill>
          <a:blip r:embed="rId2"/>
          <a:stretch>
            <a:fillRect/>
          </a:stretch>
        </p:blipFill>
        <p:spPr>
          <a:xfrm>
            <a:off x="6453135" y="1081814"/>
            <a:ext cx="5197557" cy="1642248"/>
          </a:xfrm>
          <a:prstGeom prst="rect">
            <a:avLst/>
          </a:prstGeom>
        </p:spPr>
      </p:pic>
      <p:grpSp>
        <p:nvGrpSpPr>
          <p:cNvPr id="21" name="Group 20">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22" name="Freeform: Shape 21">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7BC63E36-4179-B8D8-EFDB-7F0D617B9B91}"/>
              </a:ext>
            </a:extLst>
          </p:cNvPr>
          <p:cNvSpPr>
            <a:spLocks noGrp="1"/>
          </p:cNvSpPr>
          <p:nvPr>
            <p:ph idx="1"/>
          </p:nvPr>
        </p:nvSpPr>
        <p:spPr>
          <a:xfrm>
            <a:off x="530033" y="1361060"/>
            <a:ext cx="5614109" cy="1599474"/>
          </a:xfrm>
        </p:spPr>
        <p:txBody>
          <a:bodyPr vert="horz" lIns="91440" tIns="45720" rIns="91440" bIns="45720" rtlCol="0" anchor="ctr">
            <a:noAutofit/>
          </a:bodyPr>
          <a:lstStyle/>
          <a:p>
            <a:pPr marL="0" indent="0">
              <a:buNone/>
            </a:pPr>
            <a:r>
              <a:rPr lang="en-US" sz="2000">
                <a:solidFill>
                  <a:schemeClr val="tx2"/>
                </a:solidFill>
                <a:latin typeface="Times New Roman"/>
                <a:ea typeface="+mn-lt"/>
                <a:cs typeface="+mn-lt"/>
              </a:rPr>
              <a:t>The CSV file containing Breast Cancer Data Set was uploaded to R  and read by using the "read.csv" code.</a:t>
            </a:r>
            <a:endParaRPr lang="en-US" sz="2000">
              <a:solidFill>
                <a:schemeClr val="tx2"/>
              </a:solidFill>
              <a:latin typeface="Times New Roman"/>
            </a:endParaRPr>
          </a:p>
        </p:txBody>
      </p:sp>
      <p:pic>
        <p:nvPicPr>
          <p:cNvPr id="6" name="Picture 5" descr="A close-up of a white background&#10;&#10;Description automatically generated">
            <a:extLst>
              <a:ext uri="{FF2B5EF4-FFF2-40B4-BE49-F238E27FC236}">
                <a16:creationId xmlns:a16="http://schemas.microsoft.com/office/drawing/2014/main" id="{A094AEDC-77C2-C911-6673-AB5E78AA8907}"/>
              </a:ext>
            </a:extLst>
          </p:cNvPr>
          <p:cNvPicPr>
            <a:picLocks noChangeAspect="1"/>
          </p:cNvPicPr>
          <p:nvPr/>
        </p:nvPicPr>
        <p:blipFill>
          <a:blip r:embed="rId3"/>
          <a:stretch>
            <a:fillRect/>
          </a:stretch>
        </p:blipFill>
        <p:spPr>
          <a:xfrm>
            <a:off x="741653" y="3724355"/>
            <a:ext cx="11019989" cy="1771650"/>
          </a:xfrm>
          <a:prstGeom prst="rect">
            <a:avLst/>
          </a:prstGeom>
        </p:spPr>
      </p:pic>
      <p:sp>
        <p:nvSpPr>
          <p:cNvPr id="8" name="TextBox 7">
            <a:extLst>
              <a:ext uri="{FF2B5EF4-FFF2-40B4-BE49-F238E27FC236}">
                <a16:creationId xmlns:a16="http://schemas.microsoft.com/office/drawing/2014/main" id="{C262540D-BC32-A3AD-9D36-84AF084319CB}"/>
              </a:ext>
            </a:extLst>
          </p:cNvPr>
          <p:cNvSpPr txBox="1"/>
          <p:nvPr/>
        </p:nvSpPr>
        <p:spPr>
          <a:xfrm>
            <a:off x="741653" y="291827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0E2841"/>
                </a:solidFill>
                <a:latin typeface="Times New Roman"/>
              </a:rPr>
              <a:t>Reading the data</a:t>
            </a:r>
            <a:r>
              <a:rPr lang="en-US" sz="2400">
                <a:latin typeface="Times New Roman"/>
                <a:cs typeface="Times New Roman"/>
              </a:rPr>
              <a:t>​</a:t>
            </a:r>
            <a:endParaRPr lang="en-US" sz="2400"/>
          </a:p>
        </p:txBody>
      </p:sp>
    </p:spTree>
    <p:extLst>
      <p:ext uri="{BB962C8B-B14F-4D97-AF65-F5344CB8AC3E}">
        <p14:creationId xmlns:p14="http://schemas.microsoft.com/office/powerpoint/2010/main" val="186381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306C4-9692-EE25-D672-10C8AF8646BA}"/>
              </a:ext>
            </a:extLst>
          </p:cNvPr>
          <p:cNvSpPr>
            <a:spLocks noGrp="1"/>
          </p:cNvSpPr>
          <p:nvPr>
            <p:ph type="title"/>
          </p:nvPr>
        </p:nvSpPr>
        <p:spPr/>
        <p:txBody>
          <a:bodyPr>
            <a:normAutofit/>
          </a:bodyPr>
          <a:lstStyle/>
          <a:p>
            <a:r>
              <a:rPr lang="en-US" sz="3200" b="1">
                <a:latin typeface="Times New Roman" panose="02020603050405020304" pitchFamily="18" charset="0"/>
                <a:cs typeface="Times New Roman" panose="02020603050405020304" pitchFamily="18" charset="0"/>
              </a:rPr>
              <a:t>DATA DESCRIPTION </a:t>
            </a:r>
          </a:p>
        </p:txBody>
      </p:sp>
      <p:sp>
        <p:nvSpPr>
          <p:cNvPr id="9" name="Content Placeholder 8">
            <a:extLst>
              <a:ext uri="{FF2B5EF4-FFF2-40B4-BE49-F238E27FC236}">
                <a16:creationId xmlns:a16="http://schemas.microsoft.com/office/drawing/2014/main" id="{A5A6EEBA-7322-2207-B297-4811D2D78D9F}"/>
              </a:ext>
            </a:extLst>
          </p:cNvPr>
          <p:cNvSpPr>
            <a:spLocks noGrp="1"/>
          </p:cNvSpPr>
          <p:nvPr>
            <p:ph idx="1"/>
          </p:nvPr>
        </p:nvSpPr>
        <p:spPr>
          <a:xfrm>
            <a:off x="674077" y="1450487"/>
            <a:ext cx="10679723" cy="4726476"/>
          </a:xfrm>
        </p:spPr>
        <p:txBody>
          <a:bodyPr vert="horz" lIns="91440" tIns="45720" rIns="91440" bIns="45720" rtlCol="0" anchor="t">
            <a:normAutofit/>
          </a:bodyPr>
          <a:lstStyle/>
          <a:p>
            <a:pPr marL="0" indent="0">
              <a:buNone/>
            </a:pPr>
            <a:endParaRPr lang="en-US"/>
          </a:p>
          <a:p>
            <a:pPr marL="0" indent="0">
              <a:buNone/>
            </a:pPr>
            <a:endParaRPr lang="en-US"/>
          </a:p>
        </p:txBody>
      </p:sp>
      <p:pic>
        <p:nvPicPr>
          <p:cNvPr id="4" name="Picture 3" descr="A screenshot of a computer code&#10;&#10;Description automatically generated">
            <a:extLst>
              <a:ext uri="{FF2B5EF4-FFF2-40B4-BE49-F238E27FC236}">
                <a16:creationId xmlns:a16="http://schemas.microsoft.com/office/drawing/2014/main" id="{982590A4-1983-1E51-9251-865D60AE8FF3}"/>
              </a:ext>
            </a:extLst>
          </p:cNvPr>
          <p:cNvPicPr>
            <a:picLocks noChangeAspect="1"/>
          </p:cNvPicPr>
          <p:nvPr/>
        </p:nvPicPr>
        <p:blipFill>
          <a:blip r:embed="rId2"/>
          <a:stretch>
            <a:fillRect/>
          </a:stretch>
        </p:blipFill>
        <p:spPr>
          <a:xfrm>
            <a:off x="976641" y="3539120"/>
            <a:ext cx="4654616" cy="1531444"/>
          </a:xfrm>
          <a:prstGeom prst="rect">
            <a:avLst/>
          </a:prstGeom>
        </p:spPr>
      </p:pic>
      <p:sp>
        <p:nvSpPr>
          <p:cNvPr id="5" name="TextBox 4">
            <a:extLst>
              <a:ext uri="{FF2B5EF4-FFF2-40B4-BE49-F238E27FC236}">
                <a16:creationId xmlns:a16="http://schemas.microsoft.com/office/drawing/2014/main" id="{36C6DC9A-97B1-F56D-FA73-77DBFDEAC21E}"/>
              </a:ext>
            </a:extLst>
          </p:cNvPr>
          <p:cNvSpPr txBox="1"/>
          <p:nvPr/>
        </p:nvSpPr>
        <p:spPr>
          <a:xfrm>
            <a:off x="835665" y="1687172"/>
            <a:ext cx="682552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panose="02020603050405020304" pitchFamily="18" charset="0"/>
                <a:cs typeface="Times New Roman" panose="02020603050405020304" pitchFamily="18" charset="0"/>
              </a:rPr>
              <a:t>We have used dim function to know the shape of dataset.</a:t>
            </a:r>
          </a:p>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Then we printed the head and tail of dataset to know the dataset structure. </a:t>
            </a:r>
          </a:p>
        </p:txBody>
      </p:sp>
      <p:pic>
        <p:nvPicPr>
          <p:cNvPr id="6" name="Picture 5" descr="A screenshot of a computer&#10;&#10;Description automatically generated">
            <a:extLst>
              <a:ext uri="{FF2B5EF4-FFF2-40B4-BE49-F238E27FC236}">
                <a16:creationId xmlns:a16="http://schemas.microsoft.com/office/drawing/2014/main" id="{48F97F15-A13F-BB55-BDFF-0173D8FD6F68}"/>
              </a:ext>
            </a:extLst>
          </p:cNvPr>
          <p:cNvPicPr>
            <a:picLocks noChangeAspect="1"/>
          </p:cNvPicPr>
          <p:nvPr/>
        </p:nvPicPr>
        <p:blipFill>
          <a:blip r:embed="rId3"/>
          <a:stretch>
            <a:fillRect/>
          </a:stretch>
        </p:blipFill>
        <p:spPr>
          <a:xfrm>
            <a:off x="7956042" y="1576948"/>
            <a:ext cx="2863678" cy="1224348"/>
          </a:xfrm>
          <a:prstGeom prst="rect">
            <a:avLst/>
          </a:prstGeom>
        </p:spPr>
      </p:pic>
      <p:pic>
        <p:nvPicPr>
          <p:cNvPr id="7" name="Picture 6" descr="A screenshot of a graph&#10;&#10;Description automatically generated">
            <a:extLst>
              <a:ext uri="{FF2B5EF4-FFF2-40B4-BE49-F238E27FC236}">
                <a16:creationId xmlns:a16="http://schemas.microsoft.com/office/drawing/2014/main" id="{0F1FEDD3-120C-87B6-628B-8A0F3818833F}"/>
              </a:ext>
            </a:extLst>
          </p:cNvPr>
          <p:cNvPicPr>
            <a:picLocks noChangeAspect="1"/>
          </p:cNvPicPr>
          <p:nvPr/>
        </p:nvPicPr>
        <p:blipFill>
          <a:blip r:embed="rId4"/>
          <a:stretch>
            <a:fillRect/>
          </a:stretch>
        </p:blipFill>
        <p:spPr>
          <a:xfrm>
            <a:off x="6110814" y="3537153"/>
            <a:ext cx="5520971" cy="1540861"/>
          </a:xfrm>
          <a:prstGeom prst="rect">
            <a:avLst/>
          </a:prstGeom>
        </p:spPr>
      </p:pic>
    </p:spTree>
    <p:extLst>
      <p:ext uri="{BB962C8B-B14F-4D97-AF65-F5344CB8AC3E}">
        <p14:creationId xmlns:p14="http://schemas.microsoft.com/office/powerpoint/2010/main" val="221674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C359-F6FA-4407-D3DB-6A4A62AD7909}"/>
              </a:ext>
            </a:extLst>
          </p:cNvPr>
          <p:cNvSpPr>
            <a:spLocks noGrp="1"/>
          </p:cNvSpPr>
          <p:nvPr>
            <p:ph type="title"/>
          </p:nvPr>
        </p:nvSpPr>
        <p:spPr>
          <a:xfrm>
            <a:off x="610476" y="365125"/>
            <a:ext cx="4586014" cy="765012"/>
          </a:xfrm>
        </p:spPr>
        <p:txBody>
          <a:bodyPr>
            <a:normAutofit/>
          </a:bodyPr>
          <a:lstStyle/>
          <a:p>
            <a:r>
              <a:rPr lang="en-US" sz="3200" b="1">
                <a:latin typeface="Times New Roman" panose="02020603050405020304" pitchFamily="18" charset="0"/>
                <a:cs typeface="Times New Roman" panose="02020603050405020304" pitchFamily="18" charset="0"/>
              </a:rPr>
              <a:t>DATA CLEANING</a:t>
            </a:r>
          </a:p>
        </p:txBody>
      </p:sp>
      <p:pic>
        <p:nvPicPr>
          <p:cNvPr id="6" name="Picture 5" descr="A white background with black text&#10;&#10;Description automatically generated">
            <a:extLst>
              <a:ext uri="{FF2B5EF4-FFF2-40B4-BE49-F238E27FC236}">
                <a16:creationId xmlns:a16="http://schemas.microsoft.com/office/drawing/2014/main" id="{A452C6DF-0849-B11B-3746-BE4DF346B220}"/>
              </a:ext>
            </a:extLst>
          </p:cNvPr>
          <p:cNvPicPr>
            <a:picLocks noChangeAspect="1"/>
          </p:cNvPicPr>
          <p:nvPr/>
        </p:nvPicPr>
        <p:blipFill>
          <a:blip r:embed="rId2"/>
          <a:stretch>
            <a:fillRect/>
          </a:stretch>
        </p:blipFill>
        <p:spPr>
          <a:xfrm>
            <a:off x="593237" y="2740829"/>
            <a:ext cx="4584670" cy="994106"/>
          </a:xfrm>
          <a:prstGeom prst="rect">
            <a:avLst/>
          </a:prstGeom>
        </p:spPr>
      </p:pic>
      <p:pic>
        <p:nvPicPr>
          <p:cNvPr id="7" name="Picture 6" descr="A screen shot of a computer code&#10;&#10;Description automatically generated">
            <a:extLst>
              <a:ext uri="{FF2B5EF4-FFF2-40B4-BE49-F238E27FC236}">
                <a16:creationId xmlns:a16="http://schemas.microsoft.com/office/drawing/2014/main" id="{125E502F-3996-854A-E91F-E14031B8647E}"/>
              </a:ext>
            </a:extLst>
          </p:cNvPr>
          <p:cNvPicPr>
            <a:picLocks noChangeAspect="1"/>
          </p:cNvPicPr>
          <p:nvPr/>
        </p:nvPicPr>
        <p:blipFill>
          <a:blip r:embed="rId3"/>
          <a:stretch>
            <a:fillRect/>
          </a:stretch>
        </p:blipFill>
        <p:spPr>
          <a:xfrm>
            <a:off x="612564" y="3943433"/>
            <a:ext cx="4584129" cy="2051123"/>
          </a:xfrm>
          <a:prstGeom prst="rect">
            <a:avLst/>
          </a:prstGeom>
        </p:spPr>
      </p:pic>
      <p:pic>
        <p:nvPicPr>
          <p:cNvPr id="10" name="Picture 9" descr="A black text on a white background&#10;&#10;Description automatically generated">
            <a:extLst>
              <a:ext uri="{FF2B5EF4-FFF2-40B4-BE49-F238E27FC236}">
                <a16:creationId xmlns:a16="http://schemas.microsoft.com/office/drawing/2014/main" id="{E2391C2F-279E-FB5F-435F-7DE269EB5ADE}"/>
              </a:ext>
            </a:extLst>
          </p:cNvPr>
          <p:cNvPicPr>
            <a:picLocks noChangeAspect="1"/>
          </p:cNvPicPr>
          <p:nvPr/>
        </p:nvPicPr>
        <p:blipFill>
          <a:blip r:embed="rId4"/>
          <a:stretch>
            <a:fillRect/>
          </a:stretch>
        </p:blipFill>
        <p:spPr>
          <a:xfrm>
            <a:off x="597497" y="1449652"/>
            <a:ext cx="7604464" cy="1005974"/>
          </a:xfrm>
          <a:prstGeom prst="rect">
            <a:avLst/>
          </a:prstGeom>
        </p:spPr>
      </p:pic>
      <p:pic>
        <p:nvPicPr>
          <p:cNvPr id="11" name="Picture 10" descr="A number on a white background&#10;&#10;Description automatically generated">
            <a:extLst>
              <a:ext uri="{FF2B5EF4-FFF2-40B4-BE49-F238E27FC236}">
                <a16:creationId xmlns:a16="http://schemas.microsoft.com/office/drawing/2014/main" id="{45555172-9A73-F35B-EF4D-117ABBB73613}"/>
              </a:ext>
            </a:extLst>
          </p:cNvPr>
          <p:cNvPicPr>
            <a:picLocks noChangeAspect="1"/>
          </p:cNvPicPr>
          <p:nvPr/>
        </p:nvPicPr>
        <p:blipFill>
          <a:blip r:embed="rId5"/>
          <a:stretch>
            <a:fillRect/>
          </a:stretch>
        </p:blipFill>
        <p:spPr>
          <a:xfrm>
            <a:off x="8248087" y="1439190"/>
            <a:ext cx="3803822" cy="522331"/>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4A8298F6-4AFD-C0B6-B26F-4D57DAD4C217}"/>
              </a:ext>
            </a:extLst>
          </p:cNvPr>
          <p:cNvPicPr>
            <a:picLocks noChangeAspect="1"/>
          </p:cNvPicPr>
          <p:nvPr/>
        </p:nvPicPr>
        <p:blipFill>
          <a:blip r:embed="rId6"/>
          <a:stretch>
            <a:fillRect/>
          </a:stretch>
        </p:blipFill>
        <p:spPr>
          <a:xfrm>
            <a:off x="5394364" y="3020304"/>
            <a:ext cx="6657499" cy="1938495"/>
          </a:xfrm>
          <a:prstGeom prst="rect">
            <a:avLst/>
          </a:prstGeom>
        </p:spPr>
      </p:pic>
    </p:spTree>
    <p:extLst>
      <p:ext uri="{BB962C8B-B14F-4D97-AF65-F5344CB8AC3E}">
        <p14:creationId xmlns:p14="http://schemas.microsoft.com/office/powerpoint/2010/main" val="4149249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173</TotalTime>
  <Words>1566</Words>
  <Application>Microsoft Office PowerPoint</Application>
  <PresentationFormat>Widescreen</PresentationFormat>
  <Paragraphs>156</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Aptos Display</vt:lpstr>
      <vt:lpstr>Arial</vt:lpstr>
      <vt:lpstr>Calibri</vt:lpstr>
      <vt:lpstr>Söhne</vt:lpstr>
      <vt:lpstr>Times New Roman</vt:lpstr>
      <vt:lpstr>Office Theme</vt:lpstr>
      <vt:lpstr>ASSESSING THE SIGNIFICANT MORPHOLOGICAL  FACTORS ASSOCIATED WITH DEVELOPMENT OF BREAST CANCER </vt:lpstr>
      <vt:lpstr>  INTRODUCTION</vt:lpstr>
      <vt:lpstr>PowerPoint Presentation</vt:lpstr>
      <vt:lpstr>Dataset description</vt:lpstr>
      <vt:lpstr>PowerPoint Presentation</vt:lpstr>
      <vt:lpstr>Methodology </vt:lpstr>
      <vt:lpstr>IMPORTING DATA</vt:lpstr>
      <vt:lpstr>DATA DESCRIPTION </vt:lpstr>
      <vt:lpstr>DATA CLEANING</vt:lpstr>
      <vt:lpstr>PowerPoint Presentation</vt:lpstr>
      <vt:lpstr>DESCRIPTIVE STATISTICS</vt:lpstr>
      <vt:lpstr> NORMALITY TESTING</vt:lpstr>
      <vt:lpstr>EXPLORATORY DATA ANALYSIS AND DATA VISUALIZATION</vt:lpstr>
      <vt:lpstr>DATA VISUALIZATION</vt:lpstr>
      <vt:lpstr>DATA VISUALIZATION</vt:lpstr>
      <vt:lpstr>DATA VISUALIZATION </vt:lpstr>
      <vt:lpstr>PowerPoint Presentation</vt:lpstr>
      <vt:lpstr>Correlation matrix</vt:lpstr>
      <vt:lpstr>PowerPoint Presentation</vt:lpstr>
      <vt:lpstr>PowerPoint Presentation</vt:lpstr>
      <vt:lpstr>PowerPoint Presentation</vt:lpstr>
      <vt:lpstr> MACHINE LEARNING MODELS   Logistic regression </vt:lpstr>
      <vt:lpstr>Logistic regression</vt:lpstr>
      <vt:lpstr>RESULTS AND CONCLUSION</vt:lpstr>
      <vt:lpstr>LIMITATIONS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for Breast Cancer Diagnosis: Leveraging Statistical Techniques and Machine Learning</dc:title>
  <dc:creator>Vignitha Maddipatla</dc:creator>
  <cp:lastModifiedBy>Penmetsa, Yazna</cp:lastModifiedBy>
  <cp:revision>234</cp:revision>
  <dcterms:created xsi:type="dcterms:W3CDTF">2024-04-30T00:32:15Z</dcterms:created>
  <dcterms:modified xsi:type="dcterms:W3CDTF">2024-09-18T04:38:15Z</dcterms:modified>
</cp:coreProperties>
</file>