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674" r:id="rId2"/>
  </p:sldMasterIdLst>
  <p:sldIdLst>
    <p:sldId id="256" r:id="rId3"/>
    <p:sldId id="257" r:id="rId4"/>
    <p:sldId id="266" r:id="rId5"/>
    <p:sldId id="267" r:id="rId6"/>
    <p:sldId id="258" r:id="rId7"/>
    <p:sldId id="259" r:id="rId8"/>
    <p:sldId id="260" r:id="rId9"/>
    <p:sldId id="261" r:id="rId10"/>
    <p:sldId id="262" r:id="rId11"/>
    <p:sldId id="263" r:id="rId12"/>
    <p:sldId id="264" r:id="rId13"/>
    <p:sldId id="265"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4660"/>
  </p:normalViewPr>
  <p:slideViewPr>
    <p:cSldViewPr snapToGrid="0">
      <p:cViewPr varScale="1">
        <p:scale>
          <a:sx n="86" d="100"/>
          <a:sy n="86" d="100"/>
        </p:scale>
        <p:origin x="58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8/11/2021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0448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8/11/2021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2583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8/11/2021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8586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8/11/2021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835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8/11/2021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05408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8/11/2021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05165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8/11/2021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34721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8/11/2021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90482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8/11/2021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15754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8/11/2021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55820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8/11/2021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7542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8/11/2021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9196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8/11/2021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7685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8/11/2021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17538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8/11/2021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275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8/11/2021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4650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8/11/2021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6100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8/11/2021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7876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8/11/2021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199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8/11/2021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1045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8/11/2021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497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8/11/2021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241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8/11/2021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31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8/11/2021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21862725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13" r:id="rId5"/>
    <p:sldLayoutId id="2147483714" r:id="rId6"/>
    <p:sldLayoutId id="2147483719" r:id="rId7"/>
    <p:sldLayoutId id="2147483715" r:id="rId8"/>
    <p:sldLayoutId id="2147483716" r:id="rId9"/>
    <p:sldLayoutId id="2147483717" r:id="rId10"/>
    <p:sldLayoutId id="214748371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8/11/2021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88669957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2" r:id="rId7"/>
    <p:sldLayoutId id="2147483663" r:id="rId8"/>
    <p:sldLayoutId id="2147483664" r:id="rId9"/>
    <p:sldLayoutId id="2147483665" r:id="rId10"/>
    <p:sldLayoutId id="2147483666" r:id="rId11"/>
    <p:sldLayoutId id="2147483668"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D294E7E-62D8-48F8-A01E-1A457B5CA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FBCADCC9-9C0D-4CE3-8966-44472EFCF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05FD221C-EDD3-49D9-90A7-260CECEE1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Computer script on a screen">
            <a:extLst>
              <a:ext uri="{FF2B5EF4-FFF2-40B4-BE49-F238E27FC236}">
                <a16:creationId xmlns:a16="http://schemas.microsoft.com/office/drawing/2014/main" id="{4B390F38-AC15-41E6-9400-BE2C739E6ADE}"/>
              </a:ext>
            </a:extLst>
          </p:cNvPr>
          <p:cNvPicPr>
            <a:picLocks noChangeAspect="1"/>
          </p:cNvPicPr>
          <p:nvPr/>
        </p:nvPicPr>
        <p:blipFill rotWithShape="1">
          <a:blip r:embed="rId2">
            <a:alphaModFix amt="70000"/>
          </a:blip>
          <a:srcRect t="7015" r="-1" b="8710"/>
          <a:stretch/>
        </p:blipFill>
        <p:spPr>
          <a:xfrm>
            <a:off x="20" y="10"/>
            <a:ext cx="12188932" cy="6856614"/>
          </a:xfrm>
          <a:prstGeom prst="rect">
            <a:avLst/>
          </a:prstGeom>
        </p:spPr>
      </p:pic>
      <p:grpSp>
        <p:nvGrpSpPr>
          <p:cNvPr id="25" name="Top Left">
            <a:extLst>
              <a:ext uri="{FF2B5EF4-FFF2-40B4-BE49-F238E27FC236}">
                <a16:creationId xmlns:a16="http://schemas.microsoft.com/office/drawing/2014/main" id="{B858DA4F-B13B-4D82-A95F-CBF114BDDD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26" name="Freeform: Shape 25">
              <a:extLst>
                <a:ext uri="{FF2B5EF4-FFF2-40B4-BE49-F238E27FC236}">
                  <a16:creationId xmlns:a16="http://schemas.microsoft.com/office/drawing/2014/main" id="{CA4C0D61-C854-46C1-85D7-10CCCB952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12700" cap="rnd">
              <a:solidFill>
                <a:schemeClr val="bg2">
                  <a:alpha val="24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C0CC377-89ED-4A85-84B3-011B44D54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12700" cap="rnd">
              <a:solidFill>
                <a:schemeClr val="bg2">
                  <a:alpha val="24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CC44302-CB8C-48E2-B1CD-BA4D30DA6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EAC85F3-ABB7-4AE5-A19F-69B28F09A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12700" cap="rnd">
              <a:solidFill>
                <a:schemeClr val="bg2">
                  <a:alpha val="24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D6442C7-EA96-48F7-8E52-15B32EDD6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12700" cap="rnd">
              <a:solidFill>
                <a:schemeClr val="bg2">
                  <a:alpha val="24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ECB895E-B92E-4686-8B6F-BA0F9041C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32" name="Freeform: Shape 31">
              <a:extLst>
                <a:ext uri="{FF2B5EF4-FFF2-40B4-BE49-F238E27FC236}">
                  <a16:creationId xmlns:a16="http://schemas.microsoft.com/office/drawing/2014/main" id="{357CEDFC-C202-445C-9D3B-467FB3DCE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763FC30-4283-464C-932E-272A62FE5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0DE2B79E-20B8-482A-9098-FCAEF6B21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27ECCA13-011E-4D0B-8827-B1DFEF094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24CCC8FF-3393-4965-BD21-DCB37A2453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12700" cap="rnd">
              <a:solidFill>
                <a:schemeClr val="bg2">
                  <a:alpha val="24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A6D6870E-B40A-4E80-A706-BA8CB5E21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38" name="Freeform: Shape 37">
              <a:extLst>
                <a:ext uri="{FF2B5EF4-FFF2-40B4-BE49-F238E27FC236}">
                  <a16:creationId xmlns:a16="http://schemas.microsoft.com/office/drawing/2014/main" id="{81B66FCF-F34F-4C17-A29E-EE8E13812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12700" cap="rnd">
              <a:solidFill>
                <a:schemeClr val="bg2">
                  <a:alpha val="24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FD861033-CAAF-46D9-B275-DCF52F2CB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12700" cap="rnd">
              <a:solidFill>
                <a:schemeClr val="bg2">
                  <a:alpha val="24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30B9015-F708-485A-9F3F-7E0623037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12700" cap="rnd">
              <a:solidFill>
                <a:schemeClr val="bg2">
                  <a:alpha val="24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33441AA6-F9EC-411F-A4FB-9B7EE56C5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A6968039-0590-4D7E-ADDB-E70FAF504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12700" cap="rnd">
              <a:solidFill>
                <a:schemeClr val="bg2">
                  <a:alpha val="24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CBFFD17E-72B9-443C-8D9A-C2140F3E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5"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2227F8EB-7284-4904-98C3-32BCBD33A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12700" cap="rnd">
              <a:solidFill>
                <a:schemeClr val="bg2">
                  <a:alpha val="24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546E1AF-525C-4FD2-BAE6-9D672248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12700" cap="rnd">
              <a:solidFill>
                <a:schemeClr val="bg2">
                  <a:alpha val="24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704EA0D3-F1E3-4AF6-B30E-791175E31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12700" cap="rnd">
              <a:solidFill>
                <a:schemeClr val="bg2">
                  <a:alpha val="24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2910BB0F-2FD9-4EA6-82D7-5226F29AB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12700" cap="rnd">
              <a:solidFill>
                <a:schemeClr val="bg2">
                  <a:alpha val="24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619C1A72-0647-44E4-9BB1-EA823EED5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12700" cap="rnd">
              <a:solidFill>
                <a:schemeClr val="bg2">
                  <a:alpha val="24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2C60E4D0-A72D-4248-AFA0-D70960B66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12700" cap="rnd">
              <a:solidFill>
                <a:schemeClr val="bg2">
                  <a:alpha val="24000"/>
                </a:schemeClr>
              </a:solidFill>
              <a:prstDash val="lgDash"/>
              <a:round/>
            </a:ln>
          </p:spPr>
          <p:txBody>
            <a:bodyPr rtlCol="0" anchor="ctr"/>
            <a:lstStyle/>
            <a:p>
              <a:endParaRPr lang="en-US"/>
            </a:p>
          </p:txBody>
        </p:sp>
      </p:grpSp>
      <p:grpSp>
        <p:nvGrpSpPr>
          <p:cNvPr id="51" name="Bottom Right">
            <a:extLst>
              <a:ext uri="{FF2B5EF4-FFF2-40B4-BE49-F238E27FC236}">
                <a16:creationId xmlns:a16="http://schemas.microsoft.com/office/drawing/2014/main" id="{D77BF9F5-CA63-42A6-AC93-C2BDF4727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2" name="Graphic 157">
              <a:extLst>
                <a:ext uri="{FF2B5EF4-FFF2-40B4-BE49-F238E27FC236}">
                  <a16:creationId xmlns:a16="http://schemas.microsoft.com/office/drawing/2014/main" id="{C22D3699-92E0-4110-BE54-403EAAA4812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825D3809-6A64-4183-9441-73C86E340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90860AFF-1118-48A2-80D7-49ACC1BBE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4D71319B-713A-4047-B185-F7DDC442D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7C66AF50-C9BC-4B16-9CE0-B0D49B8FF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51516E0C-2F47-4B95-8D54-336B5CEDB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F495B569-90F7-429A-9E93-88A1B179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7DD4E57A-FF24-4B18-B1C4-E81FE8F07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B9587FA4-87B9-445D-ABE2-BAF734591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F08A578-AEC4-4BAF-B064-B3E035F58CA2}"/>
              </a:ext>
            </a:extLst>
          </p:cNvPr>
          <p:cNvSpPr>
            <a:spLocks noGrp="1"/>
          </p:cNvSpPr>
          <p:nvPr>
            <p:ph type="ctrTitle"/>
          </p:nvPr>
        </p:nvSpPr>
        <p:spPr>
          <a:xfrm>
            <a:off x="5001841" y="726641"/>
            <a:ext cx="5998193" cy="3187427"/>
          </a:xfrm>
        </p:spPr>
        <p:txBody>
          <a:bodyPr>
            <a:normAutofit/>
          </a:bodyPr>
          <a:lstStyle/>
          <a:p>
            <a:pPr algn="r">
              <a:lnSpc>
                <a:spcPct val="90000"/>
              </a:lnSpc>
            </a:pPr>
            <a:r>
              <a:rPr lang="en-US" sz="5400" b="1" dirty="0">
                <a:solidFill>
                  <a:srgbClr val="FFFFFF"/>
                </a:solidFill>
                <a:latin typeface="+mn-lt"/>
              </a:rPr>
              <a:t>MCO1: Comparing Sorting Algorithms</a:t>
            </a:r>
          </a:p>
        </p:txBody>
      </p:sp>
      <p:sp>
        <p:nvSpPr>
          <p:cNvPr id="3" name="Subtitle 2">
            <a:extLst>
              <a:ext uri="{FF2B5EF4-FFF2-40B4-BE49-F238E27FC236}">
                <a16:creationId xmlns:a16="http://schemas.microsoft.com/office/drawing/2014/main" id="{54DFFCE0-E7E8-49CF-807A-2C0AA94A0DE8}"/>
              </a:ext>
            </a:extLst>
          </p:cNvPr>
          <p:cNvSpPr>
            <a:spLocks noGrp="1"/>
          </p:cNvSpPr>
          <p:nvPr>
            <p:ph type="subTitle" idx="1"/>
          </p:nvPr>
        </p:nvSpPr>
        <p:spPr>
          <a:xfrm>
            <a:off x="4994025" y="4069781"/>
            <a:ext cx="5993576" cy="2043305"/>
          </a:xfrm>
        </p:spPr>
        <p:txBody>
          <a:bodyPr>
            <a:normAutofit/>
          </a:bodyPr>
          <a:lstStyle/>
          <a:p>
            <a:pPr algn="r"/>
            <a:r>
              <a:rPr lang="en-US" sz="2200">
                <a:solidFill>
                  <a:srgbClr val="FFFFFF"/>
                </a:solidFill>
              </a:rPr>
              <a:t>GROUP 8</a:t>
            </a:r>
          </a:p>
          <a:p>
            <a:pPr algn="r"/>
            <a:r>
              <a:rPr lang="en-US" sz="2200">
                <a:solidFill>
                  <a:srgbClr val="FFFFFF"/>
                </a:solidFill>
              </a:rPr>
              <a:t>David Grasparil</a:t>
            </a:r>
          </a:p>
          <a:p>
            <a:pPr algn="r"/>
            <a:r>
              <a:rPr lang="en-US" sz="2200">
                <a:solidFill>
                  <a:srgbClr val="FFFFFF"/>
                </a:solidFill>
              </a:rPr>
              <a:t>Yazle Sean Ligot</a:t>
            </a:r>
          </a:p>
        </p:txBody>
      </p:sp>
      <p:grpSp>
        <p:nvGrpSpPr>
          <p:cNvPr id="62" name="Cross">
            <a:extLst>
              <a:ext uri="{FF2B5EF4-FFF2-40B4-BE49-F238E27FC236}">
                <a16:creationId xmlns:a16="http://schemas.microsoft.com/office/drawing/2014/main" id="{94D09F36-C387-49FA-9BEA-D0427CE84C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7877" y="4001584"/>
            <a:ext cx="118872" cy="118872"/>
            <a:chOff x="1175347" y="3733800"/>
            <a:chExt cx="118872" cy="118872"/>
          </a:xfrm>
        </p:grpSpPr>
        <p:cxnSp>
          <p:nvCxnSpPr>
            <p:cNvPr id="63" name="Straight Connector 62">
              <a:extLst>
                <a:ext uri="{FF2B5EF4-FFF2-40B4-BE49-F238E27FC236}">
                  <a16:creationId xmlns:a16="http://schemas.microsoft.com/office/drawing/2014/main" id="{F4892719-E852-41F7-8526-E42BBE1EB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64" name="Straight Connector 63">
              <a:extLst>
                <a:ext uri="{FF2B5EF4-FFF2-40B4-BE49-F238E27FC236}">
                  <a16:creationId xmlns:a16="http://schemas.microsoft.com/office/drawing/2014/main" id="{88EA6DD1-E3D2-4B98-85DC-1F975A09F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70033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43BE-4CBA-4FB7-8485-F568C0EEA1E4}"/>
              </a:ext>
            </a:extLst>
          </p:cNvPr>
          <p:cNvSpPr>
            <a:spLocks noGrp="1"/>
          </p:cNvSpPr>
          <p:nvPr>
            <p:ph type="title"/>
          </p:nvPr>
        </p:nvSpPr>
        <p:spPr/>
        <p:txBody>
          <a:bodyPr/>
          <a:lstStyle/>
          <a:p>
            <a:pPr algn="ctr"/>
            <a:r>
              <a:rPr lang="en-US" dirty="0"/>
              <a:t>Comparison and Analysis</a:t>
            </a:r>
          </a:p>
        </p:txBody>
      </p:sp>
      <p:pic>
        <p:nvPicPr>
          <p:cNvPr id="7170" name="Picture 2" descr="Chart, line chart&#10;&#10;Description automatically generated">
            <a:extLst>
              <a:ext uri="{FF2B5EF4-FFF2-40B4-BE49-F238E27FC236}">
                <a16:creationId xmlns:a16="http://schemas.microsoft.com/office/drawing/2014/main" id="{36C20018-0B24-4CBE-A287-2F8C772CD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453" y="1690688"/>
            <a:ext cx="8877093" cy="4705173"/>
          </a:xfrm>
          <a:prstGeom prst="rect">
            <a:avLst/>
          </a:prstGeom>
          <a:noFill/>
        </p:spPr>
      </p:pic>
    </p:spTree>
    <p:extLst>
      <p:ext uri="{BB962C8B-B14F-4D97-AF65-F5344CB8AC3E}">
        <p14:creationId xmlns:p14="http://schemas.microsoft.com/office/powerpoint/2010/main" val="2158073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B9CD-B4AC-4652-BFA2-CBC7379ECC4A}"/>
              </a:ext>
            </a:extLst>
          </p:cNvPr>
          <p:cNvSpPr>
            <a:spLocks noGrp="1"/>
          </p:cNvSpPr>
          <p:nvPr>
            <p:ph type="title"/>
          </p:nvPr>
        </p:nvSpPr>
        <p:spPr/>
        <p:txBody>
          <a:bodyPr/>
          <a:lstStyle/>
          <a:p>
            <a:pPr algn="ctr"/>
            <a:r>
              <a:rPr lang="en-US" dirty="0"/>
              <a:t>Comparison and Analysis</a:t>
            </a:r>
          </a:p>
        </p:txBody>
      </p:sp>
      <p:pic>
        <p:nvPicPr>
          <p:cNvPr id="8194" name="Picture 2" descr="Chart, line chart&#10;&#10;Description automatically generated">
            <a:extLst>
              <a:ext uri="{FF2B5EF4-FFF2-40B4-BE49-F238E27FC236}">
                <a16:creationId xmlns:a16="http://schemas.microsoft.com/office/drawing/2014/main" id="{2C69D854-E8FF-4CD7-B506-6195BD6A3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19" y="2539207"/>
            <a:ext cx="5516056" cy="2924174"/>
          </a:xfrm>
          <a:prstGeom prst="rect">
            <a:avLst/>
          </a:prstGeom>
          <a:noFill/>
        </p:spPr>
      </p:pic>
      <p:pic>
        <p:nvPicPr>
          <p:cNvPr id="9218" name="Picture 2" descr="Chart, line chart&#10;&#10;Description automatically generated">
            <a:extLst>
              <a:ext uri="{FF2B5EF4-FFF2-40B4-BE49-F238E27FC236}">
                <a16:creationId xmlns:a16="http://schemas.microsoft.com/office/drawing/2014/main" id="{9AD134DD-C99C-4FC8-9365-9FD87BA3B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727" y="2539207"/>
            <a:ext cx="5516056" cy="2924174"/>
          </a:xfrm>
          <a:prstGeom prst="rect">
            <a:avLst/>
          </a:prstGeom>
          <a:noFill/>
        </p:spPr>
      </p:pic>
    </p:spTree>
    <p:extLst>
      <p:ext uri="{BB962C8B-B14F-4D97-AF65-F5344CB8AC3E}">
        <p14:creationId xmlns:p14="http://schemas.microsoft.com/office/powerpoint/2010/main" val="3385171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6C84-1C12-42F5-B5FA-D6481F9A6F4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6143569-C63A-437A-A1A3-1E1FA2F93B8D}"/>
              </a:ext>
            </a:extLst>
          </p:cNvPr>
          <p:cNvSpPr>
            <a:spLocks noGrp="1"/>
          </p:cNvSpPr>
          <p:nvPr>
            <p:ph idx="1"/>
          </p:nvPr>
        </p:nvSpPr>
        <p:spPr/>
        <p:txBody>
          <a:bodyPr/>
          <a:lstStyle/>
          <a:p>
            <a:r>
              <a:rPr lang="en-US" sz="1800" b="0" i="0" u="none" strike="noStrike" dirty="0">
                <a:solidFill>
                  <a:srgbClr val="000000"/>
                </a:solidFill>
                <a:effectLst/>
                <a:latin typeface="Century Gothic" panose="020B0502020202020204" pitchFamily="34" charset="0"/>
              </a:rPr>
              <a:t>Despite the variety of sorting algorithms, because of the unique characteristics of the algorithms and the way they are implemented and structured created various results from the experiment, we can say that every algorithm is useful in certain circumstances</a:t>
            </a:r>
            <a:endParaRPr lang="en-US" sz="1800" dirty="0">
              <a:solidFill>
                <a:srgbClr val="000000"/>
              </a:solidFill>
              <a:latin typeface="Century Gothic" panose="020B0502020202020204" pitchFamily="34" charset="0"/>
            </a:endParaRPr>
          </a:p>
          <a:p>
            <a:r>
              <a:rPr lang="en-US" sz="1800" dirty="0">
                <a:solidFill>
                  <a:srgbClr val="000000"/>
                </a:solidFill>
                <a:latin typeface="Century Gothic" panose="020B0502020202020204" pitchFamily="34" charset="0"/>
              </a:rPr>
              <a:t>T</a:t>
            </a:r>
            <a:r>
              <a:rPr lang="en-US" sz="1800" b="0" i="0" u="none" strike="noStrike" dirty="0">
                <a:solidFill>
                  <a:srgbClr val="000000"/>
                </a:solidFill>
                <a:effectLst/>
                <a:latin typeface="Century Gothic" panose="020B0502020202020204" pitchFamily="34" charset="0"/>
              </a:rPr>
              <a:t>here are indeed sorting algorithms that can perform differently but it highlights what they excel on.</a:t>
            </a:r>
          </a:p>
          <a:p>
            <a:r>
              <a:rPr lang="en-US" sz="1800" dirty="0">
                <a:solidFill>
                  <a:srgbClr val="000000"/>
                </a:solidFill>
                <a:latin typeface="Century Gothic" panose="020B0502020202020204" pitchFamily="34" charset="0"/>
              </a:rPr>
              <a:t>For random data, Quicksort was the most efficient, but over time we might want to have a more consistent time to sort vs size ratio, which merge sort gives.</a:t>
            </a:r>
          </a:p>
          <a:p>
            <a:r>
              <a:rPr lang="en-US" sz="1800" dirty="0">
                <a:solidFill>
                  <a:srgbClr val="000000"/>
                </a:solidFill>
                <a:latin typeface="Century Gothic" panose="020B0502020202020204" pitchFamily="34" charset="0"/>
              </a:rPr>
              <a:t>For simple tasks, or demonstration examples especially those that are meant to teach new programmers , bubble/selection sort is the best option.</a:t>
            </a:r>
            <a:endParaRPr lang="en-US" dirty="0"/>
          </a:p>
        </p:txBody>
      </p:sp>
    </p:spTree>
    <p:extLst>
      <p:ext uri="{BB962C8B-B14F-4D97-AF65-F5344CB8AC3E}">
        <p14:creationId xmlns:p14="http://schemas.microsoft.com/office/powerpoint/2010/main" val="1875787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3" descr="Computer script on a screen">
            <a:extLst>
              <a:ext uri="{FF2B5EF4-FFF2-40B4-BE49-F238E27FC236}">
                <a16:creationId xmlns:a16="http://schemas.microsoft.com/office/drawing/2014/main" id="{4B390F38-AC15-41E6-9400-BE2C739E6ADE}"/>
              </a:ext>
            </a:extLst>
          </p:cNvPr>
          <p:cNvPicPr>
            <a:picLocks noChangeAspect="1"/>
          </p:cNvPicPr>
          <p:nvPr/>
        </p:nvPicPr>
        <p:blipFill rotWithShape="1">
          <a:blip r:embed="rId2">
            <a:alphaModFix amt="70000"/>
          </a:blip>
          <a:srcRect t="7015" r="-1" b="8710"/>
          <a:stretch/>
        </p:blipFill>
        <p:spPr>
          <a:xfrm>
            <a:off x="20" y="10"/>
            <a:ext cx="12188932" cy="6856614"/>
          </a:xfrm>
          <a:prstGeom prst="rect">
            <a:avLst/>
          </a:prstGeom>
        </p:spPr>
      </p:pic>
      <p:sp>
        <p:nvSpPr>
          <p:cNvPr id="2" name="Title 1">
            <a:extLst>
              <a:ext uri="{FF2B5EF4-FFF2-40B4-BE49-F238E27FC236}">
                <a16:creationId xmlns:a16="http://schemas.microsoft.com/office/drawing/2014/main" id="{6F08A578-AEC4-4BAF-B064-B3E035F58CA2}"/>
              </a:ext>
            </a:extLst>
          </p:cNvPr>
          <p:cNvSpPr>
            <a:spLocks noGrp="1"/>
          </p:cNvSpPr>
          <p:nvPr>
            <p:ph type="ctrTitle"/>
          </p:nvPr>
        </p:nvSpPr>
        <p:spPr>
          <a:xfrm>
            <a:off x="5001841" y="726641"/>
            <a:ext cx="5998193" cy="3187427"/>
          </a:xfrm>
        </p:spPr>
        <p:txBody>
          <a:bodyPr>
            <a:normAutofit/>
          </a:bodyPr>
          <a:lstStyle/>
          <a:p>
            <a:pPr algn="r">
              <a:lnSpc>
                <a:spcPct val="90000"/>
              </a:lnSpc>
            </a:pPr>
            <a:r>
              <a:rPr lang="en-US" sz="5400" b="1" dirty="0">
                <a:solidFill>
                  <a:srgbClr val="FFFFFF"/>
                </a:solidFill>
                <a:latin typeface="+mn-lt"/>
              </a:rPr>
              <a:t>MCO1: Comparing Sorting Algorithms</a:t>
            </a:r>
          </a:p>
        </p:txBody>
      </p:sp>
      <p:sp>
        <p:nvSpPr>
          <p:cNvPr id="3" name="Subtitle 2">
            <a:extLst>
              <a:ext uri="{FF2B5EF4-FFF2-40B4-BE49-F238E27FC236}">
                <a16:creationId xmlns:a16="http://schemas.microsoft.com/office/drawing/2014/main" id="{54DFFCE0-E7E8-49CF-807A-2C0AA94A0DE8}"/>
              </a:ext>
            </a:extLst>
          </p:cNvPr>
          <p:cNvSpPr>
            <a:spLocks noGrp="1"/>
          </p:cNvSpPr>
          <p:nvPr>
            <p:ph type="subTitle" idx="1"/>
          </p:nvPr>
        </p:nvSpPr>
        <p:spPr>
          <a:xfrm>
            <a:off x="4994025" y="4069781"/>
            <a:ext cx="5993576" cy="2043305"/>
          </a:xfrm>
        </p:spPr>
        <p:txBody>
          <a:bodyPr>
            <a:normAutofit/>
          </a:bodyPr>
          <a:lstStyle/>
          <a:p>
            <a:pPr algn="r"/>
            <a:r>
              <a:rPr lang="en-US" sz="2200">
                <a:solidFill>
                  <a:srgbClr val="FFFFFF"/>
                </a:solidFill>
              </a:rPr>
              <a:t>GROUP 8</a:t>
            </a:r>
          </a:p>
          <a:p>
            <a:pPr algn="r"/>
            <a:r>
              <a:rPr lang="en-US" sz="2200">
                <a:solidFill>
                  <a:srgbClr val="FFFFFF"/>
                </a:solidFill>
              </a:rPr>
              <a:t>David Grasparil</a:t>
            </a:r>
          </a:p>
          <a:p>
            <a:pPr algn="r"/>
            <a:r>
              <a:rPr lang="en-US" sz="2200">
                <a:solidFill>
                  <a:srgbClr val="FFFFFF"/>
                </a:solidFill>
              </a:rPr>
              <a:t>Yazle Sean Ligot</a:t>
            </a:r>
          </a:p>
        </p:txBody>
      </p:sp>
    </p:spTree>
    <p:extLst>
      <p:ext uri="{BB962C8B-B14F-4D97-AF65-F5344CB8AC3E}">
        <p14:creationId xmlns:p14="http://schemas.microsoft.com/office/powerpoint/2010/main" val="2786826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7C3F-E0EF-459F-9296-FCC880D6AB5A}"/>
              </a:ext>
            </a:extLst>
          </p:cNvPr>
          <p:cNvSpPr>
            <a:spLocks noGrp="1"/>
          </p:cNvSpPr>
          <p:nvPr>
            <p:ph type="title"/>
          </p:nvPr>
        </p:nvSpPr>
        <p:spPr/>
        <p:txBody>
          <a:bodyPr/>
          <a:lstStyle/>
          <a:p>
            <a:r>
              <a:rPr lang="en-US" dirty="0"/>
              <a:t>Comparing Sorting Algorithms</a:t>
            </a:r>
          </a:p>
        </p:txBody>
      </p:sp>
      <p:sp>
        <p:nvSpPr>
          <p:cNvPr id="3" name="Content Placeholder 2">
            <a:extLst>
              <a:ext uri="{FF2B5EF4-FFF2-40B4-BE49-F238E27FC236}">
                <a16:creationId xmlns:a16="http://schemas.microsoft.com/office/drawing/2014/main" id="{A5924A3F-8DB2-4B7E-8B3D-F60F877F9373}"/>
              </a:ext>
            </a:extLst>
          </p:cNvPr>
          <p:cNvSpPr>
            <a:spLocks noGrp="1"/>
          </p:cNvSpPr>
          <p:nvPr>
            <p:ph idx="1"/>
          </p:nvPr>
        </p:nvSpPr>
        <p:spPr/>
        <p:txBody>
          <a:bodyPr/>
          <a:lstStyle/>
          <a:p>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Each sorting algorithm works differently by nature thus making each sorting algorithm unique.</a:t>
            </a:r>
          </a:p>
          <a:p>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The idea of the project is to serve as foundation for algorithm analysis. The materials, specifically the sorting algorithms, are to be analyzed, evaluated, and compared to each algorithm.</a:t>
            </a:r>
            <a:r>
              <a:rPr lang="en-US" sz="1800" dirty="0">
                <a:latin typeface="Century Gothic" panose="020B0502020202020204" pitchFamily="34" charset="0"/>
                <a:ea typeface="Times New Roman" panose="02020603050405020304" pitchFamily="18" charset="0"/>
                <a:cs typeface="Times New Roman" panose="02020603050405020304" pitchFamily="18" charset="0"/>
              </a:rPr>
              <a:t> (both time and space efficiency)</a:t>
            </a:r>
          </a:p>
          <a:p>
            <a:r>
              <a:rPr lang="en-US" sz="1800" b="0" dirty="0">
                <a:effectLst/>
                <a:latin typeface="Century Gothic" panose="020B0502020202020204" pitchFamily="34" charset="0"/>
              </a:rPr>
              <a:t>While theoretically speaking, some of the algorithms that are to be tested are fast on paper, this experiment shall determine the performance of each algorithm under the same conditions in order to grasp the qualities of the sorting algorithm.</a:t>
            </a:r>
            <a:endParaRPr lang="en-US" sz="1800" b="1" dirty="0">
              <a:effectLst/>
              <a:latin typeface="Times New Roman" panose="02020603050405020304" pitchFamily="18" charset="0"/>
            </a:endParaRPr>
          </a:p>
        </p:txBody>
      </p:sp>
    </p:spTree>
    <p:extLst>
      <p:ext uri="{BB962C8B-B14F-4D97-AF65-F5344CB8AC3E}">
        <p14:creationId xmlns:p14="http://schemas.microsoft.com/office/powerpoint/2010/main" val="2696803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9640-AC3E-4DE8-BAD7-C803D03DFEAD}"/>
              </a:ext>
            </a:extLst>
          </p:cNvPr>
          <p:cNvSpPr>
            <a:spLocks noGrp="1"/>
          </p:cNvSpPr>
          <p:nvPr>
            <p:ph type="title"/>
          </p:nvPr>
        </p:nvSpPr>
        <p:spPr/>
        <p:txBody>
          <a:bodyPr/>
          <a:lstStyle/>
          <a:p>
            <a:r>
              <a:rPr lang="en-US" dirty="0"/>
              <a:t>How Each Algorithm Works</a:t>
            </a:r>
          </a:p>
        </p:txBody>
      </p:sp>
      <p:sp>
        <p:nvSpPr>
          <p:cNvPr id="3" name="Text Placeholder 2">
            <a:extLst>
              <a:ext uri="{FF2B5EF4-FFF2-40B4-BE49-F238E27FC236}">
                <a16:creationId xmlns:a16="http://schemas.microsoft.com/office/drawing/2014/main" id="{D8957161-22D5-4673-B6E8-BF471D02F25F}"/>
              </a:ext>
            </a:extLst>
          </p:cNvPr>
          <p:cNvSpPr>
            <a:spLocks noGrp="1"/>
          </p:cNvSpPr>
          <p:nvPr>
            <p:ph type="body" idx="1"/>
          </p:nvPr>
        </p:nvSpPr>
        <p:spPr>
          <a:xfrm>
            <a:off x="839788" y="1681163"/>
            <a:ext cx="2670029" cy="823912"/>
          </a:xfrm>
        </p:spPr>
        <p:txBody>
          <a:bodyPr/>
          <a:lstStyle/>
          <a:p>
            <a:r>
              <a:rPr lang="en-US" dirty="0"/>
              <a:t>Bubble Sort</a:t>
            </a:r>
          </a:p>
        </p:txBody>
      </p:sp>
      <p:sp>
        <p:nvSpPr>
          <p:cNvPr id="4" name="Content Placeholder 3">
            <a:extLst>
              <a:ext uri="{FF2B5EF4-FFF2-40B4-BE49-F238E27FC236}">
                <a16:creationId xmlns:a16="http://schemas.microsoft.com/office/drawing/2014/main" id="{587875DF-1C9F-4F16-8992-0EF41573EDF0}"/>
              </a:ext>
            </a:extLst>
          </p:cNvPr>
          <p:cNvSpPr>
            <a:spLocks noGrp="1"/>
          </p:cNvSpPr>
          <p:nvPr>
            <p:ph sz="half" idx="2"/>
          </p:nvPr>
        </p:nvSpPr>
        <p:spPr>
          <a:xfrm>
            <a:off x="839789" y="2505075"/>
            <a:ext cx="2670028" cy="3684588"/>
          </a:xfrm>
        </p:spPr>
        <p:txBody>
          <a:bodyPr/>
          <a:lstStyle/>
          <a:p>
            <a:r>
              <a:rPr lang="en-US" dirty="0"/>
              <a:t>Compares two elements that are side by side</a:t>
            </a:r>
          </a:p>
        </p:txBody>
      </p:sp>
      <p:sp>
        <p:nvSpPr>
          <p:cNvPr id="7" name="Text Placeholder 2">
            <a:extLst>
              <a:ext uri="{FF2B5EF4-FFF2-40B4-BE49-F238E27FC236}">
                <a16:creationId xmlns:a16="http://schemas.microsoft.com/office/drawing/2014/main" id="{9CE6B202-47A8-4B74-A5EA-8FBA09A59B1B}"/>
              </a:ext>
            </a:extLst>
          </p:cNvPr>
          <p:cNvSpPr txBox="1">
            <a:spLocks/>
          </p:cNvSpPr>
          <p:nvPr/>
        </p:nvSpPr>
        <p:spPr>
          <a:xfrm>
            <a:off x="3509817" y="1681163"/>
            <a:ext cx="2670029"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400" b="1" kern="1200">
                <a:solidFill>
                  <a:schemeClr val="tx2"/>
                </a:solidFill>
                <a:latin typeface="+mn-lt"/>
                <a:ea typeface="+mn-ea"/>
                <a:cs typeface="+mn-cs"/>
              </a:defRPr>
            </a:lvl1pPr>
            <a:lvl2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2000" b="1" kern="1200">
                <a:solidFill>
                  <a:schemeClr val="tx2"/>
                </a:solidFill>
                <a:latin typeface="+mn-lt"/>
                <a:ea typeface="+mn-ea"/>
                <a:cs typeface="+mn-cs"/>
              </a:defRPr>
            </a:lvl2pPr>
            <a:lvl3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800" b="1" kern="1200">
                <a:solidFill>
                  <a:schemeClr val="tx2"/>
                </a:solidFill>
                <a:latin typeface="+mn-lt"/>
                <a:ea typeface="+mn-ea"/>
                <a:cs typeface="+mn-cs"/>
              </a:defRPr>
            </a:lvl3pPr>
            <a:lvl4pPr marL="1371600" indent="0" algn="l" defTabSz="914400" rtl="0" eaLnBrk="1" latinLnBrk="0" hangingPunct="1">
              <a:lnSpc>
                <a:spcPct val="110000"/>
              </a:lnSpc>
              <a:spcBef>
                <a:spcPts val="500"/>
              </a:spcBef>
              <a:buClr>
                <a:schemeClr val="accent5"/>
              </a:buClr>
              <a:buFont typeface="Avenir Next LT Pro" panose="020B0504020202020204" pitchFamily="34" charset="0"/>
              <a:buNone/>
              <a:defRPr sz="1600" b="1" kern="1200">
                <a:solidFill>
                  <a:schemeClr val="tx2"/>
                </a:solidFill>
                <a:latin typeface="+mn-lt"/>
                <a:ea typeface="+mn-ea"/>
                <a:cs typeface="+mn-cs"/>
              </a:defRPr>
            </a:lvl4pPr>
            <a:lvl5pPr marL="1828800" indent="0" algn="l" defTabSz="914400" rtl="0" eaLnBrk="1" latinLnBrk="0" hangingPunct="1">
              <a:lnSpc>
                <a:spcPct val="110000"/>
              </a:lnSpc>
              <a:spcBef>
                <a:spcPts val="500"/>
              </a:spcBef>
              <a:buClr>
                <a:schemeClr val="accent5"/>
              </a:buClr>
              <a:buFont typeface="Avenir Next LT Pro" panose="020B0504020202020204" pitchFamily="34" charset="0"/>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Selection Sort</a:t>
            </a:r>
          </a:p>
        </p:txBody>
      </p:sp>
      <p:sp>
        <p:nvSpPr>
          <p:cNvPr id="8" name="Content Placeholder 3">
            <a:extLst>
              <a:ext uri="{FF2B5EF4-FFF2-40B4-BE49-F238E27FC236}">
                <a16:creationId xmlns:a16="http://schemas.microsoft.com/office/drawing/2014/main" id="{3D83AD6F-027C-4B24-8064-058D540DC347}"/>
              </a:ext>
            </a:extLst>
          </p:cNvPr>
          <p:cNvSpPr txBox="1">
            <a:spLocks/>
          </p:cNvSpPr>
          <p:nvPr/>
        </p:nvSpPr>
        <p:spPr>
          <a:xfrm>
            <a:off x="3509818" y="2505075"/>
            <a:ext cx="2670028" cy="368458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Finds the smallest element from the unsorted array and moves it to the front of the sorted array</a:t>
            </a:r>
          </a:p>
        </p:txBody>
      </p:sp>
      <p:sp>
        <p:nvSpPr>
          <p:cNvPr id="9" name="Text Placeholder 2">
            <a:extLst>
              <a:ext uri="{FF2B5EF4-FFF2-40B4-BE49-F238E27FC236}">
                <a16:creationId xmlns:a16="http://schemas.microsoft.com/office/drawing/2014/main" id="{9EF90935-5FAA-4C8A-989E-9B1109ED7A11}"/>
              </a:ext>
            </a:extLst>
          </p:cNvPr>
          <p:cNvSpPr txBox="1">
            <a:spLocks/>
          </p:cNvSpPr>
          <p:nvPr/>
        </p:nvSpPr>
        <p:spPr>
          <a:xfrm>
            <a:off x="6179845" y="1690688"/>
            <a:ext cx="2670029"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400" b="1" kern="1200">
                <a:solidFill>
                  <a:schemeClr val="tx2"/>
                </a:solidFill>
                <a:latin typeface="+mn-lt"/>
                <a:ea typeface="+mn-ea"/>
                <a:cs typeface="+mn-cs"/>
              </a:defRPr>
            </a:lvl1pPr>
            <a:lvl2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2000" b="1" kern="1200">
                <a:solidFill>
                  <a:schemeClr val="tx2"/>
                </a:solidFill>
                <a:latin typeface="+mn-lt"/>
                <a:ea typeface="+mn-ea"/>
                <a:cs typeface="+mn-cs"/>
              </a:defRPr>
            </a:lvl2pPr>
            <a:lvl3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800" b="1" kern="1200">
                <a:solidFill>
                  <a:schemeClr val="tx2"/>
                </a:solidFill>
                <a:latin typeface="+mn-lt"/>
                <a:ea typeface="+mn-ea"/>
                <a:cs typeface="+mn-cs"/>
              </a:defRPr>
            </a:lvl3pPr>
            <a:lvl4pPr marL="1371600" indent="0" algn="l" defTabSz="914400" rtl="0" eaLnBrk="1" latinLnBrk="0" hangingPunct="1">
              <a:lnSpc>
                <a:spcPct val="110000"/>
              </a:lnSpc>
              <a:spcBef>
                <a:spcPts val="500"/>
              </a:spcBef>
              <a:buClr>
                <a:schemeClr val="accent5"/>
              </a:buClr>
              <a:buFont typeface="Avenir Next LT Pro" panose="020B0504020202020204" pitchFamily="34" charset="0"/>
              <a:buNone/>
              <a:defRPr sz="1600" b="1" kern="1200">
                <a:solidFill>
                  <a:schemeClr val="tx2"/>
                </a:solidFill>
                <a:latin typeface="+mn-lt"/>
                <a:ea typeface="+mn-ea"/>
                <a:cs typeface="+mn-cs"/>
              </a:defRPr>
            </a:lvl4pPr>
            <a:lvl5pPr marL="1828800" indent="0" algn="l" defTabSz="914400" rtl="0" eaLnBrk="1" latinLnBrk="0" hangingPunct="1">
              <a:lnSpc>
                <a:spcPct val="110000"/>
              </a:lnSpc>
              <a:spcBef>
                <a:spcPts val="500"/>
              </a:spcBef>
              <a:buClr>
                <a:schemeClr val="accent5"/>
              </a:buClr>
              <a:buFont typeface="Avenir Next LT Pro" panose="020B0504020202020204" pitchFamily="34" charset="0"/>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Insertion Sort</a:t>
            </a:r>
          </a:p>
        </p:txBody>
      </p:sp>
      <p:sp>
        <p:nvSpPr>
          <p:cNvPr id="10" name="Content Placeholder 3">
            <a:extLst>
              <a:ext uri="{FF2B5EF4-FFF2-40B4-BE49-F238E27FC236}">
                <a16:creationId xmlns:a16="http://schemas.microsoft.com/office/drawing/2014/main" id="{D0E89892-8C26-4064-B399-8AB8F52D7537}"/>
              </a:ext>
            </a:extLst>
          </p:cNvPr>
          <p:cNvSpPr txBox="1">
            <a:spLocks/>
          </p:cNvSpPr>
          <p:nvPr/>
        </p:nvSpPr>
        <p:spPr>
          <a:xfrm>
            <a:off x="6179846" y="2514600"/>
            <a:ext cx="2670028" cy="3684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Compares two elements and inserted until it meets a value it can not swap with</a:t>
            </a:r>
          </a:p>
        </p:txBody>
      </p:sp>
      <p:sp>
        <p:nvSpPr>
          <p:cNvPr id="11" name="Text Placeholder 2">
            <a:extLst>
              <a:ext uri="{FF2B5EF4-FFF2-40B4-BE49-F238E27FC236}">
                <a16:creationId xmlns:a16="http://schemas.microsoft.com/office/drawing/2014/main" id="{293EB41C-F78A-4F5E-9AD2-B0A4722DB074}"/>
              </a:ext>
            </a:extLst>
          </p:cNvPr>
          <p:cNvSpPr txBox="1">
            <a:spLocks/>
          </p:cNvSpPr>
          <p:nvPr/>
        </p:nvSpPr>
        <p:spPr>
          <a:xfrm>
            <a:off x="8685359" y="1681163"/>
            <a:ext cx="2670029"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400" b="1" kern="1200">
                <a:solidFill>
                  <a:schemeClr val="tx2"/>
                </a:solidFill>
                <a:latin typeface="+mn-lt"/>
                <a:ea typeface="+mn-ea"/>
                <a:cs typeface="+mn-cs"/>
              </a:defRPr>
            </a:lvl1pPr>
            <a:lvl2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2000" b="1" kern="1200">
                <a:solidFill>
                  <a:schemeClr val="tx2"/>
                </a:solidFill>
                <a:latin typeface="+mn-lt"/>
                <a:ea typeface="+mn-ea"/>
                <a:cs typeface="+mn-cs"/>
              </a:defRPr>
            </a:lvl2pPr>
            <a:lvl3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800" b="1" kern="1200">
                <a:solidFill>
                  <a:schemeClr val="tx2"/>
                </a:solidFill>
                <a:latin typeface="+mn-lt"/>
                <a:ea typeface="+mn-ea"/>
                <a:cs typeface="+mn-cs"/>
              </a:defRPr>
            </a:lvl3pPr>
            <a:lvl4pPr marL="1371600" indent="0" algn="l" defTabSz="914400" rtl="0" eaLnBrk="1" latinLnBrk="0" hangingPunct="1">
              <a:lnSpc>
                <a:spcPct val="110000"/>
              </a:lnSpc>
              <a:spcBef>
                <a:spcPts val="500"/>
              </a:spcBef>
              <a:buClr>
                <a:schemeClr val="accent5"/>
              </a:buClr>
              <a:buFont typeface="Avenir Next LT Pro" panose="020B0504020202020204" pitchFamily="34" charset="0"/>
              <a:buNone/>
              <a:defRPr sz="1600" b="1" kern="1200">
                <a:solidFill>
                  <a:schemeClr val="tx2"/>
                </a:solidFill>
                <a:latin typeface="+mn-lt"/>
                <a:ea typeface="+mn-ea"/>
                <a:cs typeface="+mn-cs"/>
              </a:defRPr>
            </a:lvl4pPr>
            <a:lvl5pPr marL="1828800" indent="0" algn="l" defTabSz="914400" rtl="0" eaLnBrk="1" latinLnBrk="0" hangingPunct="1">
              <a:lnSpc>
                <a:spcPct val="110000"/>
              </a:lnSpc>
              <a:spcBef>
                <a:spcPts val="500"/>
              </a:spcBef>
              <a:buClr>
                <a:schemeClr val="accent5"/>
              </a:buClr>
              <a:buFont typeface="Avenir Next LT Pro" panose="020B0504020202020204" pitchFamily="34" charset="0"/>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Shell Sort</a:t>
            </a:r>
          </a:p>
        </p:txBody>
      </p:sp>
      <p:sp>
        <p:nvSpPr>
          <p:cNvPr id="12" name="Content Placeholder 3">
            <a:extLst>
              <a:ext uri="{FF2B5EF4-FFF2-40B4-BE49-F238E27FC236}">
                <a16:creationId xmlns:a16="http://schemas.microsoft.com/office/drawing/2014/main" id="{1AD933FC-CADE-4AC9-9DF1-3099436D0581}"/>
              </a:ext>
            </a:extLst>
          </p:cNvPr>
          <p:cNvSpPr txBox="1">
            <a:spLocks/>
          </p:cNvSpPr>
          <p:nvPr/>
        </p:nvSpPr>
        <p:spPr>
          <a:xfrm>
            <a:off x="8685360" y="2505075"/>
            <a:ext cx="2670028" cy="368458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Compares two elements that are far apart and successively reduces the interval between the elements to be sorted</a:t>
            </a:r>
          </a:p>
        </p:txBody>
      </p:sp>
    </p:spTree>
    <p:extLst>
      <p:ext uri="{BB962C8B-B14F-4D97-AF65-F5344CB8AC3E}">
        <p14:creationId xmlns:p14="http://schemas.microsoft.com/office/powerpoint/2010/main" val="262944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9640-AC3E-4DE8-BAD7-C803D03DFEAD}"/>
              </a:ext>
            </a:extLst>
          </p:cNvPr>
          <p:cNvSpPr>
            <a:spLocks noGrp="1"/>
          </p:cNvSpPr>
          <p:nvPr>
            <p:ph type="title"/>
          </p:nvPr>
        </p:nvSpPr>
        <p:spPr/>
        <p:txBody>
          <a:bodyPr/>
          <a:lstStyle/>
          <a:p>
            <a:r>
              <a:rPr lang="en-US" dirty="0"/>
              <a:t>How Each Algorithm Works</a:t>
            </a:r>
          </a:p>
        </p:txBody>
      </p:sp>
      <p:sp>
        <p:nvSpPr>
          <p:cNvPr id="3" name="Text Placeholder 2">
            <a:extLst>
              <a:ext uri="{FF2B5EF4-FFF2-40B4-BE49-F238E27FC236}">
                <a16:creationId xmlns:a16="http://schemas.microsoft.com/office/drawing/2014/main" id="{D8957161-22D5-4673-B6E8-BF471D02F25F}"/>
              </a:ext>
            </a:extLst>
          </p:cNvPr>
          <p:cNvSpPr>
            <a:spLocks noGrp="1"/>
          </p:cNvSpPr>
          <p:nvPr>
            <p:ph type="body" idx="1"/>
          </p:nvPr>
        </p:nvSpPr>
        <p:spPr>
          <a:xfrm>
            <a:off x="839788" y="1681163"/>
            <a:ext cx="2670029" cy="823912"/>
          </a:xfrm>
        </p:spPr>
        <p:txBody>
          <a:bodyPr/>
          <a:lstStyle/>
          <a:p>
            <a:r>
              <a:rPr lang="en-US" dirty="0"/>
              <a:t>Merge Sort</a:t>
            </a:r>
          </a:p>
        </p:txBody>
      </p:sp>
      <p:sp>
        <p:nvSpPr>
          <p:cNvPr id="4" name="Content Placeholder 3">
            <a:extLst>
              <a:ext uri="{FF2B5EF4-FFF2-40B4-BE49-F238E27FC236}">
                <a16:creationId xmlns:a16="http://schemas.microsoft.com/office/drawing/2014/main" id="{587875DF-1C9F-4F16-8992-0EF41573EDF0}"/>
              </a:ext>
            </a:extLst>
          </p:cNvPr>
          <p:cNvSpPr>
            <a:spLocks noGrp="1"/>
          </p:cNvSpPr>
          <p:nvPr>
            <p:ph sz="half" idx="2"/>
          </p:nvPr>
        </p:nvSpPr>
        <p:spPr>
          <a:xfrm>
            <a:off x="839789" y="2505075"/>
            <a:ext cx="2670028" cy="3684588"/>
          </a:xfrm>
        </p:spPr>
        <p:txBody>
          <a:bodyPr/>
          <a:lstStyle/>
          <a:p>
            <a:r>
              <a:rPr lang="en-US" dirty="0"/>
              <a:t>Splits the elements in half creating a </a:t>
            </a:r>
            <a:r>
              <a:rPr lang="en-US" dirty="0" err="1"/>
              <a:t>sublist</a:t>
            </a:r>
            <a:r>
              <a:rPr lang="en-US" dirty="0"/>
              <a:t> and merges the </a:t>
            </a:r>
            <a:r>
              <a:rPr lang="en-US" dirty="0" err="1"/>
              <a:t>sublist</a:t>
            </a:r>
            <a:r>
              <a:rPr lang="en-US" dirty="0"/>
              <a:t> to a sorted list</a:t>
            </a:r>
          </a:p>
        </p:txBody>
      </p:sp>
      <p:sp>
        <p:nvSpPr>
          <p:cNvPr id="7" name="Text Placeholder 2">
            <a:extLst>
              <a:ext uri="{FF2B5EF4-FFF2-40B4-BE49-F238E27FC236}">
                <a16:creationId xmlns:a16="http://schemas.microsoft.com/office/drawing/2014/main" id="{9CE6B202-47A8-4B74-A5EA-8FBA09A59B1B}"/>
              </a:ext>
            </a:extLst>
          </p:cNvPr>
          <p:cNvSpPr txBox="1">
            <a:spLocks/>
          </p:cNvSpPr>
          <p:nvPr/>
        </p:nvSpPr>
        <p:spPr>
          <a:xfrm>
            <a:off x="3509817" y="1681163"/>
            <a:ext cx="2670029"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400" b="1" kern="1200">
                <a:solidFill>
                  <a:schemeClr val="tx2"/>
                </a:solidFill>
                <a:latin typeface="+mn-lt"/>
                <a:ea typeface="+mn-ea"/>
                <a:cs typeface="+mn-cs"/>
              </a:defRPr>
            </a:lvl1pPr>
            <a:lvl2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2000" b="1" kern="1200">
                <a:solidFill>
                  <a:schemeClr val="tx2"/>
                </a:solidFill>
                <a:latin typeface="+mn-lt"/>
                <a:ea typeface="+mn-ea"/>
                <a:cs typeface="+mn-cs"/>
              </a:defRPr>
            </a:lvl2pPr>
            <a:lvl3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800" b="1" kern="1200">
                <a:solidFill>
                  <a:schemeClr val="tx2"/>
                </a:solidFill>
                <a:latin typeface="+mn-lt"/>
                <a:ea typeface="+mn-ea"/>
                <a:cs typeface="+mn-cs"/>
              </a:defRPr>
            </a:lvl3pPr>
            <a:lvl4pPr marL="1371600" indent="0" algn="l" defTabSz="914400" rtl="0" eaLnBrk="1" latinLnBrk="0" hangingPunct="1">
              <a:lnSpc>
                <a:spcPct val="110000"/>
              </a:lnSpc>
              <a:spcBef>
                <a:spcPts val="500"/>
              </a:spcBef>
              <a:buClr>
                <a:schemeClr val="accent5"/>
              </a:buClr>
              <a:buFont typeface="Avenir Next LT Pro" panose="020B0504020202020204" pitchFamily="34" charset="0"/>
              <a:buNone/>
              <a:defRPr sz="1600" b="1" kern="1200">
                <a:solidFill>
                  <a:schemeClr val="tx2"/>
                </a:solidFill>
                <a:latin typeface="+mn-lt"/>
                <a:ea typeface="+mn-ea"/>
                <a:cs typeface="+mn-cs"/>
              </a:defRPr>
            </a:lvl4pPr>
            <a:lvl5pPr marL="1828800" indent="0" algn="l" defTabSz="914400" rtl="0" eaLnBrk="1" latinLnBrk="0" hangingPunct="1">
              <a:lnSpc>
                <a:spcPct val="110000"/>
              </a:lnSpc>
              <a:spcBef>
                <a:spcPts val="500"/>
              </a:spcBef>
              <a:buClr>
                <a:schemeClr val="accent5"/>
              </a:buClr>
              <a:buFont typeface="Avenir Next LT Pro" panose="020B0504020202020204" pitchFamily="34" charset="0"/>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Quicksort</a:t>
            </a:r>
          </a:p>
        </p:txBody>
      </p:sp>
      <p:sp>
        <p:nvSpPr>
          <p:cNvPr id="8" name="Content Placeholder 3">
            <a:extLst>
              <a:ext uri="{FF2B5EF4-FFF2-40B4-BE49-F238E27FC236}">
                <a16:creationId xmlns:a16="http://schemas.microsoft.com/office/drawing/2014/main" id="{3D83AD6F-027C-4B24-8064-058D540DC347}"/>
              </a:ext>
            </a:extLst>
          </p:cNvPr>
          <p:cNvSpPr txBox="1">
            <a:spLocks/>
          </p:cNvSpPr>
          <p:nvPr/>
        </p:nvSpPr>
        <p:spPr>
          <a:xfrm>
            <a:off x="3509818" y="2505075"/>
            <a:ext cx="2670028" cy="36845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Selects a pivot element and partitions the other elements to two subarray and is sorted accordingly</a:t>
            </a:r>
          </a:p>
        </p:txBody>
      </p:sp>
    </p:spTree>
    <p:extLst>
      <p:ext uri="{BB962C8B-B14F-4D97-AF65-F5344CB8AC3E}">
        <p14:creationId xmlns:p14="http://schemas.microsoft.com/office/powerpoint/2010/main" val="3067144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414B-842A-4A93-B0DF-746ADD9D49E4}"/>
              </a:ext>
            </a:extLst>
          </p:cNvPr>
          <p:cNvSpPr>
            <a:spLocks noGrp="1"/>
          </p:cNvSpPr>
          <p:nvPr>
            <p:ph type="title"/>
          </p:nvPr>
        </p:nvSpPr>
        <p:spPr/>
        <p:txBody>
          <a:bodyPr/>
          <a:lstStyle/>
          <a:p>
            <a:r>
              <a:rPr lang="en-US" dirty="0"/>
              <a:t>Experiments and Results</a:t>
            </a:r>
          </a:p>
        </p:txBody>
      </p:sp>
      <p:sp>
        <p:nvSpPr>
          <p:cNvPr id="3" name="Content Placeholder 2">
            <a:extLst>
              <a:ext uri="{FF2B5EF4-FFF2-40B4-BE49-F238E27FC236}">
                <a16:creationId xmlns:a16="http://schemas.microsoft.com/office/drawing/2014/main" id="{C0088763-AC4E-4E77-940F-4CEA6AE1F2D6}"/>
              </a:ext>
            </a:extLst>
          </p:cNvPr>
          <p:cNvSpPr>
            <a:spLocks noGrp="1"/>
          </p:cNvSpPr>
          <p:nvPr>
            <p:ph idx="1"/>
          </p:nvPr>
        </p:nvSpPr>
        <p:spPr/>
        <p:txBody>
          <a:bodyPr/>
          <a:lstStyle/>
          <a:p>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The contents of the array are randomly generated</a:t>
            </a:r>
          </a:p>
          <a:p>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The experiment for each algorithm was tested 10 times and the result of each test is averaged.</a:t>
            </a:r>
          </a:p>
          <a:p>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The average is then recorded for the said sample size and this is done as each of the size of the array increases</a:t>
            </a:r>
            <a:endParaRPr lang="en-US" dirty="0"/>
          </a:p>
        </p:txBody>
      </p:sp>
    </p:spTree>
    <p:extLst>
      <p:ext uri="{BB962C8B-B14F-4D97-AF65-F5344CB8AC3E}">
        <p14:creationId xmlns:p14="http://schemas.microsoft.com/office/powerpoint/2010/main" val="3888409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5" name="Freeform: Shape 14">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7A3A8169-FA99-4B9F-B8A1-A6D4024AD16E}"/>
              </a:ext>
            </a:extLst>
          </p:cNvPr>
          <p:cNvSpPr>
            <a:spLocks noGrp="1"/>
          </p:cNvSpPr>
          <p:nvPr>
            <p:ph type="title"/>
          </p:nvPr>
        </p:nvSpPr>
        <p:spPr>
          <a:xfrm>
            <a:off x="1198181" y="168425"/>
            <a:ext cx="9988166" cy="1499401"/>
          </a:xfrm>
        </p:spPr>
        <p:txBody>
          <a:bodyPr>
            <a:normAutofit/>
          </a:bodyPr>
          <a:lstStyle/>
          <a:p>
            <a:pPr algn="ctr"/>
            <a:r>
              <a:rPr lang="en-US" dirty="0"/>
              <a:t>Experiments and Results</a:t>
            </a:r>
          </a:p>
        </p:txBody>
      </p:sp>
      <p:grpSp>
        <p:nvGrpSpPr>
          <p:cNvPr id="24"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5"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7" name="Freeform: Shape 26">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6" name="Freeform: Shape 25">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7550280C-A13C-4A3A-8F6A-A298B7182CF5}"/>
                  </a:ext>
                </a:extLst>
              </p:cNvPr>
              <p:cNvGraphicFramePr>
                <a:graphicFrameLocks noGrp="1"/>
              </p:cNvGraphicFramePr>
              <p:nvPr>
                <p:ph idx="1"/>
                <p:extLst>
                  <p:ext uri="{D42A27DB-BD31-4B8C-83A1-F6EECF244321}">
                    <p14:modId xmlns:p14="http://schemas.microsoft.com/office/powerpoint/2010/main" val="411497764"/>
                  </p:ext>
                </p:extLst>
              </p:nvPr>
            </p:nvGraphicFramePr>
            <p:xfrm>
              <a:off x="600306" y="2360712"/>
              <a:ext cx="10982094" cy="3248694"/>
            </p:xfrm>
            <a:graphic>
              <a:graphicData uri="http://schemas.openxmlformats.org/drawingml/2006/table">
                <a:tbl>
                  <a:tblPr firstRow="1" firstCol="1" bandRow="1">
                    <a:tableStyleId>{5C22544A-7EE6-4342-B048-85BDC9FD1C3A}</a:tableStyleId>
                  </a:tblPr>
                  <a:tblGrid>
                    <a:gridCol w="1111658">
                      <a:extLst>
                        <a:ext uri="{9D8B030D-6E8A-4147-A177-3AD203B41FA5}">
                          <a16:colId xmlns:a16="http://schemas.microsoft.com/office/drawing/2014/main" val="918581403"/>
                        </a:ext>
                      </a:extLst>
                    </a:gridCol>
                    <a:gridCol w="1568138">
                      <a:extLst>
                        <a:ext uri="{9D8B030D-6E8A-4147-A177-3AD203B41FA5}">
                          <a16:colId xmlns:a16="http://schemas.microsoft.com/office/drawing/2014/main" val="869916995"/>
                        </a:ext>
                      </a:extLst>
                    </a:gridCol>
                    <a:gridCol w="1568138">
                      <a:extLst>
                        <a:ext uri="{9D8B030D-6E8A-4147-A177-3AD203B41FA5}">
                          <a16:colId xmlns:a16="http://schemas.microsoft.com/office/drawing/2014/main" val="643741654"/>
                        </a:ext>
                      </a:extLst>
                    </a:gridCol>
                    <a:gridCol w="1568138">
                      <a:extLst>
                        <a:ext uri="{9D8B030D-6E8A-4147-A177-3AD203B41FA5}">
                          <a16:colId xmlns:a16="http://schemas.microsoft.com/office/drawing/2014/main" val="1907816714"/>
                        </a:ext>
                      </a:extLst>
                    </a:gridCol>
                    <a:gridCol w="1774001">
                      <a:extLst>
                        <a:ext uri="{9D8B030D-6E8A-4147-A177-3AD203B41FA5}">
                          <a16:colId xmlns:a16="http://schemas.microsoft.com/office/drawing/2014/main" val="3413340094"/>
                        </a:ext>
                      </a:extLst>
                    </a:gridCol>
                    <a:gridCol w="1305588">
                      <a:extLst>
                        <a:ext uri="{9D8B030D-6E8A-4147-A177-3AD203B41FA5}">
                          <a16:colId xmlns:a16="http://schemas.microsoft.com/office/drawing/2014/main" val="1627226764"/>
                        </a:ext>
                      </a:extLst>
                    </a:gridCol>
                    <a:gridCol w="2086433">
                      <a:extLst>
                        <a:ext uri="{9D8B030D-6E8A-4147-A177-3AD203B41FA5}">
                          <a16:colId xmlns:a16="http://schemas.microsoft.com/office/drawing/2014/main" val="4021280661"/>
                        </a:ext>
                      </a:extLst>
                    </a:gridCol>
                  </a:tblGrid>
                  <a:tr h="369479">
                    <a:tc rowSpan="2">
                      <a:txBody>
                        <a:bodyPr/>
                        <a:lstStyle/>
                        <a:p>
                          <a:pPr marL="0" marR="0" algn="ctr" fontAlgn="ctr">
                            <a:spcBef>
                              <a:spcPts val="0"/>
                            </a:spcBef>
                            <a:spcAft>
                              <a:spcPts val="0"/>
                            </a:spcAft>
                          </a:pPr>
                          <a:r>
                            <a:rPr lang="en-US" sz="1900" u="none" strike="noStrike">
                              <a:effectLst/>
                            </a:rPr>
                            <a:t>Size n</a:t>
                          </a:r>
                          <a:endParaRPr lang="en-US" sz="3400" b="0" i="0" u="none" strike="noStrike">
                            <a:effectLst/>
                            <a:latin typeface="Arial" panose="020B0604020202020204" pitchFamily="34" charset="0"/>
                          </a:endParaRPr>
                        </a:p>
                      </a:txBody>
                      <a:tcPr marL="128888" marR="128888" marT="14321" marB="0" anchor="ctr"/>
                    </a:tc>
                    <a:tc gridSpan="6">
                      <a:txBody>
                        <a:bodyPr/>
                        <a:lstStyle/>
                        <a:p>
                          <a:pPr marL="0" marR="0" algn="ctr" fontAlgn="t">
                            <a:spcBef>
                              <a:spcPts val="0"/>
                            </a:spcBef>
                            <a:spcAft>
                              <a:spcPts val="0"/>
                            </a:spcAft>
                          </a:pPr>
                          <a:r>
                            <a:rPr lang="en-US" sz="1900" u="none" strike="noStrike">
                              <a:effectLst/>
                            </a:rPr>
                            <a:t>Average Machine Execution Time (milliseconds)</a:t>
                          </a:r>
                          <a:endParaRPr lang="en-US" sz="3400" b="0" i="0" u="none" strike="noStrike">
                            <a:effectLst/>
                            <a:latin typeface="Arial" panose="020B0604020202020204" pitchFamily="34" charset="0"/>
                          </a:endParaRPr>
                        </a:p>
                      </a:txBody>
                      <a:tcPr marL="128888" marR="128888" marT="14321"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5387294"/>
                      </a:ext>
                    </a:extLst>
                  </a:tr>
                  <a:tr h="662341">
                    <a:tc vMerge="1">
                      <a:txBody>
                        <a:bodyPr/>
                        <a:lstStyle/>
                        <a:p>
                          <a:endParaRPr lang="en-US"/>
                        </a:p>
                      </a:txBody>
                      <a:tcPr/>
                    </a:tc>
                    <a:tc>
                      <a:txBody>
                        <a:bodyPr/>
                        <a:lstStyle/>
                        <a:p>
                          <a:pPr marL="0" marR="0" algn="ctr" fontAlgn="t">
                            <a:spcBef>
                              <a:spcPts val="0"/>
                            </a:spcBef>
                            <a:spcAft>
                              <a:spcPts val="0"/>
                            </a:spcAft>
                          </a:pPr>
                          <a:r>
                            <a:rPr lang="en-US" sz="1900" u="none" strike="noStrike">
                              <a:effectLst/>
                            </a:rPr>
                            <a:t>Bubble</a:t>
                          </a:r>
                          <a:endParaRPr lang="en-US" sz="3400" u="none" strike="noStrike">
                            <a:effectLs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r>
                                  <a:rPr lang="en-US" sz="1900" u="none" strike="noStrike">
                                    <a:effectLst/>
                                    <a:latin typeface="Cambria Math" panose="02040503050406030204" pitchFamily="18" charset="0"/>
                                  </a:rPr>
                                  <m:t>𝑶</m:t>
                                </m:r>
                                <m:r>
                                  <a:rPr lang="en-US" sz="1900" u="none" strike="noStrike">
                                    <a:effectLst/>
                                    <a:latin typeface="Cambria Math" panose="02040503050406030204" pitchFamily="18" charset="0"/>
                                  </a:rPr>
                                  <m:t>(</m:t>
                                </m:r>
                                <m:sSup>
                                  <m:sSupPr>
                                    <m:ctrlPr>
                                      <a:rPr lang="ar-AE" sz="1900" i="1" u="none" strike="noStrike">
                                        <a:effectLst/>
                                        <a:latin typeface="Cambria Math" panose="02040503050406030204" pitchFamily="18" charset="0"/>
                                      </a:rPr>
                                    </m:ctrlPr>
                                  </m:sSupPr>
                                  <m:e>
                                    <m:r>
                                      <a:rPr lang="ar-AE" sz="1900" u="none" strike="noStrike">
                                        <a:effectLst/>
                                        <a:latin typeface="Cambria Math" panose="02040503050406030204" pitchFamily="18" charset="0"/>
                                      </a:rPr>
                                      <m:t>𝒏</m:t>
                                    </m:r>
                                  </m:e>
                                  <m:sup>
                                    <m:r>
                                      <a:rPr lang="ar-AE" sz="1900" u="none" strike="noStrike">
                                        <a:effectLst/>
                                        <a:latin typeface="Cambria Math" panose="02040503050406030204" pitchFamily="18" charset="0"/>
                                      </a:rPr>
                                      <m:t>𝟐</m:t>
                                    </m:r>
                                  </m:sup>
                                </m:sSup>
                                <m:r>
                                  <a:rPr lang="ar-AE" sz="1900" u="none" strike="noStrike">
                                    <a:effectLst/>
                                    <a:latin typeface="Cambria Math" panose="02040503050406030204" pitchFamily="18" charset="0"/>
                                  </a:rPr>
                                  <m:t>)</m:t>
                                </m:r>
                              </m:oMath>
                            </m:oMathPara>
                          </a14:m>
                          <a:endParaRPr lang="ar-AE"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Insertion</a:t>
                          </a:r>
                          <a:endParaRPr lang="en-US" sz="3400" u="none" strike="noStrike">
                            <a:effectLs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r>
                                  <a:rPr lang="en-US" sz="1900" u="none" strike="noStrike">
                                    <a:effectLst/>
                                    <a:latin typeface="Cambria Math" panose="02040503050406030204" pitchFamily="18" charset="0"/>
                                  </a:rPr>
                                  <m:t>𝑶</m:t>
                                </m:r>
                                <m:r>
                                  <a:rPr lang="en-US" sz="1900" u="none" strike="noStrike">
                                    <a:effectLst/>
                                    <a:latin typeface="Cambria Math" panose="02040503050406030204" pitchFamily="18" charset="0"/>
                                  </a:rPr>
                                  <m:t>(</m:t>
                                </m:r>
                                <m:r>
                                  <a:rPr lang="en-US" sz="1900" u="none" strike="noStrike">
                                    <a:effectLst/>
                                    <a:latin typeface="Cambria Math" panose="02040503050406030204" pitchFamily="18" charset="0"/>
                                  </a:rPr>
                                  <m:t>𝒏</m:t>
                                </m:r>
                                <m:r>
                                  <a:rPr lang="en-US" sz="1900" u="none" strike="noStrike">
                                    <a:effectLst/>
                                    <a:latin typeface="Cambria Math" panose="02040503050406030204" pitchFamily="18" charset="0"/>
                                  </a:rPr>
                                  <m:t>)</m:t>
                                </m:r>
                              </m:oMath>
                            </m:oMathPara>
                          </a14:m>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Selection</a:t>
                          </a:r>
                          <a:endParaRPr lang="en-US" sz="3400" u="none" strike="noStrike">
                            <a:effectLs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r>
                                  <a:rPr lang="en-US" sz="1900" u="none" strike="noStrike">
                                    <a:effectLst/>
                                    <a:latin typeface="Cambria Math" panose="02040503050406030204" pitchFamily="18" charset="0"/>
                                  </a:rPr>
                                  <m:t>𝑶</m:t>
                                </m:r>
                                <m:r>
                                  <a:rPr lang="en-US" sz="1900" u="none" strike="noStrike">
                                    <a:effectLst/>
                                    <a:latin typeface="Cambria Math" panose="02040503050406030204" pitchFamily="18" charset="0"/>
                                  </a:rPr>
                                  <m:t>(</m:t>
                                </m:r>
                                <m:sSup>
                                  <m:sSupPr>
                                    <m:ctrlPr>
                                      <a:rPr lang="ar-AE" sz="1900" i="1" u="none" strike="noStrike">
                                        <a:effectLst/>
                                        <a:latin typeface="Cambria Math" panose="02040503050406030204" pitchFamily="18" charset="0"/>
                                      </a:rPr>
                                    </m:ctrlPr>
                                  </m:sSupPr>
                                  <m:e>
                                    <m:r>
                                      <a:rPr lang="ar-AE" sz="1900" u="none" strike="noStrike">
                                        <a:effectLst/>
                                        <a:latin typeface="Cambria Math" panose="02040503050406030204" pitchFamily="18" charset="0"/>
                                      </a:rPr>
                                      <m:t>𝒏</m:t>
                                    </m:r>
                                  </m:e>
                                  <m:sup>
                                    <m:r>
                                      <a:rPr lang="ar-AE" sz="1900" u="none" strike="noStrike">
                                        <a:effectLst/>
                                        <a:latin typeface="Cambria Math" panose="02040503050406030204" pitchFamily="18" charset="0"/>
                                      </a:rPr>
                                      <m:t>𝟐</m:t>
                                    </m:r>
                                  </m:sup>
                                </m:sSup>
                                <m:r>
                                  <a:rPr lang="ar-AE" sz="1900" u="none" strike="noStrike">
                                    <a:effectLst/>
                                    <a:latin typeface="Cambria Math" panose="02040503050406030204" pitchFamily="18" charset="0"/>
                                  </a:rPr>
                                  <m:t>)</m:t>
                                </m:r>
                              </m:oMath>
                            </m:oMathPara>
                          </a14:m>
                          <a:endParaRPr lang="ar-AE"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Merge</a:t>
                          </a:r>
                          <a:endParaRPr lang="en-US" sz="3400" u="none" strike="noStrike">
                            <a:effectLs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r>
                                  <a:rPr lang="en-US" sz="1900" u="none" strike="noStrike">
                                    <a:effectLst/>
                                    <a:latin typeface="Cambria Math" panose="02040503050406030204" pitchFamily="18" charset="0"/>
                                  </a:rPr>
                                  <m:t>𝑶</m:t>
                                </m:r>
                                <m:r>
                                  <a:rPr lang="en-US" sz="1900" u="none" strike="noStrike">
                                    <a:effectLst/>
                                    <a:latin typeface="Cambria Math" panose="02040503050406030204" pitchFamily="18" charset="0"/>
                                  </a:rPr>
                                  <m:t>(</m:t>
                                </m:r>
                                <m:r>
                                  <a:rPr lang="en-US" sz="1900" u="none" strike="noStrike">
                                    <a:effectLst/>
                                    <a:latin typeface="Cambria Math" panose="02040503050406030204" pitchFamily="18" charset="0"/>
                                  </a:rPr>
                                  <m:t>𝒏</m:t>
                                </m:r>
                                <m:r>
                                  <a:rPr lang="en-US" sz="1900" u="none" strike="noStrike">
                                    <a:effectLst/>
                                    <a:latin typeface="Cambria Math" panose="02040503050406030204" pitchFamily="18" charset="0"/>
                                  </a:rPr>
                                  <m:t> </m:t>
                                </m:r>
                                <m:r>
                                  <a:rPr lang="en-US" sz="1900" u="none" strike="noStrike">
                                    <a:effectLst/>
                                    <a:latin typeface="Cambria Math" panose="02040503050406030204" pitchFamily="18" charset="0"/>
                                  </a:rPr>
                                  <m:t>𝒍𝒐𝒈</m:t>
                                </m:r>
                                <m:r>
                                  <a:rPr lang="en-US" sz="1900" u="none" strike="noStrike">
                                    <a:effectLst/>
                                    <a:latin typeface="Cambria Math" panose="02040503050406030204" pitchFamily="18" charset="0"/>
                                  </a:rPr>
                                  <m:t>(</m:t>
                                </m:r>
                                <m:r>
                                  <a:rPr lang="en-US" sz="1900" u="none" strike="noStrike">
                                    <a:effectLst/>
                                    <a:latin typeface="Cambria Math" panose="02040503050406030204" pitchFamily="18" charset="0"/>
                                  </a:rPr>
                                  <m:t>𝒏</m:t>
                                </m:r>
                                <m:r>
                                  <a:rPr lang="en-US" sz="1900" u="none" strike="noStrike">
                                    <a:effectLst/>
                                    <a:latin typeface="Cambria Math" panose="02040503050406030204" pitchFamily="18" charset="0"/>
                                  </a:rPr>
                                  <m:t>))</m:t>
                                </m:r>
                              </m:oMath>
                            </m:oMathPara>
                          </a14:m>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Quick</a:t>
                          </a:r>
                          <a:endParaRPr lang="en-US" sz="3400" u="none" strike="noStrike">
                            <a:effectLs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r>
                                  <a:rPr lang="en-US" sz="1900" u="none" strike="noStrike">
                                    <a:effectLst/>
                                    <a:latin typeface="Cambria Math" panose="02040503050406030204" pitchFamily="18" charset="0"/>
                                  </a:rPr>
                                  <m:t>𝑶</m:t>
                                </m:r>
                                <m:r>
                                  <a:rPr lang="en-US" sz="1900" u="none" strike="noStrike">
                                    <a:effectLst/>
                                    <a:latin typeface="Cambria Math" panose="02040503050406030204" pitchFamily="18" charset="0"/>
                                  </a:rPr>
                                  <m:t>(</m:t>
                                </m:r>
                                <m:sSup>
                                  <m:sSupPr>
                                    <m:ctrlPr>
                                      <a:rPr lang="ar-AE" sz="1900" i="1" u="none" strike="noStrike">
                                        <a:effectLst/>
                                        <a:latin typeface="Cambria Math" panose="02040503050406030204" pitchFamily="18" charset="0"/>
                                      </a:rPr>
                                    </m:ctrlPr>
                                  </m:sSupPr>
                                  <m:e>
                                    <m:r>
                                      <a:rPr lang="ar-AE" sz="1900" u="none" strike="noStrike">
                                        <a:effectLst/>
                                        <a:latin typeface="Cambria Math" panose="02040503050406030204" pitchFamily="18" charset="0"/>
                                      </a:rPr>
                                      <m:t>𝒏</m:t>
                                    </m:r>
                                  </m:e>
                                  <m:sup>
                                    <m:r>
                                      <a:rPr lang="ar-AE" sz="1900" u="none" strike="noStrike">
                                        <a:effectLst/>
                                        <a:latin typeface="Cambria Math" panose="02040503050406030204" pitchFamily="18" charset="0"/>
                                      </a:rPr>
                                      <m:t>𝟐</m:t>
                                    </m:r>
                                  </m:sup>
                                </m:sSup>
                                <m:r>
                                  <a:rPr lang="ar-AE" sz="1900" u="none" strike="noStrike">
                                    <a:effectLst/>
                                    <a:latin typeface="Cambria Math" panose="02040503050406030204" pitchFamily="18" charset="0"/>
                                  </a:rPr>
                                  <m:t>)</m:t>
                                </m:r>
                              </m:oMath>
                            </m:oMathPara>
                          </a14:m>
                          <a:endParaRPr lang="ar-AE"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Shell</a:t>
                          </a:r>
                          <a:endParaRPr lang="en-US" sz="3400" u="none" strike="noStrike">
                            <a:effectLs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r>
                                  <a:rPr lang="en-US" sz="1900" u="none" strike="noStrike">
                                    <a:effectLst/>
                                    <a:latin typeface="Cambria Math" panose="02040503050406030204" pitchFamily="18" charset="0"/>
                                  </a:rPr>
                                  <m:t>𝑶</m:t>
                                </m:r>
                                <m:r>
                                  <a:rPr lang="en-US" sz="1900" u="none" strike="noStrike">
                                    <a:effectLst/>
                                    <a:latin typeface="Cambria Math" panose="02040503050406030204" pitchFamily="18" charset="0"/>
                                  </a:rPr>
                                  <m:t>((</m:t>
                                </m:r>
                                <m:sSup>
                                  <m:sSupPr>
                                    <m:ctrlPr>
                                      <a:rPr lang="ar-AE" sz="1900" i="1" u="none" strike="noStrike">
                                        <a:effectLst/>
                                        <a:latin typeface="Cambria Math" panose="02040503050406030204" pitchFamily="18" charset="0"/>
                                      </a:rPr>
                                    </m:ctrlPr>
                                  </m:sSupPr>
                                  <m:e>
                                    <m:r>
                                      <a:rPr lang="ar-AE" sz="1900" u="none" strike="noStrike">
                                        <a:effectLst/>
                                        <a:latin typeface="Cambria Math" panose="02040503050406030204" pitchFamily="18" charset="0"/>
                                      </a:rPr>
                                      <m:t>𝒏</m:t>
                                    </m:r>
                                    <m:r>
                                      <a:rPr lang="ar-AE" sz="1900" u="none" strike="noStrike">
                                        <a:effectLst/>
                                        <a:latin typeface="Cambria Math" panose="02040503050406030204" pitchFamily="18" charset="0"/>
                                      </a:rPr>
                                      <m:t> </m:t>
                                    </m:r>
                                    <m:r>
                                      <a:rPr lang="ar-AE" sz="1900" u="none" strike="noStrike">
                                        <a:effectLst/>
                                        <a:latin typeface="Cambria Math" panose="02040503050406030204" pitchFamily="18" charset="0"/>
                                      </a:rPr>
                                      <m:t>𝒍𝒐𝒈</m:t>
                                    </m:r>
                                    <m:d>
                                      <m:dPr>
                                        <m:ctrlPr>
                                          <a:rPr lang="ar-AE" sz="1900" i="1" u="none" strike="noStrike">
                                            <a:effectLst/>
                                            <a:latin typeface="Cambria Math" panose="02040503050406030204" pitchFamily="18" charset="0"/>
                                          </a:rPr>
                                        </m:ctrlPr>
                                      </m:dPr>
                                      <m:e>
                                        <m:r>
                                          <a:rPr lang="ar-AE" sz="1900" u="none" strike="noStrike">
                                            <a:effectLst/>
                                            <a:latin typeface="Cambria Math" panose="02040503050406030204" pitchFamily="18" charset="0"/>
                                          </a:rPr>
                                          <m:t>𝒏</m:t>
                                        </m:r>
                                      </m:e>
                                    </m:d>
                                    <m:r>
                                      <a:rPr lang="ar-AE" sz="1900" u="none" strike="noStrike">
                                        <a:effectLst/>
                                        <a:latin typeface="Cambria Math" panose="02040503050406030204" pitchFamily="18" charset="0"/>
                                      </a:rPr>
                                      <m:t>)</m:t>
                                    </m:r>
                                  </m:e>
                                  <m:sup>
                                    <m:r>
                                      <a:rPr lang="ar-AE" sz="1900" u="none" strike="noStrike">
                                        <a:effectLst/>
                                        <a:latin typeface="Cambria Math" panose="02040503050406030204" pitchFamily="18" charset="0"/>
                                      </a:rPr>
                                      <m:t>𝟐</m:t>
                                    </m:r>
                                  </m:sup>
                                </m:sSup>
                                <m:r>
                                  <a:rPr lang="ar-AE" sz="1900" u="none" strike="noStrike">
                                    <a:effectLst/>
                                    <a:latin typeface="Cambria Math" panose="02040503050406030204" pitchFamily="18" charset="0"/>
                                  </a:rPr>
                                  <m:t>)</m:t>
                                </m:r>
                              </m:oMath>
                            </m:oMathPara>
                          </a14:m>
                          <a:endParaRPr lang="ar-AE" sz="3400" b="0" i="0" u="none" strike="noStrike">
                            <a:effectLst/>
                            <a:latin typeface="Arial" panose="020B0604020202020204" pitchFamily="34" charset="0"/>
                          </a:endParaRPr>
                        </a:p>
                      </a:txBody>
                      <a:tcPr marL="128888" marR="128888" marT="14321" marB="0"/>
                    </a:tc>
                    <a:extLst>
                      <a:ext uri="{0D108BD9-81ED-4DB2-BD59-A6C34878D82A}">
                        <a16:rowId xmlns:a16="http://schemas.microsoft.com/office/drawing/2014/main" val="912055803"/>
                      </a:ext>
                    </a:extLst>
                  </a:tr>
                  <a:tr h="369479">
                    <a:tc>
                      <a:txBody>
                        <a:bodyPr/>
                        <a:lstStyle/>
                        <a:p>
                          <a:pPr marL="0" marR="0" algn="ctr" fontAlgn="t">
                            <a:spcBef>
                              <a:spcPts val="0"/>
                            </a:spcBef>
                            <a:spcAft>
                              <a:spcPts val="0"/>
                            </a:spcAft>
                          </a:pPr>
                          <a:r>
                            <a:rPr lang="en-US" sz="1900" u="none" strike="noStrike">
                              <a:effectLst/>
                            </a:rPr>
                            <a:t>1024</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1.75256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0.5676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0.87566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0.09677</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0.06918</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0.11726</a:t>
                          </a:r>
                          <a:endParaRPr lang="en-US" sz="3400" b="0" i="0" u="none" strike="noStrike">
                            <a:effectLst/>
                            <a:latin typeface="Arial" panose="020B0604020202020204" pitchFamily="34" charset="0"/>
                          </a:endParaRPr>
                        </a:p>
                      </a:txBody>
                      <a:tcPr marL="128888" marR="128888" marT="14321" marB="0"/>
                    </a:tc>
                    <a:extLst>
                      <a:ext uri="{0D108BD9-81ED-4DB2-BD59-A6C34878D82A}">
                        <a16:rowId xmlns:a16="http://schemas.microsoft.com/office/drawing/2014/main" val="2444044853"/>
                      </a:ext>
                    </a:extLst>
                  </a:tr>
                  <a:tr h="369479">
                    <a:tc>
                      <a:txBody>
                        <a:bodyPr/>
                        <a:lstStyle/>
                        <a:p>
                          <a:pPr marL="0" marR="0" algn="ctr" fontAlgn="t">
                            <a:spcBef>
                              <a:spcPts val="0"/>
                            </a:spcBef>
                            <a:spcAft>
                              <a:spcPts val="0"/>
                            </a:spcAft>
                          </a:pPr>
                          <a:r>
                            <a:rPr lang="en-US" sz="1900" u="none" strike="noStrike">
                              <a:effectLst/>
                            </a:rPr>
                            <a:t>2048</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6.66804</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2.26385</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3.40921</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0.20676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0.15349</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0.29753</a:t>
                          </a:r>
                          <a:endParaRPr lang="en-US" sz="3400" b="0" i="0" u="none" strike="noStrike">
                            <a:effectLst/>
                            <a:latin typeface="Arial" panose="020B0604020202020204" pitchFamily="34" charset="0"/>
                          </a:endParaRPr>
                        </a:p>
                      </a:txBody>
                      <a:tcPr marL="128888" marR="128888" marT="14321" marB="0"/>
                    </a:tc>
                    <a:extLst>
                      <a:ext uri="{0D108BD9-81ED-4DB2-BD59-A6C34878D82A}">
                        <a16:rowId xmlns:a16="http://schemas.microsoft.com/office/drawing/2014/main" val="4048023007"/>
                      </a:ext>
                    </a:extLst>
                  </a:tr>
                  <a:tr h="369479">
                    <a:tc>
                      <a:txBody>
                        <a:bodyPr/>
                        <a:lstStyle/>
                        <a:p>
                          <a:pPr marL="0" marR="0" algn="ctr" fontAlgn="t">
                            <a:spcBef>
                              <a:spcPts val="0"/>
                            </a:spcBef>
                            <a:spcAft>
                              <a:spcPts val="0"/>
                            </a:spcAft>
                          </a:pPr>
                          <a:r>
                            <a:rPr lang="en-US" sz="1900" u="none" strike="noStrike">
                              <a:effectLst/>
                            </a:rPr>
                            <a:t>4096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27.45746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9.69047</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13.6424</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0.4495</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0.32985</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0.92571</a:t>
                          </a:r>
                          <a:endParaRPr lang="en-US" sz="3400" b="0" i="0" u="none" strike="noStrike">
                            <a:effectLst/>
                            <a:latin typeface="Arial" panose="020B0604020202020204" pitchFamily="34" charset="0"/>
                          </a:endParaRPr>
                        </a:p>
                      </a:txBody>
                      <a:tcPr marL="128888" marR="128888" marT="14321" marB="0"/>
                    </a:tc>
                    <a:extLst>
                      <a:ext uri="{0D108BD9-81ED-4DB2-BD59-A6C34878D82A}">
                        <a16:rowId xmlns:a16="http://schemas.microsoft.com/office/drawing/2014/main" val="1348075696"/>
                      </a:ext>
                    </a:extLst>
                  </a:tr>
                  <a:tr h="369479">
                    <a:tc>
                      <a:txBody>
                        <a:bodyPr/>
                        <a:lstStyle/>
                        <a:p>
                          <a:pPr marL="0" marR="0" algn="ctr" fontAlgn="t">
                            <a:spcBef>
                              <a:spcPts val="0"/>
                            </a:spcBef>
                            <a:spcAft>
                              <a:spcPts val="0"/>
                            </a:spcAft>
                          </a:pPr>
                          <a:r>
                            <a:rPr lang="en-US" sz="1900" u="none" strike="noStrike">
                              <a:effectLst/>
                            </a:rPr>
                            <a:t>8192</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115.41923</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38.66136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53.13862</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0.95257</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0.71027</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1.77566</a:t>
                          </a:r>
                          <a:endParaRPr lang="en-US" sz="3400" b="0" i="0" u="none" strike="noStrike">
                            <a:effectLst/>
                            <a:latin typeface="Arial" panose="020B0604020202020204" pitchFamily="34" charset="0"/>
                          </a:endParaRPr>
                        </a:p>
                      </a:txBody>
                      <a:tcPr marL="128888" marR="128888" marT="14321" marB="0"/>
                    </a:tc>
                    <a:extLst>
                      <a:ext uri="{0D108BD9-81ED-4DB2-BD59-A6C34878D82A}">
                        <a16:rowId xmlns:a16="http://schemas.microsoft.com/office/drawing/2014/main" val="3056209842"/>
                      </a:ext>
                    </a:extLst>
                  </a:tr>
                  <a:tr h="369479">
                    <a:tc>
                      <a:txBody>
                        <a:bodyPr/>
                        <a:lstStyle/>
                        <a:p>
                          <a:pPr marL="0" marR="0" algn="ctr" fontAlgn="t">
                            <a:spcBef>
                              <a:spcPts val="0"/>
                            </a:spcBef>
                            <a:spcAft>
                              <a:spcPts val="0"/>
                            </a:spcAft>
                          </a:pPr>
                          <a:r>
                            <a:rPr lang="en-US" sz="1900" u="none" strike="noStrike">
                              <a:effectLst/>
                            </a:rPr>
                            <a:t>16384</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514.64237</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176.18765</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211.53486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2.02559</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1.5126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4.63187</a:t>
                          </a:r>
                          <a:endParaRPr lang="en-US" sz="3400" b="0" i="0" u="none" strike="noStrike">
                            <a:effectLst/>
                            <a:latin typeface="Arial" panose="020B0604020202020204" pitchFamily="34" charset="0"/>
                          </a:endParaRPr>
                        </a:p>
                      </a:txBody>
                      <a:tcPr marL="128888" marR="128888" marT="14321" marB="0"/>
                    </a:tc>
                    <a:extLst>
                      <a:ext uri="{0D108BD9-81ED-4DB2-BD59-A6C34878D82A}">
                        <a16:rowId xmlns:a16="http://schemas.microsoft.com/office/drawing/2014/main" val="3329281851"/>
                      </a:ext>
                    </a:extLst>
                  </a:tr>
                  <a:tr h="369479">
                    <a:tc>
                      <a:txBody>
                        <a:bodyPr/>
                        <a:lstStyle/>
                        <a:p>
                          <a:pPr marL="0" marR="0" algn="ctr" fontAlgn="t">
                            <a:spcBef>
                              <a:spcPts val="0"/>
                            </a:spcBef>
                            <a:spcAft>
                              <a:spcPts val="0"/>
                            </a:spcAft>
                          </a:pPr>
                          <a:r>
                            <a:rPr lang="en-US" sz="1900" u="none" strike="noStrike">
                              <a:effectLst/>
                            </a:rPr>
                            <a:t>32768</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2388.5362</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629.89724</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847.13801</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4.30928</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3.22016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11.54606</a:t>
                          </a:r>
                          <a:endParaRPr lang="en-US" sz="3400" b="0" i="0" u="none" strike="noStrike">
                            <a:effectLst/>
                            <a:latin typeface="Arial" panose="020B0604020202020204" pitchFamily="34" charset="0"/>
                          </a:endParaRPr>
                        </a:p>
                      </a:txBody>
                      <a:tcPr marL="128888" marR="128888" marT="14321" marB="0"/>
                    </a:tc>
                    <a:extLst>
                      <a:ext uri="{0D108BD9-81ED-4DB2-BD59-A6C34878D82A}">
                        <a16:rowId xmlns:a16="http://schemas.microsoft.com/office/drawing/2014/main" val="936932190"/>
                      </a:ext>
                    </a:extLst>
                  </a:tr>
                </a:tbl>
              </a:graphicData>
            </a:graphic>
          </p:graphicFrame>
        </mc:Choice>
        <mc:Fallback xmlns="">
          <p:graphicFrame>
            <p:nvGraphicFramePr>
              <p:cNvPr id="5" name="Content Placeholder 4">
                <a:extLst>
                  <a:ext uri="{FF2B5EF4-FFF2-40B4-BE49-F238E27FC236}">
                    <a16:creationId xmlns:a16="http://schemas.microsoft.com/office/drawing/2014/main" id="{7550280C-A13C-4A3A-8F6A-A298B7182CF5}"/>
                  </a:ext>
                </a:extLst>
              </p:cNvPr>
              <p:cNvGraphicFramePr>
                <a:graphicFrameLocks noGrp="1"/>
              </p:cNvGraphicFramePr>
              <p:nvPr>
                <p:ph idx="1"/>
                <p:extLst>
                  <p:ext uri="{D42A27DB-BD31-4B8C-83A1-F6EECF244321}">
                    <p14:modId xmlns:p14="http://schemas.microsoft.com/office/powerpoint/2010/main" val="411497764"/>
                  </p:ext>
                </p:extLst>
              </p:nvPr>
            </p:nvGraphicFramePr>
            <p:xfrm>
              <a:off x="600306" y="2360712"/>
              <a:ext cx="10982094" cy="3248694"/>
            </p:xfrm>
            <a:graphic>
              <a:graphicData uri="http://schemas.openxmlformats.org/drawingml/2006/table">
                <a:tbl>
                  <a:tblPr firstRow="1" firstCol="1" bandRow="1">
                    <a:tableStyleId>{5C22544A-7EE6-4342-B048-85BDC9FD1C3A}</a:tableStyleId>
                  </a:tblPr>
                  <a:tblGrid>
                    <a:gridCol w="1111658">
                      <a:extLst>
                        <a:ext uri="{9D8B030D-6E8A-4147-A177-3AD203B41FA5}">
                          <a16:colId xmlns:a16="http://schemas.microsoft.com/office/drawing/2014/main" val="918581403"/>
                        </a:ext>
                      </a:extLst>
                    </a:gridCol>
                    <a:gridCol w="1568138">
                      <a:extLst>
                        <a:ext uri="{9D8B030D-6E8A-4147-A177-3AD203B41FA5}">
                          <a16:colId xmlns:a16="http://schemas.microsoft.com/office/drawing/2014/main" val="869916995"/>
                        </a:ext>
                      </a:extLst>
                    </a:gridCol>
                    <a:gridCol w="1568138">
                      <a:extLst>
                        <a:ext uri="{9D8B030D-6E8A-4147-A177-3AD203B41FA5}">
                          <a16:colId xmlns:a16="http://schemas.microsoft.com/office/drawing/2014/main" val="643741654"/>
                        </a:ext>
                      </a:extLst>
                    </a:gridCol>
                    <a:gridCol w="1568138">
                      <a:extLst>
                        <a:ext uri="{9D8B030D-6E8A-4147-A177-3AD203B41FA5}">
                          <a16:colId xmlns:a16="http://schemas.microsoft.com/office/drawing/2014/main" val="1907816714"/>
                        </a:ext>
                      </a:extLst>
                    </a:gridCol>
                    <a:gridCol w="1774001">
                      <a:extLst>
                        <a:ext uri="{9D8B030D-6E8A-4147-A177-3AD203B41FA5}">
                          <a16:colId xmlns:a16="http://schemas.microsoft.com/office/drawing/2014/main" val="3413340094"/>
                        </a:ext>
                      </a:extLst>
                    </a:gridCol>
                    <a:gridCol w="1305588">
                      <a:extLst>
                        <a:ext uri="{9D8B030D-6E8A-4147-A177-3AD203B41FA5}">
                          <a16:colId xmlns:a16="http://schemas.microsoft.com/office/drawing/2014/main" val="1627226764"/>
                        </a:ext>
                      </a:extLst>
                    </a:gridCol>
                    <a:gridCol w="2086433">
                      <a:extLst>
                        <a:ext uri="{9D8B030D-6E8A-4147-A177-3AD203B41FA5}">
                          <a16:colId xmlns:a16="http://schemas.microsoft.com/office/drawing/2014/main" val="4021280661"/>
                        </a:ext>
                      </a:extLst>
                    </a:gridCol>
                  </a:tblGrid>
                  <a:tr h="369479">
                    <a:tc rowSpan="2">
                      <a:txBody>
                        <a:bodyPr/>
                        <a:lstStyle/>
                        <a:p>
                          <a:pPr marL="0" marR="0" algn="ctr" fontAlgn="ctr">
                            <a:spcBef>
                              <a:spcPts val="0"/>
                            </a:spcBef>
                            <a:spcAft>
                              <a:spcPts val="0"/>
                            </a:spcAft>
                          </a:pPr>
                          <a:r>
                            <a:rPr lang="en-US" sz="1900" u="none" strike="noStrike">
                              <a:effectLst/>
                            </a:rPr>
                            <a:t>Size n</a:t>
                          </a:r>
                          <a:endParaRPr lang="en-US" sz="3400" b="0" i="0" u="none" strike="noStrike">
                            <a:effectLst/>
                            <a:latin typeface="Arial" panose="020B0604020202020204" pitchFamily="34" charset="0"/>
                          </a:endParaRPr>
                        </a:p>
                      </a:txBody>
                      <a:tcPr marL="128888" marR="128888" marT="14321" marB="0" anchor="ctr"/>
                    </a:tc>
                    <a:tc gridSpan="6">
                      <a:txBody>
                        <a:bodyPr/>
                        <a:lstStyle/>
                        <a:p>
                          <a:pPr marL="0" marR="0" algn="ctr" fontAlgn="t">
                            <a:spcBef>
                              <a:spcPts val="0"/>
                            </a:spcBef>
                            <a:spcAft>
                              <a:spcPts val="0"/>
                            </a:spcAft>
                          </a:pPr>
                          <a:r>
                            <a:rPr lang="en-US" sz="1900" u="none" strike="noStrike">
                              <a:effectLst/>
                            </a:rPr>
                            <a:t>Average Machine Execution Time (milliseconds)</a:t>
                          </a:r>
                          <a:endParaRPr lang="en-US" sz="3400" b="0" i="0" u="none" strike="noStrike">
                            <a:effectLst/>
                            <a:latin typeface="Arial" panose="020B0604020202020204" pitchFamily="34" charset="0"/>
                          </a:endParaRPr>
                        </a:p>
                      </a:txBody>
                      <a:tcPr marL="128888" marR="128888" marT="14321"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5387294"/>
                      </a:ext>
                    </a:extLst>
                  </a:tr>
                  <a:tr h="662341">
                    <a:tc vMerge="1">
                      <a:txBody>
                        <a:bodyPr/>
                        <a:lstStyle/>
                        <a:p>
                          <a:endParaRPr lang="en-US"/>
                        </a:p>
                      </a:txBody>
                      <a:tcPr/>
                    </a:tc>
                    <a:tc>
                      <a:txBody>
                        <a:bodyPr/>
                        <a:lstStyle/>
                        <a:p>
                          <a:endParaRPr lang="en-US"/>
                        </a:p>
                      </a:txBody>
                      <a:tcPr marL="128888" marR="128888" marT="14321" marB="0">
                        <a:blipFill>
                          <a:blip r:embed="rId2"/>
                          <a:stretch>
                            <a:fillRect l="-70930" t="-65138" r="-529845" b="-345872"/>
                          </a:stretch>
                        </a:blipFill>
                      </a:tcPr>
                    </a:tc>
                    <a:tc>
                      <a:txBody>
                        <a:bodyPr/>
                        <a:lstStyle/>
                        <a:p>
                          <a:endParaRPr lang="en-US"/>
                        </a:p>
                      </a:txBody>
                      <a:tcPr marL="128888" marR="128888" marT="14321" marB="0">
                        <a:blipFill>
                          <a:blip r:embed="rId2"/>
                          <a:stretch>
                            <a:fillRect l="-171595" t="-65138" r="-431907" b="-345872"/>
                          </a:stretch>
                        </a:blipFill>
                      </a:tcPr>
                    </a:tc>
                    <a:tc>
                      <a:txBody>
                        <a:bodyPr/>
                        <a:lstStyle/>
                        <a:p>
                          <a:endParaRPr lang="en-US"/>
                        </a:p>
                      </a:txBody>
                      <a:tcPr marL="128888" marR="128888" marT="14321" marB="0">
                        <a:blipFill>
                          <a:blip r:embed="rId2"/>
                          <a:stretch>
                            <a:fillRect l="-271595" t="-65138" r="-331907" b="-345872"/>
                          </a:stretch>
                        </a:blipFill>
                      </a:tcPr>
                    </a:tc>
                    <a:tc>
                      <a:txBody>
                        <a:bodyPr/>
                        <a:lstStyle/>
                        <a:p>
                          <a:endParaRPr lang="en-US"/>
                        </a:p>
                      </a:txBody>
                      <a:tcPr marL="128888" marR="128888" marT="14321" marB="0">
                        <a:blipFill>
                          <a:blip r:embed="rId2"/>
                          <a:stretch>
                            <a:fillRect l="-328179" t="-65138" r="-193127" b="-345872"/>
                          </a:stretch>
                        </a:blipFill>
                      </a:tcPr>
                    </a:tc>
                    <a:tc>
                      <a:txBody>
                        <a:bodyPr/>
                        <a:lstStyle/>
                        <a:p>
                          <a:endParaRPr lang="en-US"/>
                        </a:p>
                      </a:txBody>
                      <a:tcPr marL="128888" marR="128888" marT="14321" marB="0">
                        <a:blipFill>
                          <a:blip r:embed="rId2"/>
                          <a:stretch>
                            <a:fillRect l="-579535" t="-65138" r="-161395" b="-345872"/>
                          </a:stretch>
                        </a:blipFill>
                      </a:tcPr>
                    </a:tc>
                    <a:tc>
                      <a:txBody>
                        <a:bodyPr/>
                        <a:lstStyle/>
                        <a:p>
                          <a:endParaRPr lang="en-US"/>
                        </a:p>
                      </a:txBody>
                      <a:tcPr marL="128888" marR="128888" marT="14321" marB="0">
                        <a:blipFill>
                          <a:blip r:embed="rId2"/>
                          <a:stretch>
                            <a:fillRect l="-427193" t="-65138" r="-1462" b="-345872"/>
                          </a:stretch>
                        </a:blipFill>
                      </a:tcPr>
                    </a:tc>
                    <a:extLst>
                      <a:ext uri="{0D108BD9-81ED-4DB2-BD59-A6C34878D82A}">
                        <a16:rowId xmlns:a16="http://schemas.microsoft.com/office/drawing/2014/main" val="912055803"/>
                      </a:ext>
                    </a:extLst>
                  </a:tr>
                  <a:tr h="369479">
                    <a:tc>
                      <a:txBody>
                        <a:bodyPr/>
                        <a:lstStyle/>
                        <a:p>
                          <a:pPr marL="0" marR="0" algn="ctr" fontAlgn="t">
                            <a:spcBef>
                              <a:spcPts val="0"/>
                            </a:spcBef>
                            <a:spcAft>
                              <a:spcPts val="0"/>
                            </a:spcAft>
                          </a:pPr>
                          <a:r>
                            <a:rPr lang="en-US" sz="1900" u="none" strike="noStrike">
                              <a:effectLst/>
                            </a:rPr>
                            <a:t>1024</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1.75256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0.5676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0.87566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0.09677</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0.06918</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0.11726</a:t>
                          </a:r>
                          <a:endParaRPr lang="en-US" sz="3400" b="0" i="0" u="none" strike="noStrike">
                            <a:effectLst/>
                            <a:latin typeface="Arial" panose="020B0604020202020204" pitchFamily="34" charset="0"/>
                          </a:endParaRPr>
                        </a:p>
                      </a:txBody>
                      <a:tcPr marL="128888" marR="128888" marT="14321" marB="0"/>
                    </a:tc>
                    <a:extLst>
                      <a:ext uri="{0D108BD9-81ED-4DB2-BD59-A6C34878D82A}">
                        <a16:rowId xmlns:a16="http://schemas.microsoft.com/office/drawing/2014/main" val="2444044853"/>
                      </a:ext>
                    </a:extLst>
                  </a:tr>
                  <a:tr h="369479">
                    <a:tc>
                      <a:txBody>
                        <a:bodyPr/>
                        <a:lstStyle/>
                        <a:p>
                          <a:pPr marL="0" marR="0" algn="ctr" fontAlgn="t">
                            <a:spcBef>
                              <a:spcPts val="0"/>
                            </a:spcBef>
                            <a:spcAft>
                              <a:spcPts val="0"/>
                            </a:spcAft>
                          </a:pPr>
                          <a:r>
                            <a:rPr lang="en-US" sz="1900" u="none" strike="noStrike">
                              <a:effectLst/>
                            </a:rPr>
                            <a:t>2048</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6.66804</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2.26385</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3.40921</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0.20676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0.15349</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0.29753</a:t>
                          </a:r>
                          <a:endParaRPr lang="en-US" sz="3400" b="0" i="0" u="none" strike="noStrike">
                            <a:effectLst/>
                            <a:latin typeface="Arial" panose="020B0604020202020204" pitchFamily="34" charset="0"/>
                          </a:endParaRPr>
                        </a:p>
                      </a:txBody>
                      <a:tcPr marL="128888" marR="128888" marT="14321" marB="0"/>
                    </a:tc>
                    <a:extLst>
                      <a:ext uri="{0D108BD9-81ED-4DB2-BD59-A6C34878D82A}">
                        <a16:rowId xmlns:a16="http://schemas.microsoft.com/office/drawing/2014/main" val="4048023007"/>
                      </a:ext>
                    </a:extLst>
                  </a:tr>
                  <a:tr h="369479">
                    <a:tc>
                      <a:txBody>
                        <a:bodyPr/>
                        <a:lstStyle/>
                        <a:p>
                          <a:pPr marL="0" marR="0" algn="ctr" fontAlgn="t">
                            <a:spcBef>
                              <a:spcPts val="0"/>
                            </a:spcBef>
                            <a:spcAft>
                              <a:spcPts val="0"/>
                            </a:spcAft>
                          </a:pPr>
                          <a:r>
                            <a:rPr lang="en-US" sz="1900" u="none" strike="noStrike">
                              <a:effectLst/>
                            </a:rPr>
                            <a:t>4096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27.45746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9.69047</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13.6424</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0.4495</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0.32985</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0.92571</a:t>
                          </a:r>
                          <a:endParaRPr lang="en-US" sz="3400" b="0" i="0" u="none" strike="noStrike">
                            <a:effectLst/>
                            <a:latin typeface="Arial" panose="020B0604020202020204" pitchFamily="34" charset="0"/>
                          </a:endParaRPr>
                        </a:p>
                      </a:txBody>
                      <a:tcPr marL="128888" marR="128888" marT="14321" marB="0"/>
                    </a:tc>
                    <a:extLst>
                      <a:ext uri="{0D108BD9-81ED-4DB2-BD59-A6C34878D82A}">
                        <a16:rowId xmlns:a16="http://schemas.microsoft.com/office/drawing/2014/main" val="1348075696"/>
                      </a:ext>
                    </a:extLst>
                  </a:tr>
                  <a:tr h="369479">
                    <a:tc>
                      <a:txBody>
                        <a:bodyPr/>
                        <a:lstStyle/>
                        <a:p>
                          <a:pPr marL="0" marR="0" algn="ctr" fontAlgn="t">
                            <a:spcBef>
                              <a:spcPts val="0"/>
                            </a:spcBef>
                            <a:spcAft>
                              <a:spcPts val="0"/>
                            </a:spcAft>
                          </a:pPr>
                          <a:r>
                            <a:rPr lang="en-US" sz="1900" u="none" strike="noStrike">
                              <a:effectLst/>
                            </a:rPr>
                            <a:t>8192</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115.41923</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38.66136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53.13862</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0.95257</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0.71027</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1.77566</a:t>
                          </a:r>
                          <a:endParaRPr lang="en-US" sz="3400" b="0" i="0" u="none" strike="noStrike">
                            <a:effectLst/>
                            <a:latin typeface="Arial" panose="020B0604020202020204" pitchFamily="34" charset="0"/>
                          </a:endParaRPr>
                        </a:p>
                      </a:txBody>
                      <a:tcPr marL="128888" marR="128888" marT="14321" marB="0"/>
                    </a:tc>
                    <a:extLst>
                      <a:ext uri="{0D108BD9-81ED-4DB2-BD59-A6C34878D82A}">
                        <a16:rowId xmlns:a16="http://schemas.microsoft.com/office/drawing/2014/main" val="3056209842"/>
                      </a:ext>
                    </a:extLst>
                  </a:tr>
                  <a:tr h="369479">
                    <a:tc>
                      <a:txBody>
                        <a:bodyPr/>
                        <a:lstStyle/>
                        <a:p>
                          <a:pPr marL="0" marR="0" algn="ctr" fontAlgn="t">
                            <a:spcBef>
                              <a:spcPts val="0"/>
                            </a:spcBef>
                            <a:spcAft>
                              <a:spcPts val="0"/>
                            </a:spcAft>
                          </a:pPr>
                          <a:r>
                            <a:rPr lang="en-US" sz="1900" u="none" strike="noStrike">
                              <a:effectLst/>
                            </a:rPr>
                            <a:t>16384</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514.64237</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176.18765</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211.53486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2.02559</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1.5126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4.63187</a:t>
                          </a:r>
                          <a:endParaRPr lang="en-US" sz="3400" b="0" i="0" u="none" strike="noStrike">
                            <a:effectLst/>
                            <a:latin typeface="Arial" panose="020B0604020202020204" pitchFamily="34" charset="0"/>
                          </a:endParaRPr>
                        </a:p>
                      </a:txBody>
                      <a:tcPr marL="128888" marR="128888" marT="14321" marB="0"/>
                    </a:tc>
                    <a:extLst>
                      <a:ext uri="{0D108BD9-81ED-4DB2-BD59-A6C34878D82A}">
                        <a16:rowId xmlns:a16="http://schemas.microsoft.com/office/drawing/2014/main" val="3329281851"/>
                      </a:ext>
                    </a:extLst>
                  </a:tr>
                  <a:tr h="369479">
                    <a:tc>
                      <a:txBody>
                        <a:bodyPr/>
                        <a:lstStyle/>
                        <a:p>
                          <a:pPr marL="0" marR="0" algn="ctr" fontAlgn="t">
                            <a:spcBef>
                              <a:spcPts val="0"/>
                            </a:spcBef>
                            <a:spcAft>
                              <a:spcPts val="0"/>
                            </a:spcAft>
                          </a:pPr>
                          <a:r>
                            <a:rPr lang="en-US" sz="1900" u="none" strike="noStrike">
                              <a:effectLst/>
                            </a:rPr>
                            <a:t>32768</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2388.5362</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629.89724</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847.13801</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4.30928</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3.22016</a:t>
                          </a:r>
                          <a:endParaRPr lang="en-US" sz="3400" b="0" i="0" u="none" strike="noStrike">
                            <a:effectLst/>
                            <a:latin typeface="Arial" panose="020B0604020202020204" pitchFamily="34" charset="0"/>
                          </a:endParaRPr>
                        </a:p>
                      </a:txBody>
                      <a:tcPr marL="128888" marR="128888" marT="14321" marB="0"/>
                    </a:tc>
                    <a:tc>
                      <a:txBody>
                        <a:bodyPr/>
                        <a:lstStyle/>
                        <a:p>
                          <a:pPr marL="0" marR="0" algn="ctr" fontAlgn="t">
                            <a:spcBef>
                              <a:spcPts val="0"/>
                            </a:spcBef>
                            <a:spcAft>
                              <a:spcPts val="0"/>
                            </a:spcAft>
                          </a:pPr>
                          <a:r>
                            <a:rPr lang="en-US" sz="1900" u="none" strike="noStrike">
                              <a:effectLst/>
                            </a:rPr>
                            <a:t>11.54606</a:t>
                          </a:r>
                          <a:endParaRPr lang="en-US" sz="3400" b="0" i="0" u="none" strike="noStrike">
                            <a:effectLst/>
                            <a:latin typeface="Arial" panose="020B0604020202020204" pitchFamily="34" charset="0"/>
                          </a:endParaRPr>
                        </a:p>
                      </a:txBody>
                      <a:tcPr marL="128888" marR="128888" marT="14321" marB="0"/>
                    </a:tc>
                    <a:extLst>
                      <a:ext uri="{0D108BD9-81ED-4DB2-BD59-A6C34878D82A}">
                        <a16:rowId xmlns:a16="http://schemas.microsoft.com/office/drawing/2014/main" val="936932190"/>
                      </a:ext>
                    </a:extLst>
                  </a:tr>
                </a:tbl>
              </a:graphicData>
            </a:graphic>
          </p:graphicFrame>
        </mc:Fallback>
      </mc:AlternateContent>
    </p:spTree>
    <p:extLst>
      <p:ext uri="{BB962C8B-B14F-4D97-AF65-F5344CB8AC3E}">
        <p14:creationId xmlns:p14="http://schemas.microsoft.com/office/powerpoint/2010/main" val="3828672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1" name="Freeform: Shape 40">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50"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1" name="Straight Connector 50">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54"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11F2D65A-7A89-4A76-9F62-C54B07F49CB5}"/>
                  </a:ext>
                </a:extLst>
              </p:cNvPr>
              <p:cNvGraphicFramePr>
                <a:graphicFrameLocks noGrp="1"/>
              </p:cNvGraphicFramePr>
              <p:nvPr>
                <p:ph idx="1"/>
                <p:extLst>
                  <p:ext uri="{D42A27DB-BD31-4B8C-83A1-F6EECF244321}">
                    <p14:modId xmlns:p14="http://schemas.microsoft.com/office/powerpoint/2010/main" val="55192472"/>
                  </p:ext>
                </p:extLst>
              </p:nvPr>
            </p:nvGraphicFramePr>
            <p:xfrm>
              <a:off x="838200" y="2828851"/>
              <a:ext cx="10515603" cy="3033426"/>
            </p:xfrm>
            <a:graphic>
              <a:graphicData uri="http://schemas.openxmlformats.org/drawingml/2006/table">
                <a:tbl>
                  <a:tblPr firstRow="1" firstCol="1" bandRow="1">
                    <a:tableStyleId>{5C22544A-7EE6-4342-B048-85BDC9FD1C3A}</a:tableStyleId>
                  </a:tblPr>
                  <a:tblGrid>
                    <a:gridCol w="1040059">
                      <a:extLst>
                        <a:ext uri="{9D8B030D-6E8A-4147-A177-3AD203B41FA5}">
                          <a16:colId xmlns:a16="http://schemas.microsoft.com/office/drawing/2014/main" val="1519367510"/>
                        </a:ext>
                      </a:extLst>
                    </a:gridCol>
                    <a:gridCol w="1835597">
                      <a:extLst>
                        <a:ext uri="{9D8B030D-6E8A-4147-A177-3AD203B41FA5}">
                          <a16:colId xmlns:a16="http://schemas.microsoft.com/office/drawing/2014/main" val="3843606797"/>
                        </a:ext>
                      </a:extLst>
                    </a:gridCol>
                    <a:gridCol w="1589957">
                      <a:extLst>
                        <a:ext uri="{9D8B030D-6E8A-4147-A177-3AD203B41FA5}">
                          <a16:colId xmlns:a16="http://schemas.microsoft.com/office/drawing/2014/main" val="2286427263"/>
                        </a:ext>
                      </a:extLst>
                    </a:gridCol>
                    <a:gridCol w="1835597">
                      <a:extLst>
                        <a:ext uri="{9D8B030D-6E8A-4147-A177-3AD203B41FA5}">
                          <a16:colId xmlns:a16="http://schemas.microsoft.com/office/drawing/2014/main" val="3752242934"/>
                        </a:ext>
                      </a:extLst>
                    </a:gridCol>
                    <a:gridCol w="1282908">
                      <a:extLst>
                        <a:ext uri="{9D8B030D-6E8A-4147-A177-3AD203B41FA5}">
                          <a16:colId xmlns:a16="http://schemas.microsoft.com/office/drawing/2014/main" val="776135123"/>
                        </a:ext>
                      </a:extLst>
                    </a:gridCol>
                    <a:gridCol w="1464347">
                      <a:extLst>
                        <a:ext uri="{9D8B030D-6E8A-4147-A177-3AD203B41FA5}">
                          <a16:colId xmlns:a16="http://schemas.microsoft.com/office/drawing/2014/main" val="1336595339"/>
                        </a:ext>
                      </a:extLst>
                    </a:gridCol>
                    <a:gridCol w="1467138">
                      <a:extLst>
                        <a:ext uri="{9D8B030D-6E8A-4147-A177-3AD203B41FA5}">
                          <a16:colId xmlns:a16="http://schemas.microsoft.com/office/drawing/2014/main" val="3825182127"/>
                        </a:ext>
                      </a:extLst>
                    </a:gridCol>
                  </a:tblGrid>
                  <a:tr h="345682">
                    <a:tc rowSpan="2">
                      <a:txBody>
                        <a:bodyPr/>
                        <a:lstStyle/>
                        <a:p>
                          <a:pPr marL="0" marR="0" algn="ctr" fontAlgn="ctr">
                            <a:spcBef>
                              <a:spcPts val="0"/>
                            </a:spcBef>
                            <a:spcAft>
                              <a:spcPts val="0"/>
                            </a:spcAft>
                          </a:pPr>
                          <a:r>
                            <a:rPr lang="en-US" sz="1800" u="none" strike="noStrike">
                              <a:effectLst/>
                            </a:rPr>
                            <a:t>Size n</a:t>
                          </a:r>
                          <a:endParaRPr lang="en-US" sz="3200" b="0" i="0" u="none" strike="noStrike">
                            <a:effectLst/>
                            <a:latin typeface="Arial" panose="020B0604020202020204" pitchFamily="34" charset="0"/>
                          </a:endParaRPr>
                        </a:p>
                      </a:txBody>
                      <a:tcPr marL="120587" marR="120587" marT="13399" marB="0" anchor="ctr"/>
                    </a:tc>
                    <a:tc gridSpan="6">
                      <a:txBody>
                        <a:bodyPr/>
                        <a:lstStyle/>
                        <a:p>
                          <a:pPr marL="0" marR="0" algn="ctr" fontAlgn="t">
                            <a:spcBef>
                              <a:spcPts val="0"/>
                            </a:spcBef>
                            <a:spcAft>
                              <a:spcPts val="0"/>
                            </a:spcAft>
                          </a:pPr>
                          <a:r>
                            <a:rPr lang="en-US" sz="1800" u="none" strike="noStrike">
                              <a:effectLst/>
                            </a:rPr>
                            <a:t>Average Counter Value</a:t>
                          </a:r>
                          <a:endParaRPr lang="en-US" sz="3200" b="0" i="0" u="none" strike="noStrike">
                            <a:effectLst/>
                            <a:latin typeface="Arial" panose="020B0604020202020204" pitchFamily="34" charset="0"/>
                          </a:endParaRPr>
                        </a:p>
                      </a:txBody>
                      <a:tcPr marL="120587" marR="120587" marT="13399"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0652259"/>
                      </a:ext>
                    </a:extLst>
                  </a:tr>
                  <a:tr h="613652">
                    <a:tc vMerge="1">
                      <a:txBody>
                        <a:bodyPr/>
                        <a:lstStyle/>
                        <a:p>
                          <a:endParaRPr lang="en-US"/>
                        </a:p>
                      </a:txBody>
                      <a:tcPr/>
                    </a:tc>
                    <a:tc>
                      <a:txBody>
                        <a:bodyPr/>
                        <a:lstStyle/>
                        <a:p>
                          <a:pPr marL="0" marR="0" algn="ctr" fontAlgn="t">
                            <a:spcBef>
                              <a:spcPts val="0"/>
                            </a:spcBef>
                            <a:spcAft>
                              <a:spcPts val="0"/>
                            </a:spcAft>
                          </a:pPr>
                          <a:r>
                            <a:rPr lang="en-US" sz="1800" u="none" strike="noStrike">
                              <a:effectLst/>
                            </a:rPr>
                            <a:t>Bubble</a:t>
                          </a:r>
                          <a:endParaRPr lang="en-US" sz="3200" u="none" strike="noStrike">
                            <a:effectLs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r>
                                  <a:rPr lang="en-US" sz="1800" u="none" strike="noStrike">
                                    <a:effectLst/>
                                    <a:latin typeface="Cambria Math" panose="02040503050406030204" pitchFamily="18" charset="0"/>
                                  </a:rPr>
                                  <m:t>𝑶</m:t>
                                </m:r>
                                <m:r>
                                  <a:rPr lang="en-US" sz="1800" u="none" strike="noStrike">
                                    <a:effectLst/>
                                    <a:latin typeface="Cambria Math" panose="02040503050406030204" pitchFamily="18" charset="0"/>
                                  </a:rPr>
                                  <m:t>(</m:t>
                                </m:r>
                                <m:r>
                                  <a:rPr lang="en-US" sz="1800" u="none" strike="noStrike">
                                    <a:effectLst/>
                                    <a:latin typeface="Cambria Math" panose="02040503050406030204" pitchFamily="18" charset="0"/>
                                  </a:rPr>
                                  <m:t>𝟏</m:t>
                                </m:r>
                                <m:r>
                                  <a:rPr lang="en-US" sz="1800" u="none" strike="noStrike">
                                    <a:effectLst/>
                                    <a:latin typeface="Cambria Math" panose="02040503050406030204" pitchFamily="18" charset="0"/>
                                  </a:rPr>
                                  <m:t>)</m:t>
                                </m:r>
                              </m:oMath>
                            </m:oMathPara>
                          </a14:m>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Insertion</a:t>
                          </a:r>
                          <a:endParaRPr lang="en-US" sz="3200" u="none" strike="noStrike">
                            <a:effectLs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r>
                                  <a:rPr lang="en-US" sz="1800" u="none" strike="noStrike">
                                    <a:effectLst/>
                                    <a:latin typeface="Cambria Math" panose="02040503050406030204" pitchFamily="18" charset="0"/>
                                  </a:rPr>
                                  <m:t>𝑶</m:t>
                                </m:r>
                                <m:r>
                                  <a:rPr lang="en-US" sz="1800" u="none" strike="noStrike">
                                    <a:effectLst/>
                                    <a:latin typeface="Cambria Math" panose="02040503050406030204" pitchFamily="18" charset="0"/>
                                  </a:rPr>
                                  <m:t>(</m:t>
                                </m:r>
                                <m:r>
                                  <a:rPr lang="en-US" sz="1800" u="none" strike="noStrike">
                                    <a:effectLst/>
                                    <a:latin typeface="Cambria Math" panose="02040503050406030204" pitchFamily="18" charset="0"/>
                                  </a:rPr>
                                  <m:t>𝟏</m:t>
                                </m:r>
                                <m:r>
                                  <a:rPr lang="en-US" sz="1800" u="none" strike="noStrike">
                                    <a:effectLst/>
                                    <a:latin typeface="Cambria Math" panose="02040503050406030204" pitchFamily="18" charset="0"/>
                                  </a:rPr>
                                  <m:t>)</m:t>
                                </m:r>
                              </m:oMath>
                            </m:oMathPara>
                          </a14:m>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Selection</a:t>
                          </a:r>
                          <a:endParaRPr lang="en-US" sz="3200" u="none" strike="noStrike">
                            <a:effectLs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r>
                                  <a:rPr lang="en-US" sz="1800" u="none" strike="noStrike">
                                    <a:effectLst/>
                                    <a:latin typeface="Cambria Math" panose="02040503050406030204" pitchFamily="18" charset="0"/>
                                  </a:rPr>
                                  <m:t>𝑶</m:t>
                                </m:r>
                                <m:r>
                                  <a:rPr lang="en-US" sz="1800" u="none" strike="noStrike">
                                    <a:effectLst/>
                                    <a:latin typeface="Cambria Math" panose="02040503050406030204" pitchFamily="18" charset="0"/>
                                  </a:rPr>
                                  <m:t>(</m:t>
                                </m:r>
                                <m:r>
                                  <a:rPr lang="en-US" sz="1800" u="none" strike="noStrike">
                                    <a:effectLst/>
                                    <a:latin typeface="Cambria Math" panose="02040503050406030204" pitchFamily="18" charset="0"/>
                                  </a:rPr>
                                  <m:t>𝟏</m:t>
                                </m:r>
                                <m:r>
                                  <a:rPr lang="en-US" sz="1800" u="none" strike="noStrike">
                                    <a:effectLst/>
                                    <a:latin typeface="Cambria Math" panose="02040503050406030204" pitchFamily="18" charset="0"/>
                                  </a:rPr>
                                  <m:t>)</m:t>
                                </m:r>
                              </m:oMath>
                            </m:oMathPara>
                          </a14:m>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Merge</a:t>
                          </a:r>
                          <a:endParaRPr lang="en-US" sz="3200" u="none" strike="noStrike">
                            <a:effectLs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r>
                                  <a:rPr lang="en-US" sz="1800" u="none" strike="noStrike">
                                    <a:effectLst/>
                                    <a:latin typeface="Cambria Math" panose="02040503050406030204" pitchFamily="18" charset="0"/>
                                  </a:rPr>
                                  <m:t>𝑶</m:t>
                                </m:r>
                                <m:r>
                                  <a:rPr lang="en-US" sz="1800" u="none" strike="noStrike">
                                    <a:effectLst/>
                                    <a:latin typeface="Cambria Math" panose="02040503050406030204" pitchFamily="18" charset="0"/>
                                  </a:rPr>
                                  <m:t>(</m:t>
                                </m:r>
                                <m:r>
                                  <a:rPr lang="en-US" sz="1800" u="none" strike="noStrike">
                                    <a:effectLst/>
                                    <a:latin typeface="Cambria Math" panose="02040503050406030204" pitchFamily="18" charset="0"/>
                                  </a:rPr>
                                  <m:t>𝒏</m:t>
                                </m:r>
                                <m:r>
                                  <a:rPr lang="en-US" sz="1800" u="none" strike="noStrike">
                                    <a:effectLst/>
                                    <a:latin typeface="Cambria Math" panose="02040503050406030204" pitchFamily="18" charset="0"/>
                                  </a:rPr>
                                  <m:t>)</m:t>
                                </m:r>
                              </m:oMath>
                            </m:oMathPara>
                          </a14:m>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Quick</a:t>
                          </a:r>
                          <a:endParaRPr lang="en-US" sz="3200" u="none" strike="noStrike">
                            <a:effectLs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r>
                                  <a:rPr lang="en-US" sz="1800" u="none" strike="noStrike">
                                    <a:effectLst/>
                                    <a:latin typeface="Cambria Math" panose="02040503050406030204" pitchFamily="18" charset="0"/>
                                  </a:rPr>
                                  <m:t>𝑶</m:t>
                                </m:r>
                                <m:r>
                                  <a:rPr lang="en-US" sz="1800" u="none" strike="noStrike">
                                    <a:effectLst/>
                                    <a:latin typeface="Cambria Math" panose="02040503050406030204" pitchFamily="18" charset="0"/>
                                  </a:rPr>
                                  <m:t>(</m:t>
                                </m:r>
                                <m:r>
                                  <a:rPr lang="en-US" sz="1800" u="none" strike="noStrike">
                                    <a:effectLst/>
                                    <a:latin typeface="Cambria Math" panose="02040503050406030204" pitchFamily="18" charset="0"/>
                                  </a:rPr>
                                  <m:t>𝒍𝒐𝒈</m:t>
                                </m:r>
                                <m:r>
                                  <a:rPr lang="en-US" sz="1800" u="none" strike="noStrike">
                                    <a:effectLst/>
                                    <a:latin typeface="Cambria Math" panose="02040503050406030204" pitchFamily="18" charset="0"/>
                                  </a:rPr>
                                  <m:t>(</m:t>
                                </m:r>
                                <m:r>
                                  <a:rPr lang="en-US" sz="1800" u="none" strike="noStrike">
                                    <a:effectLst/>
                                    <a:latin typeface="Cambria Math" panose="02040503050406030204" pitchFamily="18" charset="0"/>
                                  </a:rPr>
                                  <m:t>𝒏</m:t>
                                </m:r>
                                <m:r>
                                  <a:rPr lang="en-US" sz="1800" u="none" strike="noStrike">
                                    <a:effectLst/>
                                    <a:latin typeface="Cambria Math" panose="02040503050406030204" pitchFamily="18" charset="0"/>
                                  </a:rPr>
                                  <m:t>))</m:t>
                                </m:r>
                              </m:oMath>
                            </m:oMathPara>
                          </a14:m>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Shell</a:t>
                          </a:r>
                          <a:endParaRPr lang="en-US" sz="3200" u="none" strike="noStrike">
                            <a:effectLst/>
                          </a:endParaRPr>
                        </a:p>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r>
                                  <a:rPr lang="en-US" sz="1800" u="none" strike="noStrike">
                                    <a:effectLst/>
                                    <a:latin typeface="Cambria Math" panose="02040503050406030204" pitchFamily="18" charset="0"/>
                                  </a:rPr>
                                  <m:t>𝑶</m:t>
                                </m:r>
                                <m:r>
                                  <a:rPr lang="en-US" sz="1800" u="none" strike="noStrike">
                                    <a:effectLst/>
                                    <a:latin typeface="Cambria Math" panose="02040503050406030204" pitchFamily="18" charset="0"/>
                                  </a:rPr>
                                  <m:t>(</m:t>
                                </m:r>
                                <m:r>
                                  <a:rPr lang="en-US" sz="1800" u="none" strike="noStrike">
                                    <a:effectLst/>
                                    <a:latin typeface="Cambria Math" panose="02040503050406030204" pitchFamily="18" charset="0"/>
                                  </a:rPr>
                                  <m:t>𝟏</m:t>
                                </m:r>
                                <m:r>
                                  <a:rPr lang="en-US" sz="1800" u="none" strike="noStrike">
                                    <a:effectLst/>
                                    <a:latin typeface="Cambria Math" panose="02040503050406030204" pitchFamily="18" charset="0"/>
                                  </a:rPr>
                                  <m:t>)</m:t>
                                </m:r>
                              </m:oMath>
                            </m:oMathPara>
                          </a14:m>
                          <a:endParaRPr lang="en-US" sz="3200" b="0" i="0" u="none" strike="noStrike">
                            <a:effectLst/>
                            <a:latin typeface="Arial" panose="020B0604020202020204" pitchFamily="34" charset="0"/>
                          </a:endParaRPr>
                        </a:p>
                      </a:txBody>
                      <a:tcPr marL="120587" marR="120587" marT="13399" marB="0"/>
                    </a:tc>
                    <a:extLst>
                      <a:ext uri="{0D108BD9-81ED-4DB2-BD59-A6C34878D82A}">
                        <a16:rowId xmlns:a16="http://schemas.microsoft.com/office/drawing/2014/main" val="3220379039"/>
                      </a:ext>
                    </a:extLst>
                  </a:tr>
                  <a:tr h="345682">
                    <a:tc>
                      <a:txBody>
                        <a:bodyPr/>
                        <a:lstStyle/>
                        <a:p>
                          <a:pPr marL="0" marR="0" algn="ctr" fontAlgn="t">
                            <a:spcBef>
                              <a:spcPts val="0"/>
                            </a:spcBef>
                            <a:spcAft>
                              <a:spcPts val="0"/>
                            </a:spcAft>
                          </a:pPr>
                          <a:r>
                            <a:rPr lang="en-US" sz="1800" u="none" strike="noStrike">
                              <a:effectLst/>
                            </a:rPr>
                            <a:t>1024</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2102972.6</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788334.1</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1065756.2</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56306</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3209.8</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58629.8</a:t>
                          </a:r>
                          <a:endParaRPr lang="en-US" sz="3200" b="0" i="0" u="none" strike="noStrike">
                            <a:effectLst/>
                            <a:latin typeface="Arial" panose="020B0604020202020204" pitchFamily="34" charset="0"/>
                          </a:endParaRPr>
                        </a:p>
                      </a:txBody>
                      <a:tcPr marL="120587" marR="120587" marT="13399" marB="0"/>
                    </a:tc>
                    <a:extLst>
                      <a:ext uri="{0D108BD9-81ED-4DB2-BD59-A6C34878D82A}">
                        <a16:rowId xmlns:a16="http://schemas.microsoft.com/office/drawing/2014/main" val="3615107395"/>
                      </a:ext>
                    </a:extLst>
                  </a:tr>
                  <a:tr h="345682">
                    <a:tc>
                      <a:txBody>
                        <a:bodyPr/>
                        <a:lstStyle/>
                        <a:p>
                          <a:pPr marL="0" marR="0" algn="ctr" fontAlgn="t">
                            <a:spcBef>
                              <a:spcPts val="0"/>
                            </a:spcBef>
                            <a:spcAft>
                              <a:spcPts val="0"/>
                            </a:spcAft>
                          </a:pPr>
                          <a:r>
                            <a:rPr lang="en-US" sz="1800" u="none" strike="noStrike">
                              <a:effectLst/>
                            </a:rPr>
                            <a:t>2048</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8385214.2</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3164712.9</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4231644.6</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120818</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6965.8</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158108.2</a:t>
                          </a:r>
                          <a:endParaRPr lang="en-US" sz="3200" b="0" i="0" u="none" strike="noStrike">
                            <a:effectLst/>
                            <a:latin typeface="Arial" panose="020B0604020202020204" pitchFamily="34" charset="0"/>
                          </a:endParaRPr>
                        </a:p>
                      </a:txBody>
                      <a:tcPr marL="120587" marR="120587" marT="13399" marB="0"/>
                    </a:tc>
                    <a:extLst>
                      <a:ext uri="{0D108BD9-81ED-4DB2-BD59-A6C34878D82A}">
                        <a16:rowId xmlns:a16="http://schemas.microsoft.com/office/drawing/2014/main" val="4243337869"/>
                      </a:ext>
                    </a:extLst>
                  </a:tr>
                  <a:tr h="345682">
                    <a:tc>
                      <a:txBody>
                        <a:bodyPr/>
                        <a:lstStyle/>
                        <a:p>
                          <a:pPr marL="0" marR="0" algn="ctr" fontAlgn="t">
                            <a:spcBef>
                              <a:spcPts val="0"/>
                            </a:spcBef>
                            <a:spcAft>
                              <a:spcPts val="0"/>
                            </a:spcAft>
                          </a:pPr>
                          <a:r>
                            <a:rPr lang="en-US" sz="1800" u="none" strike="noStrike">
                              <a:effectLst/>
                            </a:rPr>
                            <a:t>4096</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33569601</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12631494.4</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16858439</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258034</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12873</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420307.8</a:t>
                          </a:r>
                          <a:endParaRPr lang="en-US" sz="3200" b="0" i="0" u="none" strike="noStrike">
                            <a:effectLst/>
                            <a:latin typeface="Arial" panose="020B0604020202020204" pitchFamily="34" charset="0"/>
                          </a:endParaRPr>
                        </a:p>
                      </a:txBody>
                      <a:tcPr marL="120587" marR="120587" marT="13399" marB="0"/>
                    </a:tc>
                    <a:extLst>
                      <a:ext uri="{0D108BD9-81ED-4DB2-BD59-A6C34878D82A}">
                        <a16:rowId xmlns:a16="http://schemas.microsoft.com/office/drawing/2014/main" val="2021773791"/>
                      </a:ext>
                    </a:extLst>
                  </a:tr>
                  <a:tr h="345682">
                    <a:tc>
                      <a:txBody>
                        <a:bodyPr/>
                        <a:lstStyle/>
                        <a:p>
                          <a:pPr marL="0" marR="0" algn="ctr" fontAlgn="t">
                            <a:spcBef>
                              <a:spcPts val="0"/>
                            </a:spcBef>
                            <a:spcAft>
                              <a:spcPts val="0"/>
                            </a:spcAft>
                          </a:pPr>
                          <a:r>
                            <a:rPr lang="en-US" sz="1800" u="none" strike="noStrike">
                              <a:effectLst/>
                            </a:rPr>
                            <a:t>8192</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134171671</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50378335.2</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67282181.6</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548850</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25832.2</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1037828.4</a:t>
                          </a:r>
                          <a:endParaRPr lang="en-US" sz="3200" b="0" i="0" u="none" strike="noStrike">
                            <a:effectLst/>
                            <a:latin typeface="Arial" panose="020B0604020202020204" pitchFamily="34" charset="0"/>
                          </a:endParaRPr>
                        </a:p>
                      </a:txBody>
                      <a:tcPr marL="120587" marR="120587" marT="13399" marB="0"/>
                    </a:tc>
                    <a:extLst>
                      <a:ext uri="{0D108BD9-81ED-4DB2-BD59-A6C34878D82A}">
                        <a16:rowId xmlns:a16="http://schemas.microsoft.com/office/drawing/2014/main" val="3160949318"/>
                      </a:ext>
                    </a:extLst>
                  </a:tr>
                  <a:tr h="345682">
                    <a:tc>
                      <a:txBody>
                        <a:bodyPr/>
                        <a:lstStyle/>
                        <a:p>
                          <a:pPr marL="0" marR="0" algn="ctr" fontAlgn="t">
                            <a:spcBef>
                              <a:spcPts val="0"/>
                            </a:spcBef>
                            <a:spcAft>
                              <a:spcPts val="0"/>
                            </a:spcAft>
                          </a:pPr>
                          <a:r>
                            <a:rPr lang="en-US" sz="1800" u="none" strike="noStrike">
                              <a:effectLst/>
                            </a:rPr>
                            <a:t>16384</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536972180.2</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201698863</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268804714</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1163250</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52917</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2796033.2</a:t>
                          </a:r>
                          <a:endParaRPr lang="en-US" sz="3200" b="0" i="0" u="none" strike="noStrike">
                            <a:effectLst/>
                            <a:latin typeface="Arial" panose="020B0604020202020204" pitchFamily="34" charset="0"/>
                          </a:endParaRPr>
                        </a:p>
                      </a:txBody>
                      <a:tcPr marL="120587" marR="120587" marT="13399" marB="0"/>
                    </a:tc>
                    <a:extLst>
                      <a:ext uri="{0D108BD9-81ED-4DB2-BD59-A6C34878D82A}">
                        <a16:rowId xmlns:a16="http://schemas.microsoft.com/office/drawing/2014/main" val="2357439295"/>
                      </a:ext>
                    </a:extLst>
                  </a:tr>
                  <a:tr h="345682">
                    <a:tc>
                      <a:txBody>
                        <a:bodyPr/>
                        <a:lstStyle/>
                        <a:p>
                          <a:pPr marL="0" marR="0" algn="ctr" fontAlgn="t">
                            <a:spcBef>
                              <a:spcPts val="0"/>
                            </a:spcBef>
                            <a:spcAft>
                              <a:spcPts val="0"/>
                            </a:spcAft>
                          </a:pPr>
                          <a:r>
                            <a:rPr lang="en-US" sz="1800" u="none" strike="noStrike">
                              <a:effectLst/>
                            </a:rPr>
                            <a:t>32768</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2148090515.4</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dirty="0">
                              <a:effectLst/>
                            </a:rPr>
                            <a:t>805344966</a:t>
                          </a:r>
                          <a:endParaRPr lang="en-US" sz="3200" b="0" i="0" u="none" strike="noStrike" dirty="0">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1074524418.4</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2457586</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111199.4</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dirty="0">
                              <a:effectLst/>
                            </a:rPr>
                            <a:t>7382492.8</a:t>
                          </a:r>
                          <a:endParaRPr lang="en-US" sz="3200" b="0" i="0" u="none" strike="noStrike" dirty="0">
                            <a:effectLst/>
                            <a:latin typeface="Arial" panose="020B0604020202020204" pitchFamily="34" charset="0"/>
                          </a:endParaRPr>
                        </a:p>
                      </a:txBody>
                      <a:tcPr marL="120587" marR="120587" marT="13399" marB="0"/>
                    </a:tc>
                    <a:extLst>
                      <a:ext uri="{0D108BD9-81ED-4DB2-BD59-A6C34878D82A}">
                        <a16:rowId xmlns:a16="http://schemas.microsoft.com/office/drawing/2014/main" val="2117333923"/>
                      </a:ext>
                    </a:extLst>
                  </a:tr>
                </a:tbl>
              </a:graphicData>
            </a:graphic>
          </p:graphicFrame>
        </mc:Choice>
        <mc:Fallback xmlns="">
          <p:graphicFrame>
            <p:nvGraphicFramePr>
              <p:cNvPr id="5" name="Content Placeholder 4">
                <a:extLst>
                  <a:ext uri="{FF2B5EF4-FFF2-40B4-BE49-F238E27FC236}">
                    <a16:creationId xmlns:a16="http://schemas.microsoft.com/office/drawing/2014/main" id="{11F2D65A-7A89-4A76-9F62-C54B07F49CB5}"/>
                  </a:ext>
                </a:extLst>
              </p:cNvPr>
              <p:cNvGraphicFramePr>
                <a:graphicFrameLocks noGrp="1"/>
              </p:cNvGraphicFramePr>
              <p:nvPr>
                <p:ph idx="1"/>
                <p:extLst>
                  <p:ext uri="{D42A27DB-BD31-4B8C-83A1-F6EECF244321}">
                    <p14:modId xmlns:p14="http://schemas.microsoft.com/office/powerpoint/2010/main" val="55192472"/>
                  </p:ext>
                </p:extLst>
              </p:nvPr>
            </p:nvGraphicFramePr>
            <p:xfrm>
              <a:off x="838200" y="2828851"/>
              <a:ext cx="10515603" cy="3033426"/>
            </p:xfrm>
            <a:graphic>
              <a:graphicData uri="http://schemas.openxmlformats.org/drawingml/2006/table">
                <a:tbl>
                  <a:tblPr firstRow="1" firstCol="1" bandRow="1">
                    <a:tableStyleId>{5C22544A-7EE6-4342-B048-85BDC9FD1C3A}</a:tableStyleId>
                  </a:tblPr>
                  <a:tblGrid>
                    <a:gridCol w="1040059">
                      <a:extLst>
                        <a:ext uri="{9D8B030D-6E8A-4147-A177-3AD203B41FA5}">
                          <a16:colId xmlns:a16="http://schemas.microsoft.com/office/drawing/2014/main" val="1519367510"/>
                        </a:ext>
                      </a:extLst>
                    </a:gridCol>
                    <a:gridCol w="1835597">
                      <a:extLst>
                        <a:ext uri="{9D8B030D-6E8A-4147-A177-3AD203B41FA5}">
                          <a16:colId xmlns:a16="http://schemas.microsoft.com/office/drawing/2014/main" val="3843606797"/>
                        </a:ext>
                      </a:extLst>
                    </a:gridCol>
                    <a:gridCol w="1589957">
                      <a:extLst>
                        <a:ext uri="{9D8B030D-6E8A-4147-A177-3AD203B41FA5}">
                          <a16:colId xmlns:a16="http://schemas.microsoft.com/office/drawing/2014/main" val="2286427263"/>
                        </a:ext>
                      </a:extLst>
                    </a:gridCol>
                    <a:gridCol w="1835597">
                      <a:extLst>
                        <a:ext uri="{9D8B030D-6E8A-4147-A177-3AD203B41FA5}">
                          <a16:colId xmlns:a16="http://schemas.microsoft.com/office/drawing/2014/main" val="3752242934"/>
                        </a:ext>
                      </a:extLst>
                    </a:gridCol>
                    <a:gridCol w="1282908">
                      <a:extLst>
                        <a:ext uri="{9D8B030D-6E8A-4147-A177-3AD203B41FA5}">
                          <a16:colId xmlns:a16="http://schemas.microsoft.com/office/drawing/2014/main" val="776135123"/>
                        </a:ext>
                      </a:extLst>
                    </a:gridCol>
                    <a:gridCol w="1464347">
                      <a:extLst>
                        <a:ext uri="{9D8B030D-6E8A-4147-A177-3AD203B41FA5}">
                          <a16:colId xmlns:a16="http://schemas.microsoft.com/office/drawing/2014/main" val="1336595339"/>
                        </a:ext>
                      </a:extLst>
                    </a:gridCol>
                    <a:gridCol w="1467138">
                      <a:extLst>
                        <a:ext uri="{9D8B030D-6E8A-4147-A177-3AD203B41FA5}">
                          <a16:colId xmlns:a16="http://schemas.microsoft.com/office/drawing/2014/main" val="3825182127"/>
                        </a:ext>
                      </a:extLst>
                    </a:gridCol>
                  </a:tblGrid>
                  <a:tr h="345682">
                    <a:tc rowSpan="2">
                      <a:txBody>
                        <a:bodyPr/>
                        <a:lstStyle/>
                        <a:p>
                          <a:pPr marL="0" marR="0" algn="ctr" fontAlgn="ctr">
                            <a:spcBef>
                              <a:spcPts val="0"/>
                            </a:spcBef>
                            <a:spcAft>
                              <a:spcPts val="0"/>
                            </a:spcAft>
                          </a:pPr>
                          <a:r>
                            <a:rPr lang="en-US" sz="1800" u="none" strike="noStrike">
                              <a:effectLst/>
                            </a:rPr>
                            <a:t>Size n</a:t>
                          </a:r>
                          <a:endParaRPr lang="en-US" sz="3200" b="0" i="0" u="none" strike="noStrike">
                            <a:effectLst/>
                            <a:latin typeface="Arial" panose="020B0604020202020204" pitchFamily="34" charset="0"/>
                          </a:endParaRPr>
                        </a:p>
                      </a:txBody>
                      <a:tcPr marL="120587" marR="120587" marT="13399" marB="0" anchor="ctr"/>
                    </a:tc>
                    <a:tc gridSpan="6">
                      <a:txBody>
                        <a:bodyPr/>
                        <a:lstStyle/>
                        <a:p>
                          <a:pPr marL="0" marR="0" algn="ctr" fontAlgn="t">
                            <a:spcBef>
                              <a:spcPts val="0"/>
                            </a:spcBef>
                            <a:spcAft>
                              <a:spcPts val="0"/>
                            </a:spcAft>
                          </a:pPr>
                          <a:r>
                            <a:rPr lang="en-US" sz="1800" u="none" strike="noStrike">
                              <a:effectLst/>
                            </a:rPr>
                            <a:t>Average Counter Value</a:t>
                          </a:r>
                          <a:endParaRPr lang="en-US" sz="3200" b="0" i="0" u="none" strike="noStrike">
                            <a:effectLst/>
                            <a:latin typeface="Arial" panose="020B0604020202020204" pitchFamily="34" charset="0"/>
                          </a:endParaRPr>
                        </a:p>
                      </a:txBody>
                      <a:tcPr marL="120587" marR="120587" marT="13399"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0652259"/>
                      </a:ext>
                    </a:extLst>
                  </a:tr>
                  <a:tr h="613652">
                    <a:tc vMerge="1">
                      <a:txBody>
                        <a:bodyPr/>
                        <a:lstStyle/>
                        <a:p>
                          <a:endParaRPr lang="en-US"/>
                        </a:p>
                      </a:txBody>
                      <a:tcPr/>
                    </a:tc>
                    <a:tc>
                      <a:txBody>
                        <a:bodyPr/>
                        <a:lstStyle/>
                        <a:p>
                          <a:endParaRPr lang="en-US"/>
                        </a:p>
                      </a:txBody>
                      <a:tcPr marL="120587" marR="120587" marT="13399" marB="0">
                        <a:blipFill>
                          <a:blip r:embed="rId2"/>
                          <a:stretch>
                            <a:fillRect l="-57143" t="-67000" r="-417940" b="-356000"/>
                          </a:stretch>
                        </a:blipFill>
                      </a:tcPr>
                    </a:tc>
                    <a:tc>
                      <a:txBody>
                        <a:bodyPr/>
                        <a:lstStyle/>
                        <a:p>
                          <a:endParaRPr lang="en-US"/>
                        </a:p>
                      </a:txBody>
                      <a:tcPr marL="120587" marR="120587" marT="13399" marB="0">
                        <a:blipFill>
                          <a:blip r:embed="rId2"/>
                          <a:stretch>
                            <a:fillRect l="-181226" t="-67000" r="-381992" b="-356000"/>
                          </a:stretch>
                        </a:blipFill>
                      </a:tcPr>
                    </a:tc>
                    <a:tc>
                      <a:txBody>
                        <a:bodyPr/>
                        <a:lstStyle/>
                        <a:p>
                          <a:endParaRPr lang="en-US"/>
                        </a:p>
                      </a:txBody>
                      <a:tcPr marL="120587" marR="120587" marT="13399" marB="0">
                        <a:blipFill>
                          <a:blip r:embed="rId2"/>
                          <a:stretch>
                            <a:fillRect l="-243854" t="-67000" r="-231229" b="-356000"/>
                          </a:stretch>
                        </a:blipFill>
                      </a:tcPr>
                    </a:tc>
                    <a:tc>
                      <a:txBody>
                        <a:bodyPr/>
                        <a:lstStyle/>
                        <a:p>
                          <a:endParaRPr lang="en-US"/>
                        </a:p>
                      </a:txBody>
                      <a:tcPr marL="120587" marR="120587" marT="13399" marB="0">
                        <a:blipFill>
                          <a:blip r:embed="rId2"/>
                          <a:stretch>
                            <a:fillRect l="-490521" t="-67000" r="-229858" b="-356000"/>
                          </a:stretch>
                        </a:blipFill>
                      </a:tcPr>
                    </a:tc>
                    <a:tc>
                      <a:txBody>
                        <a:bodyPr/>
                        <a:lstStyle/>
                        <a:p>
                          <a:endParaRPr lang="en-US"/>
                        </a:p>
                      </a:txBody>
                      <a:tcPr marL="120587" marR="120587" marT="13399" marB="0">
                        <a:blipFill>
                          <a:blip r:embed="rId2"/>
                          <a:stretch>
                            <a:fillRect l="-519167" t="-67000" r="-102083" b="-356000"/>
                          </a:stretch>
                        </a:blipFill>
                      </a:tcPr>
                    </a:tc>
                    <a:tc>
                      <a:txBody>
                        <a:bodyPr/>
                        <a:lstStyle/>
                        <a:p>
                          <a:endParaRPr lang="en-US"/>
                        </a:p>
                      </a:txBody>
                      <a:tcPr marL="120587" marR="120587" marT="13399" marB="0">
                        <a:blipFill>
                          <a:blip r:embed="rId2"/>
                          <a:stretch>
                            <a:fillRect l="-616598" t="-67000" r="-1660" b="-356000"/>
                          </a:stretch>
                        </a:blipFill>
                      </a:tcPr>
                    </a:tc>
                    <a:extLst>
                      <a:ext uri="{0D108BD9-81ED-4DB2-BD59-A6C34878D82A}">
                        <a16:rowId xmlns:a16="http://schemas.microsoft.com/office/drawing/2014/main" val="3220379039"/>
                      </a:ext>
                    </a:extLst>
                  </a:tr>
                  <a:tr h="345682">
                    <a:tc>
                      <a:txBody>
                        <a:bodyPr/>
                        <a:lstStyle/>
                        <a:p>
                          <a:pPr marL="0" marR="0" algn="ctr" fontAlgn="t">
                            <a:spcBef>
                              <a:spcPts val="0"/>
                            </a:spcBef>
                            <a:spcAft>
                              <a:spcPts val="0"/>
                            </a:spcAft>
                          </a:pPr>
                          <a:r>
                            <a:rPr lang="en-US" sz="1800" u="none" strike="noStrike">
                              <a:effectLst/>
                            </a:rPr>
                            <a:t>1024</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2102972.6</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788334.1</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1065756.2</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56306</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3209.8</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58629.8</a:t>
                          </a:r>
                          <a:endParaRPr lang="en-US" sz="3200" b="0" i="0" u="none" strike="noStrike">
                            <a:effectLst/>
                            <a:latin typeface="Arial" panose="020B0604020202020204" pitchFamily="34" charset="0"/>
                          </a:endParaRPr>
                        </a:p>
                      </a:txBody>
                      <a:tcPr marL="120587" marR="120587" marT="13399" marB="0"/>
                    </a:tc>
                    <a:extLst>
                      <a:ext uri="{0D108BD9-81ED-4DB2-BD59-A6C34878D82A}">
                        <a16:rowId xmlns:a16="http://schemas.microsoft.com/office/drawing/2014/main" val="3615107395"/>
                      </a:ext>
                    </a:extLst>
                  </a:tr>
                  <a:tr h="345682">
                    <a:tc>
                      <a:txBody>
                        <a:bodyPr/>
                        <a:lstStyle/>
                        <a:p>
                          <a:pPr marL="0" marR="0" algn="ctr" fontAlgn="t">
                            <a:spcBef>
                              <a:spcPts val="0"/>
                            </a:spcBef>
                            <a:spcAft>
                              <a:spcPts val="0"/>
                            </a:spcAft>
                          </a:pPr>
                          <a:r>
                            <a:rPr lang="en-US" sz="1800" u="none" strike="noStrike">
                              <a:effectLst/>
                            </a:rPr>
                            <a:t>2048</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8385214.2</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3164712.9</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4231644.6</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120818</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6965.8</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158108.2</a:t>
                          </a:r>
                          <a:endParaRPr lang="en-US" sz="3200" b="0" i="0" u="none" strike="noStrike">
                            <a:effectLst/>
                            <a:latin typeface="Arial" panose="020B0604020202020204" pitchFamily="34" charset="0"/>
                          </a:endParaRPr>
                        </a:p>
                      </a:txBody>
                      <a:tcPr marL="120587" marR="120587" marT="13399" marB="0"/>
                    </a:tc>
                    <a:extLst>
                      <a:ext uri="{0D108BD9-81ED-4DB2-BD59-A6C34878D82A}">
                        <a16:rowId xmlns:a16="http://schemas.microsoft.com/office/drawing/2014/main" val="4243337869"/>
                      </a:ext>
                    </a:extLst>
                  </a:tr>
                  <a:tr h="345682">
                    <a:tc>
                      <a:txBody>
                        <a:bodyPr/>
                        <a:lstStyle/>
                        <a:p>
                          <a:pPr marL="0" marR="0" algn="ctr" fontAlgn="t">
                            <a:spcBef>
                              <a:spcPts val="0"/>
                            </a:spcBef>
                            <a:spcAft>
                              <a:spcPts val="0"/>
                            </a:spcAft>
                          </a:pPr>
                          <a:r>
                            <a:rPr lang="en-US" sz="1800" u="none" strike="noStrike">
                              <a:effectLst/>
                            </a:rPr>
                            <a:t>4096</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33569601</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12631494.4</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16858439</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258034</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12873</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420307.8</a:t>
                          </a:r>
                          <a:endParaRPr lang="en-US" sz="3200" b="0" i="0" u="none" strike="noStrike">
                            <a:effectLst/>
                            <a:latin typeface="Arial" panose="020B0604020202020204" pitchFamily="34" charset="0"/>
                          </a:endParaRPr>
                        </a:p>
                      </a:txBody>
                      <a:tcPr marL="120587" marR="120587" marT="13399" marB="0"/>
                    </a:tc>
                    <a:extLst>
                      <a:ext uri="{0D108BD9-81ED-4DB2-BD59-A6C34878D82A}">
                        <a16:rowId xmlns:a16="http://schemas.microsoft.com/office/drawing/2014/main" val="2021773791"/>
                      </a:ext>
                    </a:extLst>
                  </a:tr>
                  <a:tr h="345682">
                    <a:tc>
                      <a:txBody>
                        <a:bodyPr/>
                        <a:lstStyle/>
                        <a:p>
                          <a:pPr marL="0" marR="0" algn="ctr" fontAlgn="t">
                            <a:spcBef>
                              <a:spcPts val="0"/>
                            </a:spcBef>
                            <a:spcAft>
                              <a:spcPts val="0"/>
                            </a:spcAft>
                          </a:pPr>
                          <a:r>
                            <a:rPr lang="en-US" sz="1800" u="none" strike="noStrike">
                              <a:effectLst/>
                            </a:rPr>
                            <a:t>8192</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134171671</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50378335.2</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67282181.6</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548850</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25832.2</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1037828.4</a:t>
                          </a:r>
                          <a:endParaRPr lang="en-US" sz="3200" b="0" i="0" u="none" strike="noStrike">
                            <a:effectLst/>
                            <a:latin typeface="Arial" panose="020B0604020202020204" pitchFamily="34" charset="0"/>
                          </a:endParaRPr>
                        </a:p>
                      </a:txBody>
                      <a:tcPr marL="120587" marR="120587" marT="13399" marB="0"/>
                    </a:tc>
                    <a:extLst>
                      <a:ext uri="{0D108BD9-81ED-4DB2-BD59-A6C34878D82A}">
                        <a16:rowId xmlns:a16="http://schemas.microsoft.com/office/drawing/2014/main" val="3160949318"/>
                      </a:ext>
                    </a:extLst>
                  </a:tr>
                  <a:tr h="345682">
                    <a:tc>
                      <a:txBody>
                        <a:bodyPr/>
                        <a:lstStyle/>
                        <a:p>
                          <a:pPr marL="0" marR="0" algn="ctr" fontAlgn="t">
                            <a:spcBef>
                              <a:spcPts val="0"/>
                            </a:spcBef>
                            <a:spcAft>
                              <a:spcPts val="0"/>
                            </a:spcAft>
                          </a:pPr>
                          <a:r>
                            <a:rPr lang="en-US" sz="1800" u="none" strike="noStrike">
                              <a:effectLst/>
                            </a:rPr>
                            <a:t>16384</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536972180.2</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201698863</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268804714</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1163250</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52917</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2796033.2</a:t>
                          </a:r>
                          <a:endParaRPr lang="en-US" sz="3200" b="0" i="0" u="none" strike="noStrike">
                            <a:effectLst/>
                            <a:latin typeface="Arial" panose="020B0604020202020204" pitchFamily="34" charset="0"/>
                          </a:endParaRPr>
                        </a:p>
                      </a:txBody>
                      <a:tcPr marL="120587" marR="120587" marT="13399" marB="0"/>
                    </a:tc>
                    <a:extLst>
                      <a:ext uri="{0D108BD9-81ED-4DB2-BD59-A6C34878D82A}">
                        <a16:rowId xmlns:a16="http://schemas.microsoft.com/office/drawing/2014/main" val="2357439295"/>
                      </a:ext>
                    </a:extLst>
                  </a:tr>
                  <a:tr h="345682">
                    <a:tc>
                      <a:txBody>
                        <a:bodyPr/>
                        <a:lstStyle/>
                        <a:p>
                          <a:pPr marL="0" marR="0" algn="ctr" fontAlgn="t">
                            <a:spcBef>
                              <a:spcPts val="0"/>
                            </a:spcBef>
                            <a:spcAft>
                              <a:spcPts val="0"/>
                            </a:spcAft>
                          </a:pPr>
                          <a:r>
                            <a:rPr lang="en-US" sz="1800" u="none" strike="noStrike">
                              <a:effectLst/>
                            </a:rPr>
                            <a:t>32768</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2148090515.4</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dirty="0">
                              <a:effectLst/>
                            </a:rPr>
                            <a:t>805344966</a:t>
                          </a:r>
                          <a:endParaRPr lang="en-US" sz="3200" b="0" i="0" u="none" strike="noStrike" dirty="0">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1074524418.4</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2457586</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a:effectLst/>
                            </a:rPr>
                            <a:t>111199.4</a:t>
                          </a:r>
                          <a:endParaRPr lang="en-US" sz="3200" b="0" i="0" u="none" strike="noStrike">
                            <a:effectLst/>
                            <a:latin typeface="Arial" panose="020B0604020202020204" pitchFamily="34" charset="0"/>
                          </a:endParaRPr>
                        </a:p>
                      </a:txBody>
                      <a:tcPr marL="120587" marR="120587" marT="13399" marB="0"/>
                    </a:tc>
                    <a:tc>
                      <a:txBody>
                        <a:bodyPr/>
                        <a:lstStyle/>
                        <a:p>
                          <a:pPr marL="0" marR="0" algn="ctr" fontAlgn="t">
                            <a:spcBef>
                              <a:spcPts val="0"/>
                            </a:spcBef>
                            <a:spcAft>
                              <a:spcPts val="0"/>
                            </a:spcAft>
                          </a:pPr>
                          <a:r>
                            <a:rPr lang="en-US" sz="1800" u="none" strike="noStrike" dirty="0">
                              <a:effectLst/>
                            </a:rPr>
                            <a:t>7382492.8</a:t>
                          </a:r>
                          <a:endParaRPr lang="en-US" sz="3200" b="0" i="0" u="none" strike="noStrike" dirty="0">
                            <a:effectLst/>
                            <a:latin typeface="Arial" panose="020B0604020202020204" pitchFamily="34" charset="0"/>
                          </a:endParaRPr>
                        </a:p>
                      </a:txBody>
                      <a:tcPr marL="120587" marR="120587" marT="13399" marB="0"/>
                    </a:tc>
                    <a:extLst>
                      <a:ext uri="{0D108BD9-81ED-4DB2-BD59-A6C34878D82A}">
                        <a16:rowId xmlns:a16="http://schemas.microsoft.com/office/drawing/2014/main" val="2117333923"/>
                      </a:ext>
                    </a:extLst>
                  </a:tr>
                </a:tbl>
              </a:graphicData>
            </a:graphic>
          </p:graphicFrame>
        </mc:Fallback>
      </mc:AlternateContent>
      <p:sp>
        <p:nvSpPr>
          <p:cNvPr id="53" name="Title 1">
            <a:extLst>
              <a:ext uri="{FF2B5EF4-FFF2-40B4-BE49-F238E27FC236}">
                <a16:creationId xmlns:a16="http://schemas.microsoft.com/office/drawing/2014/main" id="{779B7705-BA7C-4A80-A42C-4D7E792D9F63}"/>
              </a:ext>
            </a:extLst>
          </p:cNvPr>
          <p:cNvSpPr txBox="1">
            <a:spLocks/>
          </p:cNvSpPr>
          <p:nvPr/>
        </p:nvSpPr>
        <p:spPr>
          <a:xfrm>
            <a:off x="1198181" y="168425"/>
            <a:ext cx="9988166" cy="149940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a:t>Experiments and Results</a:t>
            </a:r>
            <a:endParaRPr lang="en-US" dirty="0"/>
          </a:p>
        </p:txBody>
      </p:sp>
    </p:spTree>
    <p:extLst>
      <p:ext uri="{BB962C8B-B14F-4D97-AF65-F5344CB8AC3E}">
        <p14:creationId xmlns:p14="http://schemas.microsoft.com/office/powerpoint/2010/main" val="54279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43BE-4CBA-4FB7-8485-F568C0EEA1E4}"/>
              </a:ext>
            </a:extLst>
          </p:cNvPr>
          <p:cNvSpPr>
            <a:spLocks noGrp="1"/>
          </p:cNvSpPr>
          <p:nvPr>
            <p:ph type="title"/>
          </p:nvPr>
        </p:nvSpPr>
        <p:spPr/>
        <p:txBody>
          <a:bodyPr/>
          <a:lstStyle/>
          <a:p>
            <a:pPr algn="ctr"/>
            <a:r>
              <a:rPr lang="en-US" dirty="0"/>
              <a:t>Comparison and Analysis</a:t>
            </a:r>
          </a:p>
        </p:txBody>
      </p:sp>
      <p:pic>
        <p:nvPicPr>
          <p:cNvPr id="3074" name="Picture 2" descr="Chart, line chart&#10;&#10;Description automatically generated">
            <a:extLst>
              <a:ext uri="{FF2B5EF4-FFF2-40B4-BE49-F238E27FC236}">
                <a16:creationId xmlns:a16="http://schemas.microsoft.com/office/drawing/2014/main" id="{BD57F31A-46FF-4490-8F4C-DBBCFC1CC3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063" y="1690688"/>
            <a:ext cx="8933873" cy="4705173"/>
          </a:xfrm>
          <a:prstGeom prst="rect">
            <a:avLst/>
          </a:prstGeom>
          <a:noFill/>
        </p:spPr>
      </p:pic>
    </p:spTree>
    <p:extLst>
      <p:ext uri="{BB962C8B-B14F-4D97-AF65-F5344CB8AC3E}">
        <p14:creationId xmlns:p14="http://schemas.microsoft.com/office/powerpoint/2010/main" val="2642249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B9CD-B4AC-4652-BFA2-CBC7379ECC4A}"/>
              </a:ext>
            </a:extLst>
          </p:cNvPr>
          <p:cNvSpPr>
            <a:spLocks noGrp="1"/>
          </p:cNvSpPr>
          <p:nvPr>
            <p:ph type="title"/>
          </p:nvPr>
        </p:nvSpPr>
        <p:spPr/>
        <p:txBody>
          <a:bodyPr/>
          <a:lstStyle/>
          <a:p>
            <a:pPr algn="ctr"/>
            <a:r>
              <a:rPr lang="en-US" dirty="0"/>
              <a:t>Comparison and Analysis</a:t>
            </a:r>
          </a:p>
        </p:txBody>
      </p:sp>
      <p:pic>
        <p:nvPicPr>
          <p:cNvPr id="5122" name="Picture 2" descr="Chart, line chart&#10;&#10;Description automatically generated">
            <a:extLst>
              <a:ext uri="{FF2B5EF4-FFF2-40B4-BE49-F238E27FC236}">
                <a16:creationId xmlns:a16="http://schemas.microsoft.com/office/drawing/2014/main" id="{BCACA68A-9C52-451F-A38E-2DBFA7BDE7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219" y="2548441"/>
            <a:ext cx="5534025" cy="2924175"/>
          </a:xfrm>
          <a:prstGeom prst="rect">
            <a:avLst/>
          </a:prstGeom>
          <a:noFill/>
        </p:spPr>
      </p:pic>
      <p:pic>
        <p:nvPicPr>
          <p:cNvPr id="6146" name="Picture 2" descr="Chart, line chart&#10;&#10;Description automatically generated">
            <a:extLst>
              <a:ext uri="{FF2B5EF4-FFF2-40B4-BE49-F238E27FC236}">
                <a16:creationId xmlns:a16="http://schemas.microsoft.com/office/drawing/2014/main" id="{175D69EC-CF14-4913-9E7F-5DC93DA66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389" y="2548441"/>
            <a:ext cx="5541392" cy="2924175"/>
          </a:xfrm>
          <a:prstGeom prst="rect">
            <a:avLst/>
          </a:prstGeom>
          <a:noFill/>
        </p:spPr>
      </p:pic>
    </p:spTree>
    <p:extLst>
      <p:ext uri="{BB962C8B-B14F-4D97-AF65-F5344CB8AC3E}">
        <p14:creationId xmlns:p14="http://schemas.microsoft.com/office/powerpoint/2010/main" val="3262456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Brush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48</TotalTime>
  <Words>588</Words>
  <Application>Microsoft Office PowerPoint</Application>
  <PresentationFormat>Widescreen</PresentationFormat>
  <Paragraphs>155</Paragraphs>
  <Slides>13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AvenirNext LT Pro Medium</vt:lpstr>
      <vt:lpstr>Arial</vt:lpstr>
      <vt:lpstr>Avenir Next LT Pro</vt:lpstr>
      <vt:lpstr>Cambria Math</vt:lpstr>
      <vt:lpstr>Century Gothic</vt:lpstr>
      <vt:lpstr>Elephant</vt:lpstr>
      <vt:lpstr>Sagona Book</vt:lpstr>
      <vt:lpstr>Times New Roman</vt:lpstr>
      <vt:lpstr>ExploreVTI</vt:lpstr>
      <vt:lpstr>BrushVTI</vt:lpstr>
      <vt:lpstr>MCO1: Comparing Sorting Algorithms</vt:lpstr>
      <vt:lpstr>Comparing Sorting Algorithms</vt:lpstr>
      <vt:lpstr>How Each Algorithm Works</vt:lpstr>
      <vt:lpstr>How Each Algorithm Works</vt:lpstr>
      <vt:lpstr>Experiments and Results</vt:lpstr>
      <vt:lpstr>Experiments and Results</vt:lpstr>
      <vt:lpstr>PowerPoint Presentation</vt:lpstr>
      <vt:lpstr>Comparison and Analysis</vt:lpstr>
      <vt:lpstr>Comparison and Analysis</vt:lpstr>
      <vt:lpstr>Comparison and Analysis</vt:lpstr>
      <vt:lpstr>Comparison and Analysis</vt:lpstr>
      <vt:lpstr>Conclusion</vt:lpstr>
      <vt:lpstr>MCO1: Comparing Sorting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MCO1: Comparing Sorting Algorithms</dc:title>
  <dc:creator>Yazle Sean  S. Ligot</dc:creator>
  <cp:lastModifiedBy>David Nikolai Grasparil</cp:lastModifiedBy>
  <cp:revision>2</cp:revision>
  <dcterms:created xsi:type="dcterms:W3CDTF">2021-08-10T20:53:04Z</dcterms:created>
  <dcterms:modified xsi:type="dcterms:W3CDTF">2021-08-11T00:58:05Z</dcterms:modified>
</cp:coreProperties>
</file>