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4" r:id="rId3"/>
    <p:sldId id="305" r:id="rId4"/>
    <p:sldId id="306" r:id="rId5"/>
    <p:sldId id="307" r:id="rId6"/>
    <p:sldId id="331" r:id="rId7"/>
    <p:sldId id="311" r:id="rId8"/>
    <p:sldId id="332" r:id="rId9"/>
    <p:sldId id="333" r:id="rId10"/>
    <p:sldId id="321" r:id="rId11"/>
    <p:sldId id="326" r:id="rId12"/>
    <p:sldId id="330" r:id="rId13"/>
    <p:sldId id="328" r:id="rId14"/>
    <p:sldId id="32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74F"/>
    <a:srgbClr val="01D15A"/>
    <a:srgbClr val="FFD4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3810" autoAdjust="0"/>
  </p:normalViewPr>
  <p:slideViewPr>
    <p:cSldViewPr snapToGrid="0" showGuides="1">
      <p:cViewPr varScale="1">
        <p:scale>
          <a:sx n="91" d="100"/>
          <a:sy n="91" d="100"/>
        </p:scale>
        <p:origin x="18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05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D18964-3BB4-4D47-8767-CE438F1B9D44}" type="datetime1">
              <a:rPr lang="es-ES" smtClean="0"/>
              <a:t>03/06/2020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6C0203-D64A-4516-A5D4-F81B23892FEC}" type="datetime1">
              <a:rPr lang="es-ES" noProof="0" smtClean="0"/>
              <a:t>03/06/2020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C51814-3B91-4036-94D2-3977634EE21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2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C51814-3B91-4036-94D2-3977634EE21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75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posición de imagen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posición de imagen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posición de imagen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posición de imagen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6" name="Marcador de posición de imagen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3" name="Marcador de texto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Triángulo isósceles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5" name="Marcador de posición de imagen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posición de imagen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posición de imagen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texto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8" name="Marcador de texto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19" name="Marcador de texto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20" name="Marcador de posición de imagen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imagen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8" name="Marcador de posición de imagen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Marcador de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4" name="Marcador de posición de imagen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5" name="Marcador de posición de imagen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6" name="Marcador de posición de imagen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9" name="Marcador de texto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5" name="Marcador de texto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Marcador de texto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50" name="Marcador de texto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51" name="Marcador de posición de imagen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2" name="Marcador de posición de imagen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3" name="Marcador de posición de imagen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posición de imagen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3" name="Marcador de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7" name="Marcador de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4" name="Marcador de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posición de imagen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8" name="Marcador de posición de imagen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posición de imagen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posición de imagen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1" name="Marcador de texto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3" name="Marcador de texto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7" name="Marcador de texto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38" name="Marcador de texto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1" name="Marcador de texto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2" name="Marcador de texto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  <p:sp>
        <p:nvSpPr>
          <p:cNvPr id="44" name="Marcador de texto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Agregue texto aquí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7" name="Marcador de gráfico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gráfico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9" name="Marcador de gráfico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0" name="Marcador de gráfico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gráfico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ln>
                <a:noFill/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es-ES" noProof="0"/>
              <a:t>Agregue la imagen aquí</a:t>
            </a:r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 rtl="0">
              <a:buNone/>
            </a:pPr>
            <a:r>
              <a:rPr lang="es-ES" noProof="0"/>
              <a:t>Agregue la imagen aquí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posición de imagen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posición de imagen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03DC2DEF-D2FE-4B45-ABA4-9F153FD1C98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>
          <p15:clr>
            <a:srgbClr val="F26B43"/>
          </p15:clr>
        </p15:guide>
        <p15:guide id="2" pos="234">
          <p15:clr>
            <a:srgbClr val="F26B43"/>
          </p15:clr>
        </p15:guide>
        <p15:guide id="3" orient="horz" pos="4133">
          <p15:clr>
            <a:srgbClr val="F26B43"/>
          </p15:clr>
        </p15:guide>
        <p15:guide id="4" pos="7491">
          <p15:clr>
            <a:srgbClr val="F26B43"/>
          </p15:clr>
        </p15:guide>
        <p15:guide id="5" orient="horz" pos="640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4020">
          <p15:clr>
            <a:srgbClr val="F26B43"/>
          </p15:clr>
        </p15:guide>
        <p15:guide id="8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Nubes en el cielo azul&#10;&#10;Descripción generada automáticamente">
            <a:extLst>
              <a:ext uri="{FF2B5EF4-FFF2-40B4-BE49-F238E27FC236}">
                <a16:creationId xmlns:a16="http://schemas.microsoft.com/office/drawing/2014/main" id="{50998BF9-180D-4714-80CC-1CD1B78BF4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4524" r="2" b="3850"/>
          <a:stretch/>
        </p:blipFill>
        <p:spPr>
          <a:xfrm>
            <a:off x="5400675" y="260350"/>
            <a:ext cx="6499502" cy="5940425"/>
          </a:xfr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Prácticas</a:t>
            </a:r>
            <a:br>
              <a:rPr lang="es-ES" dirty="0"/>
            </a:br>
            <a:r>
              <a:rPr lang="es-ES" dirty="0"/>
              <a:t>CIAI-AEMET</a:t>
            </a:r>
            <a:br>
              <a:rPr lang="es-ES" dirty="0"/>
            </a:br>
            <a:r>
              <a:rPr lang="es-ES" dirty="0"/>
              <a:t>2020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D471420-E85A-4DC0-8CC9-837DB36B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s-ES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s-ES" sz="800" noProof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FF16E811-9E2C-4AFD-BD21-0CD9F94F8145}"/>
              </a:ext>
            </a:extLst>
          </p:cNvPr>
          <p:cNvSpPr/>
          <p:nvPr/>
        </p:nvSpPr>
        <p:spPr>
          <a:xfrm>
            <a:off x="0" y="0"/>
            <a:ext cx="12192000" cy="1080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65D7D88-09F6-4835-85AA-244C5F75B98C}"/>
              </a:ext>
            </a:extLst>
          </p:cNvPr>
          <p:cNvSpPr/>
          <p:nvPr/>
        </p:nvSpPr>
        <p:spPr>
          <a:xfrm>
            <a:off x="887024" y="4746068"/>
            <a:ext cx="2929328" cy="9541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A7EAB4C-AFAC-4B90-81AD-6D23E542E118}"/>
              </a:ext>
            </a:extLst>
          </p:cNvPr>
          <p:cNvSpPr/>
          <p:nvPr/>
        </p:nvSpPr>
        <p:spPr>
          <a:xfrm>
            <a:off x="3039036" y="3310892"/>
            <a:ext cx="2929328" cy="9541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CDFC5FB-0F61-4B7C-BDF5-921F43A237E5}"/>
              </a:ext>
            </a:extLst>
          </p:cNvPr>
          <p:cNvSpPr/>
          <p:nvPr/>
        </p:nvSpPr>
        <p:spPr>
          <a:xfrm>
            <a:off x="525294" y="1623254"/>
            <a:ext cx="3291058" cy="12003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1EC4C4-F01F-4FB9-80EC-D75081BB41DE}"/>
              </a:ext>
            </a:extLst>
          </p:cNvPr>
          <p:cNvSpPr txBox="1"/>
          <p:nvPr/>
        </p:nvSpPr>
        <p:spPr>
          <a:xfrm>
            <a:off x="1171643" y="-527198"/>
            <a:ext cx="9848713" cy="218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CONOCIMIENTOS APLICADOS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C805635-58B1-4CD6-82F0-82376DBB1056}"/>
              </a:ext>
            </a:extLst>
          </p:cNvPr>
          <p:cNvSpPr txBox="1"/>
          <p:nvPr/>
        </p:nvSpPr>
        <p:spPr>
          <a:xfrm>
            <a:off x="477532" y="1629494"/>
            <a:ext cx="329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+mj-lt"/>
              </a:rPr>
              <a:t>COMPUTACIÓN CIENTÍFICA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79BE896-40E2-459F-9018-DD98D358E587}"/>
              </a:ext>
            </a:extLst>
          </p:cNvPr>
          <p:cNvSpPr/>
          <p:nvPr/>
        </p:nvSpPr>
        <p:spPr>
          <a:xfrm>
            <a:off x="3151258" y="3304652"/>
            <a:ext cx="27483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TÉCNICAS</a:t>
            </a:r>
            <a:r>
              <a:rPr lang="es-ES" sz="2400" dirty="0">
                <a:latin typeface="+mj-lt"/>
              </a:rPr>
              <a:t> </a:t>
            </a:r>
          </a:p>
          <a:p>
            <a:pPr algn="ctr"/>
            <a:r>
              <a:rPr lang="es-ES" sz="2800" dirty="0">
                <a:latin typeface="+mj-lt"/>
              </a:rPr>
              <a:t>EXPERIMENTALES</a:t>
            </a:r>
            <a:endParaRPr lang="es-ES" sz="2400" dirty="0">
              <a:latin typeface="+mj-lt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5E80917-DB83-4E68-B4D7-0E4CF50EA556}"/>
              </a:ext>
            </a:extLst>
          </p:cNvPr>
          <p:cNvSpPr/>
          <p:nvPr/>
        </p:nvSpPr>
        <p:spPr>
          <a:xfrm>
            <a:off x="7101191" y="1463040"/>
            <a:ext cx="4683869" cy="47245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D1E367-F63C-45AF-86AD-59287CDF93F6}"/>
              </a:ext>
            </a:extLst>
          </p:cNvPr>
          <p:cNvSpPr txBox="1"/>
          <p:nvPr/>
        </p:nvSpPr>
        <p:spPr>
          <a:xfrm>
            <a:off x="7823470" y="2631412"/>
            <a:ext cx="3239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PYTHON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GRÁFICAS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CÁLCULOS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HERRAMIENTAS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F0A0C0C-A678-4EE7-A65E-1C57A01C0BB3}"/>
              </a:ext>
            </a:extLst>
          </p:cNvPr>
          <p:cNvSpPr txBox="1"/>
          <p:nvPr/>
        </p:nvSpPr>
        <p:spPr>
          <a:xfrm>
            <a:off x="7383382" y="2295788"/>
            <a:ext cx="4119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ANÁLISIS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DISCUSIÓN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PRESENTACIÓN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ESTADÍSTICA BÁSICA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ESPECTROMETRÍA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INTERFEROMETRÍA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FEA8715-406B-4E6B-B9B8-664DF7C278FD}"/>
              </a:ext>
            </a:extLst>
          </p:cNvPr>
          <p:cNvSpPr/>
          <p:nvPr/>
        </p:nvSpPr>
        <p:spPr>
          <a:xfrm>
            <a:off x="887024" y="4807625"/>
            <a:ext cx="2929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FÍSICA DE LA ENERGÍA</a:t>
            </a:r>
          </a:p>
          <a:p>
            <a:pPr algn="ctr"/>
            <a:r>
              <a:rPr lang="es-ES" sz="2400" dirty="0">
                <a:latin typeface="+mj-lt"/>
              </a:rPr>
              <a:t>Y MEDIOAMBIENTE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9221AFE-B816-4F1C-9B95-0AE1E38D8E38}"/>
              </a:ext>
            </a:extLst>
          </p:cNvPr>
          <p:cNvSpPr txBox="1"/>
          <p:nvPr/>
        </p:nvSpPr>
        <p:spPr>
          <a:xfrm>
            <a:off x="7383382" y="2542010"/>
            <a:ext cx="41194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FUENTES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TENDENCIAS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CONTROL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EFECTOS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  <a:latin typeface="+mj-lt"/>
              </a:rPr>
              <a:t>GASES Y AEROSOLES</a:t>
            </a:r>
          </a:p>
        </p:txBody>
      </p:sp>
    </p:spTree>
    <p:extLst>
      <p:ext uri="{BB962C8B-B14F-4D97-AF65-F5344CB8AC3E}">
        <p14:creationId xmlns:p14="http://schemas.microsoft.com/office/powerpoint/2010/main" val="6053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1" grpId="0" animBg="1"/>
      <p:bldP spid="2" grpId="0"/>
      <p:bldP spid="4" grpId="0"/>
      <p:bldP spid="11" grpId="0"/>
      <p:bldP spid="11" grpId="1"/>
      <p:bldP spid="13" grpId="0"/>
      <p:bldP spid="13" grpId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FF16E811-9E2C-4AFD-BD21-0CD9F94F8145}"/>
              </a:ext>
            </a:extLst>
          </p:cNvPr>
          <p:cNvSpPr/>
          <p:nvPr/>
        </p:nvSpPr>
        <p:spPr>
          <a:xfrm>
            <a:off x="0" y="0"/>
            <a:ext cx="12192000" cy="1080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1EC4C4-F01F-4FB9-80EC-D75081BB41DE}"/>
              </a:ext>
            </a:extLst>
          </p:cNvPr>
          <p:cNvSpPr txBox="1"/>
          <p:nvPr/>
        </p:nvSpPr>
        <p:spPr>
          <a:xfrm>
            <a:off x="0" y="-471417"/>
            <a:ext cx="12191999" cy="218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PROBLEMAS PLANTEADOS Y SOLUCIONES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298B8B-0EB4-46A5-8528-E1E5B1490ECE}"/>
              </a:ext>
            </a:extLst>
          </p:cNvPr>
          <p:cNvSpPr txBox="1"/>
          <p:nvPr/>
        </p:nvSpPr>
        <p:spPr>
          <a:xfrm>
            <a:off x="1310572" y="1666380"/>
            <a:ext cx="2890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IMPOSIBILIDAD DE </a:t>
            </a:r>
          </a:p>
          <a:p>
            <a:pPr algn="ctr"/>
            <a:r>
              <a:rPr lang="es-ES" sz="2400" dirty="0">
                <a:latin typeface="+mj-lt"/>
              </a:rPr>
              <a:t>ACCEDER AL CENTRO </a:t>
            </a:r>
          </a:p>
          <a:p>
            <a:pPr algn="ctr"/>
            <a:r>
              <a:rPr lang="es-ES" sz="2400" dirty="0">
                <a:latin typeface="+mj-lt"/>
              </a:rPr>
              <a:t>DESIGNADO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0BF7218-EF4B-421B-B440-A0EF386F9DCF}"/>
              </a:ext>
            </a:extLst>
          </p:cNvPr>
          <p:cNvSpPr txBox="1"/>
          <p:nvPr/>
        </p:nvSpPr>
        <p:spPr>
          <a:xfrm>
            <a:off x="7300876" y="2035711"/>
            <a:ext cx="371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TUTORIZACIÓN TELEMÁTICA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125A16A-5772-409E-AD0F-24D7FF83A796}"/>
              </a:ext>
            </a:extLst>
          </p:cNvPr>
          <p:cNvSpPr/>
          <p:nvPr/>
        </p:nvSpPr>
        <p:spPr>
          <a:xfrm>
            <a:off x="4787354" y="2140083"/>
            <a:ext cx="2120630" cy="2529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65F7E93C-8ED4-49EE-B8B8-E6CD1DC1488B}"/>
              </a:ext>
            </a:extLst>
          </p:cNvPr>
          <p:cNvSpPr/>
          <p:nvPr/>
        </p:nvSpPr>
        <p:spPr>
          <a:xfrm>
            <a:off x="952299" y="1477990"/>
            <a:ext cx="3570051" cy="1507788"/>
          </a:xfrm>
          <a:prstGeom prst="frame">
            <a:avLst>
              <a:gd name="adj1" fmla="val 47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0" name="Marco 19">
            <a:extLst>
              <a:ext uri="{FF2B5EF4-FFF2-40B4-BE49-F238E27FC236}">
                <a16:creationId xmlns:a16="http://schemas.microsoft.com/office/drawing/2014/main" id="{6C42E6AA-8F42-4D9B-8345-919241B3952E}"/>
              </a:ext>
            </a:extLst>
          </p:cNvPr>
          <p:cNvSpPr/>
          <p:nvPr/>
        </p:nvSpPr>
        <p:spPr>
          <a:xfrm>
            <a:off x="7229675" y="1477990"/>
            <a:ext cx="3861881" cy="1507788"/>
          </a:xfrm>
          <a:prstGeom prst="frame">
            <a:avLst>
              <a:gd name="adj1" fmla="val 4758"/>
            </a:avLst>
          </a:prstGeom>
          <a:solidFill>
            <a:srgbClr val="01B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4F2BA6D-998E-4E37-B6BD-F5BDFE1B3FD8}"/>
              </a:ext>
            </a:extLst>
          </p:cNvPr>
          <p:cNvSpPr txBox="1"/>
          <p:nvPr/>
        </p:nvSpPr>
        <p:spPr>
          <a:xfrm>
            <a:off x="1560207" y="5072068"/>
            <a:ext cx="2354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CONDICIONES DE</a:t>
            </a:r>
          </a:p>
          <a:p>
            <a:pPr algn="ctr"/>
            <a:r>
              <a:rPr lang="es-ES" sz="2400" dirty="0">
                <a:latin typeface="+mj-lt"/>
              </a:rPr>
              <a:t>TRABAJO</a:t>
            </a:r>
          </a:p>
          <a:p>
            <a:pPr algn="ctr"/>
            <a:r>
              <a:rPr lang="es-ES" sz="2400" dirty="0">
                <a:latin typeface="+mj-lt"/>
              </a:rPr>
              <a:t>DESFAVORABLES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E3FCE47-29E6-46EC-9560-64A41584F9F5}"/>
              </a:ext>
            </a:extLst>
          </p:cNvPr>
          <p:cNvSpPr txBox="1"/>
          <p:nvPr/>
        </p:nvSpPr>
        <p:spPr>
          <a:xfrm>
            <a:off x="7452166" y="5072068"/>
            <a:ext cx="3416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ALIVIO DEL VOLUMEN DE </a:t>
            </a:r>
          </a:p>
          <a:p>
            <a:pPr algn="ctr"/>
            <a:r>
              <a:rPr lang="es-ES" sz="2400" dirty="0">
                <a:latin typeface="+mj-lt"/>
              </a:rPr>
              <a:t>TAREAS, FLEXIBILIDAD</a:t>
            </a:r>
          </a:p>
          <a:p>
            <a:pPr algn="ctr"/>
            <a:r>
              <a:rPr lang="es-ES" sz="2400" dirty="0">
                <a:latin typeface="+mj-lt"/>
              </a:rPr>
              <a:t>Y MAYOR ATENCIÓN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DF327AF2-5C1F-4C7F-81E1-6D4736C50B09}"/>
              </a:ext>
            </a:extLst>
          </p:cNvPr>
          <p:cNvSpPr/>
          <p:nvPr/>
        </p:nvSpPr>
        <p:spPr>
          <a:xfrm>
            <a:off x="4787354" y="5580432"/>
            <a:ext cx="2120630" cy="2529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Marco 27">
            <a:extLst>
              <a:ext uri="{FF2B5EF4-FFF2-40B4-BE49-F238E27FC236}">
                <a16:creationId xmlns:a16="http://schemas.microsoft.com/office/drawing/2014/main" id="{6C3569B8-399D-4F64-A38E-0877F9D4F523}"/>
              </a:ext>
            </a:extLst>
          </p:cNvPr>
          <p:cNvSpPr/>
          <p:nvPr/>
        </p:nvSpPr>
        <p:spPr>
          <a:xfrm>
            <a:off x="952299" y="4918339"/>
            <a:ext cx="3570051" cy="1507788"/>
          </a:xfrm>
          <a:prstGeom prst="frame">
            <a:avLst>
              <a:gd name="adj1" fmla="val 47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9" name="Marco 28">
            <a:extLst>
              <a:ext uri="{FF2B5EF4-FFF2-40B4-BE49-F238E27FC236}">
                <a16:creationId xmlns:a16="http://schemas.microsoft.com/office/drawing/2014/main" id="{78710408-B98A-4E47-92D1-9B57011F0B5E}"/>
              </a:ext>
            </a:extLst>
          </p:cNvPr>
          <p:cNvSpPr/>
          <p:nvPr/>
        </p:nvSpPr>
        <p:spPr>
          <a:xfrm>
            <a:off x="7229675" y="4918339"/>
            <a:ext cx="3861881" cy="1507788"/>
          </a:xfrm>
          <a:prstGeom prst="frame">
            <a:avLst>
              <a:gd name="adj1" fmla="val 4758"/>
            </a:avLst>
          </a:prstGeom>
          <a:solidFill>
            <a:srgbClr val="01B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885ADA9-6D92-436F-B45F-A443006BEB40}"/>
              </a:ext>
            </a:extLst>
          </p:cNvPr>
          <p:cNvSpPr txBox="1"/>
          <p:nvPr/>
        </p:nvSpPr>
        <p:spPr>
          <a:xfrm>
            <a:off x="1542317" y="3351892"/>
            <a:ext cx="2390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NO SE PUDIERON</a:t>
            </a:r>
          </a:p>
          <a:p>
            <a:pPr algn="ctr"/>
            <a:r>
              <a:rPr lang="es-ES" sz="2400" dirty="0">
                <a:latin typeface="+mj-lt"/>
              </a:rPr>
              <a:t>TOMAR MEDIDAS</a:t>
            </a:r>
          </a:p>
          <a:p>
            <a:pPr algn="ctr"/>
            <a:r>
              <a:rPr lang="es-ES" sz="2400" dirty="0">
                <a:latin typeface="+mj-lt"/>
              </a:rPr>
              <a:t>EN EL OAI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632B03-F790-4876-BF53-81B382FF0CA7}"/>
              </a:ext>
            </a:extLst>
          </p:cNvPr>
          <p:cNvSpPr txBox="1"/>
          <p:nvPr/>
        </p:nvSpPr>
        <p:spPr>
          <a:xfrm>
            <a:off x="7427160" y="3351893"/>
            <a:ext cx="346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atin typeface="+mj-lt"/>
              </a:rPr>
              <a:t>SE ME PROPORCIONARON</a:t>
            </a:r>
          </a:p>
          <a:p>
            <a:pPr algn="ctr"/>
            <a:r>
              <a:rPr lang="es-ES" sz="2400" dirty="0">
                <a:latin typeface="+mj-lt"/>
              </a:rPr>
              <a:t>LAS MEDIDAS YA</a:t>
            </a:r>
          </a:p>
          <a:p>
            <a:pPr algn="ctr"/>
            <a:r>
              <a:rPr lang="es-ES" sz="2400" dirty="0">
                <a:latin typeface="+mj-lt"/>
              </a:rPr>
              <a:t>PREPARADAS</a:t>
            </a:r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3B2A3B82-B973-4F60-AD95-C14B4014A953}"/>
              </a:ext>
            </a:extLst>
          </p:cNvPr>
          <p:cNvSpPr/>
          <p:nvPr/>
        </p:nvSpPr>
        <p:spPr>
          <a:xfrm>
            <a:off x="4787354" y="3860257"/>
            <a:ext cx="2120630" cy="2529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Marco 32">
            <a:extLst>
              <a:ext uri="{FF2B5EF4-FFF2-40B4-BE49-F238E27FC236}">
                <a16:creationId xmlns:a16="http://schemas.microsoft.com/office/drawing/2014/main" id="{C56FB106-9603-4DB1-94F1-A802DC161C80}"/>
              </a:ext>
            </a:extLst>
          </p:cNvPr>
          <p:cNvSpPr/>
          <p:nvPr/>
        </p:nvSpPr>
        <p:spPr>
          <a:xfrm>
            <a:off x="952299" y="3198164"/>
            <a:ext cx="3570051" cy="1507788"/>
          </a:xfrm>
          <a:prstGeom prst="frame">
            <a:avLst>
              <a:gd name="adj1" fmla="val 475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Marco 33">
            <a:extLst>
              <a:ext uri="{FF2B5EF4-FFF2-40B4-BE49-F238E27FC236}">
                <a16:creationId xmlns:a16="http://schemas.microsoft.com/office/drawing/2014/main" id="{135C2A41-A97B-444A-B30C-4C699E942E5A}"/>
              </a:ext>
            </a:extLst>
          </p:cNvPr>
          <p:cNvSpPr/>
          <p:nvPr/>
        </p:nvSpPr>
        <p:spPr>
          <a:xfrm>
            <a:off x="7229675" y="3198164"/>
            <a:ext cx="3861881" cy="1507788"/>
          </a:xfrm>
          <a:prstGeom prst="frame">
            <a:avLst>
              <a:gd name="adj1" fmla="val 4758"/>
            </a:avLst>
          </a:prstGeom>
          <a:solidFill>
            <a:srgbClr val="01B7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4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6" grpId="0" animBg="1"/>
      <p:bldP spid="7" grpId="0" animBg="1"/>
      <p:bldP spid="20" grpId="0" animBg="1"/>
      <p:bldP spid="22" grpId="0"/>
      <p:bldP spid="26" grpId="0"/>
      <p:bldP spid="27" grpId="0" animBg="1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B5CFBAC6-CC34-494A-895D-A728F0AB2067}"/>
              </a:ext>
            </a:extLst>
          </p:cNvPr>
          <p:cNvSpPr/>
          <p:nvPr/>
        </p:nvSpPr>
        <p:spPr>
          <a:xfrm>
            <a:off x="11115992" y="4820686"/>
            <a:ext cx="355602" cy="204893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F16E811-9E2C-4AFD-BD21-0CD9F94F8145}"/>
              </a:ext>
            </a:extLst>
          </p:cNvPr>
          <p:cNvSpPr/>
          <p:nvPr/>
        </p:nvSpPr>
        <p:spPr>
          <a:xfrm>
            <a:off x="0" y="0"/>
            <a:ext cx="12192000" cy="1080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1EC4C4-F01F-4FB9-80EC-D75081BB41DE}"/>
              </a:ext>
            </a:extLst>
          </p:cNvPr>
          <p:cNvSpPr txBox="1"/>
          <p:nvPr/>
        </p:nvSpPr>
        <p:spPr>
          <a:xfrm>
            <a:off x="1" y="-551092"/>
            <a:ext cx="12191999" cy="218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APRENDIZAJE</a:t>
            </a:r>
            <a:endParaRPr lang="es-E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E632F4-2FC7-4396-A710-FE974DAD6648}"/>
              </a:ext>
            </a:extLst>
          </p:cNvPr>
          <p:cNvSpPr txBox="1"/>
          <p:nvPr/>
        </p:nvSpPr>
        <p:spPr>
          <a:xfrm>
            <a:off x="2887715" y="1721146"/>
            <a:ext cx="775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Comportamiento temporal de los gases tratados y su estudio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A12E09-3180-47D2-8AF6-D98B9613DF35}"/>
              </a:ext>
            </a:extLst>
          </p:cNvPr>
          <p:cNvSpPr txBox="1"/>
          <p:nvPr/>
        </p:nvSpPr>
        <p:spPr>
          <a:xfrm>
            <a:off x="2887715" y="2451115"/>
            <a:ext cx="571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Ejemplo concreto de las labores de un físico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63C0C5-A404-44ED-93A6-8B41A338BCF8}"/>
              </a:ext>
            </a:extLst>
          </p:cNvPr>
          <p:cNvSpPr txBox="1"/>
          <p:nvPr/>
        </p:nvSpPr>
        <p:spPr>
          <a:xfrm>
            <a:off x="2760716" y="3169026"/>
            <a:ext cx="704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Capacidad para aunar conocimientos multidisciplinares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D0D9AE-0E53-4592-8DDC-019ABEE9F6DB}"/>
              </a:ext>
            </a:extLst>
          </p:cNvPr>
          <p:cNvSpPr txBox="1"/>
          <p:nvPr/>
        </p:nvSpPr>
        <p:spPr>
          <a:xfrm>
            <a:off x="2887715" y="3907705"/>
            <a:ext cx="634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Análisis crítico y discusión científica de resultados</a:t>
            </a:r>
          </a:p>
        </p:txBody>
      </p:sp>
      <p:pic>
        <p:nvPicPr>
          <p:cNvPr id="11" name="Gráfico 10" descr="Marca de verificación">
            <a:extLst>
              <a:ext uri="{FF2B5EF4-FFF2-40B4-BE49-F238E27FC236}">
                <a16:creationId xmlns:a16="http://schemas.microsoft.com/office/drawing/2014/main" id="{34449E57-C8BE-402B-9255-1D310773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066" y="1767890"/>
            <a:ext cx="368176" cy="368176"/>
          </a:xfrm>
          <a:prstGeom prst="rect">
            <a:avLst/>
          </a:prstGeom>
        </p:spPr>
      </p:pic>
      <p:sp>
        <p:nvSpPr>
          <p:cNvPr id="13" name="Marco 12">
            <a:extLst>
              <a:ext uri="{FF2B5EF4-FFF2-40B4-BE49-F238E27FC236}">
                <a16:creationId xmlns:a16="http://schemas.microsoft.com/office/drawing/2014/main" id="{B0C7700F-2BE8-4449-B596-CA85EA482D87}"/>
              </a:ext>
            </a:extLst>
          </p:cNvPr>
          <p:cNvSpPr/>
          <p:nvPr/>
        </p:nvSpPr>
        <p:spPr>
          <a:xfrm>
            <a:off x="1776003" y="1700823"/>
            <a:ext cx="508303" cy="50830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Marco 14">
            <a:extLst>
              <a:ext uri="{FF2B5EF4-FFF2-40B4-BE49-F238E27FC236}">
                <a16:creationId xmlns:a16="http://schemas.microsoft.com/office/drawing/2014/main" id="{FDC2EA96-CF82-4D51-B586-E8ABFCB02CCA}"/>
              </a:ext>
            </a:extLst>
          </p:cNvPr>
          <p:cNvSpPr/>
          <p:nvPr/>
        </p:nvSpPr>
        <p:spPr>
          <a:xfrm>
            <a:off x="1776002" y="2427797"/>
            <a:ext cx="508303" cy="50830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Marco 15">
            <a:extLst>
              <a:ext uri="{FF2B5EF4-FFF2-40B4-BE49-F238E27FC236}">
                <a16:creationId xmlns:a16="http://schemas.microsoft.com/office/drawing/2014/main" id="{77F109B2-C62C-42F9-946B-5EE47B8F0428}"/>
              </a:ext>
            </a:extLst>
          </p:cNvPr>
          <p:cNvSpPr/>
          <p:nvPr/>
        </p:nvSpPr>
        <p:spPr>
          <a:xfrm>
            <a:off x="1770727" y="3151475"/>
            <a:ext cx="508303" cy="50830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Marco 16">
            <a:extLst>
              <a:ext uri="{FF2B5EF4-FFF2-40B4-BE49-F238E27FC236}">
                <a16:creationId xmlns:a16="http://schemas.microsoft.com/office/drawing/2014/main" id="{EDA847B4-F76C-4E31-99D6-7EEFF113F222}"/>
              </a:ext>
            </a:extLst>
          </p:cNvPr>
          <p:cNvSpPr/>
          <p:nvPr/>
        </p:nvSpPr>
        <p:spPr>
          <a:xfrm>
            <a:off x="1782220" y="3880634"/>
            <a:ext cx="508303" cy="50830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8" name="Gráfico 17" descr="Marca de verificación">
            <a:extLst>
              <a:ext uri="{FF2B5EF4-FFF2-40B4-BE49-F238E27FC236}">
                <a16:creationId xmlns:a16="http://schemas.microsoft.com/office/drawing/2014/main" id="{C8BBA529-F550-499A-9F30-004AC13D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219" y="2497860"/>
            <a:ext cx="368176" cy="368176"/>
          </a:xfrm>
          <a:prstGeom prst="rect">
            <a:avLst/>
          </a:prstGeom>
        </p:spPr>
      </p:pic>
      <p:pic>
        <p:nvPicPr>
          <p:cNvPr id="20" name="Gráfico 19" descr="Marca de verificación">
            <a:extLst>
              <a:ext uri="{FF2B5EF4-FFF2-40B4-BE49-F238E27FC236}">
                <a16:creationId xmlns:a16="http://schemas.microsoft.com/office/drawing/2014/main" id="{B5526AF8-7E4D-42ED-A8C0-F2074D7B5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791" y="3959414"/>
            <a:ext cx="368176" cy="368176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43209BF-9553-44E7-AA9E-570BB49EFD86}"/>
              </a:ext>
            </a:extLst>
          </p:cNvPr>
          <p:cNvSpPr/>
          <p:nvPr/>
        </p:nvSpPr>
        <p:spPr>
          <a:xfrm>
            <a:off x="11474662" y="3440618"/>
            <a:ext cx="355601" cy="342900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6504D94-3603-4FAF-898B-DC412827916A}"/>
              </a:ext>
            </a:extLst>
          </p:cNvPr>
          <p:cNvSpPr/>
          <p:nvPr/>
        </p:nvSpPr>
        <p:spPr>
          <a:xfrm>
            <a:off x="11836400" y="1631719"/>
            <a:ext cx="355600" cy="522628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B8872C-2FAB-49AE-9A09-345FC1418FE0}"/>
              </a:ext>
            </a:extLst>
          </p:cNvPr>
          <p:cNvSpPr txBox="1"/>
          <p:nvPr/>
        </p:nvSpPr>
        <p:spPr>
          <a:xfrm>
            <a:off x="3349160" y="4993374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Precisión</a:t>
            </a:r>
          </a:p>
          <a:p>
            <a:r>
              <a:rPr lang="es-ES" sz="2400" dirty="0">
                <a:latin typeface="+mj-lt"/>
              </a:rPr>
              <a:t>Fiabilidad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213DC70-0C51-45E8-AE6C-FAD2DB18A476}"/>
              </a:ext>
            </a:extLst>
          </p:cNvPr>
          <p:cNvSpPr txBox="1"/>
          <p:nvPr/>
        </p:nvSpPr>
        <p:spPr>
          <a:xfrm>
            <a:off x="7290035" y="4624043"/>
            <a:ext cx="211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+mj-lt"/>
              </a:rPr>
              <a:t>Coste</a:t>
            </a:r>
          </a:p>
          <a:p>
            <a:r>
              <a:rPr lang="es-ES" sz="2400" dirty="0">
                <a:latin typeface="+mj-lt"/>
              </a:rPr>
              <a:t>Distribución</a:t>
            </a:r>
          </a:p>
          <a:p>
            <a:r>
              <a:rPr lang="es-ES" sz="2400" dirty="0">
                <a:latin typeface="+mj-lt"/>
              </a:rPr>
              <a:t>Emplazamiento</a:t>
            </a:r>
          </a:p>
          <a:p>
            <a:r>
              <a:rPr lang="es-ES" sz="2400" dirty="0">
                <a:latin typeface="+mj-lt"/>
              </a:rPr>
              <a:t>Mantenimiento</a:t>
            </a:r>
          </a:p>
        </p:txBody>
      </p:sp>
      <p:sp>
        <p:nvSpPr>
          <p:cNvPr id="27" name="Marco 26">
            <a:extLst>
              <a:ext uri="{FF2B5EF4-FFF2-40B4-BE49-F238E27FC236}">
                <a16:creationId xmlns:a16="http://schemas.microsoft.com/office/drawing/2014/main" id="{857181F7-2EE3-46D7-8260-8A2E6082692C}"/>
              </a:ext>
            </a:extLst>
          </p:cNvPr>
          <p:cNvSpPr/>
          <p:nvPr/>
        </p:nvSpPr>
        <p:spPr>
          <a:xfrm>
            <a:off x="1770728" y="5132235"/>
            <a:ext cx="508303" cy="50830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28" name="Gráfico 27" descr="Marca de verificación">
            <a:extLst>
              <a:ext uri="{FF2B5EF4-FFF2-40B4-BE49-F238E27FC236}">
                <a16:creationId xmlns:a16="http://schemas.microsoft.com/office/drawing/2014/main" id="{75A95EDF-5A25-42CA-A4F9-2D51463A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791" y="5202298"/>
            <a:ext cx="368176" cy="368176"/>
          </a:xfrm>
          <a:prstGeom prst="rect">
            <a:avLst/>
          </a:prstGeom>
        </p:spPr>
      </p:pic>
      <p:pic>
        <p:nvPicPr>
          <p:cNvPr id="8" name="Gráfico 7" descr="Balanza de la justicia">
            <a:extLst>
              <a:ext uri="{FF2B5EF4-FFF2-40B4-BE49-F238E27FC236}">
                <a16:creationId xmlns:a16="http://schemas.microsoft.com/office/drawing/2014/main" id="{81409490-A1E7-4F53-983D-0195A83F5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2317" y="4850194"/>
            <a:ext cx="1126283" cy="1126283"/>
          </a:xfrm>
          <a:prstGeom prst="rect">
            <a:avLst/>
          </a:prstGeom>
        </p:spPr>
      </p:pic>
      <p:pic>
        <p:nvPicPr>
          <p:cNvPr id="29" name="Gráfico 28" descr="Marca de verificación">
            <a:extLst>
              <a:ext uri="{FF2B5EF4-FFF2-40B4-BE49-F238E27FC236}">
                <a16:creationId xmlns:a16="http://schemas.microsoft.com/office/drawing/2014/main" id="{4BC15F72-6943-422C-94E5-2E61D2F57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791" y="3223948"/>
            <a:ext cx="368176" cy="3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FF16E811-9E2C-4AFD-BD21-0CD9F94F8145}"/>
              </a:ext>
            </a:extLst>
          </p:cNvPr>
          <p:cNvSpPr/>
          <p:nvPr/>
        </p:nvSpPr>
        <p:spPr>
          <a:xfrm>
            <a:off x="0" y="0"/>
            <a:ext cx="12192000" cy="10806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1EC4C4-F01F-4FB9-80EC-D75081BB41DE}"/>
              </a:ext>
            </a:extLst>
          </p:cNvPr>
          <p:cNvSpPr txBox="1"/>
          <p:nvPr/>
        </p:nvSpPr>
        <p:spPr>
          <a:xfrm>
            <a:off x="1" y="-551092"/>
            <a:ext cx="12191999" cy="218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AUTOEVALUACIÓN</a:t>
            </a:r>
            <a:endParaRPr lang="es-ES" sz="48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3413CC3-0AE1-407C-A0CD-A92E21A7AE4C}"/>
              </a:ext>
            </a:extLst>
          </p:cNvPr>
          <p:cNvSpPr txBox="1"/>
          <p:nvPr/>
        </p:nvSpPr>
        <p:spPr>
          <a:xfrm>
            <a:off x="2076275" y="1721146"/>
            <a:ext cx="1012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Han cumplido su propósito como toma de contacto con el mundo laboral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DA47F8-FF3C-4122-AFED-ABE60E3E0931}"/>
              </a:ext>
            </a:extLst>
          </p:cNvPr>
          <p:cNvSpPr txBox="1"/>
          <p:nvPr/>
        </p:nvSpPr>
        <p:spPr>
          <a:xfrm>
            <a:off x="2076275" y="2665573"/>
            <a:ext cx="1012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He podido aplicar conocimientos y completar mi formación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BA0210-B13C-4DBA-AAC9-48B3E62CB8EA}"/>
              </a:ext>
            </a:extLst>
          </p:cNvPr>
          <p:cNvSpPr txBox="1"/>
          <p:nvPr/>
        </p:nvSpPr>
        <p:spPr>
          <a:xfrm>
            <a:off x="2086062" y="3610000"/>
            <a:ext cx="1012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Contenido de gran interés y actualidad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E84088-B8C7-41F5-A8AA-3EC4EDC26CFE}"/>
              </a:ext>
            </a:extLst>
          </p:cNvPr>
          <p:cNvSpPr txBox="1"/>
          <p:nvPr/>
        </p:nvSpPr>
        <p:spPr>
          <a:xfrm>
            <a:off x="2086062" y="5489922"/>
            <a:ext cx="1012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Tutora implicada. Explicaciones claras y amplias. Trato cercano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072AFD-96FF-48C7-BBC3-B9F98E3310A7}"/>
              </a:ext>
            </a:extLst>
          </p:cNvPr>
          <p:cNvSpPr txBox="1"/>
          <p:nvPr/>
        </p:nvSpPr>
        <p:spPr>
          <a:xfrm>
            <a:off x="2086062" y="4550098"/>
            <a:ext cx="1012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Adaptación muy buena a las circunstancias sobrevenidas</a:t>
            </a:r>
          </a:p>
        </p:txBody>
      </p:sp>
      <p:pic>
        <p:nvPicPr>
          <p:cNvPr id="11" name="Gráfico 10" descr="Cara sonriente con relleno sólido">
            <a:extLst>
              <a:ext uri="{FF2B5EF4-FFF2-40B4-BE49-F238E27FC236}">
                <a16:creationId xmlns:a16="http://schemas.microsoft.com/office/drawing/2014/main" id="{98F28064-7A6A-44FB-A653-BCEC954CC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062" y="1684046"/>
            <a:ext cx="535864" cy="535864"/>
          </a:xfrm>
          <a:prstGeom prst="rect">
            <a:avLst/>
          </a:prstGeom>
        </p:spPr>
      </p:pic>
      <p:pic>
        <p:nvPicPr>
          <p:cNvPr id="14" name="Gráfico 13" descr="Cara sonriente con relleno sólido">
            <a:extLst>
              <a:ext uri="{FF2B5EF4-FFF2-40B4-BE49-F238E27FC236}">
                <a16:creationId xmlns:a16="http://schemas.microsoft.com/office/drawing/2014/main" id="{B55D0DE4-C309-45EC-B9E2-A90401BB1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955" y="2628473"/>
            <a:ext cx="535864" cy="535864"/>
          </a:xfrm>
          <a:prstGeom prst="rect">
            <a:avLst/>
          </a:prstGeom>
        </p:spPr>
      </p:pic>
      <p:pic>
        <p:nvPicPr>
          <p:cNvPr id="15" name="Gráfico 14" descr="Cara sonriente con relleno sólido">
            <a:extLst>
              <a:ext uri="{FF2B5EF4-FFF2-40B4-BE49-F238E27FC236}">
                <a16:creationId xmlns:a16="http://schemas.microsoft.com/office/drawing/2014/main" id="{FFE286AE-C059-4D0C-A532-F75BFCC2A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230" y="2628473"/>
            <a:ext cx="535864" cy="535864"/>
          </a:xfrm>
          <a:prstGeom prst="rect">
            <a:avLst/>
          </a:prstGeom>
        </p:spPr>
      </p:pic>
      <p:pic>
        <p:nvPicPr>
          <p:cNvPr id="16" name="Gráfico 15" descr="Cara sonriente con relleno sólido">
            <a:extLst>
              <a:ext uri="{FF2B5EF4-FFF2-40B4-BE49-F238E27FC236}">
                <a16:creationId xmlns:a16="http://schemas.microsoft.com/office/drawing/2014/main" id="{DBB5ED42-6743-4ADC-BD79-F93A2696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4462" y="3572900"/>
            <a:ext cx="535864" cy="535864"/>
          </a:xfrm>
          <a:prstGeom prst="rect">
            <a:avLst/>
          </a:prstGeom>
        </p:spPr>
      </p:pic>
      <p:pic>
        <p:nvPicPr>
          <p:cNvPr id="17" name="Gráfico 16" descr="Cara sonriente con relleno sólido">
            <a:extLst>
              <a:ext uri="{FF2B5EF4-FFF2-40B4-BE49-F238E27FC236}">
                <a16:creationId xmlns:a16="http://schemas.microsoft.com/office/drawing/2014/main" id="{FB1299D2-31A9-4BBC-A054-07444983F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4222" y="4512998"/>
            <a:ext cx="535864" cy="535864"/>
          </a:xfrm>
          <a:prstGeom prst="rect">
            <a:avLst/>
          </a:prstGeom>
        </p:spPr>
      </p:pic>
      <p:pic>
        <p:nvPicPr>
          <p:cNvPr id="18" name="Gráfico 17" descr="Cara sonriente con relleno sólido">
            <a:extLst>
              <a:ext uri="{FF2B5EF4-FFF2-40B4-BE49-F238E27FC236}">
                <a16:creationId xmlns:a16="http://schemas.microsoft.com/office/drawing/2014/main" id="{40E312A4-6391-4D5A-9D0E-2CDF4E8F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6322" y="5447320"/>
            <a:ext cx="535864" cy="535864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C2BCB541-5092-41CD-9D38-53D0631491A2}"/>
              </a:ext>
            </a:extLst>
          </p:cNvPr>
          <p:cNvSpPr/>
          <p:nvPr/>
        </p:nvSpPr>
        <p:spPr>
          <a:xfrm>
            <a:off x="11954312" y="3239466"/>
            <a:ext cx="247475" cy="361853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66DBD38-E6F3-4FFD-BCE2-CB548E62F8EE}"/>
              </a:ext>
            </a:extLst>
          </p:cNvPr>
          <p:cNvSpPr/>
          <p:nvPr/>
        </p:nvSpPr>
        <p:spPr>
          <a:xfrm rot="16200000">
            <a:off x="10145045" y="4924995"/>
            <a:ext cx="247475" cy="361853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888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Nubes en el cielo azul&#10;&#10;Descripción generada automáticamente">
            <a:extLst>
              <a:ext uri="{FF2B5EF4-FFF2-40B4-BE49-F238E27FC236}">
                <a16:creationId xmlns:a16="http://schemas.microsoft.com/office/drawing/2014/main" id="{50998BF9-180D-4714-80CC-1CD1B78BF4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4524" r="2" b="3850"/>
          <a:stretch/>
        </p:blipFill>
        <p:spPr>
          <a:xfrm>
            <a:off x="5400675" y="260350"/>
            <a:ext cx="6499502" cy="5940425"/>
          </a:xfr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GRACIAS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0D471420-E85A-4DC0-8CC9-837DB36B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s-ES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s-ES" sz="800" noProof="0"/>
          </a:p>
        </p:txBody>
      </p:sp>
    </p:spTree>
    <p:extLst>
      <p:ext uri="{BB962C8B-B14F-4D97-AF65-F5344CB8AC3E}">
        <p14:creationId xmlns:p14="http://schemas.microsoft.com/office/powerpoint/2010/main" val="116779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2793B-A291-4E74-AF76-111B3AF5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E5A674-670B-44C1-A1E5-0CD93EA7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es-ES" noProof="0" smtClean="0"/>
              <a:t>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FBE72C-A8BF-4227-9F6A-8B5C7F677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9" t="3809" r="1875" b="2619"/>
          <a:stretch/>
        </p:blipFill>
        <p:spPr>
          <a:xfrm>
            <a:off x="2734838" y="1672796"/>
            <a:ext cx="2324626" cy="1860648"/>
          </a:xfrm>
          <a:prstGeom prst="rect">
            <a:avLst/>
          </a:prstGeom>
        </p:spPr>
      </p:pic>
      <p:pic>
        <p:nvPicPr>
          <p:cNvPr id="8" name="Imagen 7" descr="Imagen que contiene interior, tabla, negro, banca&#10;&#10;Descripción generada automáticamente">
            <a:extLst>
              <a:ext uri="{FF2B5EF4-FFF2-40B4-BE49-F238E27FC236}">
                <a16:creationId xmlns:a16="http://schemas.microsoft.com/office/drawing/2014/main" id="{FA71C148-9BF7-4FCA-98E9-EF87EA19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95" y="1492957"/>
            <a:ext cx="1531694" cy="222606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98997D-5BD1-4F41-8A9C-272A35A2FF96}"/>
              </a:ext>
            </a:extLst>
          </p:cNvPr>
          <p:cNvSpPr txBox="1"/>
          <p:nvPr/>
        </p:nvSpPr>
        <p:spPr>
          <a:xfrm>
            <a:off x="2105147" y="5527901"/>
            <a:ext cx="1146554" cy="76944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latin typeface="+mj-lt"/>
              </a:rPr>
              <a:t>H</a:t>
            </a:r>
            <a:r>
              <a:rPr lang="es-ES" sz="4400" b="1" baseline="-25000" dirty="0">
                <a:latin typeface="+mj-lt"/>
              </a:rPr>
              <a:t>2</a:t>
            </a:r>
            <a:r>
              <a:rPr lang="es-ES" sz="4400" b="1" dirty="0">
                <a:latin typeface="+mj-lt"/>
              </a:rPr>
              <a:t>O</a:t>
            </a:r>
            <a:endParaRPr lang="es-ES" sz="4400" b="1" baseline="-25000" dirty="0"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1C763B5-BC79-4FBA-B0CA-E9D6E05FA560}"/>
              </a:ext>
            </a:extLst>
          </p:cNvPr>
          <p:cNvSpPr/>
          <p:nvPr/>
        </p:nvSpPr>
        <p:spPr>
          <a:xfrm>
            <a:off x="8455292" y="5527901"/>
            <a:ext cx="1029449" cy="76944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s-ES" sz="4400" b="1" dirty="0">
                <a:latin typeface="+mj-lt"/>
              </a:rPr>
              <a:t>CH</a:t>
            </a:r>
            <a:r>
              <a:rPr lang="es-ES" sz="4400" b="1" baseline="-25000" dirty="0">
                <a:latin typeface="+mj-lt"/>
              </a:rPr>
              <a:t>4</a:t>
            </a:r>
            <a:endParaRPr lang="es-ES" sz="4400" dirty="0">
              <a:latin typeface="+mj-lt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1B9C873-4FEC-42E0-A05B-1F90B898429D}"/>
              </a:ext>
            </a:extLst>
          </p:cNvPr>
          <p:cNvSpPr/>
          <p:nvPr/>
        </p:nvSpPr>
        <p:spPr>
          <a:xfrm>
            <a:off x="5253645" y="5527901"/>
            <a:ext cx="1050993" cy="76944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s-ES" sz="4400" b="1" dirty="0">
                <a:latin typeface="+mj-lt"/>
              </a:rPr>
              <a:t>CO</a:t>
            </a:r>
            <a:r>
              <a:rPr lang="es-ES" sz="4400" b="1" baseline="-25000" dirty="0">
                <a:latin typeface="+mj-lt"/>
              </a:rPr>
              <a:t>2</a:t>
            </a:r>
            <a:endParaRPr lang="es-ES" sz="4400" dirty="0">
              <a:latin typeface="+mj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C970FB-D4CE-424F-A1E0-E7BFFF3B42FF}"/>
              </a:ext>
            </a:extLst>
          </p:cNvPr>
          <p:cNvSpPr/>
          <p:nvPr/>
        </p:nvSpPr>
        <p:spPr>
          <a:xfrm>
            <a:off x="3651241" y="895732"/>
            <a:ext cx="4387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INTERCOMPARACIÓN DE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8160D86-D7F5-4BE1-90AB-40E83914B6A7}"/>
              </a:ext>
            </a:extLst>
          </p:cNvPr>
          <p:cNvSpPr txBox="1"/>
          <p:nvPr/>
        </p:nvSpPr>
        <p:spPr>
          <a:xfrm>
            <a:off x="3897151" y="3856205"/>
            <a:ext cx="389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A PARTIR DE MEDIDAS DE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DFFB4F2-E358-49F9-92C9-382DE42E6FBD}"/>
              </a:ext>
            </a:extLst>
          </p:cNvPr>
          <p:cNvSpPr/>
          <p:nvPr/>
        </p:nvSpPr>
        <p:spPr>
          <a:xfrm>
            <a:off x="5674366" y="4434528"/>
            <a:ext cx="152400" cy="377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20A45BF-04F9-430F-A44D-FF1B7A41A052}"/>
              </a:ext>
            </a:extLst>
          </p:cNvPr>
          <p:cNvSpPr/>
          <p:nvPr/>
        </p:nvSpPr>
        <p:spPr>
          <a:xfrm>
            <a:off x="2588267" y="4812392"/>
            <a:ext cx="6381750" cy="191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62DF5D90-D56B-4558-B5D1-BDC21FAF0D26}"/>
              </a:ext>
            </a:extLst>
          </p:cNvPr>
          <p:cNvSpPr/>
          <p:nvPr/>
        </p:nvSpPr>
        <p:spPr>
          <a:xfrm>
            <a:off x="2493087" y="4831762"/>
            <a:ext cx="301103" cy="5589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hacia abajo 36">
            <a:extLst>
              <a:ext uri="{FF2B5EF4-FFF2-40B4-BE49-F238E27FC236}">
                <a16:creationId xmlns:a16="http://schemas.microsoft.com/office/drawing/2014/main" id="{856AAAC4-2B23-4241-B0E5-55FE2D0E0E43}"/>
              </a:ext>
            </a:extLst>
          </p:cNvPr>
          <p:cNvSpPr/>
          <p:nvPr/>
        </p:nvSpPr>
        <p:spPr>
          <a:xfrm>
            <a:off x="5600014" y="4831762"/>
            <a:ext cx="301103" cy="5589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Flecha: hacia abajo 37">
            <a:extLst>
              <a:ext uri="{FF2B5EF4-FFF2-40B4-BE49-F238E27FC236}">
                <a16:creationId xmlns:a16="http://schemas.microsoft.com/office/drawing/2014/main" id="{8AAFDEC0-4AAA-4271-AD6E-82A7EF8F21FE}"/>
              </a:ext>
            </a:extLst>
          </p:cNvPr>
          <p:cNvSpPr/>
          <p:nvPr/>
        </p:nvSpPr>
        <p:spPr>
          <a:xfrm>
            <a:off x="8755114" y="4812392"/>
            <a:ext cx="301103" cy="5589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799CBF-AA06-4D84-A232-803A3B881060}"/>
              </a:ext>
            </a:extLst>
          </p:cNvPr>
          <p:cNvSpPr txBox="1"/>
          <p:nvPr/>
        </p:nvSpPr>
        <p:spPr>
          <a:xfrm>
            <a:off x="9551853" y="2310731"/>
            <a:ext cx="189555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HR125</a:t>
            </a:r>
            <a:endParaRPr lang="es-ES" sz="3200" b="1" baseline="-25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F570BD1-3C38-4573-9959-19AEB8613CA1}"/>
              </a:ext>
            </a:extLst>
          </p:cNvPr>
          <p:cNvSpPr txBox="1"/>
          <p:nvPr/>
        </p:nvSpPr>
        <p:spPr>
          <a:xfrm>
            <a:off x="992697" y="2310732"/>
            <a:ext cx="134589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EM27</a:t>
            </a:r>
            <a:endParaRPr lang="es-ES" sz="3200" b="1" baseline="-25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63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" grpId="0"/>
      <p:bldP spid="34" grpId="0" animBg="1"/>
      <p:bldP spid="35" grpId="0" animBg="1"/>
      <p:bldP spid="36" grpId="0" animBg="1"/>
      <p:bldP spid="37" grpId="0" animBg="1"/>
      <p:bldP spid="38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721DB-B13F-42C4-ADCA-973174A1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D7B771-7DF1-40BE-ABEC-AD21E8E0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0584460-9134-4888-935F-9A03FE7616DB}"/>
              </a:ext>
            </a:extLst>
          </p:cNvPr>
          <p:cNvSpPr/>
          <p:nvPr/>
        </p:nvSpPr>
        <p:spPr>
          <a:xfrm>
            <a:off x="616165" y="981231"/>
            <a:ext cx="846186" cy="846186"/>
          </a:xfrm>
          <a:prstGeom prst="ellipse">
            <a:avLst/>
          </a:prstGeom>
          <a:solidFill>
            <a:srgbClr val="FFD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4BC9D331-E2D0-4C1D-B05C-416921CE1E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779" y="2193643"/>
            <a:ext cx="618980" cy="577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0574370D-FE0D-467C-A1E4-86F24C50A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9" t="3809" r="1875" b="2619"/>
          <a:stretch/>
        </p:blipFill>
        <p:spPr>
          <a:xfrm flipH="1">
            <a:off x="300038" y="4786912"/>
            <a:ext cx="2324626" cy="1860648"/>
          </a:xfrm>
          <a:prstGeom prst="rect">
            <a:avLst/>
          </a:prstGeom>
        </p:spPr>
      </p:pic>
      <p:pic>
        <p:nvPicPr>
          <p:cNvPr id="33" name="Imagen 32" descr="Imagen que contiene huevo, luz, alimentos, oscuro&#10;&#10;Descripción generada automáticamente">
            <a:extLst>
              <a:ext uri="{FF2B5EF4-FFF2-40B4-BE49-F238E27FC236}">
                <a16:creationId xmlns:a16="http://schemas.microsoft.com/office/drawing/2014/main" id="{05B7A7F3-441F-426A-85A7-570921F2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51" y="3058152"/>
            <a:ext cx="471055" cy="476250"/>
          </a:xfrm>
          <a:prstGeom prst="rect">
            <a:avLst/>
          </a:prstGeom>
        </p:spPr>
      </p:pic>
      <p:pic>
        <p:nvPicPr>
          <p:cNvPr id="35" name="Imagen 34" descr="Imagen que contiene rojo, computadora&#10;&#10;Descripción generada automáticamente">
            <a:extLst>
              <a:ext uri="{FF2B5EF4-FFF2-40B4-BE49-F238E27FC236}">
                <a16:creationId xmlns:a16="http://schemas.microsoft.com/office/drawing/2014/main" id="{DCFE3F46-66CB-4828-8F93-283A544F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87140">
            <a:off x="848995" y="2792778"/>
            <a:ext cx="650328" cy="462116"/>
          </a:xfrm>
          <a:prstGeom prst="rect">
            <a:avLst/>
          </a:prstGeom>
        </p:spPr>
      </p:pic>
      <p:pic>
        <p:nvPicPr>
          <p:cNvPr id="37" name="Imagen 36" descr="Imagen que contiene luz&#10;&#10;Descripción generada automáticamente">
            <a:extLst>
              <a:ext uri="{FF2B5EF4-FFF2-40B4-BE49-F238E27FC236}">
                <a16:creationId xmlns:a16="http://schemas.microsoft.com/office/drawing/2014/main" id="{B98A740F-42CD-49F6-9DD8-11ACC668C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160574">
            <a:off x="998756" y="3311159"/>
            <a:ext cx="542195" cy="355877"/>
          </a:xfrm>
          <a:prstGeom prst="rect">
            <a:avLst/>
          </a:prstGeom>
        </p:spPr>
      </p:pic>
      <p:pic>
        <p:nvPicPr>
          <p:cNvPr id="38" name="Imagen 37" descr="Imagen que contiene rojo, computadora&#10;&#10;Descripción generada automáticamente">
            <a:extLst>
              <a:ext uri="{FF2B5EF4-FFF2-40B4-BE49-F238E27FC236}">
                <a16:creationId xmlns:a16="http://schemas.microsoft.com/office/drawing/2014/main" id="{A2144CB7-4E71-4F75-8E66-4201251D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69663">
            <a:off x="516828" y="2999899"/>
            <a:ext cx="650327" cy="462115"/>
          </a:xfrm>
          <a:prstGeom prst="rect">
            <a:avLst/>
          </a:prstGeom>
        </p:spPr>
      </p:pic>
      <p:pic>
        <p:nvPicPr>
          <p:cNvPr id="39" name="Imagen 38" descr="Imagen que contiene luz&#10;&#10;Descripción generada automáticamente">
            <a:extLst>
              <a:ext uri="{FF2B5EF4-FFF2-40B4-BE49-F238E27FC236}">
                <a16:creationId xmlns:a16="http://schemas.microsoft.com/office/drawing/2014/main" id="{C2AC97CF-4295-4D35-8465-F20D3E5A3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62089">
            <a:off x="209382" y="2750375"/>
            <a:ext cx="471055" cy="309183"/>
          </a:xfrm>
          <a:prstGeom prst="rect">
            <a:avLst/>
          </a:prstGeom>
        </p:spPr>
      </p:pic>
      <p:pic>
        <p:nvPicPr>
          <p:cNvPr id="40" name="Imagen 39" descr="Imagen que contiene huevo, luz, alimentos, oscuro&#10;&#10;Descripción generada automáticamente">
            <a:extLst>
              <a:ext uri="{FF2B5EF4-FFF2-40B4-BE49-F238E27FC236}">
                <a16:creationId xmlns:a16="http://schemas.microsoft.com/office/drawing/2014/main" id="{8549EEAC-35DB-4941-94CA-8BAD0C09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440">
            <a:off x="233211" y="3229532"/>
            <a:ext cx="471055" cy="476250"/>
          </a:xfrm>
          <a:prstGeom prst="rect">
            <a:avLst/>
          </a:prstGeom>
        </p:spPr>
      </p:pic>
      <p:pic>
        <p:nvPicPr>
          <p:cNvPr id="46" name="Imagen 45" descr="Imagen que contiene objeto, oscuro, computadora, negro&#10;&#10;Descripción generada automáticamente">
            <a:extLst>
              <a:ext uri="{FF2B5EF4-FFF2-40B4-BE49-F238E27FC236}">
                <a16:creationId xmlns:a16="http://schemas.microsoft.com/office/drawing/2014/main" id="{CCD56E0A-CBDC-46D9-92ED-ECB087EC8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533" y="924653"/>
            <a:ext cx="4010868" cy="2979950"/>
          </a:xfrm>
          <a:prstGeom prst="rect">
            <a:avLst/>
          </a:prstGeom>
        </p:spPr>
      </p:pic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68C715B3-16AD-4670-A800-06E129AE5E58}"/>
              </a:ext>
            </a:extLst>
          </p:cNvPr>
          <p:cNvSpPr/>
          <p:nvPr/>
        </p:nvSpPr>
        <p:spPr>
          <a:xfrm rot="17761586">
            <a:off x="1784990" y="4186749"/>
            <a:ext cx="1318006" cy="3949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E27E406F-4091-45B4-BC2A-4D16021F23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433" y="734221"/>
            <a:ext cx="4540998" cy="2088589"/>
          </a:xfrm>
          <a:prstGeom prst="rect">
            <a:avLst/>
          </a:prstGeom>
        </p:spPr>
      </p:pic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4698BE8C-2773-4DA1-A5FC-BD96EA743D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0472" y="2495422"/>
            <a:ext cx="618980" cy="577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ED7445F2-3F79-4BE2-8E77-24F0D21094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7413" y="2102250"/>
            <a:ext cx="618980" cy="577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curvado 59">
            <a:extLst>
              <a:ext uri="{FF2B5EF4-FFF2-40B4-BE49-F238E27FC236}">
                <a16:creationId xmlns:a16="http://schemas.microsoft.com/office/drawing/2014/main" id="{C69CD742-A432-47CF-A00A-5B010FCD88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52" y="2385488"/>
            <a:ext cx="618980" cy="577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ado 60">
            <a:extLst>
              <a:ext uri="{FF2B5EF4-FFF2-40B4-BE49-F238E27FC236}">
                <a16:creationId xmlns:a16="http://schemas.microsoft.com/office/drawing/2014/main" id="{B0885DEA-3811-47D0-8DC4-BAF58E2AF3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3787" y="1982582"/>
            <a:ext cx="618980" cy="577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22FFBDC6-6DBA-4883-A00D-E282BE5ED3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8882" y="4065030"/>
            <a:ext cx="618980" cy="577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id="{324D77F3-BEFA-4BD9-804C-DDFFC9B8B2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6137" y="4337872"/>
            <a:ext cx="618980" cy="577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curvado 63">
            <a:extLst>
              <a:ext uri="{FF2B5EF4-FFF2-40B4-BE49-F238E27FC236}">
                <a16:creationId xmlns:a16="http://schemas.microsoft.com/office/drawing/2014/main" id="{2698FFF9-47E3-45F5-8F38-45D0FD123B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7413" y="4034801"/>
            <a:ext cx="618980" cy="5775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26E6DC5-0B28-4C8A-8417-1393937CC283}"/>
              </a:ext>
            </a:extLst>
          </p:cNvPr>
          <p:cNvSpPr txBox="1"/>
          <p:nvPr/>
        </p:nvSpPr>
        <p:spPr>
          <a:xfrm>
            <a:off x="7308900" y="3644495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latin typeface="Edwardian Script ITC" panose="030303020407070D0804" pitchFamily="66" charset="0"/>
              </a:rPr>
              <a:t>F</a:t>
            </a:r>
          </a:p>
        </p:txBody>
      </p:sp>
      <p:sp>
        <p:nvSpPr>
          <p:cNvPr id="68" name="Flecha: a la derecha 67">
            <a:extLst>
              <a:ext uri="{FF2B5EF4-FFF2-40B4-BE49-F238E27FC236}">
                <a16:creationId xmlns:a16="http://schemas.microsoft.com/office/drawing/2014/main" id="{49E4E345-D4B4-412E-9DEA-CDE7F718B973}"/>
              </a:ext>
            </a:extLst>
          </p:cNvPr>
          <p:cNvSpPr/>
          <p:nvPr/>
        </p:nvSpPr>
        <p:spPr>
          <a:xfrm rot="2627570">
            <a:off x="6362213" y="3268080"/>
            <a:ext cx="1140554" cy="2694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Flecha: doblada hacia arriba 73">
            <a:extLst>
              <a:ext uri="{FF2B5EF4-FFF2-40B4-BE49-F238E27FC236}">
                <a16:creationId xmlns:a16="http://schemas.microsoft.com/office/drawing/2014/main" id="{CADDD813-C586-4FFD-91E1-77DFAA93C557}"/>
              </a:ext>
            </a:extLst>
          </p:cNvPr>
          <p:cNvSpPr/>
          <p:nvPr/>
        </p:nvSpPr>
        <p:spPr>
          <a:xfrm>
            <a:off x="8507868" y="3004139"/>
            <a:ext cx="811310" cy="1194108"/>
          </a:xfrm>
          <a:prstGeom prst="bentUpArrow">
            <a:avLst>
              <a:gd name="adj1" fmla="val 19307"/>
              <a:gd name="adj2" fmla="val 25000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Flecha: doblada hacia arriba 74">
            <a:extLst>
              <a:ext uri="{FF2B5EF4-FFF2-40B4-BE49-F238E27FC236}">
                <a16:creationId xmlns:a16="http://schemas.microsoft.com/office/drawing/2014/main" id="{52834090-7432-44F0-B7CF-A15E300B04AE}"/>
              </a:ext>
            </a:extLst>
          </p:cNvPr>
          <p:cNvSpPr/>
          <p:nvPr/>
        </p:nvSpPr>
        <p:spPr>
          <a:xfrm rot="5400000" flipV="1">
            <a:off x="9332073" y="3980410"/>
            <a:ext cx="2610837" cy="807587"/>
          </a:xfrm>
          <a:prstGeom prst="bentUpArrow">
            <a:avLst>
              <a:gd name="adj1" fmla="val 20454"/>
              <a:gd name="adj2" fmla="val 26769"/>
              <a:gd name="adj3" fmla="val 3443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7" name="Gráfico 76" descr="Ordenador">
            <a:extLst>
              <a:ext uri="{FF2B5EF4-FFF2-40B4-BE49-F238E27FC236}">
                <a16:creationId xmlns:a16="http://schemas.microsoft.com/office/drawing/2014/main" id="{9B8AB8A2-A515-4A89-ADB6-ADC275298F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610" y="4786912"/>
            <a:ext cx="1366738" cy="1366738"/>
          </a:xfrm>
          <a:prstGeom prst="rect">
            <a:avLst/>
          </a:prstGeom>
        </p:spPr>
      </p:pic>
      <p:sp>
        <p:nvSpPr>
          <p:cNvPr id="78" name="Flecha: a la derecha 77">
            <a:extLst>
              <a:ext uri="{FF2B5EF4-FFF2-40B4-BE49-F238E27FC236}">
                <a16:creationId xmlns:a16="http://schemas.microsoft.com/office/drawing/2014/main" id="{92E1030C-A9BD-4DAA-A156-8C704448F8B1}"/>
              </a:ext>
            </a:extLst>
          </p:cNvPr>
          <p:cNvSpPr/>
          <p:nvPr/>
        </p:nvSpPr>
        <p:spPr>
          <a:xfrm rot="10800000">
            <a:off x="6427605" y="5411313"/>
            <a:ext cx="1116242" cy="2847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A598CB3-1496-49A4-867F-43FAF6544AF4}"/>
              </a:ext>
            </a:extLst>
          </p:cNvPr>
          <p:cNvSpPr txBox="1"/>
          <p:nvPr/>
        </p:nvSpPr>
        <p:spPr>
          <a:xfrm>
            <a:off x="3905042" y="4839367"/>
            <a:ext cx="2260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+mj-lt"/>
              </a:rPr>
              <a:t>800 ppmv</a:t>
            </a:r>
          </a:p>
          <a:p>
            <a:pPr algn="ctr"/>
            <a:r>
              <a:rPr lang="es-ES" sz="2800" b="1" dirty="0">
                <a:latin typeface="+mj-lt"/>
              </a:rPr>
              <a:t>410 ppmv</a:t>
            </a:r>
          </a:p>
          <a:p>
            <a:pPr algn="ctr"/>
            <a:r>
              <a:rPr lang="es-ES" sz="2800" b="1" dirty="0">
                <a:latin typeface="+mj-lt"/>
              </a:rPr>
              <a:t>1.825 ppmv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C2AC7DB-DC0A-437C-B9D5-E00BDB31763A}"/>
              </a:ext>
            </a:extLst>
          </p:cNvPr>
          <p:cNvSpPr txBox="1"/>
          <p:nvPr/>
        </p:nvSpPr>
        <p:spPr>
          <a:xfrm>
            <a:off x="587841" y="2383516"/>
            <a:ext cx="226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C00000"/>
                </a:solidFill>
                <a:latin typeface="+mj-lt"/>
              </a:rPr>
              <a:t>NIR</a:t>
            </a:r>
          </a:p>
        </p:txBody>
      </p:sp>
    </p:spTree>
    <p:extLst>
      <p:ext uri="{BB962C8B-B14F-4D97-AF65-F5344CB8AC3E}">
        <p14:creationId xmlns:p14="http://schemas.microsoft.com/office/powerpoint/2010/main" val="38855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7" grpId="0" animBg="1"/>
      <p:bldP spid="67" grpId="0"/>
      <p:bldP spid="68" grpId="0" animBg="1"/>
      <p:bldP spid="74" grpId="0" animBg="1"/>
      <p:bldP spid="75" grpId="0" animBg="1"/>
      <p:bldP spid="78" grpId="0" animBg="1"/>
      <p:bldP spid="79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0F6FA-E298-4BE7-9631-562AEFB0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Medidas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56698D-59E6-4554-AA59-53F0B09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es-ES" noProof="0" smtClean="0"/>
              <a:t>4</a:t>
            </a:fld>
            <a:endParaRPr lang="es-ES" noProof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AD2686-DC57-461C-8B4E-04EFEC42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0"/>
            <a:ext cx="7099300" cy="678808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61E1FB3-754B-4C71-9B14-678BB92A42C3}"/>
              </a:ext>
            </a:extLst>
          </p:cNvPr>
          <p:cNvSpPr/>
          <p:nvPr/>
        </p:nvSpPr>
        <p:spPr>
          <a:xfrm>
            <a:off x="0" y="2838450"/>
            <a:ext cx="2095499" cy="401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956374-D2B5-4AD9-A6D0-FD2D36DD3B38}"/>
              </a:ext>
            </a:extLst>
          </p:cNvPr>
          <p:cNvSpPr/>
          <p:nvPr/>
        </p:nvSpPr>
        <p:spPr>
          <a:xfrm>
            <a:off x="1144342" y="2152650"/>
            <a:ext cx="1292718" cy="15335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BFCC4F6-1A6A-4182-B2CF-9D87162F5472}"/>
              </a:ext>
            </a:extLst>
          </p:cNvPr>
          <p:cNvSpPr/>
          <p:nvPr/>
        </p:nvSpPr>
        <p:spPr>
          <a:xfrm>
            <a:off x="895351" y="1581150"/>
            <a:ext cx="676274" cy="75882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6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FFFC2-EDF7-4F7E-8774-E9D2B31A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Magnitudes de comparación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39E95E-DB70-4F47-938E-5B2AC3D2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es-ES" noProof="0" smtClean="0"/>
              <a:t>5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34C625D-ED86-4502-BDA8-3A70DB528788}"/>
                  </a:ext>
                </a:extLst>
              </p:cNvPr>
              <p:cNvSpPr txBox="1"/>
              <p:nvPr/>
            </p:nvSpPr>
            <p:spPr>
              <a:xfrm>
                <a:off x="5064334" y="1778658"/>
                <a:ext cx="6415654" cy="75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𝐹𝐶</m:t>
                      </m:r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𝐸𝑀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𝐻𝑅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125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ES" sz="2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34C625D-ED86-4502-BDA8-3A70DB528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334" y="1778658"/>
                <a:ext cx="6415654" cy="756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CAC2E9C1-1892-4392-A5D6-5C432198D396}"/>
              </a:ext>
            </a:extLst>
          </p:cNvPr>
          <p:cNvSpPr txBox="1"/>
          <p:nvPr/>
        </p:nvSpPr>
        <p:spPr>
          <a:xfrm>
            <a:off x="1466633" y="1895485"/>
            <a:ext cx="334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+mj-lt"/>
              </a:rPr>
              <a:t>Factor de escala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5DFC03-AAB5-4CF8-8533-AF59553FAD29}"/>
              </a:ext>
            </a:extLst>
          </p:cNvPr>
          <p:cNvSpPr txBox="1"/>
          <p:nvPr/>
        </p:nvSpPr>
        <p:spPr>
          <a:xfrm>
            <a:off x="868103" y="3533217"/>
            <a:ext cx="4353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+mj-lt"/>
              </a:rPr>
              <a:t>Diferencia absoluta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234C36-8039-4529-8045-0E821D6035E2}"/>
              </a:ext>
            </a:extLst>
          </p:cNvPr>
          <p:cNvSpPr txBox="1"/>
          <p:nvPr/>
        </p:nvSpPr>
        <p:spPr>
          <a:xfrm>
            <a:off x="1071150" y="5151771"/>
            <a:ext cx="394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+mj-lt"/>
              </a:rPr>
              <a:t>Diferencia porcentual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4316CF7-5A5B-4D19-B859-0DC5DCB55036}"/>
              </a:ext>
            </a:extLst>
          </p:cNvPr>
          <p:cNvSpPr/>
          <p:nvPr/>
        </p:nvSpPr>
        <p:spPr>
          <a:xfrm>
            <a:off x="966314" y="1500999"/>
            <a:ext cx="10259372" cy="131219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78E34D-4CA1-412B-A4F7-5E0CDCFC2C52}"/>
              </a:ext>
            </a:extLst>
          </p:cNvPr>
          <p:cNvSpPr/>
          <p:nvPr/>
        </p:nvSpPr>
        <p:spPr>
          <a:xfrm>
            <a:off x="977052" y="4763162"/>
            <a:ext cx="10309331" cy="131219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5C0CD91-E48E-405A-8651-6A4C920AD6A7}"/>
              </a:ext>
            </a:extLst>
          </p:cNvPr>
          <p:cNvSpPr/>
          <p:nvPr/>
        </p:nvSpPr>
        <p:spPr>
          <a:xfrm>
            <a:off x="977052" y="3138731"/>
            <a:ext cx="10259371" cy="131219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4FF55F7-8871-481E-BE7D-29CA6AC37B24}"/>
                  </a:ext>
                </a:extLst>
              </p:cNvPr>
              <p:cNvSpPr/>
              <p:nvPr/>
            </p:nvSpPr>
            <p:spPr>
              <a:xfrm>
                <a:off x="5873693" y="3519916"/>
                <a:ext cx="4796936" cy="473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𝐷𝑒𝑙𝑡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𝐸𝑀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𝐻𝑅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94FF55F7-8871-481E-BE7D-29CA6AC37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93" y="3519916"/>
                <a:ext cx="4796936" cy="473591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CD744E6F-997E-49A8-977C-DBA730C849E4}"/>
                  </a:ext>
                </a:extLst>
              </p:cNvPr>
              <p:cNvSpPr/>
              <p:nvPr/>
            </p:nvSpPr>
            <p:spPr>
              <a:xfrm>
                <a:off x="5312110" y="4990679"/>
                <a:ext cx="5924313" cy="871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𝐷𝑒𝑙𝑡</m:t>
                      </m:r>
                      <m:sSub>
                        <m:sSub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%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100·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𝐸𝑀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𝐻𝑅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125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𝐻𝑅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125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CD744E6F-997E-49A8-977C-DBA730C84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10" y="4990679"/>
                <a:ext cx="5924313" cy="87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8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 animBg="1"/>
      <p:bldP spid="14" grpId="0" animBg="1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56649DFF-9138-40B9-86D2-36E4AB9A879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3838" t="5877" r="7230"/>
          <a:stretch/>
        </p:blipFill>
        <p:spPr>
          <a:xfrm>
            <a:off x="3325091" y="3952974"/>
            <a:ext cx="5580928" cy="2773679"/>
          </a:xfrm>
          <a:prstGeom prst="rect">
            <a:avLst/>
          </a:prstGeom>
          <a:noFill/>
        </p:spPr>
      </p:pic>
      <p:pic>
        <p:nvPicPr>
          <p:cNvPr id="6" name="Imagen 5" descr="Imagen que contiene texto, mapa, tabla, hombre&#10;&#10;Descripción generada automáticamente">
            <a:extLst>
              <a:ext uri="{FF2B5EF4-FFF2-40B4-BE49-F238E27FC236}">
                <a16:creationId xmlns:a16="http://schemas.microsoft.com/office/drawing/2014/main" id="{D5D35BCA-5849-4D44-A97F-F976B8569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2" t="5566" r="7733" b="2411"/>
          <a:stretch/>
        </p:blipFill>
        <p:spPr>
          <a:xfrm>
            <a:off x="477709" y="989646"/>
            <a:ext cx="5458716" cy="2714625"/>
          </a:xfrm>
          <a:prstGeom prst="rect">
            <a:avLst/>
          </a:prstGeom>
        </p:spPr>
      </p:pic>
      <p:pic>
        <p:nvPicPr>
          <p:cNvPr id="17" name="Imagen 1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78F72A84-8AC1-4E4B-B679-01D5EA32D8CA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4798" t="6218" r="7795" b="1845"/>
          <a:stretch/>
        </p:blipFill>
        <p:spPr>
          <a:xfrm>
            <a:off x="6264901" y="1019175"/>
            <a:ext cx="5582935" cy="27146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3BC37F-E611-45C3-B400-992C449D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23E79-9442-4B7B-84B7-CFD7D5B5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FFE578D5-B828-46E5-B5FA-FEBF617949A7}"/>
              </a:ext>
            </a:extLst>
          </p:cNvPr>
          <p:cNvSpPr/>
          <p:nvPr/>
        </p:nvSpPr>
        <p:spPr>
          <a:xfrm>
            <a:off x="371475" y="960121"/>
            <a:ext cx="5671185" cy="2773679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Marco 14">
            <a:extLst>
              <a:ext uri="{FF2B5EF4-FFF2-40B4-BE49-F238E27FC236}">
                <a16:creationId xmlns:a16="http://schemas.microsoft.com/office/drawing/2014/main" id="{89F2EB94-8F3C-4EBC-A705-4DBCF277CDF2}"/>
              </a:ext>
            </a:extLst>
          </p:cNvPr>
          <p:cNvSpPr/>
          <p:nvPr/>
        </p:nvSpPr>
        <p:spPr>
          <a:xfrm>
            <a:off x="6220777" y="960120"/>
            <a:ext cx="5671185" cy="2773679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6" name="Marco 15">
            <a:extLst>
              <a:ext uri="{FF2B5EF4-FFF2-40B4-BE49-F238E27FC236}">
                <a16:creationId xmlns:a16="http://schemas.microsoft.com/office/drawing/2014/main" id="{9B8D2117-5E83-43C3-B1EA-54BE80373CA5}"/>
              </a:ext>
            </a:extLst>
          </p:cNvPr>
          <p:cNvSpPr/>
          <p:nvPr/>
        </p:nvSpPr>
        <p:spPr>
          <a:xfrm>
            <a:off x="3260407" y="3911351"/>
            <a:ext cx="5671185" cy="2773679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3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BC37F-E611-45C3-B400-992C449D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23E79-9442-4B7B-84B7-CFD7D5B5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s-ES" sz="800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s-ES" sz="800" noProof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F76AF6-B662-4C08-8856-978196D8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64" y="1019175"/>
            <a:ext cx="8002708" cy="23793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A27FBF-0049-40D0-AF85-8CF5FD29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030" y="3588911"/>
            <a:ext cx="6193939" cy="252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5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01B4053-4553-4E31-84D9-A16CAD24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625" y="3992377"/>
            <a:ext cx="5563486" cy="2324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6D4C09-CF9F-43EE-8E1B-B378784E878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915"/>
          <a:stretch/>
        </p:blipFill>
        <p:spPr>
          <a:xfrm>
            <a:off x="6332218" y="1298243"/>
            <a:ext cx="5448301" cy="23239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B320078-8455-4369-A769-9207FFAED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1255450"/>
            <a:ext cx="5551486" cy="23667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3BC37F-E611-45C3-B400-992C449D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Dependencia con el ángulo cenital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23E79-9442-4B7B-84B7-CFD7D5B5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FFE578D5-B828-46E5-B5FA-FEBF617949A7}"/>
              </a:ext>
            </a:extLst>
          </p:cNvPr>
          <p:cNvSpPr/>
          <p:nvPr/>
        </p:nvSpPr>
        <p:spPr>
          <a:xfrm>
            <a:off x="371475" y="1255449"/>
            <a:ext cx="5671185" cy="2409826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Marco 14">
            <a:extLst>
              <a:ext uri="{FF2B5EF4-FFF2-40B4-BE49-F238E27FC236}">
                <a16:creationId xmlns:a16="http://schemas.microsoft.com/office/drawing/2014/main" id="{89F2EB94-8F3C-4EBC-A705-4DBCF277CDF2}"/>
              </a:ext>
            </a:extLst>
          </p:cNvPr>
          <p:cNvSpPr/>
          <p:nvPr/>
        </p:nvSpPr>
        <p:spPr>
          <a:xfrm>
            <a:off x="6220777" y="1255450"/>
            <a:ext cx="5671185" cy="2408400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16A9A5AD-185F-48F1-826E-ADB99F6BA508}"/>
              </a:ext>
            </a:extLst>
          </p:cNvPr>
          <p:cNvSpPr/>
          <p:nvPr/>
        </p:nvSpPr>
        <p:spPr>
          <a:xfrm>
            <a:off x="3496625" y="3993802"/>
            <a:ext cx="5671185" cy="2408400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C97072CF-938E-471F-973D-CEF80424D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90"/>
          <a:stretch/>
        </p:blipFill>
        <p:spPr>
          <a:xfrm>
            <a:off x="6220777" y="1351559"/>
            <a:ext cx="5599748" cy="231229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9AC4B07-C311-4437-B24A-07F8C3F59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90"/>
          <a:stretch/>
        </p:blipFill>
        <p:spPr>
          <a:xfrm>
            <a:off x="3496625" y="3993803"/>
            <a:ext cx="5671185" cy="24083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3BC37F-E611-45C3-B400-992C449D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Dependencia con la concentración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23E79-9442-4B7B-84B7-CFD7D5B5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3DC2DEF-D2FE-4B45-ABA4-9F153FD1C98A}" type="slidenum">
              <a:rPr lang="es-ES" noProof="0" smtClean="0"/>
              <a:t>9</a:t>
            </a:fld>
            <a:endParaRPr lang="es-ES" noProof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C70F446-36E9-49DF-A2C6-5C3FF4CC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03504"/>
            <a:ext cx="5609875" cy="2312291"/>
          </a:xfrm>
          <a:prstGeom prst="rect">
            <a:avLst/>
          </a:prstGeom>
        </p:spPr>
      </p:pic>
      <p:sp>
        <p:nvSpPr>
          <p:cNvPr id="15" name="Marco 14">
            <a:extLst>
              <a:ext uri="{FF2B5EF4-FFF2-40B4-BE49-F238E27FC236}">
                <a16:creationId xmlns:a16="http://schemas.microsoft.com/office/drawing/2014/main" id="{89F2EB94-8F3C-4EBC-A705-4DBCF277CDF2}"/>
              </a:ext>
            </a:extLst>
          </p:cNvPr>
          <p:cNvSpPr/>
          <p:nvPr/>
        </p:nvSpPr>
        <p:spPr>
          <a:xfrm>
            <a:off x="6220777" y="1255450"/>
            <a:ext cx="5671185" cy="2408400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Marco 11">
            <a:extLst>
              <a:ext uri="{FF2B5EF4-FFF2-40B4-BE49-F238E27FC236}">
                <a16:creationId xmlns:a16="http://schemas.microsoft.com/office/drawing/2014/main" id="{FFE578D5-B828-46E5-B5FA-FEBF617949A7}"/>
              </a:ext>
            </a:extLst>
          </p:cNvPr>
          <p:cNvSpPr/>
          <p:nvPr/>
        </p:nvSpPr>
        <p:spPr>
          <a:xfrm>
            <a:off x="371475" y="1255449"/>
            <a:ext cx="5671185" cy="2409826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Marco 13">
            <a:extLst>
              <a:ext uri="{FF2B5EF4-FFF2-40B4-BE49-F238E27FC236}">
                <a16:creationId xmlns:a16="http://schemas.microsoft.com/office/drawing/2014/main" id="{16A9A5AD-185F-48F1-826E-ADB99F6BA508}"/>
              </a:ext>
            </a:extLst>
          </p:cNvPr>
          <p:cNvSpPr/>
          <p:nvPr/>
        </p:nvSpPr>
        <p:spPr>
          <a:xfrm>
            <a:off x="3496625" y="3993802"/>
            <a:ext cx="5671185" cy="2408400"/>
          </a:xfrm>
          <a:prstGeom prst="frame">
            <a:avLst>
              <a:gd name="adj1" fmla="val 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0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106_TF34126823.potx" id="{F73BBA1C-8B56-412D-A0D8-81E360A69323}" vid="{145DECCC-6CBD-4505-B46C-DE924EE842A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Panorámica</PresentationFormat>
  <Paragraphs>95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Edwardian Script ITC</vt:lpstr>
      <vt:lpstr>Tema de Office</vt:lpstr>
      <vt:lpstr>Prácticas CIAI-AEMET 2020</vt:lpstr>
      <vt:lpstr>Objetivos</vt:lpstr>
      <vt:lpstr>Medidas</vt:lpstr>
      <vt:lpstr>Medidas</vt:lpstr>
      <vt:lpstr>Magnitudes de comparación</vt:lpstr>
      <vt:lpstr>Comparativa</vt:lpstr>
      <vt:lpstr>Comparativa</vt:lpstr>
      <vt:lpstr>Dependencia con el ángulo cenital</vt:lpstr>
      <vt:lpstr>Dependencia con la concentración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2020-06-01T10:55:10Z</dcterms:created>
  <dcterms:modified xsi:type="dcterms:W3CDTF">2020-06-03T15:21:49Z</dcterms:modified>
</cp:coreProperties>
</file>