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16"/>
  </p:notesMasterIdLst>
  <p:handoutMasterIdLst>
    <p:handoutMasterId r:id="rId17"/>
  </p:handoutMasterIdLst>
  <p:sldIdLst>
    <p:sldId id="260" r:id="rId2"/>
    <p:sldId id="261" r:id="rId3"/>
    <p:sldId id="263" r:id="rId4"/>
    <p:sldId id="265" r:id="rId5"/>
    <p:sldId id="266" r:id="rId6"/>
    <p:sldId id="273" r:id="rId7"/>
    <p:sldId id="274" r:id="rId8"/>
    <p:sldId id="267" r:id="rId9"/>
    <p:sldId id="275" r:id="rId10"/>
    <p:sldId id="268" r:id="rId11"/>
    <p:sldId id="269" r:id="rId12"/>
    <p:sldId id="270" r:id="rId13"/>
    <p:sldId id="271" r:id="rId14"/>
    <p:sldId id="272" r:id="rId15"/>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B13F248-24B4-E64D-B720-C3B007FEF313}">
          <p14:sldIdLst>
            <p14:sldId id="260"/>
            <p14:sldId id="261"/>
          </p14:sldIdLst>
        </p14:section>
        <p14:section name="11.1 勾配消失・爆発問題" id="{163B3AF0-380D-AE4D-AFAE-932472440E8D}">
          <p14:sldIdLst>
            <p14:sldId id="263"/>
            <p14:sldId id="265"/>
            <p14:sldId id="266"/>
            <p14:sldId id="273"/>
            <p14:sldId id="274"/>
            <p14:sldId id="267"/>
            <p14:sldId id="275"/>
            <p14:sldId id="268"/>
          </p14:sldIdLst>
        </p14:section>
        <p14:section name="11.2 事前学習済みの層の再利用" id="{5870B76F-9C8A-5841-AAB2-488BA67890B0}">
          <p14:sldIdLst>
            <p14:sldId id="269"/>
            <p14:sldId id="270"/>
            <p14:sldId id="271"/>
            <p14:sldId id="272"/>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5493"/>
    <a:srgbClr val="90F1FD"/>
    <a:srgbClr val="009193"/>
    <a:srgbClr val="76D6FF"/>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6" autoAdjust="0"/>
    <p:restoredTop sz="92950" autoAdjust="0"/>
  </p:normalViewPr>
  <p:slideViewPr>
    <p:cSldViewPr snapToGrid="0" snapToObjects="1">
      <p:cViewPr>
        <p:scale>
          <a:sx n="95" d="100"/>
          <a:sy n="95" d="100"/>
        </p:scale>
        <p:origin x="-160" y="144"/>
      </p:cViewPr>
      <p:guideLst>
        <p:guide orient="horz" pos="2183"/>
        <p:guide pos="3840"/>
      </p:guideLst>
    </p:cSldViewPr>
  </p:slideViewPr>
  <p:outlineViewPr>
    <p:cViewPr>
      <p:scale>
        <a:sx n="50" d="100"/>
        <a:sy n="50" d="100"/>
      </p:scale>
      <p:origin x="0" y="-57432"/>
    </p:cViewPr>
  </p:outlineViewPr>
  <p:notesTextViewPr>
    <p:cViewPr>
      <p:scale>
        <a:sx n="1" d="1"/>
        <a:sy n="1" d="1"/>
      </p:scale>
      <p:origin x="0" y="0"/>
    </p:cViewPr>
  </p:notesTextViewPr>
  <p:sorterViewPr>
    <p:cViewPr>
      <p:scale>
        <a:sx n="80" d="100"/>
        <a:sy n="80" d="100"/>
      </p:scale>
      <p:origin x="0" y="-3516"/>
    </p:cViewPr>
  </p:sorterViewPr>
  <p:notesViewPr>
    <p:cSldViewPr snapToGrid="0" snapToObjects="1">
      <p:cViewPr varScale="1">
        <p:scale>
          <a:sx n="102" d="100"/>
          <a:sy n="102" d="100"/>
        </p:scale>
        <p:origin x="880" y="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587F16E-C1AB-0846-B5C0-EA21754ABD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B450893-FE3D-2A46-A5E7-D93359DA20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082CF2-4761-7642-AD32-77CC38440324}" type="datetimeFigureOut">
              <a:rPr kumimoji="1" lang="ja-JP" altLang="en-US" smtClean="0"/>
              <a:t>2022/7/23</a:t>
            </a:fld>
            <a:endParaRPr kumimoji="1" lang="ja-JP" altLang="en-US"/>
          </a:p>
        </p:txBody>
      </p:sp>
      <p:sp>
        <p:nvSpPr>
          <p:cNvPr id="4" name="フッター プレースホルダー 3">
            <a:extLst>
              <a:ext uri="{FF2B5EF4-FFF2-40B4-BE49-F238E27FC236}">
                <a16:creationId xmlns:a16="http://schemas.microsoft.com/office/drawing/2014/main" id="{65DD2638-0AEE-F64D-9CE9-75C3407F09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0D3EF18-9C61-724E-98E4-1CB44708C9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F1F916-871B-834F-A917-84C6652B0062}" type="slidenum">
              <a:rPr kumimoji="1" lang="ja-JP" altLang="en-US" smtClean="0"/>
              <a:t>‹#›</a:t>
            </a:fld>
            <a:endParaRPr kumimoji="1" lang="ja-JP" altLang="en-US"/>
          </a:p>
        </p:txBody>
      </p:sp>
    </p:spTree>
    <p:extLst>
      <p:ext uri="{BB962C8B-B14F-4D97-AF65-F5344CB8AC3E}">
        <p14:creationId xmlns:p14="http://schemas.microsoft.com/office/powerpoint/2010/main" val="2017905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45692-E141-FD42-BF2B-95B0C59EA985}" type="datetimeFigureOut">
              <a:rPr kumimoji="1" lang="ja-JP" altLang="en-US" smtClean="0"/>
              <a:t>2022/7/23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1C606-3AA9-FB44-9B4D-EBFB6FB1569C}" type="slidenum">
              <a:rPr kumimoji="1" lang="ja-JP" altLang="en-US" smtClean="0"/>
              <a:t>‹#›</a:t>
            </a:fld>
            <a:endParaRPr kumimoji="1" lang="ja-JP" altLang="en-US"/>
          </a:p>
        </p:txBody>
      </p:sp>
    </p:spTree>
    <p:extLst>
      <p:ext uri="{BB962C8B-B14F-4D97-AF65-F5344CB8AC3E}">
        <p14:creationId xmlns:p14="http://schemas.microsoft.com/office/powerpoint/2010/main" val="13507903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B1C606-3AA9-FB44-9B4D-EBFB6FB1569C}" type="slidenum">
              <a:rPr kumimoji="1" lang="ja-JP" altLang="en-US" smtClean="0"/>
              <a:t>4</a:t>
            </a:fld>
            <a:endParaRPr kumimoji="1" lang="ja-JP" altLang="en-US"/>
          </a:p>
        </p:txBody>
      </p:sp>
    </p:spTree>
    <p:extLst>
      <p:ext uri="{BB962C8B-B14F-4D97-AF65-F5344CB8AC3E}">
        <p14:creationId xmlns:p14="http://schemas.microsoft.com/office/powerpoint/2010/main" val="405664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B1C606-3AA9-FB44-9B4D-EBFB6FB1569C}" type="slidenum">
              <a:rPr kumimoji="1" lang="ja-JP" altLang="en-US" smtClean="0"/>
              <a:t>5</a:t>
            </a:fld>
            <a:endParaRPr kumimoji="1" lang="ja-JP" altLang="en-US"/>
          </a:p>
        </p:txBody>
      </p:sp>
    </p:spTree>
    <p:extLst>
      <p:ext uri="{BB962C8B-B14F-4D97-AF65-F5344CB8AC3E}">
        <p14:creationId xmlns:p14="http://schemas.microsoft.com/office/powerpoint/2010/main" val="359652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B1C606-3AA9-FB44-9B4D-EBFB6FB1569C}" type="slidenum">
              <a:rPr kumimoji="1" lang="ja-JP" altLang="en-US" smtClean="0"/>
              <a:t>6</a:t>
            </a:fld>
            <a:endParaRPr kumimoji="1" lang="ja-JP" altLang="en-US"/>
          </a:p>
        </p:txBody>
      </p:sp>
    </p:spTree>
    <p:extLst>
      <p:ext uri="{BB962C8B-B14F-4D97-AF65-F5344CB8AC3E}">
        <p14:creationId xmlns:p14="http://schemas.microsoft.com/office/powerpoint/2010/main" val="7011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B1C606-3AA9-FB44-9B4D-EBFB6FB1569C}" type="slidenum">
              <a:rPr kumimoji="1" lang="ja-JP" altLang="en-US" smtClean="0"/>
              <a:t>7</a:t>
            </a:fld>
            <a:endParaRPr kumimoji="1" lang="ja-JP" altLang="en-US"/>
          </a:p>
        </p:txBody>
      </p:sp>
    </p:spTree>
    <p:extLst>
      <p:ext uri="{BB962C8B-B14F-4D97-AF65-F5344CB8AC3E}">
        <p14:creationId xmlns:p14="http://schemas.microsoft.com/office/powerpoint/2010/main" val="400347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B1C606-3AA9-FB44-9B4D-EBFB6FB1569C}" type="slidenum">
              <a:rPr kumimoji="1" lang="ja-JP" altLang="en-US" smtClean="0"/>
              <a:t>11</a:t>
            </a:fld>
            <a:endParaRPr kumimoji="1" lang="ja-JP" altLang="en-US"/>
          </a:p>
        </p:txBody>
      </p:sp>
    </p:spTree>
    <p:extLst>
      <p:ext uri="{BB962C8B-B14F-4D97-AF65-F5344CB8AC3E}">
        <p14:creationId xmlns:p14="http://schemas.microsoft.com/office/powerpoint/2010/main" val="120073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870018566"/>
              </p:ext>
            </p:extLst>
          </p:nvPr>
        </p:nvGraphicFramePr>
        <p:xfrm>
          <a:off x="48000" y="692386"/>
          <a:ext cx="12096000" cy="6096615"/>
        </p:xfrm>
        <a:graphic>
          <a:graphicData uri="http://schemas.openxmlformats.org/drawingml/2006/table">
            <a:tbl>
              <a:tblPr firstRow="1" bandRow="1">
                <a:tableStyleId>{5C22544A-7EE6-4342-B048-85BDC9FD1C3A}</a:tableStyleId>
              </a:tblPr>
              <a:tblGrid>
                <a:gridCol w="291740">
                  <a:extLst>
                    <a:ext uri="{9D8B030D-6E8A-4147-A177-3AD203B41FA5}">
                      <a16:colId xmlns:a16="http://schemas.microsoft.com/office/drawing/2014/main" val="3303670676"/>
                    </a:ext>
                  </a:extLst>
                </a:gridCol>
                <a:gridCol w="5708133">
                  <a:extLst>
                    <a:ext uri="{9D8B030D-6E8A-4147-A177-3AD203B41FA5}">
                      <a16:colId xmlns:a16="http://schemas.microsoft.com/office/drawing/2014/main" val="1959004381"/>
                    </a:ext>
                  </a:extLst>
                </a:gridCol>
                <a:gridCol w="6096127">
                  <a:extLst>
                    <a:ext uri="{9D8B030D-6E8A-4147-A177-3AD203B41FA5}">
                      <a16:colId xmlns:a16="http://schemas.microsoft.com/office/drawing/2014/main" val="512286047"/>
                    </a:ext>
                  </a:extLst>
                </a:gridCol>
              </a:tblGrid>
              <a:tr h="287408">
                <a:tc>
                  <a:txBody>
                    <a:bodyPr/>
                    <a:lstStyle/>
                    <a:p>
                      <a:pPr algn="ctr"/>
                      <a:r>
                        <a:rPr kumimoji="1" lang="en-US" altLang="ja-JP" sz="1600" dirty="0"/>
                        <a:t>No</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kumimoji="1" lang="en-US" altLang="ja-JP" sz="1600" dirty="0"/>
                        <a:t>Description</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kumimoji="1" lang="en-US" altLang="ja-JP" sz="1600" dirty="0"/>
                        <a:t>Image</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418729571"/>
                  </a:ext>
                </a:extLst>
              </a:tr>
              <a:tr h="5809207">
                <a:tc>
                  <a:txBody>
                    <a:bodyPr/>
                    <a:lstStyle/>
                    <a:p>
                      <a:pPr algn="ctr"/>
                      <a:endParaRPr kumimoji="1" lang="ja-JP" altLang="en-US" sz="2400" dirty="0"/>
                    </a:p>
                  </a:txBody>
                  <a:tcPr marL="121920" marR="121920" marT="60960" marB="6096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en-US" altLang="ja-JP" sz="2400" b="1"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ja-JP" altLang="en-US" sz="2400"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9671758"/>
                  </a:ext>
                </a:extLst>
              </a:tr>
            </a:tbl>
          </a:graphicData>
        </a:graphic>
      </p:graphicFrame>
      <p:sp>
        <p:nvSpPr>
          <p:cNvPr id="8" name="Titolo 7">
            <a:extLst>
              <a:ext uri="{FF2B5EF4-FFF2-40B4-BE49-F238E27FC236}">
                <a16:creationId xmlns:a16="http://schemas.microsoft.com/office/drawing/2014/main" id="{D827697F-BC24-4D4A-85C9-1CDEB405FDD6}"/>
              </a:ext>
            </a:extLst>
          </p:cNvPr>
          <p:cNvSpPr>
            <a:spLocks noGrp="1"/>
          </p:cNvSpPr>
          <p:nvPr>
            <p:ph type="title"/>
          </p:nvPr>
        </p:nvSpPr>
        <p:spPr>
          <a:xfrm>
            <a:off x="25467" y="54972"/>
            <a:ext cx="10646296" cy="276999"/>
          </a:xfrm>
        </p:spPr>
        <p:txBody>
          <a:bodyPr wrap="square">
            <a:spAutoFit/>
          </a:bodyPr>
          <a:lstStyle>
            <a:lvl1pPr>
              <a:lnSpc>
                <a:spcPct val="100000"/>
              </a:lnSpc>
              <a:defRPr/>
            </a:lvl1pPr>
          </a:lstStyle>
          <a:p>
            <a:r>
              <a:rPr lang="en-US" altLang="ja-JP"/>
              <a:t>Click to edit Master title style</a:t>
            </a:r>
            <a:endParaRPr lang="it-IT" dirty="0"/>
          </a:p>
        </p:txBody>
      </p:sp>
      <p:sp>
        <p:nvSpPr>
          <p:cNvPr id="9" name="Content Placeholder 2"/>
          <p:cNvSpPr>
            <a:spLocks noGrp="1"/>
          </p:cNvSpPr>
          <p:nvPr>
            <p:ph sz="half" idx="1"/>
          </p:nvPr>
        </p:nvSpPr>
        <p:spPr>
          <a:xfrm>
            <a:off x="537361" y="1317001"/>
            <a:ext cx="5350092" cy="1243076"/>
          </a:xfrm>
        </p:spPr>
        <p:txBody>
          <a:bodyPr wrap="square">
            <a:spAutoFit/>
          </a:bodyPr>
          <a:lstStyle>
            <a:lvl1pPr marL="304792" indent="-304792">
              <a:buFont typeface="+mj-ea"/>
              <a:buAutoNum type="circleNumDbPlain"/>
              <a:defRPr/>
            </a:lvl1pPr>
            <a:lvl2pPr marL="761981" indent="-304792">
              <a:buFont typeface="+mj-lt"/>
              <a:buAutoNum type="alphaUcParenR"/>
              <a:defRPr/>
            </a:lvl2pPr>
            <a:lvl3pPr marL="1219170" indent="-304792">
              <a:buFont typeface="+mj-lt"/>
              <a:buAutoNum type="romanLcPeriod"/>
              <a:defRPr/>
            </a:lvl3pPr>
            <a:lvl4pPr marL="1676358" indent="-304792">
              <a:buFont typeface="+mj-lt"/>
              <a:buAutoNum type="alphaLcPeriod"/>
              <a:defRPr/>
            </a:lvl4pPr>
            <a:lvl5pPr marL="2133547" indent="-304792">
              <a:buFont typeface="+mj-lt"/>
              <a:buAutoNum type="arabicPeriod"/>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3" name="Content Placeholder 2"/>
          <p:cNvSpPr>
            <a:spLocks noGrp="1"/>
          </p:cNvSpPr>
          <p:nvPr>
            <p:ph sz="quarter" idx="13"/>
          </p:nvPr>
        </p:nvSpPr>
        <p:spPr>
          <a:xfrm>
            <a:off x="517601" y="3942081"/>
            <a:ext cx="5321727" cy="1243076"/>
          </a:xfrm>
        </p:spPr>
        <p:txBody>
          <a:bodyPr wrap="square">
            <a:spAutoFit/>
          </a:bodyPr>
          <a:lstStyle>
            <a:lvl1pPr marL="304792" indent="-304792">
              <a:buFont typeface="+mj-ea"/>
              <a:buAutoNum type="circleNumDbPlain"/>
              <a:defRPr/>
            </a:lvl1pPr>
            <a:lvl2pPr marL="761981" indent="-304792">
              <a:buFont typeface="+mj-lt"/>
              <a:buAutoNum type="alphaUcParenR"/>
              <a:defRPr/>
            </a:lvl2pPr>
            <a:lvl3pPr marL="1219170" indent="-304792">
              <a:buFont typeface="+mj-lt"/>
              <a:buAutoNum type="romanLcPeriod"/>
              <a:defRPr/>
            </a:lvl3pPr>
            <a:lvl4pPr marL="1676358" indent="-304792">
              <a:buFont typeface="+mj-lt"/>
              <a:buAutoNum type="alphaLcPeriod"/>
              <a:defRPr/>
            </a:lvl4pPr>
            <a:lvl5pPr marL="2133547" indent="-304792">
              <a:buFont typeface="+mj-lt"/>
              <a:buAutoNum type="arabicPeriod"/>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16" name="Content Placeholder 15"/>
          <p:cNvSpPr>
            <a:spLocks noGrp="1"/>
          </p:cNvSpPr>
          <p:nvPr>
            <p:ph sz="quarter" idx="14"/>
          </p:nvPr>
        </p:nvSpPr>
        <p:spPr>
          <a:xfrm>
            <a:off x="34168" y="3587800"/>
            <a:ext cx="309440" cy="417080"/>
          </a:xfrm>
        </p:spPr>
        <p:txBody>
          <a:bodyPr anchor="ctr"/>
          <a:lstStyle>
            <a:lvl1pPr marL="0" indent="0" algn="ctr">
              <a:buNone/>
              <a:defRPr/>
            </a:lvl1pPr>
          </a:lstStyle>
          <a:p>
            <a:pPr lvl="0"/>
            <a:r>
              <a:rPr kumimoji="1" lang="en-US" altLang="ja-JP"/>
              <a:t>Click to edit Master text styles</a:t>
            </a:r>
          </a:p>
        </p:txBody>
      </p:sp>
      <p:sp>
        <p:nvSpPr>
          <p:cNvPr id="17" name="Slide Number Placeholder 6"/>
          <p:cNvSpPr txBox="1">
            <a:spLocks/>
          </p:cNvSpPr>
          <p:nvPr/>
        </p:nvSpPr>
        <p:spPr>
          <a:xfrm>
            <a:off x="9401200" y="6597000"/>
            <a:ext cx="2743200" cy="365125"/>
          </a:xfrm>
          <a:prstGeom prst="rect">
            <a:avLst/>
          </a:prstGeom>
        </p:spPr>
        <p:txBody>
          <a:bodyPr vert="horz" lIns="0" tIns="0" rIns="0" bIns="0" rtlCol="0" anchor="ctr"/>
          <a:lstStyle>
            <a:defPPr>
              <a:defRPr lang="it-IT"/>
            </a:defPPr>
            <a:lvl1pPr marL="0" algn="r" defTabSz="457200" rtl="0" eaLnBrk="1" latinLnBrk="0" hangingPunct="1">
              <a:defRPr sz="6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B0F03C-C644-5D47-B7B4-F6F84F3A4BA3}" type="slidenum">
              <a:rPr lang="it-IT" sz="800" smtClean="0"/>
              <a:pPr/>
              <a:t>‹#›</a:t>
            </a:fld>
            <a:endParaRPr lang="it-IT" sz="800" dirty="0"/>
          </a:p>
        </p:txBody>
      </p:sp>
    </p:spTree>
    <p:extLst>
      <p:ext uri="{BB962C8B-B14F-4D97-AF65-F5344CB8AC3E}">
        <p14:creationId xmlns:p14="http://schemas.microsoft.com/office/powerpoint/2010/main" val="166952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2">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106129556"/>
              </p:ext>
            </p:extLst>
          </p:nvPr>
        </p:nvGraphicFramePr>
        <p:xfrm>
          <a:off x="48000" y="692385"/>
          <a:ext cx="12096000" cy="6061341"/>
        </p:xfrm>
        <a:graphic>
          <a:graphicData uri="http://schemas.openxmlformats.org/drawingml/2006/table">
            <a:tbl>
              <a:tblPr firstRow="1" bandRow="1">
                <a:tableStyleId>{5C22544A-7EE6-4342-B048-85BDC9FD1C3A}</a:tableStyleId>
              </a:tblPr>
              <a:tblGrid>
                <a:gridCol w="291740">
                  <a:extLst>
                    <a:ext uri="{9D8B030D-6E8A-4147-A177-3AD203B41FA5}">
                      <a16:colId xmlns:a16="http://schemas.microsoft.com/office/drawing/2014/main" val="3303670676"/>
                    </a:ext>
                  </a:extLst>
                </a:gridCol>
                <a:gridCol w="5708133">
                  <a:extLst>
                    <a:ext uri="{9D8B030D-6E8A-4147-A177-3AD203B41FA5}">
                      <a16:colId xmlns:a16="http://schemas.microsoft.com/office/drawing/2014/main" val="1959004381"/>
                    </a:ext>
                  </a:extLst>
                </a:gridCol>
                <a:gridCol w="6096127">
                  <a:extLst>
                    <a:ext uri="{9D8B030D-6E8A-4147-A177-3AD203B41FA5}">
                      <a16:colId xmlns:a16="http://schemas.microsoft.com/office/drawing/2014/main" val="512286047"/>
                    </a:ext>
                  </a:extLst>
                </a:gridCol>
              </a:tblGrid>
              <a:tr h="287408">
                <a:tc>
                  <a:txBody>
                    <a:bodyPr/>
                    <a:lstStyle/>
                    <a:p>
                      <a:pPr algn="ctr"/>
                      <a:r>
                        <a:rPr kumimoji="1" lang="en-US" altLang="ja-JP" sz="1600" dirty="0"/>
                        <a:t>No</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kumimoji="1" lang="en-US" altLang="ja-JP" sz="1600" dirty="0"/>
                        <a:t>Description</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kumimoji="1" lang="en-US" altLang="ja-JP" sz="1600" dirty="0"/>
                        <a:t>Image</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418729571"/>
                  </a:ext>
                </a:extLst>
              </a:tr>
              <a:tr h="2725933">
                <a:tc rowSpan="2">
                  <a:txBody>
                    <a:bodyPr/>
                    <a:lstStyle/>
                    <a:p>
                      <a:pPr algn="ctr"/>
                      <a:endParaRPr kumimoji="1" lang="ja-JP" altLang="en-US" sz="2400" dirty="0"/>
                    </a:p>
                  </a:txBody>
                  <a:tcPr marL="121920" marR="121920" marT="60960" marB="6096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en-US" altLang="ja-JP" sz="2400" b="1"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ja-JP" altLang="en-US" sz="2400"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19671758"/>
                  </a:ext>
                </a:extLst>
              </a:tr>
              <a:tr h="3048000">
                <a:tc vMerge="1">
                  <a:txBody>
                    <a:bodyPr/>
                    <a:lstStyle/>
                    <a:p>
                      <a:endParaRPr kumimoji="1" lang="ja-JP" altLang="en-US"/>
                    </a:p>
                  </a:txBody>
                  <a:tcPr/>
                </a:tc>
                <a:tc>
                  <a:txBody>
                    <a:bodyPr/>
                    <a:lstStyle/>
                    <a:p>
                      <a:endParaRPr kumimoji="1" lang="en-US" altLang="ja-JP" sz="2400" b="1"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ja-JP" altLang="en-US" sz="2400" dirty="0"/>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11395041"/>
                  </a:ext>
                </a:extLst>
              </a:tr>
            </a:tbl>
          </a:graphicData>
        </a:graphic>
      </p:graphicFrame>
      <p:sp>
        <p:nvSpPr>
          <p:cNvPr id="8" name="Titolo 7">
            <a:extLst>
              <a:ext uri="{FF2B5EF4-FFF2-40B4-BE49-F238E27FC236}">
                <a16:creationId xmlns:a16="http://schemas.microsoft.com/office/drawing/2014/main" id="{D827697F-BC24-4D4A-85C9-1CDEB405FDD6}"/>
              </a:ext>
            </a:extLst>
          </p:cNvPr>
          <p:cNvSpPr>
            <a:spLocks noGrp="1"/>
          </p:cNvSpPr>
          <p:nvPr>
            <p:ph type="title"/>
          </p:nvPr>
        </p:nvSpPr>
        <p:spPr>
          <a:xfrm>
            <a:off x="25467" y="54972"/>
            <a:ext cx="10646296" cy="276999"/>
          </a:xfrm>
        </p:spPr>
        <p:txBody>
          <a:bodyPr wrap="square">
            <a:spAutoFit/>
          </a:bodyPr>
          <a:lstStyle>
            <a:lvl1pPr>
              <a:lnSpc>
                <a:spcPct val="100000"/>
              </a:lnSpc>
              <a:defRPr/>
            </a:lvl1pPr>
          </a:lstStyle>
          <a:p>
            <a:r>
              <a:rPr lang="en-US" altLang="ja-JP"/>
              <a:t>Click to edit Master title style</a:t>
            </a:r>
            <a:endParaRPr lang="it-IT" dirty="0"/>
          </a:p>
        </p:txBody>
      </p:sp>
      <p:sp>
        <p:nvSpPr>
          <p:cNvPr id="9" name="Content Placeholder 2"/>
          <p:cNvSpPr>
            <a:spLocks noGrp="1"/>
          </p:cNvSpPr>
          <p:nvPr>
            <p:ph sz="half" idx="1"/>
          </p:nvPr>
        </p:nvSpPr>
        <p:spPr>
          <a:xfrm>
            <a:off x="505277" y="1060327"/>
            <a:ext cx="5350092" cy="1243076"/>
          </a:xfrm>
        </p:spPr>
        <p:txBody>
          <a:bodyPr wrap="square">
            <a:spAutoFit/>
          </a:bodyPr>
          <a:lstStyle>
            <a:lvl1pPr marL="304792" indent="-304792">
              <a:buFont typeface="+mj-ea"/>
              <a:buAutoNum type="circleNumDbPlain"/>
              <a:defRPr/>
            </a:lvl1pPr>
            <a:lvl2pPr marL="761981" indent="-304792">
              <a:buFont typeface="+mj-lt"/>
              <a:buAutoNum type="alphaUcParenR"/>
              <a:defRPr/>
            </a:lvl2pPr>
            <a:lvl3pPr marL="1219170" indent="-304792">
              <a:buFont typeface="+mj-lt"/>
              <a:buAutoNum type="romanLcPeriod"/>
              <a:defRPr/>
            </a:lvl3pPr>
            <a:lvl4pPr marL="1676358" indent="-304792">
              <a:buFont typeface="+mj-lt"/>
              <a:buAutoNum type="alphaLcPeriod"/>
              <a:defRPr/>
            </a:lvl4pPr>
            <a:lvl5pPr marL="2133547" indent="-304792">
              <a:buFont typeface="+mj-lt"/>
              <a:buAutoNum type="arabicPeriod"/>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6" name="Content Placeholder 15"/>
          <p:cNvSpPr>
            <a:spLocks noGrp="1"/>
          </p:cNvSpPr>
          <p:nvPr>
            <p:ph sz="quarter" idx="14"/>
          </p:nvPr>
        </p:nvSpPr>
        <p:spPr>
          <a:xfrm>
            <a:off x="34168" y="3587800"/>
            <a:ext cx="309440" cy="417080"/>
          </a:xfrm>
        </p:spPr>
        <p:txBody>
          <a:bodyPr anchor="ctr"/>
          <a:lstStyle>
            <a:lvl1pPr marL="0" indent="0" algn="ctr">
              <a:buNone/>
              <a:defRPr/>
            </a:lvl1pPr>
          </a:lstStyle>
          <a:p>
            <a:pPr lvl="0"/>
            <a:r>
              <a:rPr kumimoji="1" lang="en-US" altLang="ja-JP"/>
              <a:t>Click to edit Master text styles</a:t>
            </a:r>
          </a:p>
        </p:txBody>
      </p:sp>
      <p:sp>
        <p:nvSpPr>
          <p:cNvPr id="17" name="Slide Number Placeholder 6"/>
          <p:cNvSpPr txBox="1">
            <a:spLocks/>
          </p:cNvSpPr>
          <p:nvPr/>
        </p:nvSpPr>
        <p:spPr>
          <a:xfrm>
            <a:off x="9401200" y="6597000"/>
            <a:ext cx="2743200" cy="365125"/>
          </a:xfrm>
          <a:prstGeom prst="rect">
            <a:avLst/>
          </a:prstGeom>
        </p:spPr>
        <p:txBody>
          <a:bodyPr vert="horz" lIns="0" tIns="0" rIns="0" bIns="0" rtlCol="0" anchor="ctr"/>
          <a:lstStyle>
            <a:defPPr>
              <a:defRPr lang="it-IT"/>
            </a:defPPr>
            <a:lvl1pPr marL="0" algn="r" defTabSz="457200" rtl="0" eaLnBrk="1" latinLnBrk="0" hangingPunct="1">
              <a:defRPr sz="6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B0F03C-C644-5D47-B7B4-F6F84F3A4BA3}" type="slidenum">
              <a:rPr lang="it-IT" sz="800" smtClean="0"/>
              <a:pPr/>
              <a:t>‹#›</a:t>
            </a:fld>
            <a:endParaRPr lang="it-IT" sz="800" dirty="0"/>
          </a:p>
        </p:txBody>
      </p:sp>
    </p:spTree>
    <p:extLst>
      <p:ext uri="{BB962C8B-B14F-4D97-AF65-F5344CB8AC3E}">
        <p14:creationId xmlns:p14="http://schemas.microsoft.com/office/powerpoint/2010/main" val="136397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3">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719876284"/>
              </p:ext>
            </p:extLst>
          </p:nvPr>
        </p:nvGraphicFramePr>
        <p:xfrm>
          <a:off x="48000" y="692385"/>
          <a:ext cx="12096000" cy="6042091"/>
        </p:xfrm>
        <a:graphic>
          <a:graphicData uri="http://schemas.openxmlformats.org/drawingml/2006/table">
            <a:tbl>
              <a:tblPr firstRow="1" bandRow="1">
                <a:tableStyleId>{5C22544A-7EE6-4342-B048-85BDC9FD1C3A}</a:tableStyleId>
              </a:tblPr>
              <a:tblGrid>
                <a:gridCol w="291740">
                  <a:extLst>
                    <a:ext uri="{9D8B030D-6E8A-4147-A177-3AD203B41FA5}">
                      <a16:colId xmlns:a16="http://schemas.microsoft.com/office/drawing/2014/main" val="3303670676"/>
                    </a:ext>
                  </a:extLst>
                </a:gridCol>
                <a:gridCol w="5708133">
                  <a:extLst>
                    <a:ext uri="{9D8B030D-6E8A-4147-A177-3AD203B41FA5}">
                      <a16:colId xmlns:a16="http://schemas.microsoft.com/office/drawing/2014/main" val="1959004381"/>
                    </a:ext>
                  </a:extLst>
                </a:gridCol>
                <a:gridCol w="6096127">
                  <a:extLst>
                    <a:ext uri="{9D8B030D-6E8A-4147-A177-3AD203B41FA5}">
                      <a16:colId xmlns:a16="http://schemas.microsoft.com/office/drawing/2014/main" val="512286047"/>
                    </a:ext>
                  </a:extLst>
                </a:gridCol>
              </a:tblGrid>
              <a:tr h="287408">
                <a:tc>
                  <a:txBody>
                    <a:bodyPr/>
                    <a:lstStyle/>
                    <a:p>
                      <a:pPr algn="ctr"/>
                      <a:r>
                        <a:rPr kumimoji="1" lang="en-US" altLang="ja-JP" sz="1600" dirty="0"/>
                        <a:t>No</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kumimoji="1" lang="en-US" altLang="ja-JP" sz="1600" dirty="0"/>
                        <a:t>Description</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kumimoji="1" lang="en-US" altLang="ja-JP" sz="1600" dirty="0"/>
                        <a:t>Image</a:t>
                      </a:r>
                      <a:endParaRPr kumimoji="1" lang="ja-JP" altLang="en-US" sz="160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418729571"/>
                  </a:ext>
                </a:extLst>
              </a:tr>
              <a:tr h="1731323">
                <a:tc rowSpan="2">
                  <a:txBody>
                    <a:bodyPr/>
                    <a:lstStyle/>
                    <a:p>
                      <a:pPr algn="ctr"/>
                      <a:endParaRPr kumimoji="1" lang="ja-JP" altLang="en-US" sz="2400" dirty="0"/>
                    </a:p>
                  </a:txBody>
                  <a:tcPr marL="121920" marR="121920" marT="60960" marB="6096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en-US" altLang="ja-JP" sz="2400" b="1"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ja-JP" altLang="en-US" sz="2400"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19671758"/>
                  </a:ext>
                </a:extLst>
              </a:tr>
              <a:tr h="4023360">
                <a:tc vMerge="1">
                  <a:txBody>
                    <a:bodyPr/>
                    <a:lstStyle/>
                    <a:p>
                      <a:endParaRPr kumimoji="1" lang="ja-JP" altLang="en-US"/>
                    </a:p>
                  </a:txBody>
                  <a:tcPr/>
                </a:tc>
                <a:tc>
                  <a:txBody>
                    <a:bodyPr/>
                    <a:lstStyle/>
                    <a:p>
                      <a:endParaRPr kumimoji="1" lang="en-US" altLang="ja-JP" sz="2400" b="1" dirty="0"/>
                    </a:p>
                  </a:txBody>
                  <a:tcPr marL="121920" marR="121920" marT="60960" marB="60960">
                    <a:lnL w="12700" cap="flat" cmpd="sng" algn="ctr">
                      <a:solidFill>
                        <a:schemeClr val="tx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kumimoji="1" lang="ja-JP" altLang="en-US" sz="2400" dirty="0"/>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11395041"/>
                  </a:ext>
                </a:extLst>
              </a:tr>
            </a:tbl>
          </a:graphicData>
        </a:graphic>
      </p:graphicFrame>
      <p:sp>
        <p:nvSpPr>
          <p:cNvPr id="8" name="Titolo 7">
            <a:extLst>
              <a:ext uri="{FF2B5EF4-FFF2-40B4-BE49-F238E27FC236}">
                <a16:creationId xmlns:a16="http://schemas.microsoft.com/office/drawing/2014/main" id="{D827697F-BC24-4D4A-85C9-1CDEB405FDD6}"/>
              </a:ext>
            </a:extLst>
          </p:cNvPr>
          <p:cNvSpPr>
            <a:spLocks noGrp="1"/>
          </p:cNvSpPr>
          <p:nvPr>
            <p:ph type="title"/>
          </p:nvPr>
        </p:nvSpPr>
        <p:spPr>
          <a:xfrm>
            <a:off x="25467" y="54972"/>
            <a:ext cx="10646296" cy="276999"/>
          </a:xfrm>
        </p:spPr>
        <p:txBody>
          <a:bodyPr wrap="square">
            <a:spAutoFit/>
          </a:bodyPr>
          <a:lstStyle>
            <a:lvl1pPr>
              <a:lnSpc>
                <a:spcPct val="100000"/>
              </a:lnSpc>
              <a:defRPr/>
            </a:lvl1pPr>
          </a:lstStyle>
          <a:p>
            <a:r>
              <a:rPr lang="en-US" altLang="ja-JP"/>
              <a:t>Click to edit Master title style</a:t>
            </a:r>
            <a:endParaRPr lang="it-IT" dirty="0"/>
          </a:p>
        </p:txBody>
      </p:sp>
      <p:sp>
        <p:nvSpPr>
          <p:cNvPr id="9" name="Content Placeholder 2"/>
          <p:cNvSpPr>
            <a:spLocks noGrp="1"/>
          </p:cNvSpPr>
          <p:nvPr>
            <p:ph sz="half" idx="1"/>
          </p:nvPr>
        </p:nvSpPr>
        <p:spPr>
          <a:xfrm>
            <a:off x="505277" y="1060327"/>
            <a:ext cx="5350092" cy="1243076"/>
          </a:xfrm>
        </p:spPr>
        <p:txBody>
          <a:bodyPr wrap="square">
            <a:spAutoFit/>
          </a:bodyPr>
          <a:lstStyle>
            <a:lvl1pPr marL="304792" indent="-304792">
              <a:buFont typeface="+mj-ea"/>
              <a:buAutoNum type="circleNumDbPlain"/>
              <a:defRPr/>
            </a:lvl1pPr>
            <a:lvl2pPr marL="761981" indent="-304792">
              <a:buFont typeface="+mj-lt"/>
              <a:buAutoNum type="alphaUcParenR"/>
              <a:defRPr/>
            </a:lvl2pPr>
            <a:lvl3pPr marL="1219170" indent="-304792">
              <a:buFont typeface="+mj-lt"/>
              <a:buAutoNum type="romanLcPeriod"/>
              <a:defRPr/>
            </a:lvl3pPr>
            <a:lvl4pPr marL="1676358" indent="-304792">
              <a:buFont typeface="+mj-lt"/>
              <a:buAutoNum type="alphaLcPeriod"/>
              <a:defRPr/>
            </a:lvl4pPr>
            <a:lvl5pPr marL="2133547" indent="-304792">
              <a:buFont typeface="+mj-lt"/>
              <a:buAutoNum type="arabicPeriod"/>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6" name="Content Placeholder 15"/>
          <p:cNvSpPr>
            <a:spLocks noGrp="1"/>
          </p:cNvSpPr>
          <p:nvPr>
            <p:ph sz="quarter" idx="14"/>
          </p:nvPr>
        </p:nvSpPr>
        <p:spPr>
          <a:xfrm>
            <a:off x="34168" y="3587800"/>
            <a:ext cx="309440" cy="417080"/>
          </a:xfrm>
        </p:spPr>
        <p:txBody>
          <a:bodyPr anchor="ctr"/>
          <a:lstStyle>
            <a:lvl1pPr marL="0" indent="0" algn="ctr">
              <a:buNone/>
              <a:defRPr/>
            </a:lvl1pPr>
          </a:lstStyle>
          <a:p>
            <a:pPr lvl="0"/>
            <a:r>
              <a:rPr kumimoji="1" lang="en-US" altLang="ja-JP"/>
              <a:t>Click to edit Master text styles</a:t>
            </a:r>
          </a:p>
        </p:txBody>
      </p:sp>
      <p:sp>
        <p:nvSpPr>
          <p:cNvPr id="17" name="Slide Number Placeholder 6"/>
          <p:cNvSpPr txBox="1">
            <a:spLocks/>
          </p:cNvSpPr>
          <p:nvPr/>
        </p:nvSpPr>
        <p:spPr>
          <a:xfrm>
            <a:off x="9401200" y="6597000"/>
            <a:ext cx="2743200" cy="365125"/>
          </a:xfrm>
          <a:prstGeom prst="rect">
            <a:avLst/>
          </a:prstGeom>
        </p:spPr>
        <p:txBody>
          <a:bodyPr vert="horz" lIns="0" tIns="0" rIns="0" bIns="0" rtlCol="0" anchor="ctr"/>
          <a:lstStyle>
            <a:defPPr>
              <a:defRPr lang="it-IT"/>
            </a:defPPr>
            <a:lvl1pPr marL="0" algn="r" defTabSz="457200" rtl="0" eaLnBrk="1" latinLnBrk="0" hangingPunct="1">
              <a:defRPr sz="6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B0F03C-C644-5D47-B7B4-F6F84F3A4BA3}" type="slidenum">
              <a:rPr lang="it-IT" sz="800" smtClean="0"/>
              <a:pPr/>
              <a:t>‹#›</a:t>
            </a:fld>
            <a:endParaRPr lang="it-IT" sz="800" dirty="0"/>
          </a:p>
        </p:txBody>
      </p:sp>
    </p:spTree>
    <p:extLst>
      <p:ext uri="{BB962C8B-B14F-4D97-AF65-F5344CB8AC3E}">
        <p14:creationId xmlns:p14="http://schemas.microsoft.com/office/powerpoint/2010/main" val="57608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eeLayout">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D827697F-BC24-4D4A-85C9-1CDEB405FDD6}"/>
              </a:ext>
            </a:extLst>
          </p:cNvPr>
          <p:cNvSpPr>
            <a:spLocks noGrp="1"/>
          </p:cNvSpPr>
          <p:nvPr>
            <p:ph type="title"/>
          </p:nvPr>
        </p:nvSpPr>
        <p:spPr/>
        <p:txBody>
          <a:bodyPr/>
          <a:lstStyle/>
          <a:p>
            <a:r>
              <a:rPr lang="en-US" altLang="ja-JP"/>
              <a:t>Click to edit Master title style</a:t>
            </a:r>
            <a:endParaRPr lang="it-IT" dirty="0"/>
          </a:p>
        </p:txBody>
      </p:sp>
      <p:sp>
        <p:nvSpPr>
          <p:cNvPr id="9" name="Content Placeholder 2"/>
          <p:cNvSpPr>
            <a:spLocks noGrp="1"/>
          </p:cNvSpPr>
          <p:nvPr>
            <p:ph sz="half" idx="1" hasCustomPrompt="1"/>
          </p:nvPr>
        </p:nvSpPr>
        <p:spPr>
          <a:xfrm>
            <a:off x="48000" y="453000"/>
            <a:ext cx="6481137" cy="4351339"/>
          </a:xfrm>
        </p:spPr>
        <p:txBody>
          <a:bodyPr>
            <a:normAutofit/>
          </a:bodyPr>
          <a:lstStyle>
            <a:lvl1pPr marL="304792" indent="-304792">
              <a:buFont typeface="Wingdings" panose="05000000000000000000" pitchFamily="2" charset="2"/>
              <a:buChar char="n"/>
              <a:defRPr sz="1867">
                <a:latin typeface="Meiryo UI" panose="020B0604030504040204" pitchFamily="50" charset="-128"/>
                <a:ea typeface="Meiryo UI" panose="020B0604030504040204" pitchFamily="50" charset="-128"/>
              </a:defRPr>
            </a:lvl1pPr>
            <a:lvl2pPr marL="683667" indent="-226478">
              <a:buSzPct val="100000"/>
              <a:buFont typeface="Arial" panose="020B0604020202020204" pitchFamily="34" charset="0"/>
              <a:buChar char="└"/>
              <a:defRPr sz="1867">
                <a:latin typeface="Meiryo UI" panose="020B0604030504040204" pitchFamily="50" charset="-128"/>
                <a:ea typeface="Meiryo UI" panose="020B0604030504040204" pitchFamily="50" charset="-128"/>
              </a:defRPr>
            </a:lvl2pPr>
            <a:lvl3pPr marL="1140855" indent="-226478">
              <a:buSzPct val="100000"/>
              <a:buFont typeface="Arial" panose="020B0604020202020204" pitchFamily="34" charset="0"/>
              <a:buChar char="└"/>
              <a:defRPr sz="1867">
                <a:latin typeface="Meiryo UI" panose="020B0604030504040204" pitchFamily="50" charset="-128"/>
                <a:ea typeface="Meiryo UI" panose="020B0604030504040204" pitchFamily="50" charset="-128"/>
              </a:defRPr>
            </a:lvl3pPr>
            <a:lvl4pPr marL="1600160" indent="-228594">
              <a:buSzPct val="100000"/>
              <a:buFont typeface="Arial" panose="020B0604020202020204" pitchFamily="34" charset="0"/>
              <a:buChar char="└"/>
              <a:defRPr sz="1867">
                <a:latin typeface="Meiryo UI" panose="020B0604030504040204" pitchFamily="50" charset="-128"/>
                <a:ea typeface="Meiryo UI" panose="020B0604030504040204" pitchFamily="50" charset="-128"/>
              </a:defRPr>
            </a:lvl4pPr>
            <a:lvl5pPr marL="2057349" indent="-228594">
              <a:buSzPct val="100000"/>
              <a:buFont typeface="Arial" panose="020B0604020202020204" pitchFamily="34" charset="0"/>
              <a:buChar char="└"/>
              <a:defRPr sz="1867">
                <a:latin typeface="Meiryo UI" panose="020B0604030504040204" pitchFamily="50" charset="-128"/>
                <a:ea typeface="Meiryo UI" panose="020B0604030504040204" pitchFamily="50" charset="-128"/>
              </a:defRPr>
            </a:lvl5pPr>
            <a:lvl6pPr marL="2516654" indent="-230712">
              <a:buFont typeface="Calibri" panose="020F0502020204030204" pitchFamily="34" charset="0"/>
              <a:buChar char="└"/>
              <a:defRPr sz="1867">
                <a:latin typeface="Meiryo UI" panose="020B0604030504040204" pitchFamily="50" charset="-128"/>
                <a:ea typeface="Meiryo UI" panose="020B0604030504040204" pitchFamily="50" charset="-128"/>
              </a:defRPr>
            </a:lvl6pPr>
            <a:lvl7pPr marL="2973843" indent="-230712">
              <a:buFont typeface="Calibri" panose="020F0502020204030204" pitchFamily="34" charset="0"/>
              <a:buChar char="└"/>
              <a:defRPr sz="1867">
                <a:latin typeface="Meiryo UI" panose="020B0604030504040204" pitchFamily="50" charset="-128"/>
                <a:ea typeface="Meiryo UI" panose="020B0604030504040204" pitchFamily="50" charset="-128"/>
              </a:defRPr>
            </a:lvl7pPr>
            <a:lvl8pPr marL="3433148" indent="-232828">
              <a:buFont typeface="Calibri" panose="020F0502020204030204" pitchFamily="34" charset="0"/>
              <a:buChar char="└"/>
              <a:defRPr sz="1867">
                <a:latin typeface="Meiryo UI" panose="020B0604030504040204" pitchFamily="50" charset="-128"/>
                <a:ea typeface="Meiryo UI" panose="020B0604030504040204" pitchFamily="50" charset="-128"/>
              </a:defRPr>
            </a:lvl8pPr>
            <a:lvl9pPr marL="3881870" indent="-224361">
              <a:buFont typeface="Calibri" panose="020F0502020204030204" pitchFamily="34" charset="0"/>
              <a:buChar char="└"/>
              <a:defRPr sz="1867">
                <a:latin typeface="Meiryo UI" panose="020B0604030504040204" pitchFamily="50" charset="-128"/>
                <a:ea typeface="Meiryo UI" panose="020B0604030504040204" pitchFamily="50" charset="-128"/>
              </a:defRPr>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A</a:t>
            </a:r>
          </a:p>
          <a:p>
            <a:pPr lvl="6"/>
            <a:r>
              <a:rPr lang="it-IT" dirty="0"/>
              <a:t>B</a:t>
            </a:r>
          </a:p>
          <a:p>
            <a:pPr lvl="7"/>
            <a:r>
              <a:rPr lang="it-IT" dirty="0"/>
              <a:t>C</a:t>
            </a:r>
          </a:p>
          <a:p>
            <a:pPr lvl="8"/>
            <a:r>
              <a:rPr lang="it-IT" dirty="0"/>
              <a:t>C</a:t>
            </a:r>
          </a:p>
        </p:txBody>
      </p:sp>
      <p:sp>
        <p:nvSpPr>
          <p:cNvPr id="10" name="Slide Number Placeholder 6">
            <a:extLst>
              <a:ext uri="{FF2B5EF4-FFF2-40B4-BE49-F238E27FC236}">
                <a16:creationId xmlns:a16="http://schemas.microsoft.com/office/drawing/2014/main" id="{D9C993D3-200F-41D0-81CF-6042C730C877}"/>
              </a:ext>
            </a:extLst>
          </p:cNvPr>
          <p:cNvSpPr txBox="1">
            <a:spLocks/>
          </p:cNvSpPr>
          <p:nvPr/>
        </p:nvSpPr>
        <p:spPr>
          <a:xfrm>
            <a:off x="9401200" y="6597000"/>
            <a:ext cx="2743200" cy="365125"/>
          </a:xfrm>
          <a:prstGeom prst="rect">
            <a:avLst/>
          </a:prstGeom>
        </p:spPr>
        <p:txBody>
          <a:bodyPr vert="horz" lIns="0" tIns="0" rIns="0" bIns="0" rtlCol="0" anchor="ctr"/>
          <a:lstStyle>
            <a:defPPr>
              <a:defRPr lang="it-IT"/>
            </a:defPPr>
            <a:lvl1pPr marL="0" algn="r" defTabSz="457200" rtl="0" eaLnBrk="1" latinLnBrk="0" hangingPunct="1">
              <a:defRPr sz="6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B0F03C-C644-5D47-B7B4-F6F84F3A4BA3}" type="slidenum">
              <a:rPr lang="it-IT" sz="800" smtClean="0"/>
              <a:pPr/>
              <a:t>‹#›</a:t>
            </a:fld>
            <a:endParaRPr lang="it-IT" sz="800" dirty="0"/>
          </a:p>
        </p:txBody>
      </p:sp>
    </p:spTree>
    <p:extLst>
      <p:ext uri="{BB962C8B-B14F-4D97-AF65-F5344CB8AC3E}">
        <p14:creationId xmlns:p14="http://schemas.microsoft.com/office/powerpoint/2010/main" val="231256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D827697F-BC24-4D4A-85C9-1CDEB405FDD6}"/>
              </a:ext>
            </a:extLst>
          </p:cNvPr>
          <p:cNvSpPr>
            <a:spLocks noGrp="1"/>
          </p:cNvSpPr>
          <p:nvPr>
            <p:ph type="title"/>
          </p:nvPr>
        </p:nvSpPr>
        <p:spPr/>
        <p:txBody>
          <a:bodyPr/>
          <a:lstStyle/>
          <a:p>
            <a:r>
              <a:rPr lang="en-US" altLang="ja-JP"/>
              <a:t>Click to edit Master title style</a:t>
            </a:r>
            <a:endParaRPr lang="it-IT" dirty="0"/>
          </a:p>
        </p:txBody>
      </p:sp>
      <p:sp>
        <p:nvSpPr>
          <p:cNvPr id="9" name="Content Placeholder 2"/>
          <p:cNvSpPr>
            <a:spLocks noGrp="1"/>
          </p:cNvSpPr>
          <p:nvPr>
            <p:ph sz="half" idx="1"/>
          </p:nvPr>
        </p:nvSpPr>
        <p:spPr>
          <a:xfrm>
            <a:off x="48000" y="453000"/>
            <a:ext cx="5568000" cy="4351339"/>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0" name="Slide Number Placeholder 6">
            <a:extLst>
              <a:ext uri="{FF2B5EF4-FFF2-40B4-BE49-F238E27FC236}">
                <a16:creationId xmlns:a16="http://schemas.microsoft.com/office/drawing/2014/main" id="{D9C993D3-200F-41D0-81CF-6042C730C877}"/>
              </a:ext>
            </a:extLst>
          </p:cNvPr>
          <p:cNvSpPr txBox="1">
            <a:spLocks/>
          </p:cNvSpPr>
          <p:nvPr/>
        </p:nvSpPr>
        <p:spPr>
          <a:xfrm>
            <a:off x="9401200" y="6597000"/>
            <a:ext cx="2743200" cy="365125"/>
          </a:xfrm>
          <a:prstGeom prst="rect">
            <a:avLst/>
          </a:prstGeom>
        </p:spPr>
        <p:txBody>
          <a:bodyPr vert="horz" lIns="0" tIns="0" rIns="0" bIns="0" rtlCol="0" anchor="ctr"/>
          <a:lstStyle>
            <a:defPPr>
              <a:defRPr lang="it-IT"/>
            </a:defPPr>
            <a:lvl1pPr marL="0" algn="r" defTabSz="457200" rtl="0" eaLnBrk="1" latinLnBrk="0" hangingPunct="1">
              <a:defRPr sz="6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B0F03C-C644-5D47-B7B4-F6F84F3A4BA3}" type="slidenum">
              <a:rPr lang="it-IT" sz="800" smtClean="0"/>
              <a:pPr/>
              <a:t>‹#›</a:t>
            </a:fld>
            <a:endParaRPr lang="it-IT" sz="800" dirty="0"/>
          </a:p>
        </p:txBody>
      </p:sp>
    </p:spTree>
    <p:extLst>
      <p:ext uri="{BB962C8B-B14F-4D97-AF65-F5344CB8AC3E}">
        <p14:creationId xmlns:p14="http://schemas.microsoft.com/office/powerpoint/2010/main" val="288947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8205-9650-15FE-4EE6-DDFCD0E2972A}"/>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Slide Number Placeholder 2">
            <a:extLst>
              <a:ext uri="{FF2B5EF4-FFF2-40B4-BE49-F238E27FC236}">
                <a16:creationId xmlns:a16="http://schemas.microsoft.com/office/drawing/2014/main" id="{313B2C2A-5D21-226F-F8D0-DAD39A8D400F}"/>
              </a:ext>
            </a:extLst>
          </p:cNvPr>
          <p:cNvSpPr>
            <a:spLocks noGrp="1"/>
          </p:cNvSpPr>
          <p:nvPr>
            <p:ph type="sldNum" sz="quarter" idx="10"/>
          </p:nvPr>
        </p:nvSpPr>
        <p:spPr/>
        <p:txBody>
          <a:bodyPr/>
          <a:lstStyle/>
          <a:p>
            <a:fld id="{071EC24A-FBF2-C44D-B3BD-AE4E34054360}" type="slidenum">
              <a:rPr kumimoji="1" lang="ja-JP" altLang="en-US" smtClean="0"/>
              <a:t>‹#›</a:t>
            </a:fld>
            <a:endParaRPr kumimoji="1" lang="ja-JP" altLang="en-US"/>
          </a:p>
        </p:txBody>
      </p:sp>
      <p:sp>
        <p:nvSpPr>
          <p:cNvPr id="4" name="Rectangle 3">
            <a:extLst>
              <a:ext uri="{FF2B5EF4-FFF2-40B4-BE49-F238E27FC236}">
                <a16:creationId xmlns:a16="http://schemas.microsoft.com/office/drawing/2014/main" id="{E38FBF87-8CCD-4A71-96AF-996ADA62B822}"/>
              </a:ext>
            </a:extLst>
          </p:cNvPr>
          <p:cNvSpPr>
            <a:spLocks/>
          </p:cNvSpPr>
          <p:nvPr/>
        </p:nvSpPr>
        <p:spPr>
          <a:xfrm>
            <a:off x="43517" y="397464"/>
            <a:ext cx="11811987" cy="89618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5" name="TextBox 6">
            <a:extLst>
              <a:ext uri="{FF2B5EF4-FFF2-40B4-BE49-F238E27FC236}">
                <a16:creationId xmlns:a16="http://schemas.microsoft.com/office/drawing/2014/main" id="{161C6FB3-A393-4E88-B67A-DFB2A17FF63E}"/>
              </a:ext>
            </a:extLst>
          </p:cNvPr>
          <p:cNvSpPr txBox="1">
            <a:spLocks/>
          </p:cNvSpPr>
          <p:nvPr/>
        </p:nvSpPr>
        <p:spPr>
          <a:xfrm>
            <a:off x="43517" y="397463"/>
            <a:ext cx="11811987" cy="335252"/>
          </a:xfrm>
          <a:prstGeom prst="rect">
            <a:avLst/>
          </a:prstGeom>
          <a:solidFill>
            <a:schemeClr val="accent1">
              <a:lumMod val="50000"/>
            </a:schemeClr>
          </a:solidFill>
          <a:ln>
            <a:noFill/>
          </a:ln>
        </p:spPr>
        <p:txBody>
          <a:bodyPr vert="horz" lIns="60960" tIns="50800" rIns="50800" bIns="50800" rtlCol="0" anchor="ctr">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Objectives</a:t>
            </a:r>
          </a:p>
        </p:txBody>
      </p:sp>
      <p:sp>
        <p:nvSpPr>
          <p:cNvPr id="7" name="Rectangle 6">
            <a:extLst>
              <a:ext uri="{FF2B5EF4-FFF2-40B4-BE49-F238E27FC236}">
                <a16:creationId xmlns:a16="http://schemas.microsoft.com/office/drawing/2014/main" id="{E27A7E52-C4CB-4EA9-8FAF-626D78DA0FA7}"/>
              </a:ext>
            </a:extLst>
          </p:cNvPr>
          <p:cNvSpPr>
            <a:spLocks/>
          </p:cNvSpPr>
          <p:nvPr/>
        </p:nvSpPr>
        <p:spPr>
          <a:xfrm>
            <a:off x="5906696" y="5277829"/>
            <a:ext cx="5932504" cy="156232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8" name="TextBox 16">
            <a:extLst>
              <a:ext uri="{FF2B5EF4-FFF2-40B4-BE49-F238E27FC236}">
                <a16:creationId xmlns:a16="http://schemas.microsoft.com/office/drawing/2014/main" id="{EB6FCA70-7AA2-428D-8B4B-E13B779A52C4}"/>
              </a:ext>
            </a:extLst>
          </p:cNvPr>
          <p:cNvSpPr txBox="1">
            <a:spLocks/>
          </p:cNvSpPr>
          <p:nvPr/>
        </p:nvSpPr>
        <p:spPr>
          <a:xfrm>
            <a:off x="5906696" y="5277830"/>
            <a:ext cx="5541443" cy="335252"/>
          </a:xfrm>
          <a:prstGeom prst="rect">
            <a:avLst/>
          </a:prstGeom>
          <a:solidFill>
            <a:schemeClr val="accent1">
              <a:lumMod val="50000"/>
            </a:schemeClr>
          </a:solidFill>
        </p:spPr>
        <p:txBody>
          <a:bodyPr vert="horz" lIns="60960" tIns="50800" rIns="50800" bIns="50800" rtlCol="0" anchor="ctr">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Other considerations</a:t>
            </a:r>
          </a:p>
        </p:txBody>
      </p:sp>
      <p:grpSp>
        <p:nvGrpSpPr>
          <p:cNvPr id="10" name="Group 9">
            <a:extLst>
              <a:ext uri="{FF2B5EF4-FFF2-40B4-BE49-F238E27FC236}">
                <a16:creationId xmlns:a16="http://schemas.microsoft.com/office/drawing/2014/main" id="{759771C6-974E-4266-9F6D-79A4BC9A0EF2}"/>
              </a:ext>
            </a:extLst>
          </p:cNvPr>
          <p:cNvGrpSpPr/>
          <p:nvPr/>
        </p:nvGrpSpPr>
        <p:grpSpPr>
          <a:xfrm>
            <a:off x="43516" y="5277829"/>
            <a:ext cx="6231672" cy="1563239"/>
            <a:chOff x="338984" y="5171193"/>
            <a:chExt cx="4370125" cy="1172429"/>
          </a:xfrm>
        </p:grpSpPr>
        <p:sp>
          <p:nvSpPr>
            <p:cNvPr id="45" name="Rectangle 44">
              <a:extLst>
                <a:ext uri="{FF2B5EF4-FFF2-40B4-BE49-F238E27FC236}">
                  <a16:creationId xmlns:a16="http://schemas.microsoft.com/office/drawing/2014/main" id="{E8EF00F3-B81C-4FCC-B012-98C2EBBC09A7}"/>
                </a:ext>
              </a:extLst>
            </p:cNvPr>
            <p:cNvSpPr>
              <a:spLocks/>
            </p:cNvSpPr>
            <p:nvPr/>
          </p:nvSpPr>
          <p:spPr>
            <a:xfrm>
              <a:off x="338984" y="5171193"/>
              <a:ext cx="4370125" cy="1172429"/>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46" name="TextBox 36">
              <a:extLst>
                <a:ext uri="{FF2B5EF4-FFF2-40B4-BE49-F238E27FC236}">
                  <a16:creationId xmlns:a16="http://schemas.microsoft.com/office/drawing/2014/main" id="{0F229354-F2FD-4AAC-B8A9-65B2EE9EDDBE}"/>
                </a:ext>
              </a:extLst>
            </p:cNvPr>
            <p:cNvSpPr txBox="1">
              <a:spLocks/>
            </p:cNvSpPr>
            <p:nvPr/>
          </p:nvSpPr>
          <p:spPr>
            <a:xfrm>
              <a:off x="338984" y="5171193"/>
              <a:ext cx="4370125" cy="251439"/>
            </a:xfrm>
            <a:prstGeom prst="rect">
              <a:avLst/>
            </a:prstGeom>
            <a:solidFill>
              <a:schemeClr val="accent1">
                <a:lumMod val="50000"/>
              </a:schemeClr>
            </a:solidFill>
          </p:spPr>
          <p:txBody>
            <a:bodyPr vert="horz" lIns="45720" tIns="38100" rIns="38100" bIns="38100" rtlCol="0" anchor="ctr">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How to measure success / KPI</a:t>
              </a:r>
            </a:p>
          </p:txBody>
        </p:sp>
        <p:sp>
          <p:nvSpPr>
            <p:cNvPr id="47" name="TextBox 76">
              <a:extLst>
                <a:ext uri="{FF2B5EF4-FFF2-40B4-BE49-F238E27FC236}">
                  <a16:creationId xmlns:a16="http://schemas.microsoft.com/office/drawing/2014/main" id="{FD8121AE-11EB-4975-8E54-1170032122C0}"/>
                </a:ext>
              </a:extLst>
            </p:cNvPr>
            <p:cNvSpPr txBox="1">
              <a:spLocks/>
            </p:cNvSpPr>
            <p:nvPr/>
          </p:nvSpPr>
          <p:spPr>
            <a:xfrm>
              <a:off x="415940" y="5466821"/>
              <a:ext cx="4205592" cy="176034"/>
            </a:xfrm>
            <a:prstGeom prst="rect">
              <a:avLst/>
            </a:prstGeom>
          </p:spPr>
          <p:txBody>
            <a:bodyPr vert="horz" lIns="0" tIns="0" rIns="0" bIns="0" rtlCol="0">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lvl="1">
                <a:lnSpc>
                  <a:spcPct val="90000"/>
                </a:lnSpc>
              </a:pPr>
              <a:r>
                <a:rPr lang="en-US" sz="1267" dirty="0"/>
                <a:t>...</a:t>
              </a:r>
            </a:p>
          </p:txBody>
        </p:sp>
      </p:grpSp>
      <p:sp>
        <p:nvSpPr>
          <p:cNvPr id="11" name="Rectangle 10">
            <a:extLst>
              <a:ext uri="{FF2B5EF4-FFF2-40B4-BE49-F238E27FC236}">
                <a16:creationId xmlns:a16="http://schemas.microsoft.com/office/drawing/2014/main" id="{402073FA-CF12-41A4-9D17-6D49A0606183}"/>
              </a:ext>
            </a:extLst>
          </p:cNvPr>
          <p:cNvSpPr>
            <a:spLocks/>
          </p:cNvSpPr>
          <p:nvPr/>
        </p:nvSpPr>
        <p:spPr>
          <a:xfrm>
            <a:off x="43517" y="1372440"/>
            <a:ext cx="11811987" cy="123929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12" name="Rectangle 11">
            <a:extLst>
              <a:ext uri="{FF2B5EF4-FFF2-40B4-BE49-F238E27FC236}">
                <a16:creationId xmlns:a16="http://schemas.microsoft.com/office/drawing/2014/main" id="{6DCDF5E3-087E-4072-A6DD-EFA3B1229687}"/>
              </a:ext>
            </a:extLst>
          </p:cNvPr>
          <p:cNvSpPr>
            <a:spLocks/>
          </p:cNvSpPr>
          <p:nvPr/>
        </p:nvSpPr>
        <p:spPr>
          <a:xfrm>
            <a:off x="43517" y="1372441"/>
            <a:ext cx="11811987" cy="335252"/>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13" name="TextBox 26">
            <a:extLst>
              <a:ext uri="{FF2B5EF4-FFF2-40B4-BE49-F238E27FC236}">
                <a16:creationId xmlns:a16="http://schemas.microsoft.com/office/drawing/2014/main" id="{6F876B75-A5D7-44E6-96CC-9279C22826CC}"/>
              </a:ext>
            </a:extLst>
          </p:cNvPr>
          <p:cNvSpPr txBox="1">
            <a:spLocks/>
          </p:cNvSpPr>
          <p:nvPr/>
        </p:nvSpPr>
        <p:spPr>
          <a:xfrm>
            <a:off x="161058" y="1442573"/>
            <a:ext cx="2564108" cy="194990"/>
          </a:xfrm>
          <a:prstGeom prst="rect">
            <a:avLst/>
          </a:prstGeom>
          <a:noFill/>
          <a:ln>
            <a:noFill/>
          </a:ln>
        </p:spPr>
        <p:txBody>
          <a:bodyPr vert="horz" wrap="square" lIns="0" tIns="0" rIns="0" bIns="0" rtlCol="0" anchor="ctr">
            <a:sp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Key individuals to be involved</a:t>
            </a:r>
          </a:p>
        </p:txBody>
      </p:sp>
      <p:sp>
        <p:nvSpPr>
          <p:cNvPr id="15" name="TextBox 14">
            <a:extLst>
              <a:ext uri="{FF2B5EF4-FFF2-40B4-BE49-F238E27FC236}">
                <a16:creationId xmlns:a16="http://schemas.microsoft.com/office/drawing/2014/main" id="{F261DBC7-F36B-4530-B7FE-1C39ACDE6E94}"/>
              </a:ext>
            </a:extLst>
          </p:cNvPr>
          <p:cNvSpPr txBox="1">
            <a:spLocks/>
          </p:cNvSpPr>
          <p:nvPr/>
        </p:nvSpPr>
        <p:spPr>
          <a:xfrm>
            <a:off x="4807677" y="1457119"/>
            <a:ext cx="1528236" cy="194990"/>
          </a:xfrm>
          <a:prstGeom prst="rect">
            <a:avLst/>
          </a:prstGeom>
          <a:noFill/>
          <a:ln>
            <a:noFill/>
          </a:ln>
        </p:spPr>
        <p:txBody>
          <a:bodyPr vert="horz" wrap="square" lIns="0" tIns="0" rIns="0" bIns="0" rtlCol="0" anchor="ctr">
            <a:sp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Leader</a:t>
            </a:r>
          </a:p>
        </p:txBody>
      </p:sp>
      <p:grpSp>
        <p:nvGrpSpPr>
          <p:cNvPr id="17" name="Group 16">
            <a:extLst>
              <a:ext uri="{FF2B5EF4-FFF2-40B4-BE49-F238E27FC236}">
                <a16:creationId xmlns:a16="http://schemas.microsoft.com/office/drawing/2014/main" id="{29D35C41-37C3-47C5-8796-60C48A163082}"/>
              </a:ext>
            </a:extLst>
          </p:cNvPr>
          <p:cNvGrpSpPr/>
          <p:nvPr/>
        </p:nvGrpSpPr>
        <p:grpSpPr>
          <a:xfrm>
            <a:off x="2919066" y="1372440"/>
            <a:ext cx="60959" cy="1188565"/>
            <a:chOff x="2495647" y="1659775"/>
            <a:chExt cx="0" cy="1067592"/>
          </a:xfrm>
        </p:grpSpPr>
        <p:cxnSp>
          <p:nvCxnSpPr>
            <p:cNvPr id="43" name="Straight Connector 42">
              <a:extLst>
                <a:ext uri="{FF2B5EF4-FFF2-40B4-BE49-F238E27FC236}">
                  <a16:creationId xmlns:a16="http://schemas.microsoft.com/office/drawing/2014/main" id="{D04BEE69-D0FD-4377-9C0D-2AC69800C319}"/>
                </a:ext>
              </a:extLst>
            </p:cNvPr>
            <p:cNvCxnSpPr>
              <a:cxnSpLocks/>
            </p:cNvCxnSpPr>
            <p:nvPr/>
          </p:nvCxnSpPr>
          <p:spPr>
            <a:xfrm>
              <a:off x="2495647" y="1957842"/>
              <a:ext cx="0" cy="769525"/>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3BE700-FE74-4C4C-91E0-EB3FDEE345D6}"/>
                </a:ext>
              </a:extLst>
            </p:cNvPr>
            <p:cNvCxnSpPr>
              <a:cxnSpLocks/>
            </p:cNvCxnSpPr>
            <p:nvPr/>
          </p:nvCxnSpPr>
          <p:spPr>
            <a:xfrm>
              <a:off x="2495647" y="1659775"/>
              <a:ext cx="0" cy="25143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23">
            <a:extLst>
              <a:ext uri="{FF2B5EF4-FFF2-40B4-BE49-F238E27FC236}">
                <a16:creationId xmlns:a16="http://schemas.microsoft.com/office/drawing/2014/main" id="{001B9E75-EEFC-49FE-8281-5936FD87B682}"/>
              </a:ext>
            </a:extLst>
          </p:cNvPr>
          <p:cNvSpPr txBox="1">
            <a:spLocks/>
          </p:cNvSpPr>
          <p:nvPr/>
        </p:nvSpPr>
        <p:spPr>
          <a:xfrm>
            <a:off x="6446227" y="1442571"/>
            <a:ext cx="2564108" cy="194990"/>
          </a:xfrm>
          <a:prstGeom prst="rect">
            <a:avLst/>
          </a:prstGeom>
          <a:noFill/>
          <a:ln>
            <a:noFill/>
          </a:ln>
        </p:spPr>
        <p:txBody>
          <a:bodyPr vert="horz" wrap="square" lIns="0" tIns="0" rIns="0" bIns="0" rtlCol="0" anchor="ctr">
            <a:sp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Team</a:t>
            </a:r>
          </a:p>
        </p:txBody>
      </p:sp>
      <p:grpSp>
        <p:nvGrpSpPr>
          <p:cNvPr id="20" name="Group 19">
            <a:extLst>
              <a:ext uri="{FF2B5EF4-FFF2-40B4-BE49-F238E27FC236}">
                <a16:creationId xmlns:a16="http://schemas.microsoft.com/office/drawing/2014/main" id="{4B776833-9C5C-426A-856F-9851A30B4891}"/>
              </a:ext>
            </a:extLst>
          </p:cNvPr>
          <p:cNvGrpSpPr/>
          <p:nvPr/>
        </p:nvGrpSpPr>
        <p:grpSpPr>
          <a:xfrm>
            <a:off x="6325486" y="1372440"/>
            <a:ext cx="60959" cy="1188565"/>
            <a:chOff x="7456782" y="1607152"/>
            <a:chExt cx="0" cy="1067592"/>
          </a:xfrm>
        </p:grpSpPr>
        <p:cxnSp>
          <p:nvCxnSpPr>
            <p:cNvPr id="41" name="Straight Connector 40">
              <a:extLst>
                <a:ext uri="{FF2B5EF4-FFF2-40B4-BE49-F238E27FC236}">
                  <a16:creationId xmlns:a16="http://schemas.microsoft.com/office/drawing/2014/main" id="{F5385318-81D5-4B75-A6E2-81F7AB7BBC18}"/>
                </a:ext>
              </a:extLst>
            </p:cNvPr>
            <p:cNvCxnSpPr>
              <a:cxnSpLocks/>
            </p:cNvCxnSpPr>
            <p:nvPr/>
          </p:nvCxnSpPr>
          <p:spPr>
            <a:xfrm>
              <a:off x="7456782" y="1905219"/>
              <a:ext cx="0" cy="769525"/>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89D645-1A9F-4D28-B39E-BAAAD523D121}"/>
                </a:ext>
              </a:extLst>
            </p:cNvPr>
            <p:cNvCxnSpPr>
              <a:cxnSpLocks/>
            </p:cNvCxnSpPr>
            <p:nvPr/>
          </p:nvCxnSpPr>
          <p:spPr>
            <a:xfrm>
              <a:off x="7456782" y="1607152"/>
              <a:ext cx="0" cy="25143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29">
            <a:extLst>
              <a:ext uri="{FF2B5EF4-FFF2-40B4-BE49-F238E27FC236}">
                <a16:creationId xmlns:a16="http://schemas.microsoft.com/office/drawing/2014/main" id="{4BB5CA38-8E23-4A46-AFEF-20C3DEF6B5C9}"/>
              </a:ext>
            </a:extLst>
          </p:cNvPr>
          <p:cNvSpPr txBox="1">
            <a:spLocks/>
          </p:cNvSpPr>
          <p:nvPr/>
        </p:nvSpPr>
        <p:spPr>
          <a:xfrm>
            <a:off x="3048809" y="1442571"/>
            <a:ext cx="1592111" cy="194990"/>
          </a:xfrm>
          <a:prstGeom prst="rect">
            <a:avLst/>
          </a:prstGeom>
          <a:noFill/>
          <a:ln>
            <a:noFill/>
          </a:ln>
        </p:spPr>
        <p:txBody>
          <a:bodyPr vert="horz" wrap="square" lIns="0" tIns="0" rIns="0" bIns="0" rtlCol="0" anchor="ctr">
            <a:sp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Sponsor</a:t>
            </a:r>
          </a:p>
        </p:txBody>
      </p:sp>
      <p:sp>
        <p:nvSpPr>
          <p:cNvPr id="22" name="TextBox 73">
            <a:extLst>
              <a:ext uri="{FF2B5EF4-FFF2-40B4-BE49-F238E27FC236}">
                <a16:creationId xmlns:a16="http://schemas.microsoft.com/office/drawing/2014/main" id="{1836AF10-3F62-4115-9380-AEB1980DE955}"/>
              </a:ext>
            </a:extLst>
          </p:cNvPr>
          <p:cNvSpPr txBox="1">
            <a:spLocks/>
          </p:cNvSpPr>
          <p:nvPr/>
        </p:nvSpPr>
        <p:spPr>
          <a:xfrm>
            <a:off x="3048155" y="1769863"/>
            <a:ext cx="1614283" cy="194990"/>
          </a:xfrm>
          <a:prstGeom prst="rect">
            <a:avLst/>
          </a:prstGeom>
        </p:spPr>
        <p:txBody>
          <a:bodyPr vert="horz" wrap="square" lIns="0" tIns="0" rIns="0" bIns="0" rtlCol="0">
            <a:sp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lvl="1"/>
            <a:r>
              <a:rPr lang="en-US" sz="1267" dirty="0"/>
              <a:t>…</a:t>
            </a:r>
          </a:p>
        </p:txBody>
      </p:sp>
      <p:grpSp>
        <p:nvGrpSpPr>
          <p:cNvPr id="23" name="Group 22">
            <a:extLst>
              <a:ext uri="{FF2B5EF4-FFF2-40B4-BE49-F238E27FC236}">
                <a16:creationId xmlns:a16="http://schemas.microsoft.com/office/drawing/2014/main" id="{0435DA13-B12D-4A19-923D-AA7394F316FC}"/>
              </a:ext>
            </a:extLst>
          </p:cNvPr>
          <p:cNvGrpSpPr/>
          <p:nvPr/>
        </p:nvGrpSpPr>
        <p:grpSpPr>
          <a:xfrm>
            <a:off x="4684749" y="1372440"/>
            <a:ext cx="60959" cy="1188565"/>
            <a:chOff x="3819909" y="1607152"/>
            <a:chExt cx="0" cy="1067592"/>
          </a:xfrm>
        </p:grpSpPr>
        <p:cxnSp>
          <p:nvCxnSpPr>
            <p:cNvPr id="39" name="Straight Connector 38">
              <a:extLst>
                <a:ext uri="{FF2B5EF4-FFF2-40B4-BE49-F238E27FC236}">
                  <a16:creationId xmlns:a16="http://schemas.microsoft.com/office/drawing/2014/main" id="{0F804772-3C4D-4D07-817D-F4F788863536}"/>
                </a:ext>
              </a:extLst>
            </p:cNvPr>
            <p:cNvCxnSpPr>
              <a:cxnSpLocks/>
            </p:cNvCxnSpPr>
            <p:nvPr/>
          </p:nvCxnSpPr>
          <p:spPr>
            <a:xfrm>
              <a:off x="3819909" y="1905219"/>
              <a:ext cx="0" cy="769525"/>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868C79-6F3D-48BE-830F-61371AE70C91}"/>
                </a:ext>
              </a:extLst>
            </p:cNvPr>
            <p:cNvCxnSpPr>
              <a:cxnSpLocks/>
            </p:cNvCxnSpPr>
            <p:nvPr/>
          </p:nvCxnSpPr>
          <p:spPr>
            <a:xfrm>
              <a:off x="3819909" y="1607152"/>
              <a:ext cx="0" cy="25143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836E6925-1098-4F9D-AB9C-BD5B35DCB26B}"/>
              </a:ext>
            </a:extLst>
          </p:cNvPr>
          <p:cNvSpPr>
            <a:spLocks/>
          </p:cNvSpPr>
          <p:nvPr/>
        </p:nvSpPr>
        <p:spPr>
          <a:xfrm>
            <a:off x="43517" y="2931242"/>
            <a:ext cx="6729817" cy="2203556"/>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25" name="TextBox 15">
            <a:extLst>
              <a:ext uri="{FF2B5EF4-FFF2-40B4-BE49-F238E27FC236}">
                <a16:creationId xmlns:a16="http://schemas.microsoft.com/office/drawing/2014/main" id="{63B6DE9D-3F23-4A81-B4AE-D1E41AF63323}"/>
              </a:ext>
            </a:extLst>
          </p:cNvPr>
          <p:cNvSpPr txBox="1">
            <a:spLocks/>
          </p:cNvSpPr>
          <p:nvPr/>
        </p:nvSpPr>
        <p:spPr>
          <a:xfrm>
            <a:off x="43517" y="2931243"/>
            <a:ext cx="6803684" cy="343355"/>
          </a:xfrm>
          <a:prstGeom prst="rect">
            <a:avLst/>
          </a:prstGeom>
          <a:solidFill>
            <a:schemeClr val="accent1">
              <a:lumMod val="50000"/>
            </a:schemeClr>
          </a:solidFill>
        </p:spPr>
        <p:txBody>
          <a:bodyPr vert="horz" lIns="60960" tIns="50800" rIns="50800" bIns="50800" rtlCol="0" anchor="ctr">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sz="1267" b="1" dirty="0">
                <a:solidFill>
                  <a:schemeClr val="bg1"/>
                </a:solidFill>
              </a:rPr>
              <a:t>Key activities and deliverables</a:t>
            </a:r>
          </a:p>
        </p:txBody>
      </p:sp>
      <p:sp>
        <p:nvSpPr>
          <p:cNvPr id="27" name="TextBox 26">
            <a:extLst>
              <a:ext uri="{FF2B5EF4-FFF2-40B4-BE49-F238E27FC236}">
                <a16:creationId xmlns:a16="http://schemas.microsoft.com/office/drawing/2014/main" id="{2C4B5710-28F5-4F54-8076-1075D571B24C}"/>
              </a:ext>
            </a:extLst>
          </p:cNvPr>
          <p:cNvSpPr txBox="1">
            <a:spLocks noChangeAspect="1"/>
          </p:cNvSpPr>
          <p:nvPr/>
        </p:nvSpPr>
        <p:spPr>
          <a:xfrm>
            <a:off x="106075" y="3347373"/>
            <a:ext cx="202483" cy="171248"/>
          </a:xfrm>
          <a:prstGeom prst="ellipse">
            <a:avLst/>
          </a:prstGeom>
          <a:solidFill>
            <a:schemeClr val="accent4"/>
          </a:solidFill>
          <a:ln>
            <a:noFill/>
          </a:ln>
        </p:spPr>
        <p:txBody>
          <a:bodyPr vert="horz" lIns="5080" tIns="0" rIns="5080" bIns="0" rtlCol="0" anchor="ctr" anchorCtr="1">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lgn="ctr">
              <a:buClr>
                <a:schemeClr val="bg1"/>
              </a:buClr>
            </a:pPr>
            <a:r>
              <a:rPr lang="en-US" sz="1267" dirty="0">
                <a:solidFill>
                  <a:schemeClr val="bg1"/>
                </a:solidFill>
              </a:rPr>
              <a:t>1</a:t>
            </a:r>
          </a:p>
        </p:txBody>
      </p:sp>
      <p:sp>
        <p:nvSpPr>
          <p:cNvPr id="28" name="TextBox 27">
            <a:extLst>
              <a:ext uri="{FF2B5EF4-FFF2-40B4-BE49-F238E27FC236}">
                <a16:creationId xmlns:a16="http://schemas.microsoft.com/office/drawing/2014/main" id="{5BD6C444-34F8-476B-A333-C03DEB6C0377}"/>
              </a:ext>
            </a:extLst>
          </p:cNvPr>
          <p:cNvSpPr txBox="1">
            <a:spLocks noChangeAspect="1"/>
          </p:cNvSpPr>
          <p:nvPr/>
        </p:nvSpPr>
        <p:spPr>
          <a:xfrm>
            <a:off x="106075" y="5012177"/>
            <a:ext cx="202483" cy="171248"/>
          </a:xfrm>
          <a:prstGeom prst="ellipse">
            <a:avLst/>
          </a:prstGeom>
          <a:solidFill>
            <a:schemeClr val="accent4"/>
          </a:solidFill>
          <a:ln>
            <a:noFill/>
          </a:ln>
        </p:spPr>
        <p:txBody>
          <a:bodyPr vert="horz" lIns="5080" tIns="0" rIns="5080" bIns="0" rtlCol="0" anchor="ctr" anchorCtr="1">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lgn="ctr">
              <a:buClr>
                <a:schemeClr val="bg1"/>
              </a:buClr>
            </a:pPr>
            <a:r>
              <a:rPr lang="en-US" sz="1267" dirty="0">
                <a:solidFill>
                  <a:schemeClr val="bg1"/>
                </a:solidFill>
              </a:rPr>
              <a:t>3</a:t>
            </a:r>
          </a:p>
        </p:txBody>
      </p:sp>
      <p:sp>
        <p:nvSpPr>
          <p:cNvPr id="29" name="TextBox 28">
            <a:extLst>
              <a:ext uri="{FF2B5EF4-FFF2-40B4-BE49-F238E27FC236}">
                <a16:creationId xmlns:a16="http://schemas.microsoft.com/office/drawing/2014/main" id="{F6FCCBF5-FAAD-49D2-A28D-CDDC393313FB}"/>
              </a:ext>
            </a:extLst>
          </p:cNvPr>
          <p:cNvSpPr txBox="1">
            <a:spLocks noChangeAspect="1"/>
          </p:cNvSpPr>
          <p:nvPr/>
        </p:nvSpPr>
        <p:spPr>
          <a:xfrm>
            <a:off x="106075" y="3866796"/>
            <a:ext cx="202483" cy="171248"/>
          </a:xfrm>
          <a:prstGeom prst="ellipse">
            <a:avLst/>
          </a:prstGeom>
          <a:solidFill>
            <a:schemeClr val="accent4"/>
          </a:solidFill>
          <a:ln>
            <a:noFill/>
          </a:ln>
        </p:spPr>
        <p:txBody>
          <a:bodyPr vert="horz" lIns="5080" tIns="0" rIns="5080" bIns="0" rtlCol="0" anchor="ctr" anchorCtr="1">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lgn="ctr">
              <a:buClr>
                <a:schemeClr val="bg1"/>
              </a:buClr>
            </a:pPr>
            <a:r>
              <a:rPr lang="en-US" sz="1267" dirty="0">
                <a:solidFill>
                  <a:schemeClr val="bg1"/>
                </a:solidFill>
              </a:rPr>
              <a:t>2</a:t>
            </a:r>
          </a:p>
        </p:txBody>
      </p:sp>
      <p:sp>
        <p:nvSpPr>
          <p:cNvPr id="30" name="Rectangle 29">
            <a:extLst>
              <a:ext uri="{FF2B5EF4-FFF2-40B4-BE49-F238E27FC236}">
                <a16:creationId xmlns:a16="http://schemas.microsoft.com/office/drawing/2014/main" id="{B0FD7A37-6AAC-4B65-A393-ED5845832523}"/>
              </a:ext>
            </a:extLst>
          </p:cNvPr>
          <p:cNvSpPr>
            <a:spLocks/>
          </p:cNvSpPr>
          <p:nvPr/>
        </p:nvSpPr>
        <p:spPr>
          <a:xfrm>
            <a:off x="6898923" y="2931243"/>
            <a:ext cx="4940277" cy="2220488"/>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
        <p:nvSpPr>
          <p:cNvPr id="31" name="TextBox 100">
            <a:extLst>
              <a:ext uri="{FF2B5EF4-FFF2-40B4-BE49-F238E27FC236}">
                <a16:creationId xmlns:a16="http://schemas.microsoft.com/office/drawing/2014/main" id="{3E01ECEF-2688-4232-AF5A-C92F38BBB6FF}"/>
              </a:ext>
            </a:extLst>
          </p:cNvPr>
          <p:cNvSpPr txBox="1">
            <a:spLocks/>
          </p:cNvSpPr>
          <p:nvPr/>
        </p:nvSpPr>
        <p:spPr>
          <a:xfrm>
            <a:off x="6898923" y="2931243"/>
            <a:ext cx="4940277" cy="343355"/>
          </a:xfrm>
          <a:prstGeom prst="rect">
            <a:avLst/>
          </a:prstGeom>
          <a:solidFill>
            <a:schemeClr val="accent1">
              <a:lumMod val="50000"/>
            </a:schemeClr>
          </a:solidFill>
        </p:spPr>
        <p:txBody>
          <a:bodyPr vert="horz" lIns="60960" tIns="50800" rIns="50800" bIns="50800" rtlCol="0" anchor="ctr">
            <a:noAutofit/>
          </a:bodyPr>
          <a:lstStyle>
            <a:defPPr>
              <a:defRPr lang="en-US"/>
            </a:defPPr>
            <a:lvl1pPr algn="l" rtl="0" fontAlgn="base">
              <a:spcBef>
                <a:spcPct val="0"/>
              </a:spcBef>
              <a:spcAft>
                <a:spcPct val="0"/>
              </a:spcAft>
              <a:defRPr sz="1599" kern="1200">
                <a:solidFill>
                  <a:schemeClr val="tx1"/>
                </a:solidFill>
                <a:latin typeface="Arial" charset="0"/>
                <a:ea typeface="+mn-ea"/>
                <a:cs typeface="+mn-cs"/>
              </a:defRPr>
            </a:lvl1pPr>
            <a:lvl2pPr marL="457151" algn="l" rtl="0" fontAlgn="base">
              <a:spcBef>
                <a:spcPct val="0"/>
              </a:spcBef>
              <a:spcAft>
                <a:spcPct val="0"/>
              </a:spcAft>
              <a:defRPr sz="1599" kern="1200">
                <a:solidFill>
                  <a:schemeClr val="tx1"/>
                </a:solidFill>
                <a:latin typeface="Arial" charset="0"/>
                <a:ea typeface="+mn-ea"/>
                <a:cs typeface="+mn-cs"/>
              </a:defRPr>
            </a:lvl2pPr>
            <a:lvl3pPr marL="914303" algn="l" rtl="0" fontAlgn="base">
              <a:spcBef>
                <a:spcPct val="0"/>
              </a:spcBef>
              <a:spcAft>
                <a:spcPct val="0"/>
              </a:spcAft>
              <a:defRPr sz="1599" kern="1200">
                <a:solidFill>
                  <a:schemeClr val="tx1"/>
                </a:solidFill>
                <a:latin typeface="Arial" charset="0"/>
                <a:ea typeface="+mn-ea"/>
                <a:cs typeface="+mn-cs"/>
              </a:defRPr>
            </a:lvl3pPr>
            <a:lvl4pPr marL="1371454" algn="l" rtl="0" fontAlgn="base">
              <a:spcBef>
                <a:spcPct val="0"/>
              </a:spcBef>
              <a:spcAft>
                <a:spcPct val="0"/>
              </a:spcAft>
              <a:defRPr sz="1599" kern="1200">
                <a:solidFill>
                  <a:schemeClr val="tx1"/>
                </a:solidFill>
                <a:latin typeface="Arial" charset="0"/>
                <a:ea typeface="+mn-ea"/>
                <a:cs typeface="+mn-cs"/>
              </a:defRPr>
            </a:lvl4pPr>
            <a:lvl5pPr marL="1828607" algn="l" rtl="0" fontAlgn="base">
              <a:spcBef>
                <a:spcPct val="0"/>
              </a:spcBef>
              <a:spcAft>
                <a:spcPct val="0"/>
              </a:spcAft>
              <a:defRPr sz="1599" kern="1200">
                <a:solidFill>
                  <a:schemeClr val="tx1"/>
                </a:solidFill>
                <a:latin typeface="Arial" charset="0"/>
                <a:ea typeface="+mn-ea"/>
                <a:cs typeface="+mn-cs"/>
              </a:defRPr>
            </a:lvl5pPr>
            <a:lvl6pPr marL="2285758" algn="l" defTabSz="914303" rtl="0" eaLnBrk="1" latinLnBrk="0" hangingPunct="1">
              <a:defRPr sz="1599" kern="1200">
                <a:solidFill>
                  <a:schemeClr val="tx1"/>
                </a:solidFill>
                <a:latin typeface="Arial" charset="0"/>
                <a:ea typeface="+mn-ea"/>
                <a:cs typeface="+mn-cs"/>
              </a:defRPr>
            </a:lvl6pPr>
            <a:lvl7pPr marL="2742909" algn="l" defTabSz="914303" rtl="0" eaLnBrk="1" latinLnBrk="0" hangingPunct="1">
              <a:defRPr sz="1599" kern="1200">
                <a:solidFill>
                  <a:schemeClr val="tx1"/>
                </a:solidFill>
                <a:latin typeface="Arial" charset="0"/>
                <a:ea typeface="+mn-ea"/>
                <a:cs typeface="+mn-cs"/>
              </a:defRPr>
            </a:lvl7pPr>
            <a:lvl8pPr marL="3200061" algn="l" defTabSz="914303" rtl="0" eaLnBrk="1" latinLnBrk="0" hangingPunct="1">
              <a:defRPr sz="1599" kern="1200">
                <a:solidFill>
                  <a:schemeClr val="tx1"/>
                </a:solidFill>
                <a:latin typeface="Arial" charset="0"/>
                <a:ea typeface="+mn-ea"/>
                <a:cs typeface="+mn-cs"/>
              </a:defRPr>
            </a:lvl8pPr>
            <a:lvl9pPr marL="3657212" algn="l" defTabSz="914303" rtl="0" eaLnBrk="1" latinLnBrk="0" hangingPunct="1">
              <a:defRPr sz="1599" kern="1200">
                <a:solidFill>
                  <a:schemeClr val="tx1"/>
                </a:solidFill>
                <a:latin typeface="Arial" charset="0"/>
                <a:ea typeface="+mn-ea"/>
                <a:cs typeface="+mn-cs"/>
              </a:defRPr>
            </a:lvl9pPr>
          </a:lstStyle>
          <a:p>
            <a:pPr>
              <a:buClr>
                <a:schemeClr val="bg1"/>
              </a:buClr>
            </a:pPr>
            <a:r>
              <a:rPr lang="en-US" altLang="ja-JP" sz="1267" b="1" dirty="0">
                <a:solidFill>
                  <a:schemeClr val="bg1"/>
                </a:solidFill>
              </a:rPr>
              <a:t>Timeline (tentative)</a:t>
            </a:r>
          </a:p>
        </p:txBody>
      </p:sp>
      <p:sp>
        <p:nvSpPr>
          <p:cNvPr id="35" name="Rectangle 34">
            <a:extLst>
              <a:ext uri="{FF2B5EF4-FFF2-40B4-BE49-F238E27FC236}">
                <a16:creationId xmlns:a16="http://schemas.microsoft.com/office/drawing/2014/main" id="{0E23E0F2-CE22-4B7D-97DD-F11D942AF6C0}"/>
              </a:ext>
            </a:extLst>
          </p:cNvPr>
          <p:cNvSpPr/>
          <p:nvPr/>
        </p:nvSpPr>
        <p:spPr>
          <a:xfrm rot="5400000">
            <a:off x="7088336" y="4987025"/>
            <a:ext cx="21731" cy="66683"/>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1599" kern="1200">
                <a:solidFill>
                  <a:schemeClr val="lt1"/>
                </a:solidFill>
                <a:latin typeface="+mn-lt"/>
                <a:ea typeface="+mn-ea"/>
                <a:cs typeface="+mn-cs"/>
              </a:defRPr>
            </a:lvl1pPr>
            <a:lvl2pPr marL="457151" algn="l" rtl="0" fontAlgn="base">
              <a:spcBef>
                <a:spcPct val="0"/>
              </a:spcBef>
              <a:spcAft>
                <a:spcPct val="0"/>
              </a:spcAft>
              <a:defRPr sz="1599" kern="1200">
                <a:solidFill>
                  <a:schemeClr val="lt1"/>
                </a:solidFill>
                <a:latin typeface="+mn-lt"/>
                <a:ea typeface="+mn-ea"/>
                <a:cs typeface="+mn-cs"/>
              </a:defRPr>
            </a:lvl2pPr>
            <a:lvl3pPr marL="914303" algn="l" rtl="0" fontAlgn="base">
              <a:spcBef>
                <a:spcPct val="0"/>
              </a:spcBef>
              <a:spcAft>
                <a:spcPct val="0"/>
              </a:spcAft>
              <a:defRPr sz="1599" kern="1200">
                <a:solidFill>
                  <a:schemeClr val="lt1"/>
                </a:solidFill>
                <a:latin typeface="+mn-lt"/>
                <a:ea typeface="+mn-ea"/>
                <a:cs typeface="+mn-cs"/>
              </a:defRPr>
            </a:lvl3pPr>
            <a:lvl4pPr marL="1371454" algn="l" rtl="0" fontAlgn="base">
              <a:spcBef>
                <a:spcPct val="0"/>
              </a:spcBef>
              <a:spcAft>
                <a:spcPct val="0"/>
              </a:spcAft>
              <a:defRPr sz="1599" kern="1200">
                <a:solidFill>
                  <a:schemeClr val="lt1"/>
                </a:solidFill>
                <a:latin typeface="+mn-lt"/>
                <a:ea typeface="+mn-ea"/>
                <a:cs typeface="+mn-cs"/>
              </a:defRPr>
            </a:lvl4pPr>
            <a:lvl5pPr marL="1828607" algn="l" rtl="0" fontAlgn="base">
              <a:spcBef>
                <a:spcPct val="0"/>
              </a:spcBef>
              <a:spcAft>
                <a:spcPct val="0"/>
              </a:spcAft>
              <a:defRPr sz="1599" kern="1200">
                <a:solidFill>
                  <a:schemeClr val="lt1"/>
                </a:solidFill>
                <a:latin typeface="+mn-lt"/>
                <a:ea typeface="+mn-ea"/>
                <a:cs typeface="+mn-cs"/>
              </a:defRPr>
            </a:lvl5pPr>
            <a:lvl6pPr marL="2285758" algn="l" defTabSz="914303" rtl="0" eaLnBrk="1" latinLnBrk="0" hangingPunct="1">
              <a:defRPr sz="1599" kern="1200">
                <a:solidFill>
                  <a:schemeClr val="lt1"/>
                </a:solidFill>
                <a:latin typeface="+mn-lt"/>
                <a:ea typeface="+mn-ea"/>
                <a:cs typeface="+mn-cs"/>
              </a:defRPr>
            </a:lvl6pPr>
            <a:lvl7pPr marL="2742909" algn="l" defTabSz="914303" rtl="0" eaLnBrk="1" latinLnBrk="0" hangingPunct="1">
              <a:defRPr sz="1599" kern="1200">
                <a:solidFill>
                  <a:schemeClr val="lt1"/>
                </a:solidFill>
                <a:latin typeface="+mn-lt"/>
                <a:ea typeface="+mn-ea"/>
                <a:cs typeface="+mn-cs"/>
              </a:defRPr>
            </a:lvl7pPr>
            <a:lvl8pPr marL="3200061" algn="l" defTabSz="914303" rtl="0" eaLnBrk="1" latinLnBrk="0" hangingPunct="1">
              <a:defRPr sz="1599" kern="1200">
                <a:solidFill>
                  <a:schemeClr val="lt1"/>
                </a:solidFill>
                <a:latin typeface="+mn-lt"/>
                <a:ea typeface="+mn-ea"/>
                <a:cs typeface="+mn-cs"/>
              </a:defRPr>
            </a:lvl8pPr>
            <a:lvl9pPr marL="3657212" algn="l" defTabSz="914303" rtl="0" eaLnBrk="1" latinLnBrk="0" hangingPunct="1">
              <a:defRPr sz="1599" kern="1200">
                <a:solidFill>
                  <a:schemeClr val="lt1"/>
                </a:solidFill>
                <a:latin typeface="+mn-lt"/>
                <a:ea typeface="+mn-ea"/>
                <a:cs typeface="+mn-cs"/>
              </a:defRPr>
            </a:lvl9pPr>
          </a:lstStyle>
          <a:p>
            <a:pPr algn="ctr"/>
            <a:endParaRPr lang="en-US" sz="1267" dirty="0" err="1">
              <a:solidFill>
                <a:schemeClr val="tx1"/>
              </a:solidFill>
            </a:endParaRPr>
          </a:p>
        </p:txBody>
      </p:sp>
    </p:spTree>
    <p:extLst>
      <p:ext uri="{BB962C8B-B14F-4D97-AF65-F5344CB8AC3E}">
        <p14:creationId xmlns:p14="http://schemas.microsoft.com/office/powerpoint/2010/main" val="42945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2C65-9FA3-4E4B-A69E-E254CE351F4A}"/>
              </a:ext>
            </a:extLst>
          </p:cNvPr>
          <p:cNvSpPr>
            <a:spLocks noGrp="1"/>
          </p:cNvSpPr>
          <p:nvPr>
            <p:ph type="title"/>
          </p:nvPr>
        </p:nvSpPr>
        <p:spPr>
          <a:xfrm>
            <a:off x="508578" y="1709740"/>
            <a:ext cx="10515600" cy="2852737"/>
          </a:xfrm>
        </p:spPr>
        <p:txBody>
          <a:bodyPr anchor="b">
            <a:normAutofit/>
          </a:bodyPr>
          <a:lstStyle>
            <a:lvl1pPr>
              <a:defRPr sz="3733"/>
            </a:lvl1pPr>
          </a:lstStyle>
          <a:p>
            <a:r>
              <a:rPr kumimoji="1" lang="en-US" altLang="ja-JP"/>
              <a:t>Click to edit Master title style</a:t>
            </a:r>
            <a:endParaRPr kumimoji="1" lang="ja-JP" altLang="en-US"/>
          </a:p>
        </p:txBody>
      </p:sp>
      <p:sp>
        <p:nvSpPr>
          <p:cNvPr id="4" name="Date Placeholder 3">
            <a:extLst>
              <a:ext uri="{FF2B5EF4-FFF2-40B4-BE49-F238E27FC236}">
                <a16:creationId xmlns:a16="http://schemas.microsoft.com/office/drawing/2014/main" id="{693344D0-D440-4F04-B10E-EC14D49A07C4}"/>
              </a:ext>
            </a:extLst>
          </p:cNvPr>
          <p:cNvSpPr>
            <a:spLocks noGrp="1"/>
          </p:cNvSpPr>
          <p:nvPr>
            <p:ph type="dt" sz="half" idx="10"/>
          </p:nvPr>
        </p:nvSpPr>
        <p:spPr>
          <a:xfrm>
            <a:off x="1117600" y="8475134"/>
            <a:ext cx="3657600" cy="486833"/>
          </a:xfrm>
          <a:prstGeom prst="rect">
            <a:avLst/>
          </a:prstGeom>
        </p:spPr>
        <p:txBody>
          <a:bodyPr vert="horz" lIns="91440" tIns="45720" rIns="91440" bIns="45720" rtlCol="0" anchor="ctr"/>
          <a:lstStyle>
            <a:defPPr>
              <a:defRPr lang="ja-JP"/>
            </a:defPPr>
            <a:lvl1pPr marL="0" algn="l" defTabSz="1219170" rtl="0" eaLnBrk="1" latinLnBrk="0" hangingPunct="1">
              <a:defRPr kumimoji="1" sz="1600" kern="1200">
                <a:solidFill>
                  <a:schemeClr val="tx1">
                    <a:tint val="75000"/>
                  </a:schemeClr>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a:lstStyle>
          <a:p>
            <a:fld id="{0598A011-3F7D-E443-B77F-AE12AABF1296}" type="datetimeFigureOut">
              <a:rPr kumimoji="1" lang="ja-JP" altLang="en-US" smtClean="0"/>
              <a:t>2022/7/23</a:t>
            </a:fld>
            <a:endParaRPr kumimoji="1" lang="ja-JP" altLang="en-US"/>
          </a:p>
        </p:txBody>
      </p:sp>
      <p:sp>
        <p:nvSpPr>
          <p:cNvPr id="5" name="Footer Placeholder 4">
            <a:extLst>
              <a:ext uri="{FF2B5EF4-FFF2-40B4-BE49-F238E27FC236}">
                <a16:creationId xmlns:a16="http://schemas.microsoft.com/office/drawing/2014/main" id="{627E5852-2B54-43AA-B0BB-A137727340AC}"/>
              </a:ext>
            </a:extLst>
          </p:cNvPr>
          <p:cNvSpPr>
            <a:spLocks noGrp="1"/>
          </p:cNvSpPr>
          <p:nvPr>
            <p:ph type="ftr" sz="quarter" idx="11"/>
          </p:nvPr>
        </p:nvSpPr>
        <p:spPr>
          <a:xfrm>
            <a:off x="5384800" y="8475134"/>
            <a:ext cx="5486400" cy="486833"/>
          </a:xfrm>
          <a:prstGeom prst="rect">
            <a:avLst/>
          </a:prstGeom>
        </p:spPr>
        <p:txBody>
          <a:bodyPr vert="horz" lIns="91440" tIns="45720" rIns="91440" bIns="45720" rtlCol="0" anchor="ctr"/>
          <a:lstStyle>
            <a:defPPr>
              <a:defRPr lang="ja-JP"/>
            </a:defPPr>
            <a:lvl1pPr marL="0" algn="ctr" defTabSz="1219170" rtl="0" eaLnBrk="1" latinLnBrk="0" hangingPunct="1">
              <a:defRPr kumimoji="1" sz="1600" kern="1200">
                <a:solidFill>
                  <a:schemeClr val="tx1">
                    <a:tint val="75000"/>
                  </a:schemeClr>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a:lstStyle>
          <a:p>
            <a:endParaRPr kumimoji="1" lang="ja-JP" altLang="en-US"/>
          </a:p>
        </p:txBody>
      </p:sp>
      <p:sp>
        <p:nvSpPr>
          <p:cNvPr id="6" name="Slide Number Placeholder 5">
            <a:extLst>
              <a:ext uri="{FF2B5EF4-FFF2-40B4-BE49-F238E27FC236}">
                <a16:creationId xmlns:a16="http://schemas.microsoft.com/office/drawing/2014/main" id="{005A6808-14A3-4BD2-A426-D89FF85378CD}"/>
              </a:ext>
            </a:extLst>
          </p:cNvPr>
          <p:cNvSpPr>
            <a:spLocks noGrp="1"/>
          </p:cNvSpPr>
          <p:nvPr>
            <p:ph type="sldNum" sz="quarter" idx="12"/>
          </p:nvPr>
        </p:nvSpPr>
        <p:spPr/>
        <p:txBody>
          <a:bodyPr/>
          <a:lstStyle/>
          <a:p>
            <a:fld id="{071EC24A-FBF2-C44D-B3BD-AE4E34054360}" type="slidenum">
              <a:rPr kumimoji="1" lang="ja-JP" altLang="en-US" smtClean="0"/>
              <a:t>‹#›</a:t>
            </a:fld>
            <a:endParaRPr kumimoji="1" lang="ja-JP" altLang="en-US"/>
          </a:p>
        </p:txBody>
      </p:sp>
      <p:cxnSp>
        <p:nvCxnSpPr>
          <p:cNvPr id="8" name="Straight Connector 7">
            <a:extLst>
              <a:ext uri="{FF2B5EF4-FFF2-40B4-BE49-F238E27FC236}">
                <a16:creationId xmlns:a16="http://schemas.microsoft.com/office/drawing/2014/main" id="{89CE257E-260A-430D-A453-1CEE16FF063F}"/>
              </a:ext>
            </a:extLst>
          </p:cNvPr>
          <p:cNvCxnSpPr/>
          <p:nvPr/>
        </p:nvCxnSpPr>
        <p:spPr>
          <a:xfrm>
            <a:off x="421452" y="4575763"/>
            <a:ext cx="114093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54060D2A-92D3-9946-3C71-AF17CFAF8BAD}"/>
              </a:ext>
            </a:extLst>
          </p:cNvPr>
          <p:cNvSpPr>
            <a:spLocks noGrp="1"/>
          </p:cNvSpPr>
          <p:nvPr>
            <p:ph type="body" sz="quarter" idx="13"/>
          </p:nvPr>
        </p:nvSpPr>
        <p:spPr>
          <a:xfrm>
            <a:off x="508578" y="4682116"/>
            <a:ext cx="7283700" cy="1225977"/>
          </a:xfrm>
        </p:spPr>
        <p:txBody>
          <a:bodyPr wrap="square">
            <a:sp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385150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67" y="54973"/>
            <a:ext cx="6336000" cy="310153"/>
          </a:xfrm>
          <a:prstGeom prst="rect">
            <a:avLst/>
          </a:prstGeom>
        </p:spPr>
        <p:txBody>
          <a:bodyPr vert="horz" lIns="0" tIns="0" rIns="0" bIns="0" rtlCol="0" anchor="t" anchorCtr="0">
            <a:normAutofit/>
          </a:bodyPr>
          <a:lstStyle/>
          <a:p>
            <a:endParaRPr lang="en-US" dirty="0"/>
          </a:p>
        </p:txBody>
      </p:sp>
      <p:sp>
        <p:nvSpPr>
          <p:cNvPr id="3" name="Text Placeholder 2"/>
          <p:cNvSpPr>
            <a:spLocks noGrp="1"/>
          </p:cNvSpPr>
          <p:nvPr>
            <p:ph type="body" idx="1"/>
          </p:nvPr>
        </p:nvSpPr>
        <p:spPr>
          <a:xfrm>
            <a:off x="76267" y="396126"/>
            <a:ext cx="7075733" cy="5720873"/>
          </a:xfrm>
          <a:prstGeom prst="rect">
            <a:avLst/>
          </a:prstGeom>
        </p:spPr>
        <p:txBody>
          <a:bodyPr vert="horz" lIns="0" tIns="0" rIns="0" bIns="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8" name="Slide Number Placeholder 5"/>
          <p:cNvSpPr>
            <a:spLocks noGrp="1"/>
          </p:cNvSpPr>
          <p:nvPr>
            <p:ph type="sldNum" sz="quarter" idx="4"/>
          </p:nvPr>
        </p:nvSpPr>
        <p:spPr>
          <a:xfrm>
            <a:off x="9360000" y="6597000"/>
            <a:ext cx="2743200" cy="365125"/>
          </a:xfrm>
          <a:prstGeom prst="rect">
            <a:avLst/>
          </a:prstGeom>
        </p:spPr>
        <p:txBody>
          <a:bodyPr vert="horz" lIns="0" tIns="0" rIns="0" bIns="0" rtlCol="0" anchor="ctr"/>
          <a:lstStyle>
            <a:lvl1pPr algn="r">
              <a:defRPr sz="800">
                <a:solidFill>
                  <a:schemeClr val="tx1"/>
                </a:solidFill>
                <a:latin typeface="Arial" panose="020B0604020202020204" pitchFamily="34" charset="0"/>
                <a:cs typeface="Arial" panose="020B0604020202020204" pitchFamily="34" charset="0"/>
              </a:defRPr>
            </a:lvl1pPr>
          </a:lstStyle>
          <a:p>
            <a:fld id="{071EC24A-FBF2-C44D-B3BD-AE4E34054360}" type="slidenum">
              <a:rPr kumimoji="1" lang="ja-JP" altLang="en-US" smtClean="0"/>
              <a:t>‹#›</a:t>
            </a:fld>
            <a:endParaRPr kumimoji="1" lang="ja-JP" altLang="en-US"/>
          </a:p>
        </p:txBody>
      </p:sp>
    </p:spTree>
    <p:extLst>
      <p:ext uri="{BB962C8B-B14F-4D97-AF65-F5344CB8AC3E}">
        <p14:creationId xmlns:p14="http://schemas.microsoft.com/office/powerpoint/2010/main" val="1901127239"/>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3" r:id="rId6"/>
    <p:sldLayoutId id="2147483664" r:id="rId7"/>
  </p:sldLayoutIdLst>
  <p:txStyles>
    <p:titleStyle>
      <a:lvl1pPr algn="l" defTabSz="914377" rtl="0" eaLnBrk="1" latinLnBrk="0" hangingPunct="1">
        <a:lnSpc>
          <a:spcPct val="90000"/>
        </a:lnSpc>
        <a:spcBef>
          <a:spcPct val="0"/>
        </a:spcBef>
        <a:buNone/>
        <a:defRPr kumimoji="1" sz="1800" b="0" kern="1200">
          <a:solidFill>
            <a:schemeClr val="tx1"/>
          </a:solidFill>
          <a:latin typeface="Meiryo UI" panose="020B0604030504040204" pitchFamily="50" charset="-128"/>
          <a:ea typeface="Meiryo UI" panose="020B0604030504040204" pitchFamily="50" charset="-128"/>
          <a:cs typeface="Arial" panose="020B0604020202020204" pitchFamily="34" charset="0"/>
        </a:defRPr>
      </a:lvl1pPr>
    </p:titleStyle>
    <p:bodyStyle>
      <a:lvl1pPr marL="304792" indent="-304792" algn="l" defTabSz="914377" rtl="0" eaLnBrk="1" latinLnBrk="0" hangingPunct="1">
        <a:lnSpc>
          <a:spcPct val="90000"/>
        </a:lnSpc>
        <a:spcBef>
          <a:spcPts val="1000"/>
        </a:spcBef>
        <a:buFont typeface="+mj-lt"/>
        <a:buAutoNum type="arabicPeriod"/>
        <a:defRPr kumimoji="1" sz="1400" kern="1200">
          <a:solidFill>
            <a:schemeClr val="tx1"/>
          </a:solidFill>
          <a:latin typeface="Arial" panose="020B0604020202020204" pitchFamily="34" charset="0"/>
          <a:ea typeface="+mn-ea"/>
          <a:cs typeface="Arial" panose="020B0604020202020204" pitchFamily="34" charset="0"/>
        </a:defRPr>
      </a:lvl1pPr>
      <a:lvl2pPr marL="761981" indent="-304792" algn="l" defTabSz="914377" rtl="0" eaLnBrk="1" latinLnBrk="0" hangingPunct="1">
        <a:lnSpc>
          <a:spcPct val="90000"/>
        </a:lnSpc>
        <a:spcBef>
          <a:spcPts val="500"/>
        </a:spcBef>
        <a:buFont typeface="+mj-lt"/>
        <a:buAutoNum type="alphaUcParenR"/>
        <a:defRPr kumimoji="1" sz="1400" kern="1200">
          <a:solidFill>
            <a:schemeClr val="tx1"/>
          </a:solidFill>
          <a:latin typeface="Arial" panose="020B0604020202020204" pitchFamily="34" charset="0"/>
          <a:ea typeface="+mn-ea"/>
          <a:cs typeface="Arial" panose="020B0604020202020204" pitchFamily="34" charset="0"/>
        </a:defRPr>
      </a:lvl2pPr>
      <a:lvl3pPr marL="1219170" indent="-304792" algn="l" defTabSz="914377" rtl="0" eaLnBrk="1" latinLnBrk="0" hangingPunct="1">
        <a:lnSpc>
          <a:spcPct val="90000"/>
        </a:lnSpc>
        <a:spcBef>
          <a:spcPts val="500"/>
        </a:spcBef>
        <a:buFont typeface="+mj-lt"/>
        <a:buAutoNum type="romanLcPeriod"/>
        <a:defRPr kumimoji="1" sz="1400" kern="1200">
          <a:solidFill>
            <a:schemeClr val="tx1"/>
          </a:solidFill>
          <a:latin typeface="Arial" panose="020B0604020202020204" pitchFamily="34" charset="0"/>
          <a:ea typeface="+mn-ea"/>
          <a:cs typeface="Arial" panose="020B0604020202020204" pitchFamily="34" charset="0"/>
        </a:defRPr>
      </a:lvl3pPr>
      <a:lvl4pPr marL="1676358" indent="-304792" algn="l" defTabSz="914377" rtl="0" eaLnBrk="1" latinLnBrk="0" hangingPunct="1">
        <a:lnSpc>
          <a:spcPct val="90000"/>
        </a:lnSpc>
        <a:spcBef>
          <a:spcPts val="500"/>
        </a:spcBef>
        <a:buFont typeface="+mj-lt"/>
        <a:buAutoNum type="alphaLcPeriod"/>
        <a:defRPr kumimoji="1" sz="1400" kern="1200">
          <a:solidFill>
            <a:schemeClr val="tx1"/>
          </a:solidFill>
          <a:latin typeface="Arial" panose="020B0604020202020204" pitchFamily="34" charset="0"/>
          <a:ea typeface="+mn-ea"/>
          <a:cs typeface="Arial" panose="020B0604020202020204" pitchFamily="34" charset="0"/>
        </a:defRPr>
      </a:lvl4pPr>
      <a:lvl5pPr marL="2133547" indent="-304792" algn="l" defTabSz="914377" rtl="0" eaLnBrk="1" latinLnBrk="0" hangingPunct="1">
        <a:lnSpc>
          <a:spcPct val="90000"/>
        </a:lnSpc>
        <a:spcBef>
          <a:spcPts val="500"/>
        </a:spcBef>
        <a:buFont typeface="+mj-lt"/>
        <a:buAutoNum type="arabicPeriod"/>
        <a:defRPr kumimoji="1" sz="14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u/0/folders/1oyyMtoz7J2HUrHbrkXR0lSmeqzclVnIW" TargetMode="External"/><Relationship Id="rId2" Type="http://schemas.openxmlformats.org/officeDocument/2006/relationships/hyperlink" Target="https://github.com/Rei-O/DL-from-scratch-in-KV/blob/main/deep-learning-from-scratch-master/ch03/presentation/3.2.1-3.3.3/note_3.2.1-3.3.3.ipynb"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ei-O/DL-from-scratch-in-KV/blob/main/deep-learning-from-scratch-master/ch03/presentation/3.2.1-3.3.3/note_3.2.1-3.3.3.ipynb"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4609C-FB0B-6AC8-730E-56F2585DF0FA}"/>
              </a:ext>
            </a:extLst>
          </p:cNvPr>
          <p:cNvSpPr>
            <a:spLocks noGrp="1"/>
          </p:cNvSpPr>
          <p:nvPr>
            <p:ph type="title"/>
          </p:nvPr>
        </p:nvSpPr>
        <p:spPr/>
        <p:txBody>
          <a:bodyPr/>
          <a:lstStyle/>
          <a:p>
            <a:r>
              <a:rPr kumimoji="1" lang="ja-JP" altLang="en-US"/>
              <a:t>第</a:t>
            </a:r>
            <a:r>
              <a:rPr kumimoji="1" lang="en-US" altLang="ja-JP" dirty="0"/>
              <a:t>11</a:t>
            </a:r>
            <a:r>
              <a:rPr kumimoji="1" lang="ja-JP" altLang="en-US"/>
              <a:t>章</a:t>
            </a:r>
            <a:r>
              <a:rPr kumimoji="1" lang="en-US" altLang="ja-JP" dirty="0"/>
              <a:t> </a:t>
            </a:r>
            <a:r>
              <a:rPr kumimoji="1" lang="ja-JP" altLang="en-US"/>
              <a:t>深層ニューラルネットワークの訓練</a:t>
            </a:r>
          </a:p>
        </p:txBody>
      </p:sp>
      <p:sp>
        <p:nvSpPr>
          <p:cNvPr id="3" name="テキスト プレースホルダー 2">
            <a:extLst>
              <a:ext uri="{FF2B5EF4-FFF2-40B4-BE49-F238E27FC236}">
                <a16:creationId xmlns:a16="http://schemas.microsoft.com/office/drawing/2014/main" id="{B43383BB-87AF-F461-FA8D-D5C8301D3313}"/>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97543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11.1.4 </a:t>
            </a:r>
            <a:r>
              <a:rPr lang="ja-JP" altLang="en-US"/>
              <a:t>勾配消失・爆発問題</a:t>
            </a:r>
            <a:r>
              <a:rPr lang="en-US" altLang="ja-JP" dirty="0"/>
              <a:t>	</a:t>
            </a:r>
            <a:br>
              <a:rPr lang="en-US" altLang="ja-JP" dirty="0"/>
            </a:br>
            <a:r>
              <a:rPr lang="en-US" altLang="ja-JP" dirty="0"/>
              <a:t>	-</a:t>
            </a:r>
            <a:r>
              <a:rPr lang="ja-JP" altLang="en-US"/>
              <a:t>勾配クリッピング</a:t>
            </a:r>
            <a:r>
              <a:rPr lang="en-US" altLang="ja-JP" dirty="0"/>
              <a:t>					P.344-345</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a:xfrm>
            <a:off x="537361" y="1317001"/>
            <a:ext cx="5350092" cy="1549655"/>
          </a:xfrm>
        </p:spPr>
        <p:txBody>
          <a:bodyPr/>
          <a:lstStyle/>
          <a:p>
            <a:r>
              <a:rPr kumimoji="1" lang="ja-JP" altLang="en-US"/>
              <a:t>勾配クリッピング</a:t>
            </a:r>
            <a:r>
              <a:rPr kumimoji="1" lang="en-US" altLang="ja-JP" dirty="0"/>
              <a:t>(gradient clipping)</a:t>
            </a:r>
          </a:p>
          <a:p>
            <a:pPr lvl="1"/>
            <a:r>
              <a:rPr lang="ja-JP" altLang="en-US"/>
              <a:t>バックプロパゲーションで一定のしきい値を超えないようにする（勾配爆発を軽減）</a:t>
            </a:r>
            <a:endParaRPr lang="en-US" altLang="ja-JP" dirty="0"/>
          </a:p>
          <a:p>
            <a:pPr lvl="1"/>
            <a:r>
              <a:rPr kumimoji="1" lang="ja-JP" altLang="en-US"/>
              <a:t>バッチ正規化が使いにくい</a:t>
            </a:r>
            <a:r>
              <a:rPr kumimoji="1" lang="en-US" altLang="ja-JP" dirty="0"/>
              <a:t>(15</a:t>
            </a:r>
            <a:r>
              <a:rPr kumimoji="1" lang="ja-JP" altLang="en-US"/>
              <a:t>章参照</a:t>
            </a:r>
            <a:r>
              <a:rPr kumimoji="1" lang="en-US" altLang="ja-JP" dirty="0"/>
              <a:t>)</a:t>
            </a:r>
            <a:r>
              <a:rPr kumimoji="1" lang="ja-JP" altLang="en-US"/>
              <a:t>再帰型ニューラルネットワークで多用されている。他のタイプのネットワークでは</a:t>
            </a:r>
            <a:r>
              <a:rPr lang="ja-JP" altLang="en-US"/>
              <a:t>、通常はバッチ正規化で十分。</a:t>
            </a:r>
            <a:endParaRPr kumimoji="1" lang="en-US" altLang="ja-JP" dirty="0"/>
          </a:p>
          <a:p>
            <a:pPr lvl="1"/>
            <a:endParaRPr kumimoji="1" lang="en-US" altLang="ja-JP" dirty="0"/>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sp>
        <p:nvSpPr>
          <p:cNvPr id="7" name="テキスト ボックス 6">
            <a:extLst>
              <a:ext uri="{FF2B5EF4-FFF2-40B4-BE49-F238E27FC236}">
                <a16:creationId xmlns:a16="http://schemas.microsoft.com/office/drawing/2014/main" id="{8D6D1727-E336-36E9-CC9C-D81D500B8B35}"/>
              </a:ext>
            </a:extLst>
          </p:cNvPr>
          <p:cNvSpPr txBox="1"/>
          <p:nvPr/>
        </p:nvSpPr>
        <p:spPr>
          <a:xfrm>
            <a:off x="6144127" y="1343679"/>
            <a:ext cx="5935579" cy="738664"/>
          </a:xfrm>
          <a:prstGeom prst="rect">
            <a:avLst/>
          </a:prstGeom>
          <a:solidFill>
            <a:schemeClr val="tx1">
              <a:lumMod val="85000"/>
              <a:lumOff val="15000"/>
            </a:schemeClr>
          </a:solidFill>
        </p:spPr>
        <p:txBody>
          <a:bodyPr wrap="square">
            <a:spAutoFit/>
          </a:bodyPr>
          <a:lstStyle/>
          <a:p>
            <a:r>
              <a:rPr lang="en" altLang="ja-JP" sz="1400" b="0" dirty="0" err="1">
                <a:solidFill>
                  <a:srgbClr val="D4D4D4"/>
                </a:solidFill>
                <a:effectLst/>
                <a:latin typeface="Menlo" panose="020B0609030804020204" pitchFamily="49" charset="0"/>
              </a:rPr>
              <a:t>odel.compile</a:t>
            </a:r>
            <a:r>
              <a:rPr lang="en" altLang="ja-JP" sz="1400" b="0" dirty="0">
                <a:solidFill>
                  <a:srgbClr val="D4D4D4"/>
                </a:solidFill>
                <a:effectLst/>
                <a:latin typeface="Menlo" panose="020B0609030804020204" pitchFamily="49" charset="0"/>
              </a:rPr>
              <a:t>(</a:t>
            </a:r>
            <a:r>
              <a:rPr lang="en" altLang="ja-JP" sz="1400" b="0" dirty="0">
                <a:solidFill>
                  <a:srgbClr val="9CDCFE"/>
                </a:solidFill>
                <a:effectLst/>
                <a:latin typeface="Menlo" panose="020B0609030804020204" pitchFamily="49" charset="0"/>
              </a:rPr>
              <a:t>loss</a:t>
            </a:r>
            <a:r>
              <a:rPr lang="en" altLang="ja-JP" sz="1400" b="0" dirty="0">
                <a:solidFill>
                  <a:srgbClr val="D4D4D4"/>
                </a:solidFill>
                <a:effectLst/>
                <a:latin typeface="Menlo" panose="020B0609030804020204" pitchFamily="49" charset="0"/>
              </a:rPr>
              <a:t>=</a:t>
            </a:r>
            <a:r>
              <a:rPr lang="en" altLang="ja-JP" sz="1400" b="0" dirty="0">
                <a:solidFill>
                  <a:srgbClr val="CE9178"/>
                </a:solidFill>
                <a:effectLst/>
                <a:latin typeface="Menlo" panose="020B0609030804020204" pitchFamily="49" charset="0"/>
              </a:rPr>
              <a:t>"</a:t>
            </a:r>
            <a:r>
              <a:rPr lang="en" altLang="ja-JP" sz="1400" b="0" dirty="0" err="1">
                <a:solidFill>
                  <a:srgbClr val="CE9178"/>
                </a:solidFill>
                <a:effectLst/>
                <a:latin typeface="Menlo" panose="020B0609030804020204" pitchFamily="49" charset="0"/>
              </a:rPr>
              <a:t>sparse_categorical_crossentropy</a:t>
            </a:r>
            <a:r>
              <a:rPr lang="en" altLang="ja-JP" sz="1400" b="0" dirty="0">
                <a:solidFill>
                  <a:srgbClr val="CE9178"/>
                </a:solidFill>
                <a:effectLst/>
                <a:latin typeface="Menlo" panose="020B0609030804020204" pitchFamily="49" charset="0"/>
              </a:rPr>
              <a:t>"</a:t>
            </a:r>
            <a:r>
              <a:rPr lang="en" altLang="ja-JP" sz="1400" b="0" dirty="0">
                <a:solidFill>
                  <a:srgbClr val="D4D4D4"/>
                </a:solidFill>
                <a:effectLst/>
                <a:latin typeface="Menlo" panose="020B0609030804020204" pitchFamily="49" charset="0"/>
              </a:rPr>
              <a:t>,</a:t>
            </a:r>
          </a:p>
          <a:p>
            <a:r>
              <a:rPr lang="en" altLang="ja-JP" sz="1400" b="0" dirty="0">
                <a:solidFill>
                  <a:srgbClr val="9CDCFE"/>
                </a:solidFill>
                <a:effectLst/>
                <a:latin typeface="Menlo" panose="020B0609030804020204" pitchFamily="49" charset="0"/>
              </a:rPr>
              <a:t>optimizer</a:t>
            </a:r>
            <a:r>
              <a:rPr lang="en" altLang="ja-JP" sz="1400" b="0" dirty="0">
                <a:solidFill>
                  <a:srgbClr val="D4D4D4"/>
                </a:solidFill>
                <a:effectLst/>
                <a:latin typeface="Menlo" panose="020B0609030804020204" pitchFamily="49" charset="0"/>
              </a:rPr>
              <a:t>=</a:t>
            </a:r>
            <a:r>
              <a:rPr lang="en" altLang="ja-JP" sz="1400" b="0" dirty="0" err="1">
                <a:solidFill>
                  <a:srgbClr val="D4D4D4"/>
                </a:solidFill>
                <a:effectLst/>
                <a:latin typeface="Menlo" panose="020B0609030804020204" pitchFamily="49" charset="0"/>
              </a:rPr>
              <a:t>keras.optimizers.SGD</a:t>
            </a:r>
            <a:r>
              <a:rPr lang="en" altLang="ja-JP" sz="1400" b="0" dirty="0">
                <a:solidFill>
                  <a:srgbClr val="D4D4D4"/>
                </a:solidFill>
                <a:effectLst/>
                <a:latin typeface="Menlo" panose="020B0609030804020204" pitchFamily="49" charset="0"/>
              </a:rPr>
              <a:t>(</a:t>
            </a:r>
            <a:r>
              <a:rPr lang="en" altLang="ja-JP" sz="1400" b="0" dirty="0" err="1">
                <a:solidFill>
                  <a:srgbClr val="9CDCFE"/>
                </a:solidFill>
                <a:effectLst/>
                <a:latin typeface="Menlo" panose="020B0609030804020204" pitchFamily="49" charset="0"/>
              </a:rPr>
              <a:t>learning_rate</a:t>
            </a:r>
            <a:r>
              <a:rPr lang="en" altLang="ja-JP" sz="1400" b="0" dirty="0">
                <a:solidFill>
                  <a:srgbClr val="D4D4D4"/>
                </a:solidFill>
                <a:effectLst/>
                <a:latin typeface="Menlo" panose="020B0609030804020204" pitchFamily="49" charset="0"/>
              </a:rPr>
              <a:t>=</a:t>
            </a:r>
            <a:r>
              <a:rPr lang="en" altLang="ja-JP" sz="1400" b="0" dirty="0">
                <a:solidFill>
                  <a:srgbClr val="B5CEA8"/>
                </a:solidFill>
                <a:effectLst/>
                <a:latin typeface="Menlo" panose="020B0609030804020204" pitchFamily="49" charset="0"/>
              </a:rPr>
              <a:t>1e-3</a:t>
            </a:r>
            <a:r>
              <a:rPr lang="en" altLang="ja-JP" sz="1400" b="0" dirty="0">
                <a:solidFill>
                  <a:srgbClr val="D4D4D4"/>
                </a:solidFill>
                <a:effectLst/>
                <a:latin typeface="Menlo" panose="020B0609030804020204" pitchFamily="49" charset="0"/>
              </a:rPr>
              <a:t>),</a:t>
            </a:r>
          </a:p>
          <a:p>
            <a:r>
              <a:rPr lang="en" altLang="ja-JP" sz="1400" b="0" dirty="0">
                <a:solidFill>
                  <a:srgbClr val="9CDCFE"/>
                </a:solidFill>
                <a:effectLst/>
                <a:latin typeface="Menlo" panose="020B0609030804020204" pitchFamily="49" charset="0"/>
              </a:rPr>
              <a:t>metrics</a:t>
            </a:r>
            <a:r>
              <a:rPr lang="en" altLang="ja-JP" sz="1400" b="0" dirty="0">
                <a:solidFill>
                  <a:srgbClr val="D4D4D4"/>
                </a:solidFill>
                <a:effectLst/>
                <a:latin typeface="Menlo" panose="020B0609030804020204" pitchFamily="49" charset="0"/>
              </a:rPr>
              <a:t>=[</a:t>
            </a:r>
            <a:r>
              <a:rPr lang="en" altLang="ja-JP" sz="1400" b="0" dirty="0">
                <a:solidFill>
                  <a:srgbClr val="CE9178"/>
                </a:solidFill>
                <a:effectLst/>
                <a:latin typeface="Menlo" panose="020B0609030804020204" pitchFamily="49" charset="0"/>
              </a:rPr>
              <a:t>"accuracy"</a:t>
            </a:r>
            <a:r>
              <a:rPr lang="en" altLang="ja-JP" sz="14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236363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11.2 </a:t>
            </a:r>
            <a:r>
              <a:rPr lang="ja-JP" altLang="en-US"/>
              <a:t>事前学習済みの層の再利用</a:t>
            </a:r>
            <a:r>
              <a:rPr lang="en-US" altLang="ja-JP" dirty="0"/>
              <a:t>	</a:t>
            </a:r>
            <a:br>
              <a:rPr lang="en-US" altLang="ja-JP" dirty="0"/>
            </a:br>
            <a:r>
              <a:rPr lang="en-US" altLang="ja-JP" dirty="0"/>
              <a:t>	-</a:t>
            </a:r>
            <a:r>
              <a:rPr lang="ja-JP" altLang="en-US"/>
              <a:t>概要</a:t>
            </a:r>
            <a:r>
              <a:rPr lang="en-US" altLang="ja-JP" dirty="0"/>
              <a:t>						P.345-346</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a:xfrm>
            <a:off x="537361" y="1317001"/>
            <a:ext cx="5350092" cy="1167243"/>
          </a:xfrm>
        </p:spPr>
        <p:txBody>
          <a:bodyPr/>
          <a:lstStyle/>
          <a:p>
            <a:r>
              <a:rPr kumimoji="1" lang="ja-JP" altLang="en-US"/>
              <a:t>転移学習</a:t>
            </a:r>
            <a:endParaRPr kumimoji="1" lang="en-US" altLang="ja-JP" dirty="0"/>
          </a:p>
          <a:p>
            <a:pPr lvl="1"/>
            <a:r>
              <a:rPr lang="ja-JP" altLang="en-US"/>
              <a:t>既存のニューラルネットワークの階層の再利用</a:t>
            </a:r>
            <a:endParaRPr lang="en-US" altLang="ja-JP" dirty="0"/>
          </a:p>
          <a:p>
            <a:pPr lvl="2"/>
            <a:r>
              <a:rPr lang="ja-JP" altLang="en-US"/>
              <a:t>よく似ているタスクなら、全ての隠れ層を残して出力層だけを置き換えることを試してみても良い</a:t>
            </a:r>
            <a:endParaRPr lang="en-US" altLang="ja-JP" dirty="0"/>
          </a:p>
          <a:p>
            <a:pPr lvl="1"/>
            <a:r>
              <a:rPr kumimoji="1" lang="ja-JP" altLang="en-US"/>
              <a:t>出力層は新しいものにする</a:t>
            </a:r>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pic>
        <p:nvPicPr>
          <p:cNvPr id="6" name="図 5">
            <a:extLst>
              <a:ext uri="{FF2B5EF4-FFF2-40B4-BE49-F238E27FC236}">
                <a16:creationId xmlns:a16="http://schemas.microsoft.com/office/drawing/2014/main" id="{243820EF-5F56-3E9A-82AC-E801A941CC55}"/>
              </a:ext>
            </a:extLst>
          </p:cNvPr>
          <p:cNvPicPr>
            <a:picLocks noChangeAspect="1"/>
          </p:cNvPicPr>
          <p:nvPr/>
        </p:nvPicPr>
        <p:blipFill>
          <a:blip r:embed="rId3"/>
          <a:stretch>
            <a:fillRect/>
          </a:stretch>
        </p:blipFill>
        <p:spPr>
          <a:xfrm>
            <a:off x="6545177" y="1157311"/>
            <a:ext cx="4628197" cy="3465153"/>
          </a:xfrm>
          <a:prstGeom prst="rect">
            <a:avLst/>
          </a:prstGeom>
        </p:spPr>
      </p:pic>
    </p:spTree>
    <p:extLst>
      <p:ext uri="{BB962C8B-B14F-4D97-AF65-F5344CB8AC3E}">
        <p14:creationId xmlns:p14="http://schemas.microsoft.com/office/powerpoint/2010/main" val="28867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11.2.1 </a:t>
            </a:r>
            <a:r>
              <a:rPr lang="ja-JP" altLang="en-US"/>
              <a:t>事前学習済みの層の再利用</a:t>
            </a:r>
            <a:r>
              <a:rPr lang="en-US" altLang="ja-JP" dirty="0"/>
              <a:t>	</a:t>
            </a:r>
            <a:br>
              <a:rPr lang="en-US" altLang="ja-JP" dirty="0"/>
            </a:br>
            <a:r>
              <a:rPr lang="en-US" altLang="ja-JP" dirty="0"/>
              <a:t>	-</a:t>
            </a:r>
            <a:r>
              <a:rPr lang="en-US" altLang="ja-JP" dirty="0" err="1"/>
              <a:t>Keras</a:t>
            </a:r>
            <a:r>
              <a:rPr lang="ja-JP" altLang="en-US"/>
              <a:t>による転移学習</a:t>
            </a:r>
            <a:r>
              <a:rPr lang="en-US" altLang="ja-JP" dirty="0"/>
              <a:t>					P.347-349</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spTree>
    <p:extLst>
      <p:ext uri="{BB962C8B-B14F-4D97-AF65-F5344CB8AC3E}">
        <p14:creationId xmlns:p14="http://schemas.microsoft.com/office/powerpoint/2010/main" val="32520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11.2.2 </a:t>
            </a:r>
            <a:r>
              <a:rPr lang="ja-JP" altLang="en-US"/>
              <a:t>事前学習済みの層の再利用</a:t>
            </a:r>
            <a:r>
              <a:rPr lang="en-US" altLang="ja-JP" dirty="0"/>
              <a:t>	</a:t>
            </a:r>
            <a:br>
              <a:rPr lang="en-US" altLang="ja-JP" dirty="0"/>
            </a:br>
            <a:r>
              <a:rPr lang="en-US" altLang="ja-JP" dirty="0"/>
              <a:t>	-</a:t>
            </a:r>
            <a:r>
              <a:rPr lang="ja-JP" altLang="en-US"/>
              <a:t>教師なし事前学習</a:t>
            </a:r>
            <a:r>
              <a:rPr lang="en-US" altLang="ja-JP" dirty="0"/>
              <a:t>					P.349-350</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spTree>
    <p:extLst>
      <p:ext uri="{BB962C8B-B14F-4D97-AF65-F5344CB8AC3E}">
        <p14:creationId xmlns:p14="http://schemas.microsoft.com/office/powerpoint/2010/main" val="103692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11.2.3 </a:t>
            </a:r>
            <a:r>
              <a:rPr lang="ja-JP" altLang="en-US"/>
              <a:t>事前学習済みの層の再利用</a:t>
            </a:r>
            <a:r>
              <a:rPr lang="en-US" altLang="ja-JP" dirty="0"/>
              <a:t>	</a:t>
            </a:r>
            <a:br>
              <a:rPr lang="en-US" altLang="ja-JP" dirty="0"/>
            </a:br>
            <a:r>
              <a:rPr lang="en-US" altLang="ja-JP" dirty="0"/>
              <a:t>	-</a:t>
            </a:r>
            <a:r>
              <a:rPr lang="ja-JP" altLang="en-US"/>
              <a:t>関連タスクの事前学習</a:t>
            </a:r>
            <a:r>
              <a:rPr lang="en-US" altLang="ja-JP" dirty="0"/>
              <a:t>					P.350-351</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spTree>
    <p:extLst>
      <p:ext uri="{BB962C8B-B14F-4D97-AF65-F5344CB8AC3E}">
        <p14:creationId xmlns:p14="http://schemas.microsoft.com/office/powerpoint/2010/main" val="205281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08E94-4E48-CE2D-526B-09F4BEED04B2}"/>
              </a:ext>
            </a:extLst>
          </p:cNvPr>
          <p:cNvSpPr>
            <a:spLocks noGrp="1"/>
          </p:cNvSpPr>
          <p:nvPr>
            <p:ph type="title"/>
          </p:nvPr>
        </p:nvSpPr>
        <p:spPr/>
        <p:txBody>
          <a:bodyPr/>
          <a:lstStyle/>
          <a:p>
            <a:r>
              <a:rPr kumimoji="1" lang="ja-JP" altLang="en-US"/>
              <a:t>本日の内容</a:t>
            </a:r>
          </a:p>
        </p:txBody>
      </p:sp>
      <p:sp>
        <p:nvSpPr>
          <p:cNvPr id="3" name="コンテンツ プレースホルダー 2">
            <a:extLst>
              <a:ext uri="{FF2B5EF4-FFF2-40B4-BE49-F238E27FC236}">
                <a16:creationId xmlns:a16="http://schemas.microsoft.com/office/drawing/2014/main" id="{8E624CEE-D7A2-4812-79EC-7C78CA98EC2A}"/>
              </a:ext>
            </a:extLst>
          </p:cNvPr>
          <p:cNvSpPr>
            <a:spLocks noGrp="1"/>
          </p:cNvSpPr>
          <p:nvPr>
            <p:ph sz="half" idx="1"/>
          </p:nvPr>
        </p:nvSpPr>
        <p:spPr>
          <a:xfrm>
            <a:off x="309750" y="834000"/>
            <a:ext cx="5568000" cy="4351339"/>
          </a:xfrm>
        </p:spPr>
        <p:txBody>
          <a:bodyPr/>
          <a:lstStyle/>
          <a:p>
            <a:pPr marL="139700" indent="-139700"/>
            <a:r>
              <a:rPr kumimoji="1" lang="ja-JP" altLang="en-US"/>
              <a:t>勾配消失・爆発問題</a:t>
            </a:r>
            <a:endParaRPr kumimoji="1" lang="en-US" altLang="ja-JP" dirty="0"/>
          </a:p>
          <a:p>
            <a:pPr marL="401638" lvl="1" indent="-79375">
              <a:buFont typeface="+mj-lt"/>
              <a:buAutoNum type="arabicPeriod"/>
            </a:pPr>
            <a:r>
              <a:rPr kumimoji="1" lang="en-US" altLang="ja-JP" dirty="0" err="1"/>
              <a:t>Glorat</a:t>
            </a:r>
            <a:r>
              <a:rPr kumimoji="1" lang="ja-JP" altLang="en-US"/>
              <a:t>と</a:t>
            </a:r>
            <a:r>
              <a:rPr kumimoji="1" lang="en-US" altLang="ja-JP" dirty="0"/>
              <a:t>He</a:t>
            </a:r>
            <a:r>
              <a:rPr kumimoji="1" lang="ja-JP" altLang="en-US"/>
              <a:t>の初期値</a:t>
            </a:r>
            <a:endParaRPr kumimoji="1" lang="en-US" altLang="ja-JP" dirty="0"/>
          </a:p>
          <a:p>
            <a:pPr marL="401638" lvl="1" indent="-79375">
              <a:buFont typeface="+mj-lt"/>
              <a:buAutoNum type="arabicPeriod"/>
            </a:pPr>
            <a:r>
              <a:rPr lang="ja-JP" altLang="en-US"/>
              <a:t>飽和しない活性化関数</a:t>
            </a:r>
            <a:endParaRPr lang="en-US" altLang="ja-JP" dirty="0"/>
          </a:p>
          <a:p>
            <a:pPr marL="401638" lvl="1" indent="-79375">
              <a:buFont typeface="+mj-lt"/>
              <a:buAutoNum type="arabicPeriod"/>
            </a:pPr>
            <a:r>
              <a:rPr kumimoji="1" lang="ja-JP" altLang="en-US"/>
              <a:t>バッチ正規化</a:t>
            </a:r>
            <a:endParaRPr kumimoji="1" lang="en-US" altLang="ja-JP" dirty="0"/>
          </a:p>
          <a:p>
            <a:pPr marL="401638" lvl="1" indent="-79375">
              <a:buFont typeface="+mj-lt"/>
              <a:buAutoNum type="arabicPeriod"/>
            </a:pPr>
            <a:r>
              <a:rPr lang="ja-JP" altLang="en-US"/>
              <a:t>勾配クリッピング</a:t>
            </a:r>
            <a:endParaRPr lang="en-US" altLang="ja-JP" dirty="0"/>
          </a:p>
          <a:p>
            <a:pPr marL="139700" indent="-139700"/>
            <a:r>
              <a:rPr kumimoji="1" lang="ja-JP" altLang="en-US"/>
              <a:t>事前学習済みの層の再利用</a:t>
            </a:r>
            <a:endParaRPr kumimoji="1" lang="en-US" altLang="ja-JP" dirty="0"/>
          </a:p>
          <a:p>
            <a:pPr marL="463550" lvl="1" indent="-182563">
              <a:buFont typeface="+mj-lt"/>
              <a:buAutoNum type="arabicPeriod"/>
            </a:pPr>
            <a:r>
              <a:rPr lang="en-US" altLang="ja-JP" dirty="0" err="1"/>
              <a:t>Keras</a:t>
            </a:r>
            <a:r>
              <a:rPr lang="ja-JP" altLang="en-US"/>
              <a:t>による移転学習</a:t>
            </a:r>
            <a:endParaRPr lang="en-US" altLang="ja-JP" dirty="0"/>
          </a:p>
          <a:p>
            <a:pPr marL="463550" lvl="1" indent="-182563">
              <a:buFont typeface="+mj-lt"/>
              <a:buAutoNum type="arabicPeriod"/>
            </a:pPr>
            <a:r>
              <a:rPr kumimoji="1" lang="ja-JP" altLang="en-US"/>
              <a:t>教師無し事前学習</a:t>
            </a:r>
            <a:endParaRPr kumimoji="1" lang="en-US" altLang="ja-JP" dirty="0"/>
          </a:p>
          <a:p>
            <a:pPr marL="463550" lvl="1" indent="-182563">
              <a:buFont typeface="+mj-lt"/>
              <a:buAutoNum type="arabicPeriod"/>
            </a:pPr>
            <a:r>
              <a:rPr lang="ja-JP" altLang="en-US"/>
              <a:t>関連タスクの事前学習</a:t>
            </a:r>
            <a:endParaRPr lang="en-US" altLang="ja-JP" dirty="0"/>
          </a:p>
        </p:txBody>
      </p:sp>
      <p:sp>
        <p:nvSpPr>
          <p:cNvPr id="4" name="タイトル 1">
            <a:extLst>
              <a:ext uri="{FF2B5EF4-FFF2-40B4-BE49-F238E27FC236}">
                <a16:creationId xmlns:a16="http://schemas.microsoft.com/office/drawing/2014/main" id="{81F4C8E0-838E-493D-7E94-76C99E7F68E7}"/>
              </a:ext>
            </a:extLst>
          </p:cNvPr>
          <p:cNvSpPr txBox="1">
            <a:spLocks/>
          </p:cNvSpPr>
          <p:nvPr/>
        </p:nvSpPr>
        <p:spPr>
          <a:xfrm>
            <a:off x="48000" y="523847"/>
            <a:ext cx="523500" cy="310153"/>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kumimoji="1" sz="1800" b="0" kern="120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lang="en-US" altLang="ja-JP" sz="1600" dirty="0"/>
              <a:t>11</a:t>
            </a:r>
            <a:r>
              <a:rPr lang="ja-JP" altLang="en-US" sz="1600"/>
              <a:t>章</a:t>
            </a:r>
            <a:endParaRPr lang="en-US" altLang="ja-JP" sz="1600" dirty="0"/>
          </a:p>
        </p:txBody>
      </p:sp>
    </p:spTree>
    <p:extLst>
      <p:ext uri="{BB962C8B-B14F-4D97-AF65-F5344CB8AC3E}">
        <p14:creationId xmlns:p14="http://schemas.microsoft.com/office/powerpoint/2010/main" val="316520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75E89-28C9-8861-4A8B-00B647301867}"/>
              </a:ext>
            </a:extLst>
          </p:cNvPr>
          <p:cNvSpPr>
            <a:spLocks noGrp="1"/>
          </p:cNvSpPr>
          <p:nvPr>
            <p:ph type="title"/>
          </p:nvPr>
        </p:nvSpPr>
        <p:spPr>
          <a:xfrm>
            <a:off x="25467" y="54972"/>
            <a:ext cx="10646296" cy="593421"/>
          </a:xfrm>
        </p:spPr>
        <p:txBody>
          <a:bodyPr>
            <a:normAutofit/>
          </a:bodyPr>
          <a:lstStyle/>
          <a:p>
            <a:r>
              <a:rPr kumimoji="1" lang="en-US" altLang="ja-JP" dirty="0"/>
              <a:t>11.1 </a:t>
            </a:r>
            <a:r>
              <a:rPr kumimoji="1" lang="ja-JP" altLang="en-US"/>
              <a:t>勾配消失・爆発問題</a:t>
            </a:r>
            <a:r>
              <a:rPr kumimoji="1" lang="en-US" altLang="ja-JP" dirty="0"/>
              <a:t>		</a:t>
            </a:r>
            <a:br>
              <a:rPr kumimoji="1" lang="en-US" altLang="ja-JP" dirty="0"/>
            </a:br>
            <a:r>
              <a:rPr kumimoji="1" lang="en-US" altLang="ja-JP" dirty="0"/>
              <a:t>	</a:t>
            </a:r>
            <a:r>
              <a:rPr kumimoji="1" lang="ja-JP" altLang="en-US"/>
              <a:t>ー概要</a:t>
            </a:r>
            <a:r>
              <a:rPr kumimoji="1" lang="en-US" altLang="ja-JP" dirty="0"/>
              <a:t> </a:t>
            </a:r>
            <a:r>
              <a:rPr kumimoji="1" lang="ja-JP" altLang="en-US"/>
              <a:t>及び</a:t>
            </a:r>
            <a:r>
              <a:rPr lang="en" altLang="ja-JP" dirty="0"/>
              <a:t> Xavier </a:t>
            </a:r>
            <a:r>
              <a:rPr lang="en" altLang="ja-JP" dirty="0" err="1"/>
              <a:t>Glorot</a:t>
            </a:r>
            <a:r>
              <a:rPr lang="en" altLang="ja-JP" dirty="0"/>
              <a:t> </a:t>
            </a:r>
            <a:r>
              <a:rPr lang="ja-JP" altLang="en-US"/>
              <a:t>と</a:t>
            </a:r>
            <a:r>
              <a:rPr lang="en" altLang="ja-JP" dirty="0" err="1"/>
              <a:t>Yoshua</a:t>
            </a:r>
            <a:r>
              <a:rPr lang="en" altLang="ja-JP" dirty="0"/>
              <a:t> </a:t>
            </a:r>
            <a:r>
              <a:rPr lang="en" altLang="ja-JP" dirty="0" err="1"/>
              <a:t>Bengio</a:t>
            </a:r>
            <a:r>
              <a:rPr lang="ja-JP" altLang="en-US"/>
              <a:t>の論文</a:t>
            </a:r>
            <a:r>
              <a:rPr lang="en-US" altLang="ja-JP" dirty="0"/>
              <a:t>	P.331-333</a:t>
            </a:r>
            <a:endParaRPr kumimoji="1" lang="ja-JP" altLang="en-US"/>
          </a:p>
        </p:txBody>
      </p:sp>
      <p:sp>
        <p:nvSpPr>
          <p:cNvPr id="4" name="コンテンツ プレースホルダー 3">
            <a:extLst>
              <a:ext uri="{FF2B5EF4-FFF2-40B4-BE49-F238E27FC236}">
                <a16:creationId xmlns:a16="http://schemas.microsoft.com/office/drawing/2014/main" id="{9EE37246-44D3-9EB8-F206-9977A13CE07E}"/>
              </a:ext>
            </a:extLst>
          </p:cNvPr>
          <p:cNvSpPr>
            <a:spLocks noGrp="1"/>
          </p:cNvSpPr>
          <p:nvPr>
            <p:ph sz="half" idx="1"/>
          </p:nvPr>
        </p:nvSpPr>
        <p:spPr>
          <a:xfrm>
            <a:off x="537361" y="990600"/>
            <a:ext cx="5350092" cy="5812428"/>
          </a:xfrm>
        </p:spPr>
        <p:txBody>
          <a:bodyPr>
            <a:normAutofit lnSpcReduction="10000"/>
          </a:bodyPr>
          <a:lstStyle/>
          <a:p>
            <a:r>
              <a:rPr lang="ja-JP" altLang="en-US" b="1"/>
              <a:t>概要</a:t>
            </a:r>
            <a:r>
              <a:rPr lang="en-US" altLang="ja-JP" b="1" dirty="0"/>
              <a:t>:</a:t>
            </a:r>
          </a:p>
          <a:p>
            <a:pPr lvl="1"/>
            <a:r>
              <a:rPr lang="ja-JP" altLang="en-US"/>
              <a:t>勾配消失：</a:t>
            </a:r>
            <a:br>
              <a:rPr lang="en-US" altLang="ja-JP" dirty="0"/>
            </a:br>
            <a:r>
              <a:rPr lang="ja-JP" altLang="en-US"/>
              <a:t>バックプロパゲーションが下位に進むにつれ勾配がどんどん緩やかに。下位層の接続の重みはほとんど変わらず訓練が良い解に収束せず</a:t>
            </a:r>
            <a:endParaRPr lang="en-US" altLang="ja-JP" dirty="0"/>
          </a:p>
          <a:p>
            <a:pPr lvl="1"/>
            <a:r>
              <a:rPr lang="ja-JP" altLang="en-US"/>
              <a:t>勾配爆発：</a:t>
            </a:r>
            <a:br>
              <a:rPr lang="en-US" altLang="ja-JP" dirty="0"/>
            </a:br>
            <a:r>
              <a:rPr lang="ja-JP" altLang="en-US"/>
              <a:t>勾配がどんどん急になり、多くの層の重みが更新によってとてつもなく大きく</a:t>
            </a:r>
            <a:endParaRPr lang="en-US" altLang="ja-JP" dirty="0"/>
          </a:p>
          <a:p>
            <a:r>
              <a:rPr lang="en-US" altLang="ja-JP" b="1" dirty="0"/>
              <a:t>2010</a:t>
            </a:r>
            <a:r>
              <a:rPr lang="ja-JP" altLang="en-US" b="1"/>
              <a:t>年：</a:t>
            </a:r>
            <a:r>
              <a:rPr lang="en" altLang="ja-JP" b="1" dirty="0"/>
              <a:t>Xavier </a:t>
            </a:r>
            <a:r>
              <a:rPr lang="en" altLang="ja-JP" b="1" dirty="0" err="1"/>
              <a:t>Glorot</a:t>
            </a:r>
            <a:r>
              <a:rPr lang="en" altLang="ja-JP" b="1" dirty="0"/>
              <a:t> </a:t>
            </a:r>
            <a:r>
              <a:rPr lang="ja-JP" altLang="en-US" b="1"/>
              <a:t>と</a:t>
            </a:r>
            <a:r>
              <a:rPr lang="en" altLang="ja-JP" b="1" dirty="0" err="1"/>
              <a:t>Yoshua</a:t>
            </a:r>
            <a:r>
              <a:rPr lang="en" altLang="ja-JP" b="1" dirty="0"/>
              <a:t> </a:t>
            </a:r>
            <a:r>
              <a:rPr lang="en" altLang="ja-JP" b="1" dirty="0" err="1"/>
              <a:t>Bengio</a:t>
            </a:r>
            <a:r>
              <a:rPr lang="ja-JP" altLang="en-US" b="1"/>
              <a:t>の論文：</a:t>
            </a:r>
            <a:br>
              <a:rPr lang="en-US" altLang="ja-JP" b="1" dirty="0"/>
            </a:br>
            <a:r>
              <a:rPr lang="ja-JP" altLang="en-US"/>
              <a:t>当時もっとも広く使われていた</a:t>
            </a:r>
            <a:r>
              <a:rPr lang="en-US" altLang="ja-JP" dirty="0"/>
              <a:t>(</a:t>
            </a:r>
            <a:r>
              <a:rPr lang="ja-JP" altLang="en-US"/>
              <a:t>ロジスティック</a:t>
            </a:r>
            <a:r>
              <a:rPr lang="en-US" altLang="ja-JP" dirty="0"/>
              <a:t>)</a:t>
            </a:r>
            <a:r>
              <a:rPr lang="ja-JP" altLang="en-US"/>
              <a:t>シグモイド関数と重み初期化テクニックに疑問を呈する</a:t>
            </a:r>
            <a:endParaRPr lang="en-US" altLang="ja-JP" dirty="0"/>
          </a:p>
          <a:p>
            <a:pPr lvl="1"/>
            <a:r>
              <a:rPr lang="ja-JP" altLang="en-US"/>
              <a:t>活性化関数</a:t>
            </a:r>
            <a:endParaRPr lang="en-US" altLang="ja-JP" dirty="0"/>
          </a:p>
          <a:p>
            <a:pPr lvl="2"/>
            <a:r>
              <a:rPr lang="ja-JP" altLang="en-US"/>
              <a:t>シグモイド関数が主流：</a:t>
            </a:r>
            <a:endParaRPr lang="en-US" altLang="ja-JP" dirty="0"/>
          </a:p>
          <a:p>
            <a:pPr lvl="3"/>
            <a:r>
              <a:rPr lang="ja-JP" altLang="en-US"/>
              <a:t>参考資料：ゼロつく</a:t>
            </a:r>
            <a:r>
              <a:rPr lang="en-US" altLang="ja-JP" dirty="0"/>
              <a:t>1</a:t>
            </a:r>
            <a:r>
              <a:rPr lang="ja-JP" altLang="en-US"/>
              <a:t>勉強会</a:t>
            </a:r>
            <a:endParaRPr lang="en-US" altLang="ja-JP" dirty="0"/>
          </a:p>
          <a:p>
            <a:pPr lvl="4"/>
            <a:r>
              <a:rPr lang="en-US" altLang="ja-JP" dirty="0"/>
              <a:t>Sigmoid</a:t>
            </a:r>
            <a:r>
              <a:rPr lang="ja-JP" altLang="en-US"/>
              <a:t>関数とは</a:t>
            </a:r>
            <a:br>
              <a:rPr lang="en-US" altLang="ja-JP" dirty="0"/>
            </a:br>
            <a:r>
              <a:rPr lang="en-US" altLang="ja-JP" dirty="0">
                <a:hlinkClick r:id="rId2"/>
              </a:rPr>
              <a:t>https://github.com/Rei-O/DL-from-scratch-in-KV/blob/main/deep-learning-from-scratch-master/ch03/presentation/3.2.1-3.3.3/note_3.2.1-3.3.3.ipynb</a:t>
            </a:r>
            <a:endParaRPr lang="en-US" altLang="ja-JP" dirty="0"/>
          </a:p>
          <a:p>
            <a:pPr lvl="2"/>
            <a:r>
              <a:rPr lang="ja-JP" altLang="en-US"/>
              <a:t>問題点：</a:t>
            </a:r>
            <a:endParaRPr lang="en-US" altLang="ja-JP" dirty="0"/>
          </a:p>
          <a:p>
            <a:pPr lvl="3"/>
            <a:r>
              <a:rPr lang="ja-JP" altLang="en-US"/>
              <a:t>勾配消失を引き起こしやすい</a:t>
            </a:r>
            <a:endParaRPr lang="en-US" altLang="ja-JP" dirty="0"/>
          </a:p>
          <a:p>
            <a:pPr lvl="4"/>
            <a:r>
              <a:rPr lang="ja-JP" altLang="en-US"/>
              <a:t>参考資料：ゼロつく</a:t>
            </a:r>
            <a:r>
              <a:rPr lang="en-US" altLang="ja-JP" dirty="0"/>
              <a:t>1</a:t>
            </a:r>
            <a:r>
              <a:rPr lang="ja-JP" altLang="en-US"/>
              <a:t>勉強会</a:t>
            </a:r>
            <a:br>
              <a:rPr lang="en-US" altLang="ja-JP" dirty="0"/>
            </a:br>
            <a:r>
              <a:rPr lang="en" altLang="ja-JP" dirty="0">
                <a:hlinkClick r:id="rId3"/>
              </a:rPr>
              <a:t>https://drive.google.com/drive/u/0/folders/1oyyMtoz7J2HUrHbrkXR0lSmeqzclVnIW</a:t>
            </a:r>
            <a:endParaRPr lang="en" altLang="ja-JP" dirty="0"/>
          </a:p>
          <a:p>
            <a:pPr lvl="3"/>
            <a:r>
              <a:rPr lang="ja-JP" altLang="en-US"/>
              <a:t>入力値が大きいと、関数が</a:t>
            </a:r>
            <a:r>
              <a:rPr lang="en-US" altLang="ja-JP" dirty="0"/>
              <a:t>0</a:t>
            </a:r>
            <a:r>
              <a:rPr lang="ja-JP" altLang="en-US"/>
              <a:t>か</a:t>
            </a:r>
            <a:r>
              <a:rPr lang="en-US" altLang="ja-JP" dirty="0"/>
              <a:t>1</a:t>
            </a:r>
            <a:r>
              <a:rPr lang="ja-JP" altLang="en-US"/>
              <a:t>で飽和し、導関数が極端に</a:t>
            </a:r>
            <a:r>
              <a:rPr lang="en-US" altLang="ja-JP" dirty="0"/>
              <a:t>0</a:t>
            </a:r>
            <a:r>
              <a:rPr lang="ja-JP" altLang="en-US"/>
              <a:t>に近くなるため</a:t>
            </a:r>
          </a:p>
        </p:txBody>
      </p:sp>
      <p:sp>
        <p:nvSpPr>
          <p:cNvPr id="7" name="コンテンツ プレースホルダー 6">
            <a:extLst>
              <a:ext uri="{FF2B5EF4-FFF2-40B4-BE49-F238E27FC236}">
                <a16:creationId xmlns:a16="http://schemas.microsoft.com/office/drawing/2014/main" id="{5B36D317-E4DF-3B4E-789B-CF525736C5E5}"/>
              </a:ext>
            </a:extLst>
          </p:cNvPr>
          <p:cNvSpPr>
            <a:spLocks noGrp="1"/>
          </p:cNvSpPr>
          <p:nvPr>
            <p:ph sz="quarter" idx="13"/>
          </p:nvPr>
        </p:nvSpPr>
        <p:spPr>
          <a:xfrm>
            <a:off x="565726" y="7447281"/>
            <a:ext cx="5321727" cy="1243076"/>
          </a:xfrm>
        </p:spPr>
        <p:txBody>
          <a:bodyPr/>
          <a:lstStyle/>
          <a:p>
            <a:endParaRPr lang="ja-JP" altLang="en-US"/>
          </a:p>
        </p:txBody>
      </p:sp>
      <p:sp>
        <p:nvSpPr>
          <p:cNvPr id="8" name="コンテンツ プレースホルダー 7">
            <a:extLst>
              <a:ext uri="{FF2B5EF4-FFF2-40B4-BE49-F238E27FC236}">
                <a16:creationId xmlns:a16="http://schemas.microsoft.com/office/drawing/2014/main" id="{769BDAC0-159E-460D-5EEF-6CB2B2759CD4}"/>
              </a:ext>
            </a:extLst>
          </p:cNvPr>
          <p:cNvSpPr>
            <a:spLocks noGrp="1"/>
          </p:cNvSpPr>
          <p:nvPr>
            <p:ph sz="quarter" idx="14"/>
          </p:nvPr>
        </p:nvSpPr>
        <p:spPr/>
        <p:txBody>
          <a:bodyPr/>
          <a:lstStyle/>
          <a:p>
            <a:endParaRPr lang="ja-JP" altLang="en-US"/>
          </a:p>
        </p:txBody>
      </p:sp>
      <p:pic>
        <p:nvPicPr>
          <p:cNvPr id="9" name="図 8">
            <a:extLst>
              <a:ext uri="{FF2B5EF4-FFF2-40B4-BE49-F238E27FC236}">
                <a16:creationId xmlns:a16="http://schemas.microsoft.com/office/drawing/2014/main" id="{130AB6BF-CEF4-DC2E-8DFE-A623D017FFA7}"/>
              </a:ext>
            </a:extLst>
          </p:cNvPr>
          <p:cNvPicPr>
            <a:picLocks noChangeAspect="1"/>
          </p:cNvPicPr>
          <p:nvPr/>
        </p:nvPicPr>
        <p:blipFill rotWithShape="1">
          <a:blip r:embed="rId4"/>
          <a:srcRect l="9093"/>
          <a:stretch/>
        </p:blipFill>
        <p:spPr>
          <a:xfrm>
            <a:off x="6135366" y="1376858"/>
            <a:ext cx="4257580" cy="5430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テキスト ボックス 10">
            <a:extLst>
              <a:ext uri="{FF2B5EF4-FFF2-40B4-BE49-F238E27FC236}">
                <a16:creationId xmlns:a16="http://schemas.microsoft.com/office/drawing/2014/main" id="{D3C4B665-D76E-37A2-34F3-25C063644A7E}"/>
              </a:ext>
            </a:extLst>
          </p:cNvPr>
          <p:cNvSpPr txBox="1"/>
          <p:nvPr/>
        </p:nvSpPr>
        <p:spPr>
          <a:xfrm>
            <a:off x="6056635" y="1188014"/>
            <a:ext cx="4257581" cy="276999"/>
          </a:xfrm>
          <a:prstGeom prst="rect">
            <a:avLst/>
          </a:prstGeom>
          <a:noFill/>
        </p:spPr>
        <p:txBody>
          <a:bodyPr wrap="square">
            <a:spAutoFit/>
          </a:bodyPr>
          <a:lstStyle/>
          <a:p>
            <a:r>
              <a:rPr lang="ja-JP" altLang="en-US" sz="1200"/>
              <a:t>ゼロつく</a:t>
            </a:r>
            <a:r>
              <a:rPr lang="en-US" altLang="ja-JP" sz="1200" dirty="0"/>
              <a:t>1</a:t>
            </a:r>
            <a:r>
              <a:rPr lang="ja-JP" altLang="en-US" sz="1200"/>
              <a:t>勉強会資料：</a:t>
            </a:r>
            <a:r>
              <a:rPr lang="en-US" altLang="ja-JP" sz="1200" dirty="0"/>
              <a:t>3.2</a:t>
            </a:r>
            <a:r>
              <a:rPr lang="ja-JP" altLang="en-US" sz="1200"/>
              <a:t>活性化関数</a:t>
            </a:r>
            <a:r>
              <a:rPr lang="en-US" altLang="ja-JP" sz="1200" dirty="0"/>
              <a:t>(</a:t>
            </a:r>
            <a:r>
              <a:rPr lang="ja-JP" altLang="en-US" sz="1200"/>
              <a:t>れいさん資料より</a:t>
            </a:r>
            <a:r>
              <a:rPr lang="en-US" altLang="ja-JP" sz="1200" dirty="0"/>
              <a:t>)</a:t>
            </a:r>
            <a:endParaRPr lang="ja-JP" altLang="en-US" sz="1200"/>
          </a:p>
        </p:txBody>
      </p:sp>
      <p:pic>
        <p:nvPicPr>
          <p:cNvPr id="12" name="図 11">
            <a:extLst>
              <a:ext uri="{FF2B5EF4-FFF2-40B4-BE49-F238E27FC236}">
                <a16:creationId xmlns:a16="http://schemas.microsoft.com/office/drawing/2014/main" id="{DA9E21EB-F16E-3B85-6B13-756081240D8E}"/>
              </a:ext>
            </a:extLst>
          </p:cNvPr>
          <p:cNvPicPr>
            <a:picLocks noChangeAspect="1"/>
          </p:cNvPicPr>
          <p:nvPr/>
        </p:nvPicPr>
        <p:blipFill>
          <a:blip r:embed="rId5"/>
          <a:stretch>
            <a:fillRect/>
          </a:stretch>
        </p:blipFill>
        <p:spPr>
          <a:xfrm>
            <a:off x="9385501" y="4902706"/>
            <a:ext cx="2799359" cy="19010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テキスト ボックス 12">
            <a:extLst>
              <a:ext uri="{FF2B5EF4-FFF2-40B4-BE49-F238E27FC236}">
                <a16:creationId xmlns:a16="http://schemas.microsoft.com/office/drawing/2014/main" id="{2BD08C2B-4E27-F49D-F24F-5615B9101B63}"/>
              </a:ext>
            </a:extLst>
          </p:cNvPr>
          <p:cNvSpPr txBox="1"/>
          <p:nvPr/>
        </p:nvSpPr>
        <p:spPr>
          <a:xfrm>
            <a:off x="9451017" y="4679944"/>
            <a:ext cx="1726398" cy="276999"/>
          </a:xfrm>
          <a:prstGeom prst="rect">
            <a:avLst/>
          </a:prstGeom>
          <a:noFill/>
        </p:spPr>
        <p:txBody>
          <a:bodyPr wrap="square">
            <a:spAutoFit/>
          </a:bodyPr>
          <a:lstStyle/>
          <a:p>
            <a:r>
              <a:rPr lang="ja-JP" altLang="en-US" sz="1200"/>
              <a:t>実践機械学習：図</a:t>
            </a:r>
            <a:r>
              <a:rPr lang="en-US" altLang="ja-JP" sz="1200" dirty="0"/>
              <a:t>11-1</a:t>
            </a:r>
            <a:endParaRPr lang="ja-JP" altLang="en-US" sz="1200"/>
          </a:p>
        </p:txBody>
      </p:sp>
    </p:spTree>
    <p:extLst>
      <p:ext uri="{BB962C8B-B14F-4D97-AF65-F5344CB8AC3E}">
        <p14:creationId xmlns:p14="http://schemas.microsoft.com/office/powerpoint/2010/main" val="4564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C87E1-49AC-622F-9E1A-24B5ED27BC21}"/>
              </a:ext>
            </a:extLst>
          </p:cNvPr>
          <p:cNvSpPr>
            <a:spLocks noGrp="1"/>
          </p:cNvSpPr>
          <p:nvPr>
            <p:ph type="title"/>
          </p:nvPr>
        </p:nvSpPr>
        <p:spPr>
          <a:xfrm>
            <a:off x="25467" y="54972"/>
            <a:ext cx="10646296" cy="553998"/>
          </a:xfrm>
        </p:spPr>
        <p:txBody>
          <a:bodyPr/>
          <a:lstStyle/>
          <a:p>
            <a:r>
              <a:rPr lang="en-US" altLang="ja-JP" dirty="0"/>
              <a:t>11.1.1 </a:t>
            </a:r>
            <a:r>
              <a:rPr lang="ja-JP" altLang="en-US"/>
              <a:t>勾配消失・爆発問題</a:t>
            </a:r>
            <a:r>
              <a:rPr lang="en-US" altLang="ja-JP" dirty="0"/>
              <a:t>	</a:t>
            </a:r>
            <a:br>
              <a:rPr lang="en-US" altLang="ja-JP" dirty="0"/>
            </a:br>
            <a:r>
              <a:rPr lang="en-US" altLang="ja-JP" dirty="0"/>
              <a:t>	-</a:t>
            </a:r>
            <a:r>
              <a:rPr lang="en-US" altLang="ja-JP" dirty="0" err="1"/>
              <a:t>Glorot</a:t>
            </a:r>
            <a:r>
              <a:rPr lang="ja-JP" altLang="en-US"/>
              <a:t>と</a:t>
            </a:r>
            <a:r>
              <a:rPr lang="en-US" altLang="ja-JP" dirty="0"/>
              <a:t>He</a:t>
            </a:r>
            <a:r>
              <a:rPr lang="ja-JP" altLang="en-US"/>
              <a:t>の初期値</a:t>
            </a:r>
            <a:r>
              <a:rPr lang="en-US" altLang="ja-JP" dirty="0"/>
              <a:t>				P.333-334</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2EFD41B-36E6-5BBA-8C6A-71B17B044F04}"/>
                  </a:ext>
                </a:extLst>
              </p:cNvPr>
              <p:cNvSpPr>
                <a:spLocks noGrp="1"/>
              </p:cNvSpPr>
              <p:nvPr>
                <p:ph sz="half" idx="1"/>
              </p:nvPr>
            </p:nvSpPr>
            <p:spPr>
              <a:xfrm>
                <a:off x="537361" y="1317001"/>
                <a:ext cx="5350092" cy="3906262"/>
              </a:xfrm>
            </p:spPr>
            <p:txBody>
              <a:bodyPr/>
              <a:lstStyle/>
              <a:p>
                <a:r>
                  <a:rPr lang="ja-JP" altLang="en-US"/>
                  <a:t>不安定な勾配問題を大幅に緩和する方法</a:t>
                </a:r>
                <a:endParaRPr lang="en-US" altLang="ja-JP" dirty="0"/>
              </a:p>
              <a:p>
                <a:pPr lvl="1"/>
                <a:r>
                  <a:rPr lang="ja-JP" altLang="en-US"/>
                  <a:t>以下の両者の分散をできるだけ小さくする必要あり</a:t>
                </a:r>
                <a:endParaRPr lang="en-US" altLang="ja-JP" dirty="0"/>
              </a:p>
              <a:p>
                <a:pPr lvl="2"/>
                <a:r>
                  <a:rPr kumimoji="1" lang="ja-JP" altLang="en-US"/>
                  <a:t>各層の出力の分散</a:t>
                </a:r>
                <a:endParaRPr kumimoji="1" lang="en-US" altLang="ja-JP" dirty="0"/>
              </a:p>
              <a:p>
                <a:pPr lvl="2"/>
                <a:r>
                  <a:rPr lang="ja-JP" altLang="en-US"/>
                  <a:t>各層の入力の分散</a:t>
                </a:r>
                <a:endParaRPr lang="en-US" altLang="ja-JP" dirty="0"/>
              </a:p>
              <a:p>
                <a:pPr lvl="1"/>
                <a:r>
                  <a:rPr kumimoji="1" lang="ja-JP" altLang="en-US"/>
                  <a:t>手段</a:t>
                </a:r>
                <a:endParaRPr kumimoji="1" lang="en-US" altLang="ja-JP" dirty="0"/>
              </a:p>
              <a:p>
                <a:pPr lvl="2"/>
                <a:r>
                  <a:rPr lang="ja-JP" altLang="en-US"/>
                  <a:t>各層の接続重みを無作為に初期化する</a:t>
                </a:r>
                <a:r>
                  <a:rPr lang="en-US" altLang="ja-JP" dirty="0"/>
                  <a:t>(</a:t>
                </a:r>
                <a:r>
                  <a:rPr lang="ja-JP" altLang="en-US"/>
                  <a:t>式</a:t>
                </a:r>
                <a:r>
                  <a:rPr lang="en-US" altLang="ja-JP" dirty="0"/>
                  <a:t>11-1)</a:t>
                </a:r>
                <a:br>
                  <a:rPr lang="en-US" altLang="ja-JP" dirty="0"/>
                </a:br>
                <a:r>
                  <a:rPr lang="en-US" altLang="ja-JP" dirty="0"/>
                  <a:t>*</a:t>
                </a:r>
                <a:r>
                  <a:rPr lang="ja-JP" altLang="en-US"/>
                  <a:t>ここで、</a:t>
                </a:r>
                <a14:m>
                  <m:oMath xmlns:m="http://schemas.openxmlformats.org/officeDocument/2006/math">
                    <m:sSub>
                      <m:sSubPr>
                        <m:ctrlPr>
                          <a:rPr lang="en" altLang="ja-JP" i="1" smtClean="0">
                            <a:latin typeface="Cambria Math" panose="02040503050406030204" pitchFamily="18" charset="0"/>
                          </a:rPr>
                        </m:ctrlPr>
                      </m:sSubPr>
                      <m:e>
                        <m:r>
                          <a:rPr lang="en-US" altLang="ja-JP" b="0" i="1" smtClean="0">
                            <a:latin typeface="Cambria Math" panose="02040503050406030204" pitchFamily="18" charset="0"/>
                          </a:rPr>
                          <m:t>𝑓𝑎𝑛</m:t>
                        </m:r>
                      </m:e>
                      <m:sub>
                        <m:r>
                          <a:rPr lang="en-US" altLang="ja-JP" b="0" i="1" smtClean="0">
                            <a:latin typeface="Cambria Math" panose="02040503050406030204" pitchFamily="18" charset="0"/>
                          </a:rPr>
                          <m:t>𝑎𝑣𝑔</m:t>
                        </m:r>
                        <m:r>
                          <a:rPr lang="en-US" altLang="ja-JP" b="0" i="1" smtClean="0">
                            <a:latin typeface="Cambria Math" panose="02040503050406030204" pitchFamily="18" charset="0"/>
                          </a:rPr>
                          <m:t> </m:t>
                        </m:r>
                      </m:sub>
                    </m:sSub>
                  </m:oMath>
                </a14:m>
                <a:r>
                  <a:rPr kumimoji="1" lang="en-US" altLang="ja-JP" dirty="0"/>
                  <a:t>= </a:t>
                </a:r>
                <a14:m>
                  <m:oMath xmlns:m="http://schemas.openxmlformats.org/officeDocument/2006/math">
                    <m:sSub>
                      <m:sSubPr>
                        <m:ctrlPr>
                          <a:rPr lang="en" altLang="ja-JP" i="1">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𝑓𝑎𝑛</m:t>
                        </m:r>
                      </m:e>
                      <m:sub>
                        <m:r>
                          <a:rPr lang="en-US" altLang="ja-JP" b="0" i="1" smtClean="0">
                            <a:latin typeface="Cambria Math" panose="02040503050406030204" pitchFamily="18" charset="0"/>
                          </a:rPr>
                          <m:t>𝑖𝑛</m:t>
                        </m:r>
                      </m:sub>
                    </m:sSub>
                  </m:oMath>
                </a14:m>
                <a:r>
                  <a:rPr kumimoji="1" lang="en-US" altLang="ja-JP" dirty="0"/>
                  <a:t> +</a:t>
                </a:r>
                <a:r>
                  <a:rPr lang="en" altLang="ja-JP" dirty="0"/>
                  <a:t> </a:t>
                </a:r>
                <a14:m>
                  <m:oMath xmlns:m="http://schemas.openxmlformats.org/officeDocument/2006/math">
                    <m:sSub>
                      <m:sSubPr>
                        <m:ctrlPr>
                          <a:rPr lang="en" altLang="ja-JP" i="1">
                            <a:latin typeface="Cambria Math" panose="02040503050406030204" pitchFamily="18" charset="0"/>
                          </a:rPr>
                        </m:ctrlPr>
                      </m:sSubPr>
                      <m:e>
                        <m:r>
                          <a:rPr lang="en-US" altLang="ja-JP" i="1">
                            <a:latin typeface="Cambria Math" panose="02040503050406030204" pitchFamily="18" charset="0"/>
                          </a:rPr>
                          <m:t>𝑓𝑎𝑛</m:t>
                        </m:r>
                      </m:e>
                      <m:sub>
                        <m:r>
                          <a:rPr lang="en-US" altLang="ja-JP" b="0" i="1" smtClean="0">
                            <a:latin typeface="Cambria Math" panose="02040503050406030204" pitchFamily="18" charset="0"/>
                          </a:rPr>
                          <m:t>𝑜𝑢𝑡</m:t>
                        </m:r>
                        <m:r>
                          <a:rPr lang="en-US" altLang="ja-JP" b="0" i="1" smtClean="0">
                            <a:latin typeface="Cambria Math" panose="02040503050406030204" pitchFamily="18" charset="0"/>
                          </a:rPr>
                          <m:t>) </m:t>
                        </m:r>
                      </m:sub>
                    </m:sSub>
                    <m:r>
                      <a:rPr lang="en-US" altLang="ja-JP" b="0" i="1" smtClean="0">
                        <a:latin typeface="Cambria Math" panose="02040503050406030204" pitchFamily="18" charset="0"/>
                      </a:rPr>
                      <m:t> /2</m:t>
                    </m:r>
                  </m:oMath>
                </a14:m>
                <a:endParaRPr kumimoji="1" lang="en-US" altLang="ja-JP" dirty="0"/>
              </a:p>
              <a:p>
                <a:pPr lvl="1"/>
                <a:r>
                  <a:rPr lang="ja-JP" altLang="en-US"/>
                  <a:t>初期化方法</a:t>
                </a:r>
                <a:endParaRPr lang="en-US" altLang="ja-JP" dirty="0"/>
              </a:p>
              <a:p>
                <a:pPr lvl="2"/>
                <a:r>
                  <a:rPr lang="en-US" altLang="ja-JP" dirty="0" err="1"/>
                  <a:t>Keras</a:t>
                </a:r>
                <a:r>
                  <a:rPr lang="ja-JP" altLang="en-US"/>
                  <a:t>のデフォルト</a:t>
                </a:r>
                <a:endParaRPr lang="en-US" altLang="ja-JP" dirty="0"/>
              </a:p>
              <a:p>
                <a:pPr lvl="3"/>
                <a:r>
                  <a:rPr kumimoji="1" lang="en-US" altLang="ja-JP" dirty="0" err="1"/>
                  <a:t>Glorot</a:t>
                </a:r>
                <a:endParaRPr kumimoji="1" lang="en-US" altLang="ja-JP" dirty="0"/>
              </a:p>
              <a:p>
                <a:pPr lvl="2"/>
                <a:r>
                  <a:rPr lang="en-US" altLang="ja-JP" dirty="0" err="1"/>
                  <a:t>ReLU</a:t>
                </a:r>
                <a:r>
                  <a:rPr lang="ja-JP" altLang="en-US"/>
                  <a:t>関数</a:t>
                </a:r>
                <a:endParaRPr lang="en-US" altLang="ja-JP" dirty="0"/>
              </a:p>
              <a:p>
                <a:pPr lvl="3"/>
                <a:r>
                  <a:rPr kumimoji="1" lang="en-US" altLang="ja-JP" dirty="0"/>
                  <a:t>He</a:t>
                </a:r>
              </a:p>
              <a:p>
                <a:pPr lvl="4"/>
                <a:r>
                  <a:rPr lang="ja-JP" altLang="en-US"/>
                  <a:t>層を作る際は、右の通り</a:t>
                </a:r>
                <a:r>
                  <a:rPr lang="en-US" altLang="ja-JP" dirty="0"/>
                  <a:t>He</a:t>
                </a:r>
                <a:r>
                  <a:rPr lang="ja-JP" altLang="en-US"/>
                  <a:t>初期化が必要</a:t>
                </a:r>
                <a:endParaRPr lang="en-US" altLang="ja-JP" dirty="0"/>
              </a:p>
              <a:p>
                <a:pPr lvl="2"/>
                <a:r>
                  <a:rPr kumimoji="1" lang="en-US" altLang="ja-JP" dirty="0"/>
                  <a:t>He</a:t>
                </a:r>
                <a:r>
                  <a:rPr kumimoji="1" lang="ja-JP" altLang="en-US"/>
                  <a:t>初期化を使いたいが</a:t>
                </a:r>
                <a:r>
                  <a:rPr lang="ja-JP" altLang="en-US"/>
                  <a:t>、</a:t>
                </a:r>
                <a14:m>
                  <m:oMath xmlns:m="http://schemas.openxmlformats.org/officeDocument/2006/math">
                    <m:sSub>
                      <m:sSubPr>
                        <m:ctrlPr>
                          <a:rPr lang="en" altLang="ja-JP" i="1">
                            <a:latin typeface="Cambria Math" panose="02040503050406030204" pitchFamily="18" charset="0"/>
                          </a:rPr>
                        </m:ctrlPr>
                      </m:sSubPr>
                      <m:e>
                        <m:r>
                          <a:rPr lang="en-US" altLang="ja-JP" i="1">
                            <a:latin typeface="Cambria Math" panose="02040503050406030204" pitchFamily="18" charset="0"/>
                          </a:rPr>
                          <m:t>𝑓𝑎𝑛</m:t>
                        </m:r>
                      </m:e>
                      <m:sub>
                        <m:r>
                          <a:rPr lang="en-US" altLang="ja-JP" i="1">
                            <a:latin typeface="Cambria Math" panose="02040503050406030204" pitchFamily="18" charset="0"/>
                          </a:rPr>
                          <m:t>𝑖𝑛</m:t>
                        </m:r>
                      </m:sub>
                    </m:sSub>
                  </m:oMath>
                </a14:m>
                <a:r>
                  <a:rPr lang="ja-JP" altLang="en-US" i="1">
                    <a:latin typeface="Cambria Math" panose="02040503050406030204" pitchFamily="18" charset="0"/>
                  </a:rPr>
                  <a:t>ではなく</a:t>
                </a:r>
                <a14:m>
                  <m:oMath xmlns:m="http://schemas.openxmlformats.org/officeDocument/2006/math">
                    <m:sSub>
                      <m:sSubPr>
                        <m:ctrlPr>
                          <a:rPr lang="en" altLang="ja-JP" i="1" smtClean="0">
                            <a:latin typeface="Cambria Math" panose="02040503050406030204" pitchFamily="18" charset="0"/>
                          </a:rPr>
                        </m:ctrlPr>
                      </m:sSubPr>
                      <m:e>
                        <m:r>
                          <a:rPr lang="en-US" altLang="ja-JP" i="1">
                            <a:latin typeface="Cambria Math" panose="02040503050406030204" pitchFamily="18" charset="0"/>
                          </a:rPr>
                          <m:t>𝑓𝑎𝑛</m:t>
                        </m:r>
                      </m:e>
                      <m:sub>
                        <m:r>
                          <a:rPr lang="en-US" altLang="ja-JP" i="1">
                            <a:latin typeface="Cambria Math" panose="02040503050406030204" pitchFamily="18" charset="0"/>
                          </a:rPr>
                          <m:t>𝑎𝑣𝑔</m:t>
                        </m:r>
                        <m:r>
                          <a:rPr lang="en-US" altLang="ja-JP" i="1">
                            <a:latin typeface="Cambria Math" panose="02040503050406030204" pitchFamily="18" charset="0"/>
                          </a:rPr>
                          <m:t> </m:t>
                        </m:r>
                      </m:sub>
                    </m:sSub>
                  </m:oMath>
                </a14:m>
                <a:r>
                  <a:rPr kumimoji="1" lang="ja-JP" altLang="en-US"/>
                  <a:t>を基礎にしたい場合は</a:t>
                </a:r>
                <a:r>
                  <a:rPr kumimoji="1" lang="en-US" altLang="ja-JP" dirty="0" err="1"/>
                  <a:t>VarianceScaling</a:t>
                </a:r>
                <a:r>
                  <a:rPr kumimoji="1" lang="ja-JP" altLang="en-US"/>
                  <a:t>初期化子を使用</a:t>
                </a:r>
              </a:p>
            </p:txBody>
          </p:sp>
        </mc:Choice>
        <mc:Fallback>
          <p:sp>
            <p:nvSpPr>
              <p:cNvPr id="3" name="コンテンツ プレースホルダー 2">
                <a:extLst>
                  <a:ext uri="{FF2B5EF4-FFF2-40B4-BE49-F238E27FC236}">
                    <a16:creationId xmlns:a16="http://schemas.microsoft.com/office/drawing/2014/main" id="{12EFD41B-36E6-5BBA-8C6A-71B17B044F04}"/>
                  </a:ext>
                </a:extLst>
              </p:cNvPr>
              <p:cNvSpPr>
                <a:spLocks noGrp="1" noRot="1" noChangeAspect="1" noMove="1" noResize="1" noEditPoints="1" noAdjustHandles="1" noChangeArrowheads="1" noChangeShapeType="1" noTextEdit="1"/>
              </p:cNvSpPr>
              <p:nvPr>
                <p:ph sz="half" idx="1"/>
              </p:nvPr>
            </p:nvSpPr>
            <p:spPr>
              <a:xfrm>
                <a:off x="537361" y="1317001"/>
                <a:ext cx="5350092" cy="3906262"/>
              </a:xfrm>
              <a:blipFill>
                <a:blip r:embed="rId3"/>
                <a:stretch>
                  <a:fillRect l="-2607" t="-2913" r="-1185" b="-2265"/>
                </a:stretch>
              </a:blipFill>
            </p:spPr>
            <p:txBody>
              <a:bodyPr/>
              <a:lstStyle/>
              <a:p>
                <a:r>
                  <a:rPr lang="ja-JP" altLang="en-US">
                    <a:noFill/>
                  </a:rPr>
                  <a:t> </a:t>
                </a:r>
              </a:p>
            </p:txBody>
          </p:sp>
        </mc:Fallback>
      </mc:AlternateContent>
      <p:sp>
        <p:nvSpPr>
          <p:cNvPr id="4" name="コンテンツ プレースホルダー 3">
            <a:extLst>
              <a:ext uri="{FF2B5EF4-FFF2-40B4-BE49-F238E27FC236}">
                <a16:creationId xmlns:a16="http://schemas.microsoft.com/office/drawing/2014/main" id="{F81D4DB4-6357-82B6-77D1-334CE201A45D}"/>
              </a:ext>
            </a:extLst>
          </p:cNvPr>
          <p:cNvSpPr>
            <a:spLocks noGrp="1"/>
          </p:cNvSpPr>
          <p:nvPr>
            <p:ph sz="quarter" idx="13"/>
          </p:nvPr>
        </p:nvSpPr>
        <p:spPr>
          <a:xfrm>
            <a:off x="517601" y="5388599"/>
            <a:ext cx="5321727" cy="1243076"/>
          </a:xfrm>
        </p:spPr>
        <p:txBody>
          <a:bodyPr/>
          <a:lstStyle/>
          <a:p>
            <a:endParaRPr lang="ja-JP" altLang="en-US"/>
          </a:p>
        </p:txBody>
      </p:sp>
      <p:sp>
        <p:nvSpPr>
          <p:cNvPr id="5" name="コンテンツ プレースホルダー 4">
            <a:extLst>
              <a:ext uri="{FF2B5EF4-FFF2-40B4-BE49-F238E27FC236}">
                <a16:creationId xmlns:a16="http://schemas.microsoft.com/office/drawing/2014/main" id="{E661B2DB-702E-993C-FEEF-684D8322041A}"/>
              </a:ext>
            </a:extLst>
          </p:cNvPr>
          <p:cNvSpPr>
            <a:spLocks noGrp="1"/>
          </p:cNvSpPr>
          <p:nvPr>
            <p:ph sz="quarter" idx="14"/>
          </p:nvPr>
        </p:nvSpPr>
        <p:spPr/>
        <p:txBody>
          <a:bodyPr/>
          <a:lstStyle/>
          <a:p>
            <a:endParaRPr lang="ja-JP" altLang="en-US"/>
          </a:p>
        </p:txBody>
      </p:sp>
      <p:pic>
        <p:nvPicPr>
          <p:cNvPr id="7" name="図 6">
            <a:extLst>
              <a:ext uri="{FF2B5EF4-FFF2-40B4-BE49-F238E27FC236}">
                <a16:creationId xmlns:a16="http://schemas.microsoft.com/office/drawing/2014/main" id="{EB4D903B-E077-D425-1990-3D29ABF5D1D9}"/>
              </a:ext>
            </a:extLst>
          </p:cNvPr>
          <p:cNvPicPr>
            <a:picLocks noChangeAspect="1"/>
          </p:cNvPicPr>
          <p:nvPr/>
        </p:nvPicPr>
        <p:blipFill>
          <a:blip r:embed="rId4"/>
          <a:stretch>
            <a:fillRect/>
          </a:stretch>
        </p:blipFill>
        <p:spPr>
          <a:xfrm>
            <a:off x="6096000" y="1198841"/>
            <a:ext cx="5901834" cy="1626603"/>
          </a:xfrm>
          <a:prstGeom prst="rect">
            <a:avLst/>
          </a:prstGeom>
        </p:spPr>
      </p:pic>
      <p:pic>
        <p:nvPicPr>
          <p:cNvPr id="8" name="図 7">
            <a:extLst>
              <a:ext uri="{FF2B5EF4-FFF2-40B4-BE49-F238E27FC236}">
                <a16:creationId xmlns:a16="http://schemas.microsoft.com/office/drawing/2014/main" id="{06BB637D-16AA-E3E5-A974-530DCAAF4CC9}"/>
              </a:ext>
            </a:extLst>
          </p:cNvPr>
          <p:cNvPicPr>
            <a:picLocks noChangeAspect="1"/>
          </p:cNvPicPr>
          <p:nvPr/>
        </p:nvPicPr>
        <p:blipFill>
          <a:blip r:embed="rId5"/>
          <a:stretch>
            <a:fillRect/>
          </a:stretch>
        </p:blipFill>
        <p:spPr>
          <a:xfrm>
            <a:off x="6304549" y="2914700"/>
            <a:ext cx="5448300" cy="1346200"/>
          </a:xfrm>
          <a:prstGeom prst="rect">
            <a:avLst/>
          </a:prstGeom>
        </p:spPr>
      </p:pic>
      <p:sp>
        <p:nvSpPr>
          <p:cNvPr id="10" name="テキスト ボックス 9">
            <a:extLst>
              <a:ext uri="{FF2B5EF4-FFF2-40B4-BE49-F238E27FC236}">
                <a16:creationId xmlns:a16="http://schemas.microsoft.com/office/drawing/2014/main" id="{86B4F2E6-23BD-877B-A349-ED338F6FAA98}"/>
              </a:ext>
            </a:extLst>
          </p:cNvPr>
          <p:cNvSpPr txBox="1"/>
          <p:nvPr/>
        </p:nvSpPr>
        <p:spPr>
          <a:xfrm>
            <a:off x="6096000" y="4350156"/>
            <a:ext cx="4419600" cy="439558"/>
          </a:xfrm>
          <a:prstGeom prst="rect">
            <a:avLst/>
          </a:prstGeom>
          <a:solidFill>
            <a:schemeClr val="tx1">
              <a:lumMod val="85000"/>
              <a:lumOff val="15000"/>
            </a:schemeClr>
          </a:solidFill>
        </p:spPr>
        <p:txBody>
          <a:bodyPr wrap="square" lIns="0" tIns="0" rIns="0" bIns="0">
            <a:spAutoFit/>
          </a:bodyPr>
          <a:lstStyle/>
          <a:p>
            <a:r>
              <a:rPr lang="en" altLang="ja-JP" sz="1400" b="0" dirty="0" err="1">
                <a:solidFill>
                  <a:srgbClr val="D4D4D4"/>
                </a:solidFill>
                <a:effectLst/>
                <a:latin typeface="Menlo" panose="020B0609030804020204" pitchFamily="49" charset="0"/>
              </a:rPr>
              <a:t>keras.layers.Dense</a:t>
            </a:r>
            <a:r>
              <a:rPr lang="en" altLang="ja-JP" sz="1400" b="0" dirty="0">
                <a:solidFill>
                  <a:srgbClr val="D4D4D4"/>
                </a:solidFill>
                <a:effectLst/>
                <a:latin typeface="Menlo" panose="020B0609030804020204" pitchFamily="49" charset="0"/>
              </a:rPr>
              <a:t>(</a:t>
            </a:r>
            <a:r>
              <a:rPr lang="en" altLang="ja-JP" sz="1400" b="0" dirty="0">
                <a:solidFill>
                  <a:srgbClr val="B5CEA8"/>
                </a:solidFill>
                <a:effectLst/>
                <a:latin typeface="Menlo" panose="020B0609030804020204" pitchFamily="49" charset="0"/>
              </a:rPr>
              <a:t>10</a:t>
            </a:r>
            <a:r>
              <a:rPr lang="en" altLang="ja-JP" sz="1400" b="0" dirty="0">
                <a:solidFill>
                  <a:srgbClr val="D4D4D4"/>
                </a:solidFill>
                <a:effectLst/>
                <a:latin typeface="Menlo" panose="020B0609030804020204" pitchFamily="49" charset="0"/>
              </a:rPr>
              <a:t>, </a:t>
            </a:r>
            <a:r>
              <a:rPr lang="en" altLang="ja-JP" sz="1400" b="0" dirty="0">
                <a:solidFill>
                  <a:srgbClr val="9CDCFE"/>
                </a:solidFill>
                <a:effectLst/>
                <a:latin typeface="Menlo" panose="020B0609030804020204" pitchFamily="49" charset="0"/>
              </a:rPr>
              <a:t>activation</a:t>
            </a:r>
            <a:r>
              <a:rPr lang="en" altLang="ja-JP" sz="1400" b="0" dirty="0">
                <a:solidFill>
                  <a:srgbClr val="D4D4D4"/>
                </a:solidFill>
                <a:effectLst/>
                <a:latin typeface="Menlo" panose="020B0609030804020204" pitchFamily="49" charset="0"/>
              </a:rPr>
              <a:t>=</a:t>
            </a:r>
            <a:r>
              <a:rPr lang="en" altLang="ja-JP" sz="1400" b="0" dirty="0">
                <a:solidFill>
                  <a:srgbClr val="CE9178"/>
                </a:solidFill>
                <a:effectLst/>
                <a:latin typeface="Menlo" panose="020B0609030804020204" pitchFamily="49" charset="0"/>
              </a:rPr>
              <a:t>"</a:t>
            </a:r>
            <a:r>
              <a:rPr lang="en" altLang="ja-JP" sz="1400" b="0" dirty="0" err="1">
                <a:solidFill>
                  <a:srgbClr val="CE9178"/>
                </a:solidFill>
                <a:effectLst/>
                <a:latin typeface="Menlo" panose="020B0609030804020204" pitchFamily="49" charset="0"/>
              </a:rPr>
              <a:t>relu</a:t>
            </a:r>
            <a:r>
              <a:rPr lang="en" altLang="ja-JP" sz="1400" b="0" dirty="0">
                <a:solidFill>
                  <a:srgbClr val="CE9178"/>
                </a:solidFill>
                <a:effectLst/>
                <a:latin typeface="Menlo" panose="020B0609030804020204" pitchFamily="49" charset="0"/>
              </a:rPr>
              <a:t>"</a:t>
            </a:r>
            <a:r>
              <a:rPr lang="en" altLang="ja-JP" sz="1400" b="0" dirty="0">
                <a:solidFill>
                  <a:srgbClr val="D4D4D4"/>
                </a:solidFill>
                <a:effectLst/>
                <a:latin typeface="Menlo" panose="020B0609030804020204" pitchFamily="49" charset="0"/>
              </a:rPr>
              <a:t>, </a:t>
            </a:r>
            <a:r>
              <a:rPr lang="en" altLang="ja-JP" sz="1400" b="0" dirty="0" err="1">
                <a:solidFill>
                  <a:srgbClr val="9CDCFE"/>
                </a:solidFill>
                <a:effectLst/>
                <a:latin typeface="Menlo" panose="020B0609030804020204" pitchFamily="49" charset="0"/>
              </a:rPr>
              <a:t>kernel_initializer</a:t>
            </a:r>
            <a:r>
              <a:rPr lang="en" altLang="ja-JP" sz="1400" b="0" dirty="0">
                <a:solidFill>
                  <a:srgbClr val="D4D4D4"/>
                </a:solidFill>
                <a:effectLst/>
                <a:latin typeface="Menlo" panose="020B0609030804020204" pitchFamily="49" charset="0"/>
              </a:rPr>
              <a:t>=</a:t>
            </a:r>
            <a:r>
              <a:rPr lang="en" altLang="ja-JP" sz="1400" b="0" dirty="0">
                <a:solidFill>
                  <a:srgbClr val="CE9178"/>
                </a:solidFill>
                <a:effectLst/>
                <a:latin typeface="Menlo" panose="020B0609030804020204" pitchFamily="49" charset="0"/>
              </a:rPr>
              <a:t>"</a:t>
            </a:r>
            <a:r>
              <a:rPr lang="en" altLang="ja-JP" sz="1400" b="0" dirty="0" err="1">
                <a:solidFill>
                  <a:srgbClr val="CE9178"/>
                </a:solidFill>
                <a:effectLst/>
                <a:latin typeface="Menlo" panose="020B0609030804020204" pitchFamily="49" charset="0"/>
              </a:rPr>
              <a:t>he_normal</a:t>
            </a:r>
            <a:r>
              <a:rPr lang="en" altLang="ja-JP" sz="1400" b="0" dirty="0">
                <a:solidFill>
                  <a:srgbClr val="CE9178"/>
                </a:solidFill>
                <a:effectLst/>
                <a:latin typeface="Menlo" panose="020B0609030804020204" pitchFamily="49" charset="0"/>
              </a:rPr>
              <a:t>"</a:t>
            </a:r>
            <a:r>
              <a:rPr lang="en" altLang="ja-JP" sz="1400" b="0" dirty="0">
                <a:solidFill>
                  <a:srgbClr val="D4D4D4"/>
                </a:solidFill>
                <a:effectLst/>
                <a:latin typeface="Menlo" panose="020B0609030804020204" pitchFamily="49" charset="0"/>
              </a:rPr>
              <a:t>)</a:t>
            </a:r>
          </a:p>
        </p:txBody>
      </p:sp>
      <p:sp>
        <p:nvSpPr>
          <p:cNvPr id="12" name="テキスト ボックス 11">
            <a:extLst>
              <a:ext uri="{FF2B5EF4-FFF2-40B4-BE49-F238E27FC236}">
                <a16:creationId xmlns:a16="http://schemas.microsoft.com/office/drawing/2014/main" id="{7FC1A86B-BFDA-1F38-613F-2CF7DB046629}"/>
              </a:ext>
            </a:extLst>
          </p:cNvPr>
          <p:cNvSpPr txBox="1"/>
          <p:nvPr/>
        </p:nvSpPr>
        <p:spPr>
          <a:xfrm>
            <a:off x="6104416" y="4906597"/>
            <a:ext cx="5611091" cy="400110"/>
          </a:xfrm>
          <a:prstGeom prst="rect">
            <a:avLst/>
          </a:prstGeom>
          <a:solidFill>
            <a:schemeClr val="tx1">
              <a:lumMod val="85000"/>
              <a:lumOff val="15000"/>
            </a:schemeClr>
          </a:solidFill>
        </p:spPr>
        <p:txBody>
          <a:bodyPr wrap="square">
            <a:spAutoFit/>
          </a:bodyPr>
          <a:lstStyle/>
          <a:p>
            <a:r>
              <a:rPr lang="en" altLang="ja-JP" sz="1000" b="0" dirty="0" err="1">
                <a:solidFill>
                  <a:srgbClr val="D4D4D4"/>
                </a:solidFill>
                <a:effectLst/>
                <a:latin typeface="Menlo" panose="020B0609030804020204" pitchFamily="49" charset="0"/>
              </a:rPr>
              <a:t>init</a:t>
            </a:r>
            <a:r>
              <a:rPr lang="en" altLang="ja-JP" sz="1000" b="0" dirty="0">
                <a:solidFill>
                  <a:srgbClr val="D4D4D4"/>
                </a:solidFill>
                <a:effectLst/>
                <a:latin typeface="Menlo" panose="020B0609030804020204" pitchFamily="49" charset="0"/>
              </a:rPr>
              <a:t> = </a:t>
            </a:r>
            <a:r>
              <a:rPr lang="en" altLang="ja-JP" sz="1000" b="0" dirty="0" err="1">
                <a:solidFill>
                  <a:srgbClr val="D4D4D4"/>
                </a:solidFill>
                <a:effectLst/>
                <a:latin typeface="Menlo" panose="020B0609030804020204" pitchFamily="49" charset="0"/>
              </a:rPr>
              <a:t>keras.initializers.VarianceScaling</a:t>
            </a:r>
            <a:r>
              <a:rPr lang="en" altLang="ja-JP" sz="1000" b="0" dirty="0">
                <a:solidFill>
                  <a:srgbClr val="D4D4D4"/>
                </a:solidFill>
                <a:effectLst/>
                <a:latin typeface="Menlo" panose="020B0609030804020204" pitchFamily="49" charset="0"/>
              </a:rPr>
              <a:t>(</a:t>
            </a:r>
            <a:r>
              <a:rPr lang="en" altLang="ja-JP" sz="1000" b="0" dirty="0">
                <a:solidFill>
                  <a:srgbClr val="9CDCFE"/>
                </a:solidFill>
                <a:effectLst/>
                <a:latin typeface="Menlo" panose="020B0609030804020204" pitchFamily="49" charset="0"/>
              </a:rPr>
              <a:t>scale</a:t>
            </a:r>
            <a:r>
              <a:rPr lang="en" altLang="ja-JP" sz="1000" b="0" dirty="0">
                <a:solidFill>
                  <a:srgbClr val="D4D4D4"/>
                </a:solidFill>
                <a:effectLst/>
                <a:latin typeface="Menlo" panose="020B0609030804020204" pitchFamily="49" charset="0"/>
              </a:rPr>
              <a:t>=</a:t>
            </a:r>
            <a:r>
              <a:rPr lang="en" altLang="ja-JP" sz="1000" b="0" dirty="0">
                <a:solidFill>
                  <a:srgbClr val="B5CEA8"/>
                </a:solidFill>
                <a:effectLst/>
                <a:latin typeface="Menlo" panose="020B0609030804020204" pitchFamily="49" charset="0"/>
              </a:rPr>
              <a:t>2</a:t>
            </a:r>
            <a:r>
              <a:rPr lang="en" altLang="ja-JP" sz="1000" b="0" dirty="0">
                <a:solidFill>
                  <a:srgbClr val="D4D4D4"/>
                </a:solidFill>
                <a:effectLst/>
                <a:latin typeface="Menlo" panose="020B0609030804020204" pitchFamily="49" charset="0"/>
              </a:rPr>
              <a:t>., </a:t>
            </a:r>
            <a:r>
              <a:rPr lang="en" altLang="ja-JP" sz="1000" b="0" dirty="0">
                <a:solidFill>
                  <a:srgbClr val="9CDCFE"/>
                </a:solidFill>
                <a:effectLst/>
                <a:latin typeface="Menlo" panose="020B0609030804020204" pitchFamily="49" charset="0"/>
              </a:rPr>
              <a:t>mode</a:t>
            </a:r>
            <a:r>
              <a:rPr lang="en" altLang="ja-JP" sz="1000" b="0" dirty="0">
                <a:solidFill>
                  <a:srgbClr val="D4D4D4"/>
                </a:solidFill>
                <a:effectLst/>
                <a:latin typeface="Menlo" panose="020B0609030804020204" pitchFamily="49" charset="0"/>
              </a:rPr>
              <a:t>=</a:t>
            </a:r>
            <a:r>
              <a:rPr lang="en" altLang="ja-JP" sz="1000" b="0" dirty="0">
                <a:solidFill>
                  <a:srgbClr val="CE9178"/>
                </a:solidFill>
                <a:effectLst/>
                <a:latin typeface="Menlo" panose="020B0609030804020204" pitchFamily="49" charset="0"/>
              </a:rPr>
              <a:t>'</a:t>
            </a:r>
            <a:r>
              <a:rPr lang="en" altLang="ja-JP" sz="1000" b="0" dirty="0" err="1">
                <a:solidFill>
                  <a:srgbClr val="CE9178"/>
                </a:solidFill>
                <a:effectLst/>
                <a:latin typeface="Menlo" panose="020B0609030804020204" pitchFamily="49" charset="0"/>
              </a:rPr>
              <a:t>fan_avg</a:t>
            </a:r>
            <a:r>
              <a:rPr lang="en" altLang="ja-JP" sz="1000" b="0" dirty="0">
                <a:solidFill>
                  <a:srgbClr val="CE9178"/>
                </a:solidFill>
                <a:effectLst/>
                <a:latin typeface="Menlo" panose="020B0609030804020204" pitchFamily="49" charset="0"/>
              </a:rPr>
              <a:t>'</a:t>
            </a:r>
            <a:r>
              <a:rPr lang="en" altLang="ja-JP" sz="1000" b="0" dirty="0">
                <a:solidFill>
                  <a:srgbClr val="D4D4D4"/>
                </a:solidFill>
                <a:effectLst/>
                <a:latin typeface="Menlo" panose="020B0609030804020204" pitchFamily="49" charset="0"/>
              </a:rPr>
              <a:t>,</a:t>
            </a:r>
          </a:p>
          <a:p>
            <a:r>
              <a:rPr lang="en" altLang="ja-JP" sz="1000" b="0" dirty="0">
                <a:solidFill>
                  <a:srgbClr val="9CDCFE"/>
                </a:solidFill>
                <a:effectLst/>
                <a:latin typeface="Menlo" panose="020B0609030804020204" pitchFamily="49" charset="0"/>
              </a:rPr>
              <a:t>distribution</a:t>
            </a:r>
            <a:r>
              <a:rPr lang="en" altLang="ja-JP" sz="1000" b="0" dirty="0">
                <a:solidFill>
                  <a:srgbClr val="D4D4D4"/>
                </a:solidFill>
                <a:effectLst/>
                <a:latin typeface="Menlo" panose="020B0609030804020204" pitchFamily="49" charset="0"/>
              </a:rPr>
              <a:t>=</a:t>
            </a:r>
            <a:r>
              <a:rPr lang="en" altLang="ja-JP" sz="1000" b="0" dirty="0">
                <a:solidFill>
                  <a:srgbClr val="CE9178"/>
                </a:solidFill>
                <a:effectLst/>
                <a:latin typeface="Menlo" panose="020B0609030804020204" pitchFamily="49" charset="0"/>
              </a:rPr>
              <a:t>'uniform'</a:t>
            </a:r>
            <a:r>
              <a:rPr lang="en" altLang="ja-JP" sz="10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36555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11.1.2 </a:t>
            </a:r>
            <a:r>
              <a:rPr lang="ja-JP" altLang="en-US"/>
              <a:t>勾配消失・爆発問題</a:t>
            </a:r>
            <a:r>
              <a:rPr lang="en-US" altLang="ja-JP" dirty="0"/>
              <a:t>	</a:t>
            </a:r>
            <a:br>
              <a:rPr lang="en-US" altLang="ja-JP" dirty="0"/>
            </a:br>
            <a:r>
              <a:rPr lang="en-US" altLang="ja-JP" dirty="0"/>
              <a:t>	-</a:t>
            </a:r>
            <a:r>
              <a:rPr lang="ja-JP" altLang="en-US"/>
              <a:t>飽和しない活性化関数</a:t>
            </a:r>
            <a:r>
              <a:rPr lang="en-US" altLang="ja-JP" dirty="0"/>
              <a:t>1				P.335-336</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a:xfrm>
                <a:off x="537361" y="1107877"/>
                <a:ext cx="5350092" cy="5513304"/>
              </a:xfrm>
            </p:spPr>
            <p:txBody>
              <a:bodyPr/>
              <a:lstStyle/>
              <a:p>
                <a:r>
                  <a:rPr kumimoji="1" lang="en-US" altLang="ja-JP" sz="1200" dirty="0"/>
                  <a:t>ReLU</a:t>
                </a:r>
                <a:r>
                  <a:rPr kumimoji="1" lang="ja-JP" altLang="en-US" sz="1200"/>
                  <a:t>関数</a:t>
                </a:r>
                <a:endParaRPr kumimoji="1" lang="en-US" altLang="ja-JP" sz="1200" dirty="0"/>
              </a:p>
              <a:p>
                <a:pPr lvl="1"/>
                <a:r>
                  <a:rPr kumimoji="1" lang="ja-JP" altLang="en-US" sz="1200"/>
                  <a:t>正の値では飽和しない、かつ、素早く計算できる関数として登場</a:t>
                </a:r>
                <a:endParaRPr kumimoji="1" lang="en-US" altLang="ja-JP" sz="1200" dirty="0"/>
              </a:p>
              <a:p>
                <a:pPr lvl="1"/>
                <a:r>
                  <a:rPr lang="ja-JP" altLang="en-US" sz="1200"/>
                  <a:t>参考資料：ゼロつく</a:t>
                </a:r>
                <a:r>
                  <a:rPr lang="en-US" altLang="ja-JP" sz="1200" dirty="0"/>
                  <a:t>1</a:t>
                </a:r>
                <a:r>
                  <a:rPr lang="ja-JP" altLang="en-US" sz="1200"/>
                  <a:t>勉強会</a:t>
                </a:r>
                <a:endParaRPr lang="en-US" altLang="ja-JP" sz="1200" dirty="0"/>
              </a:p>
              <a:p>
                <a:pPr lvl="2"/>
                <a:r>
                  <a:rPr lang="en-US" altLang="ja-JP" sz="1200" dirty="0" err="1"/>
                  <a:t>ReLU</a:t>
                </a:r>
                <a:r>
                  <a:rPr lang="ja-JP" altLang="en-US" sz="1200"/>
                  <a:t>関数とは</a:t>
                </a:r>
                <a:br>
                  <a:rPr lang="en-US" altLang="ja-JP" sz="1200" dirty="0"/>
                </a:br>
                <a:r>
                  <a:rPr lang="en-US" altLang="ja-JP" sz="1200" dirty="0">
                    <a:hlinkClick r:id="rId3"/>
                  </a:rPr>
                  <a:t>https://github.com/Rei-O/DL-from-scratch-in-KV/blob/main/deep-learning-from-scratch-master/ch03/presentation/3.2.1-3.3.3/note_3.2.1-3.3.3.ipynb</a:t>
                </a:r>
                <a:endParaRPr lang="en-US" altLang="ja-JP" sz="1200" dirty="0"/>
              </a:p>
              <a:p>
                <a:pPr lvl="1"/>
                <a:endParaRPr kumimoji="1" lang="en-US" altLang="ja-JP" sz="1200" dirty="0"/>
              </a:p>
              <a:p>
                <a:pPr lvl="1"/>
                <a:r>
                  <a:rPr lang="ja-JP" altLang="en-US" sz="1200"/>
                  <a:t>問題点：</a:t>
                </a:r>
                <a:r>
                  <a:rPr lang="en-US" altLang="ja-JP" sz="1200" dirty="0"/>
                  <a:t> dying RELU</a:t>
                </a:r>
              </a:p>
              <a:p>
                <a:pPr lvl="2"/>
                <a:r>
                  <a:rPr kumimoji="1" lang="ja-JP" altLang="en-US" sz="1200"/>
                  <a:t>訓練中に、</a:t>
                </a:r>
                <a:r>
                  <a:rPr lang="ja-JP" altLang="en-US" sz="1200"/>
                  <a:t>一部のニューロンが</a:t>
                </a:r>
                <a:r>
                  <a:rPr lang="en-US" altLang="ja-JP" sz="1200" dirty="0"/>
                  <a:t>0</a:t>
                </a:r>
                <a:r>
                  <a:rPr lang="ja-JP" altLang="en-US" sz="1200"/>
                  <a:t>以外の値を出力しなくなり、実質的に死んでしまう可能性あり</a:t>
                </a:r>
                <a:endParaRPr lang="en-US" altLang="ja-JP" sz="1200" dirty="0"/>
              </a:p>
              <a:p>
                <a:pPr lvl="1"/>
                <a:r>
                  <a:rPr kumimoji="1" lang="en-US" altLang="ja-JP" sz="1200" dirty="0" err="1"/>
                  <a:t>Llaky</a:t>
                </a:r>
                <a:r>
                  <a:rPr kumimoji="1" lang="en-US" altLang="ja-JP" sz="1200" dirty="0"/>
                  <a:t> </a:t>
                </a:r>
                <a:r>
                  <a:rPr kumimoji="1" lang="en-US" altLang="ja-JP" sz="1200" dirty="0" err="1"/>
                  <a:t>ReLU</a:t>
                </a:r>
                <a:r>
                  <a:rPr kumimoji="1" lang="en-US" altLang="ja-JP" sz="1200" dirty="0"/>
                  <a:t> : </a:t>
                </a:r>
                <a:r>
                  <a:rPr kumimoji="1" lang="en-US" altLang="ja-JP" sz="1200" dirty="0" err="1"/>
                  <a:t>dyingReLU</a:t>
                </a:r>
                <a:r>
                  <a:rPr kumimoji="1" lang="ja-JP" altLang="en-US" sz="1200"/>
                  <a:t>に対する対処法</a:t>
                </a:r>
                <a:r>
                  <a:rPr kumimoji="1" lang="en-US" altLang="ja-JP" sz="1200" dirty="0"/>
                  <a:t> </a:t>
                </a:r>
              </a:p>
              <a:p>
                <a:pPr lvl="2"/>
                <a:r>
                  <a:rPr lang="ja-JP" altLang="en-US" sz="1200"/>
                  <a:t>定義</a:t>
                </a:r>
                <a:endParaRPr lang="en-US" altLang="ja-JP" sz="1200" dirty="0"/>
              </a:p>
              <a:p>
                <a:pPr lvl="3"/>
                <a:r>
                  <a:rPr kumimoji="1" lang="en-US" altLang="ja-JP" sz="1200" dirty="0" err="1"/>
                  <a:t>LeakyReLU</a:t>
                </a:r>
                <a:br>
                  <a:rPr kumimoji="1" lang="en-US" altLang="ja-JP" sz="1200" dirty="0"/>
                </a:br>
                <a14:m>
                  <m:oMath xmlns:m="http://schemas.openxmlformats.org/officeDocument/2006/math">
                    <m:r>
                      <m:rPr>
                        <m:nor/>
                      </m:rPr>
                      <a:rPr lang="en-US" altLang="ja-JP" sz="1200" dirty="0"/>
                      <m:t>LeakyRe</m:t>
                    </m:r>
                    <m:r>
                      <a:rPr lang="en-US" altLang="ja-JP" sz="1200" b="0" i="1" dirty="0" smtClean="0">
                        <a:latin typeface="Cambria Math" panose="02040503050406030204" pitchFamily="18" charset="0"/>
                      </a:rPr>
                      <m:t>𝐿𝑈</m:t>
                    </m:r>
                    <m:sSub>
                      <m:sSubPr>
                        <m:ctrlPr>
                          <a:rPr lang="en-US" altLang="ja-JP" sz="1200" i="1" smtClean="0">
                            <a:latin typeface="Cambria Math" panose="02040503050406030204" pitchFamily="18" charset="0"/>
                          </a:rPr>
                        </m:ctrlPr>
                      </m:sSubPr>
                      <m:e>
                        <m:r>
                          <a:rPr lang="en-US" altLang="ja-JP" sz="1200" b="0" i="1" dirty="0" smtClean="0">
                            <a:latin typeface="Cambria Math" panose="02040503050406030204" pitchFamily="18" charset="0"/>
                          </a:rPr>
                          <m:t> </m:t>
                        </m:r>
                      </m:e>
                      <m:sub>
                        <m:r>
                          <a:rPr lang="en-US" altLang="ja-JP" sz="1200" i="1" smtClean="0">
                            <a:latin typeface="Cambria Math" panose="02040503050406030204" pitchFamily="18" charset="0"/>
                            <a:ea typeface="Cambria Math" panose="02040503050406030204" pitchFamily="18" charset="0"/>
                          </a:rPr>
                          <m:t>𝛼</m:t>
                        </m:r>
                      </m:sub>
                    </m:sSub>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ea typeface="Cambria Math" panose="02040503050406030204" pitchFamily="18" charset="0"/>
                          </a:rPr>
                          <m:t>𝓏</m:t>
                        </m:r>
                      </m:e>
                    </m:d>
                  </m:oMath>
                </a14:m>
                <a:r>
                  <a:rPr kumimoji="1" lang="en-US" altLang="ja-JP" sz="1200" dirty="0"/>
                  <a:t> = max</a:t>
                </a:r>
                <a14:m>
                  <m:oMath xmlns:m="http://schemas.openxmlformats.org/officeDocument/2006/math">
                    <m:d>
                      <m:dPr>
                        <m:ctrlPr>
                          <a:rPr kumimoji="1" lang="en-US" altLang="ja-JP" sz="1200" i="1" smtClean="0">
                            <a:latin typeface="Cambria Math" panose="02040503050406030204" pitchFamily="18" charset="0"/>
                          </a:rPr>
                        </m:ctrlPr>
                      </m:dPr>
                      <m:e>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ea typeface="Cambria Math" panose="02040503050406030204" pitchFamily="18" charset="0"/>
                          </a:rPr>
                          <m:t>𝛼</m:t>
                        </m:r>
                        <m:r>
                          <a:rPr kumimoji="1" lang="en-US" altLang="ja-JP" sz="1200" b="0" i="1" smtClean="0">
                            <a:latin typeface="Cambria Math" panose="02040503050406030204" pitchFamily="18" charset="0"/>
                            <a:ea typeface="Cambria Math" panose="02040503050406030204" pitchFamily="18" charset="0"/>
                          </a:rPr>
                          <m:t>𝓏</m:t>
                        </m:r>
                        <m:r>
                          <a:rPr kumimoji="1" lang="en-US" altLang="ja-JP" sz="1200" b="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𝓏</m:t>
                        </m:r>
                      </m:e>
                    </m:d>
                  </m:oMath>
                </a14:m>
                <a:endParaRPr kumimoji="1" lang="en-US" altLang="ja-JP" sz="1200" dirty="0"/>
              </a:p>
              <a:p>
                <a:pPr lvl="4"/>
                <a:r>
                  <a:rPr lang="ja-JP" altLang="en-US" sz="1200"/>
                  <a:t>ハイパーパラメータ</a:t>
                </a:r>
                <a14:m>
                  <m:oMath xmlns:m="http://schemas.openxmlformats.org/officeDocument/2006/math">
                    <m:r>
                      <a:rPr lang="en-US" altLang="ja-JP" sz="1200" i="1">
                        <a:latin typeface="Cambria Math" panose="02040503050406030204" pitchFamily="18" charset="0"/>
                        <a:ea typeface="Cambria Math" panose="02040503050406030204" pitchFamily="18" charset="0"/>
                      </a:rPr>
                      <m:t>𝛼</m:t>
                    </m:r>
                  </m:oMath>
                </a14:m>
                <a:r>
                  <a:rPr kumimoji="1" lang="ja-JP" altLang="en-US" sz="1200"/>
                  <a:t>は関数がどの程度「リーク」するかを定義</a:t>
                </a:r>
                <a:endParaRPr kumimoji="1" lang="en-US" altLang="ja-JP" sz="1200" dirty="0"/>
              </a:p>
              <a:p>
                <a:pPr lvl="4"/>
                <a14:m>
                  <m:oMath xmlns:m="http://schemas.openxmlformats.org/officeDocument/2006/math">
                    <m:r>
                      <a:rPr lang="en-US" altLang="ja-JP" sz="1200" i="1">
                        <a:latin typeface="Cambria Math" panose="02040503050406030204" pitchFamily="18" charset="0"/>
                        <a:ea typeface="Cambria Math" panose="02040503050406030204" pitchFamily="18" charset="0"/>
                      </a:rPr>
                      <m:t>𝛼</m:t>
                    </m:r>
                    <m:r>
                      <a:rPr kumimoji="1" lang="en-US" altLang="ja-JP" sz="1200" i="1" smtClean="0">
                        <a:latin typeface="Cambria Math" panose="02040503050406030204" pitchFamily="18" charset="0"/>
                        <a:ea typeface="Cambria Math" panose="02040503050406030204" pitchFamily="18" charset="0"/>
                      </a:rPr>
                      <m:t>&lt;</m:t>
                    </m:r>
                    <m:r>
                      <a:rPr kumimoji="1" lang="en-US" altLang="ja-JP" sz="1200" b="0" i="1" smtClean="0">
                        <a:latin typeface="Cambria Math" panose="02040503050406030204" pitchFamily="18" charset="0"/>
                        <a:ea typeface="Cambria Math" panose="02040503050406030204" pitchFamily="18" charset="0"/>
                      </a:rPr>
                      <m:t>0</m:t>
                    </m:r>
                  </m:oMath>
                </a14:m>
                <a:r>
                  <a:rPr kumimoji="1" lang="en-US" altLang="ja-JP" sz="1200" dirty="0"/>
                  <a:t> </a:t>
                </a:r>
                <a:r>
                  <a:rPr kumimoji="1" lang="ja-JP" altLang="en-US" sz="1200"/>
                  <a:t>の時の傾斜で一般</a:t>
                </a:r>
                <a:r>
                  <a:rPr lang="ja-JP" altLang="en-US" sz="1200"/>
                  <a:t>的</a:t>
                </a:r>
                <a:r>
                  <a:rPr kumimoji="1" lang="ja-JP" altLang="en-US" sz="1200"/>
                  <a:t>に</a:t>
                </a:r>
                <a:r>
                  <a:rPr kumimoji="1" lang="en-US" altLang="ja-JP" sz="1200" dirty="0"/>
                  <a:t>0.01</a:t>
                </a:r>
                <a:r>
                  <a:rPr kumimoji="1" lang="ja-JP" altLang="en-US" sz="1200"/>
                  <a:t>が使用される。この傾斜により</a:t>
                </a:r>
                <a:r>
                  <a:rPr kumimoji="1" lang="en-US" altLang="ja-JP" sz="1200" dirty="0"/>
                  <a:t>leaky </a:t>
                </a:r>
                <a:r>
                  <a:rPr kumimoji="1" lang="en-US" altLang="ja-JP" sz="1200" dirty="0" err="1"/>
                  <a:t>ReLU</a:t>
                </a:r>
                <a:r>
                  <a:rPr kumimoji="1" lang="ja-JP" altLang="en-US" sz="1200"/>
                  <a:t>は死なない</a:t>
                </a:r>
                <a:endParaRPr kumimoji="1" lang="en-US" altLang="ja-JP" sz="1200" dirty="0"/>
              </a:p>
              <a:p>
                <a:pPr lvl="4"/>
                <a14:m>
                  <m:oMath xmlns:m="http://schemas.openxmlformats.org/officeDocument/2006/math">
                    <m:r>
                      <a:rPr lang="en-US" altLang="ja-JP" sz="1200" i="1">
                        <a:latin typeface="Cambria Math" panose="02040503050406030204" pitchFamily="18" charset="0"/>
                        <a:ea typeface="Cambria Math" panose="02040503050406030204" pitchFamily="18" charset="0"/>
                      </a:rPr>
                      <m:t>𝛼</m:t>
                    </m:r>
                  </m:oMath>
                </a14:m>
                <a:r>
                  <a:rPr kumimoji="1" lang="en-US" altLang="ja-JP" sz="1200" dirty="0"/>
                  <a:t> = 0.2(</a:t>
                </a:r>
                <a:r>
                  <a:rPr kumimoji="1" lang="ja-JP" altLang="en-US" sz="1200"/>
                  <a:t>大きなリーク</a:t>
                </a:r>
                <a:r>
                  <a:rPr kumimoji="1" lang="en-US" altLang="ja-JP" sz="1200" dirty="0"/>
                  <a:t>)</a:t>
                </a:r>
                <a:r>
                  <a:rPr kumimoji="1" lang="ja-JP" altLang="en-US" sz="1200"/>
                  <a:t>の方が性能が高くなる</a:t>
                </a:r>
                <a:endParaRPr kumimoji="1" lang="en-US" altLang="ja-JP" sz="1200" dirty="0"/>
              </a:p>
              <a:p>
                <a:pPr lvl="1"/>
                <a:r>
                  <a:rPr kumimoji="1" lang="en-US" altLang="ja-JP" sz="1200" dirty="0"/>
                  <a:t>Randomized leaky </a:t>
                </a:r>
                <a:r>
                  <a:rPr kumimoji="1" lang="en-US" altLang="ja-JP" sz="1200" dirty="0" err="1"/>
                  <a:t>ReLU</a:t>
                </a:r>
                <a:endParaRPr kumimoji="1" lang="en-US" altLang="ja-JP" sz="1200" dirty="0"/>
              </a:p>
              <a:p>
                <a:pPr lvl="2"/>
                <a:r>
                  <a:rPr lang="ja-JP" altLang="en-US" sz="1200"/>
                  <a:t>訓練中に指定された範囲から無作為に</a:t>
                </a:r>
                <a:r>
                  <a:rPr lang="en-US" altLang="ja-JP" sz="1200" dirty="0"/>
                  <a:t>α</a:t>
                </a:r>
                <a:r>
                  <a:rPr lang="ja-JP" altLang="en-US" sz="1200"/>
                  <a:t>を選びテスト中の平均を</a:t>
                </a:r>
                <a:r>
                  <a:rPr lang="en-US" altLang="ja-JP" sz="1200" dirty="0"/>
                  <a:t>α</a:t>
                </a:r>
                <a:r>
                  <a:rPr lang="ja-JP" altLang="en-US" sz="1200"/>
                  <a:t>に固定</a:t>
                </a:r>
                <a:endParaRPr lang="en-US" altLang="ja-JP" sz="1200" dirty="0"/>
              </a:p>
              <a:p>
                <a:pPr lvl="1"/>
                <a:r>
                  <a:rPr kumimoji="1" lang="en-US" altLang="ja-JP" sz="1200" dirty="0"/>
                  <a:t>Parametric leaky </a:t>
                </a:r>
                <a:r>
                  <a:rPr kumimoji="1" lang="en-US" altLang="ja-JP" sz="1200" dirty="0" err="1"/>
                  <a:t>Re</a:t>
                </a:r>
                <a:r>
                  <a:rPr lang="en-US" altLang="ja-JP" sz="1200" dirty="0" err="1"/>
                  <a:t>LU</a:t>
                </a:r>
                <a:r>
                  <a:rPr lang="en-US" altLang="ja-JP" sz="1200" dirty="0"/>
                  <a:t> (</a:t>
                </a:r>
                <a:r>
                  <a:rPr lang="en-US" altLang="ja-JP" sz="1200" dirty="0" err="1"/>
                  <a:t>PReLU</a:t>
                </a:r>
                <a:r>
                  <a:rPr lang="en-US" altLang="ja-JP" sz="1200" dirty="0"/>
                  <a:t>)</a:t>
                </a:r>
              </a:p>
              <a:p>
                <a:pPr lvl="2"/>
                <a:r>
                  <a:rPr kumimoji="1" lang="en-US" altLang="ja-JP" sz="1200" dirty="0"/>
                  <a:t>α</a:t>
                </a:r>
                <a:r>
                  <a:rPr lang="ja-JP" altLang="en-US" sz="1200"/>
                  <a:t>を訓練中に学習することを認める</a:t>
                </a:r>
                <a:r>
                  <a:rPr lang="en-US" altLang="ja-JP" sz="1200" dirty="0"/>
                  <a:t>(</a:t>
                </a:r>
                <a:r>
                  <a:rPr lang="ja-JP" altLang="en-US" sz="1200"/>
                  <a:t>ハイパーパラメータにせず、バックプロパゲーションの家庭で他のパラメータと同様に変更できるパラメータにする</a:t>
                </a:r>
                <a:r>
                  <a:rPr lang="en-US" altLang="ja-JP" sz="1200" dirty="0"/>
                  <a:t>)</a:t>
                </a:r>
                <a:endParaRPr kumimoji="1" lang="ja-JP" altLang="en-US" sz="1200"/>
              </a:p>
            </p:txBody>
          </p:sp>
        </mc:Choice>
        <mc:Fallback>
          <p:sp>
            <p:nvSpPr>
              <p:cNvPr id="3" name="コンテンツ プレースホルダー 2">
                <a:extLst>
                  <a:ext uri="{FF2B5EF4-FFF2-40B4-BE49-F238E27FC236}">
                    <a16:creationId xmlns:a16="http://schemas.microsoft.com/office/drawing/2014/main" id="{3A708326-71E4-3FF0-710A-A9CB20041AD9}"/>
                  </a:ext>
                </a:extLst>
              </p:cNvPr>
              <p:cNvSpPr>
                <a:spLocks noGrp="1" noRot="1" noChangeAspect="1" noMove="1" noResize="1" noEditPoints="1" noAdjustHandles="1" noChangeArrowheads="1" noChangeShapeType="1" noTextEdit="1"/>
              </p:cNvSpPr>
              <p:nvPr>
                <p:ph sz="half" idx="1"/>
              </p:nvPr>
            </p:nvSpPr>
            <p:spPr>
              <a:xfrm>
                <a:off x="537361" y="1107877"/>
                <a:ext cx="5350092" cy="5513304"/>
              </a:xfrm>
              <a:blipFill>
                <a:blip r:embed="rId4"/>
                <a:stretch>
                  <a:fillRect l="-2133" t="-2069" r="-4502" b="-690"/>
                </a:stretch>
              </a:blipFill>
            </p:spPr>
            <p:txBody>
              <a:bodyPr/>
              <a:lstStyle/>
              <a:p>
                <a:r>
                  <a:rPr lang="ja-JP" altLang="en-US">
                    <a:noFill/>
                  </a:rPr>
                  <a:t> </a:t>
                </a:r>
              </a:p>
            </p:txBody>
          </p:sp>
        </mc:Fallback>
      </mc:AlternateContent>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a:xfrm>
            <a:off x="517601" y="7218286"/>
            <a:ext cx="5321727" cy="553998"/>
          </a:xfrm>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pic>
        <p:nvPicPr>
          <p:cNvPr id="6" name="図 5">
            <a:extLst>
              <a:ext uri="{FF2B5EF4-FFF2-40B4-BE49-F238E27FC236}">
                <a16:creationId xmlns:a16="http://schemas.microsoft.com/office/drawing/2014/main" id="{788C0321-6CCB-70F9-7609-F58E34DB93B8}"/>
              </a:ext>
            </a:extLst>
          </p:cNvPr>
          <p:cNvPicPr>
            <a:picLocks noChangeAspect="1"/>
          </p:cNvPicPr>
          <p:nvPr/>
        </p:nvPicPr>
        <p:blipFill>
          <a:blip r:embed="rId5"/>
          <a:stretch>
            <a:fillRect/>
          </a:stretch>
        </p:blipFill>
        <p:spPr>
          <a:xfrm>
            <a:off x="6096000" y="1386735"/>
            <a:ext cx="3139669" cy="5400512"/>
          </a:xfrm>
          <a:prstGeom prst="rect">
            <a:avLst/>
          </a:prstGeom>
        </p:spPr>
      </p:pic>
      <p:sp>
        <p:nvSpPr>
          <p:cNvPr id="7" name="テキスト ボックス 6">
            <a:extLst>
              <a:ext uri="{FF2B5EF4-FFF2-40B4-BE49-F238E27FC236}">
                <a16:creationId xmlns:a16="http://schemas.microsoft.com/office/drawing/2014/main" id="{6AAC054F-6196-0157-7EF5-F8A455534098}"/>
              </a:ext>
            </a:extLst>
          </p:cNvPr>
          <p:cNvSpPr txBox="1"/>
          <p:nvPr/>
        </p:nvSpPr>
        <p:spPr>
          <a:xfrm>
            <a:off x="6096000" y="1085290"/>
            <a:ext cx="4257581" cy="276999"/>
          </a:xfrm>
          <a:prstGeom prst="rect">
            <a:avLst/>
          </a:prstGeom>
          <a:noFill/>
        </p:spPr>
        <p:txBody>
          <a:bodyPr wrap="square">
            <a:spAutoFit/>
          </a:bodyPr>
          <a:lstStyle/>
          <a:p>
            <a:r>
              <a:rPr lang="ja-JP" altLang="en-US" sz="1200"/>
              <a:t>ゼロつく</a:t>
            </a:r>
            <a:r>
              <a:rPr lang="en-US" altLang="ja-JP" sz="1200" dirty="0"/>
              <a:t>1</a:t>
            </a:r>
            <a:r>
              <a:rPr lang="ja-JP" altLang="en-US" sz="1200"/>
              <a:t>勉強会資料：</a:t>
            </a:r>
            <a:r>
              <a:rPr lang="en-US" altLang="ja-JP" sz="1200" dirty="0"/>
              <a:t>3.2</a:t>
            </a:r>
            <a:r>
              <a:rPr lang="ja-JP" altLang="en-US" sz="1200"/>
              <a:t>活性化関数</a:t>
            </a:r>
            <a:r>
              <a:rPr lang="en-US" altLang="ja-JP" sz="1200" dirty="0"/>
              <a:t>(</a:t>
            </a:r>
            <a:r>
              <a:rPr lang="ja-JP" altLang="en-US" sz="1200"/>
              <a:t>れいさん資料より</a:t>
            </a:r>
            <a:r>
              <a:rPr lang="en-US" altLang="ja-JP" sz="1200" dirty="0"/>
              <a:t>)</a:t>
            </a:r>
            <a:endParaRPr lang="ja-JP" altLang="en-US" sz="1200"/>
          </a:p>
        </p:txBody>
      </p:sp>
      <p:pic>
        <p:nvPicPr>
          <p:cNvPr id="8" name="図 7">
            <a:extLst>
              <a:ext uri="{FF2B5EF4-FFF2-40B4-BE49-F238E27FC236}">
                <a16:creationId xmlns:a16="http://schemas.microsoft.com/office/drawing/2014/main" id="{4FD92CBE-7B09-ABC8-E4ED-D541D370601A}"/>
              </a:ext>
            </a:extLst>
          </p:cNvPr>
          <p:cNvPicPr>
            <a:picLocks noChangeAspect="1"/>
          </p:cNvPicPr>
          <p:nvPr/>
        </p:nvPicPr>
        <p:blipFill>
          <a:blip r:embed="rId6"/>
          <a:stretch>
            <a:fillRect/>
          </a:stretch>
        </p:blipFill>
        <p:spPr>
          <a:xfrm>
            <a:off x="9381195" y="4840310"/>
            <a:ext cx="2810806" cy="1962717"/>
          </a:xfrm>
          <a:prstGeom prst="rect">
            <a:avLst/>
          </a:prstGeom>
        </p:spPr>
      </p:pic>
      <p:sp>
        <p:nvSpPr>
          <p:cNvPr id="9" name="テキスト ボックス 8">
            <a:extLst>
              <a:ext uri="{FF2B5EF4-FFF2-40B4-BE49-F238E27FC236}">
                <a16:creationId xmlns:a16="http://schemas.microsoft.com/office/drawing/2014/main" id="{6089B2B5-E48E-0E99-24DC-EE68B7670FDE}"/>
              </a:ext>
            </a:extLst>
          </p:cNvPr>
          <p:cNvSpPr txBox="1"/>
          <p:nvPr/>
        </p:nvSpPr>
        <p:spPr>
          <a:xfrm>
            <a:off x="9444215" y="4701810"/>
            <a:ext cx="2210423" cy="276999"/>
          </a:xfrm>
          <a:prstGeom prst="rect">
            <a:avLst/>
          </a:prstGeom>
          <a:noFill/>
        </p:spPr>
        <p:txBody>
          <a:bodyPr wrap="square">
            <a:spAutoFit/>
          </a:bodyPr>
          <a:lstStyle/>
          <a:p>
            <a:r>
              <a:rPr lang="ja-JP" altLang="en-US" sz="1200"/>
              <a:t>実践機械学習：図</a:t>
            </a:r>
            <a:r>
              <a:rPr lang="en-US" altLang="ja-JP" sz="1200" dirty="0"/>
              <a:t>112</a:t>
            </a:r>
            <a:endParaRPr lang="ja-JP" altLang="en-US" sz="1200"/>
          </a:p>
        </p:txBody>
      </p:sp>
    </p:spTree>
    <p:extLst>
      <p:ext uri="{BB962C8B-B14F-4D97-AF65-F5344CB8AC3E}">
        <p14:creationId xmlns:p14="http://schemas.microsoft.com/office/powerpoint/2010/main" val="404622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11.1.2 </a:t>
            </a:r>
            <a:r>
              <a:rPr lang="ja-JP" altLang="en-US"/>
              <a:t>勾配消失・爆発問題</a:t>
            </a:r>
            <a:r>
              <a:rPr lang="en-US" altLang="ja-JP" dirty="0"/>
              <a:t>	</a:t>
            </a:r>
            <a:br>
              <a:rPr lang="en-US" altLang="ja-JP" dirty="0"/>
            </a:br>
            <a:r>
              <a:rPr lang="en-US" altLang="ja-JP" dirty="0"/>
              <a:t>	-</a:t>
            </a:r>
            <a:r>
              <a:rPr lang="ja-JP" altLang="en-US"/>
              <a:t>飽和しない活性化関数</a:t>
            </a:r>
            <a:r>
              <a:rPr lang="en-US" altLang="ja-JP" dirty="0"/>
              <a:t>2				P.336-337</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a:xfrm>
            <a:off x="428746" y="1107877"/>
            <a:ext cx="5624392" cy="6204263"/>
          </a:xfrm>
        </p:spPr>
        <p:txBody>
          <a:bodyPr/>
          <a:lstStyle/>
          <a:p>
            <a:r>
              <a:rPr lang="en-US" altLang="ja-JP" sz="1000" dirty="0"/>
              <a:t>ELU</a:t>
            </a:r>
            <a:r>
              <a:rPr lang="ja-JP" altLang="en-US" sz="1000"/>
              <a:t>関数</a:t>
            </a:r>
            <a:r>
              <a:rPr lang="en-US" altLang="ja-JP" sz="1000" dirty="0"/>
              <a:t>(exponential linear unit)</a:t>
            </a:r>
          </a:p>
          <a:p>
            <a:pPr lvl="1"/>
            <a:r>
              <a:rPr kumimoji="1" lang="en-US" altLang="ja-JP" sz="1000" dirty="0"/>
              <a:t>2015</a:t>
            </a:r>
            <a:r>
              <a:rPr kumimoji="1" lang="ja-JP" altLang="en-US" sz="1000"/>
              <a:t>年に</a:t>
            </a:r>
            <a:r>
              <a:rPr lang="ja-JP" altLang="en" sz="1000"/>
              <a:t>、</a:t>
            </a:r>
            <a:r>
              <a:rPr lang="en" altLang="ja-JP" sz="1000" dirty="0" err="1"/>
              <a:t>Djork</a:t>
            </a:r>
            <a:r>
              <a:rPr lang="en" altLang="ja-JP" sz="1000" dirty="0"/>
              <a:t>-Arne </a:t>
            </a:r>
            <a:r>
              <a:rPr lang="en" altLang="ja-JP" sz="1000" dirty="0" err="1"/>
              <a:t>Clevert</a:t>
            </a:r>
            <a:r>
              <a:rPr lang="ja-JP" altLang="en-US" sz="1000"/>
              <a:t>らによって提案</a:t>
            </a:r>
            <a:endParaRPr lang="en" altLang="ja-JP" sz="1000" dirty="0"/>
          </a:p>
          <a:p>
            <a:pPr lvl="1"/>
            <a:r>
              <a:rPr lang="ja-JP" altLang="en-US" sz="1000"/>
              <a:t>特徴</a:t>
            </a:r>
            <a:endParaRPr lang="en-US" altLang="ja-JP" sz="1000" dirty="0"/>
          </a:p>
          <a:p>
            <a:pPr lvl="2"/>
            <a:r>
              <a:rPr lang="en-US" altLang="ja-JP" sz="1000" dirty="0"/>
              <a:t> z &lt; 0 </a:t>
            </a:r>
            <a:r>
              <a:rPr lang="ja-JP" altLang="en-US" sz="1000"/>
              <a:t>のときには負数になり、平均出力が</a:t>
            </a:r>
            <a:r>
              <a:rPr lang="en-US" altLang="ja-JP" sz="1000" dirty="0"/>
              <a:t>0 </a:t>
            </a:r>
            <a:r>
              <a:rPr lang="ja-JP" altLang="en-US" sz="1000"/>
              <a:t>に近くなる。これは、勾配消失問題の緩和に役立つ。ハイパーパラメータの</a:t>
            </a:r>
            <a:r>
              <a:rPr lang="el-GR" altLang="ja-JP" sz="1000" dirty="0"/>
              <a:t>α</a:t>
            </a:r>
            <a:r>
              <a:rPr lang="ja-JP" altLang="en-US" sz="1000"/>
              <a:t>は、</a:t>
            </a:r>
            <a:r>
              <a:rPr lang="en-US" altLang="ja-JP" sz="1000" dirty="0"/>
              <a:t>z </a:t>
            </a:r>
            <a:r>
              <a:rPr lang="ja-JP" altLang="en-US" sz="1000"/>
              <a:t>が負数として絶対値が大きくなったときに近づく値を定義する。通常は</a:t>
            </a:r>
            <a:r>
              <a:rPr lang="en-US" altLang="ja-JP" sz="1000" dirty="0"/>
              <a:t>1 </a:t>
            </a:r>
            <a:r>
              <a:rPr lang="ja-JP" altLang="en-US" sz="1000"/>
              <a:t>に設定されるが、ほかのハイパーパラメータと同様に、調整できる。</a:t>
            </a:r>
          </a:p>
          <a:p>
            <a:pPr lvl="2"/>
            <a:r>
              <a:rPr lang="ja-JP" altLang="en-US" sz="1000"/>
              <a:t> </a:t>
            </a:r>
            <a:r>
              <a:rPr lang="en-US" altLang="ja-JP" sz="1000" dirty="0"/>
              <a:t>z &lt; 0</a:t>
            </a:r>
            <a:r>
              <a:rPr lang="ja-JP" altLang="en-US" sz="1000"/>
              <a:t>で非</a:t>
            </a:r>
            <a:r>
              <a:rPr lang="en-US" altLang="ja-JP" sz="1000" dirty="0"/>
              <a:t>0 </a:t>
            </a:r>
            <a:r>
              <a:rPr lang="ja-JP" altLang="en-US" sz="1000"/>
              <a:t>の勾配を持つため、</a:t>
            </a:r>
            <a:r>
              <a:rPr lang="en-US" altLang="ja-JP" sz="1000" dirty="0"/>
              <a:t>dying </a:t>
            </a:r>
            <a:r>
              <a:rPr lang="en-US" altLang="ja-JP" sz="1000" dirty="0" err="1"/>
              <a:t>ReLU</a:t>
            </a:r>
            <a:r>
              <a:rPr lang="ja-JP" altLang="en-US" sz="1000"/>
              <a:t>の問題を回避できる。</a:t>
            </a:r>
          </a:p>
          <a:p>
            <a:pPr lvl="2"/>
            <a:r>
              <a:rPr lang="ja-JP" altLang="en-US" sz="1000"/>
              <a:t> </a:t>
            </a:r>
            <a:r>
              <a:rPr lang="en-US" altLang="ja-JP" sz="1000" dirty="0"/>
              <a:t>z = 0 </a:t>
            </a:r>
            <a:r>
              <a:rPr lang="ja-JP" altLang="en-US" sz="1000"/>
              <a:t>の近辺を含め、あらゆる場所で滑らかなので、</a:t>
            </a:r>
            <a:r>
              <a:rPr lang="en-US" altLang="ja-JP" sz="1000" dirty="0"/>
              <a:t>z = 0 </a:t>
            </a:r>
            <a:r>
              <a:rPr lang="ja-JP" altLang="en-US" sz="1000"/>
              <a:t>の左右で勾配降下法がはねまわることがなく、勾配降下法の高速化を助ける。</a:t>
            </a:r>
          </a:p>
          <a:p>
            <a:pPr lvl="1"/>
            <a:r>
              <a:rPr kumimoji="1" lang="ja-JP" altLang="en-US" sz="1000"/>
              <a:t>欠点</a:t>
            </a:r>
            <a:endParaRPr kumimoji="1" lang="en-US" altLang="ja-JP" sz="1000" dirty="0"/>
          </a:p>
          <a:p>
            <a:pPr lvl="2"/>
            <a:r>
              <a:rPr kumimoji="1" lang="ja-JP" altLang="en-US" sz="1000"/>
              <a:t>計算に時間がかかる</a:t>
            </a:r>
            <a:endParaRPr kumimoji="1" lang="en-US" altLang="ja-JP" sz="1000" dirty="0"/>
          </a:p>
          <a:p>
            <a:r>
              <a:rPr lang="en-US" altLang="ja-JP" sz="1000" dirty="0"/>
              <a:t>SELU((Scaled ELU)</a:t>
            </a:r>
            <a:r>
              <a:rPr lang="ja-JP" altLang="en-US" sz="1000"/>
              <a:t>関数</a:t>
            </a:r>
            <a:endParaRPr lang="en-US" altLang="ja-JP" sz="1000" dirty="0"/>
          </a:p>
          <a:p>
            <a:pPr lvl="1"/>
            <a:r>
              <a:rPr kumimoji="1" lang="en-US" altLang="ja-JP" sz="1000" dirty="0"/>
              <a:t>ELU</a:t>
            </a:r>
            <a:r>
              <a:rPr kumimoji="1" lang="ja-JP" altLang="en-US" sz="1000"/>
              <a:t>活性化関数のスケーリング版</a:t>
            </a:r>
            <a:endParaRPr kumimoji="1" lang="en-US" altLang="ja-JP" sz="1000" dirty="0"/>
          </a:p>
          <a:p>
            <a:pPr lvl="1"/>
            <a:r>
              <a:rPr lang="ja-JP" altLang="en-US" sz="1000"/>
              <a:t>著者たちは、密層のスタックだけで構成されたニューラルネットワークですべての隠れ層が</a:t>
            </a:r>
            <a:r>
              <a:rPr lang="en-US" altLang="ja-JP" sz="1000" dirty="0"/>
              <a:t>SELU</a:t>
            </a:r>
            <a:r>
              <a:rPr lang="ja-JP" altLang="en-US" sz="1000"/>
              <a:t>活性化関数を使うと、ネットワークが自己正規化（</a:t>
            </a:r>
            <a:r>
              <a:rPr lang="en-US" altLang="ja-JP" sz="1000" dirty="0"/>
              <a:t>self-normalize</a:t>
            </a:r>
            <a:r>
              <a:rPr lang="ja-JP" altLang="en-US" sz="1000"/>
              <a:t>）することを示した。訓練中の各層の出力は、平均</a:t>
            </a:r>
            <a:r>
              <a:rPr lang="en-US" altLang="ja-JP" sz="1000" dirty="0"/>
              <a:t>0</a:t>
            </a:r>
            <a:r>
              <a:rPr lang="ja-JP" altLang="en-US" sz="1000"/>
              <a:t>、標準偏差</a:t>
            </a:r>
            <a:r>
              <a:rPr lang="en-US" altLang="ja-JP" sz="1000" dirty="0"/>
              <a:t>1 </a:t>
            </a:r>
            <a:r>
              <a:rPr lang="ja-JP" altLang="en-US" sz="1000"/>
              <a:t>を維持する傾向があり、それによって勾配消失／爆発問題が解決される。そのため、そのようなニューラルネットワーク（特に深いもの）では、</a:t>
            </a:r>
            <a:r>
              <a:rPr lang="en-US" altLang="ja-JP" sz="1000" dirty="0"/>
              <a:t>SELU</a:t>
            </a:r>
            <a:r>
              <a:rPr lang="ja-JP" altLang="en-US" sz="1000"/>
              <a:t>はほかの活性化関数よりも大幅に高い性能を示すことが多い。しかし、自己正規化を発生させるためには条件がある（数学的根拠は論文を参照のこと）</a:t>
            </a:r>
            <a:endParaRPr lang="en-US" altLang="ja-JP" sz="1000" dirty="0"/>
          </a:p>
          <a:p>
            <a:pPr lvl="1"/>
            <a:r>
              <a:rPr lang="ja-JP" altLang="en-US" sz="1000"/>
              <a:t>注意点</a:t>
            </a:r>
            <a:endParaRPr lang="en-US" altLang="ja-JP" sz="1000" dirty="0"/>
          </a:p>
          <a:p>
            <a:pPr lvl="2"/>
            <a:r>
              <a:rPr lang="ja-JP" altLang="en-US" sz="1000"/>
              <a:t>入力特徴量は標準化されていなければならない（平均</a:t>
            </a:r>
            <a:r>
              <a:rPr lang="en-US" altLang="ja-JP" sz="1000" dirty="0"/>
              <a:t>0</a:t>
            </a:r>
            <a:r>
              <a:rPr lang="ja-JP" altLang="en-US" sz="1000"/>
              <a:t>、標準偏差</a:t>
            </a:r>
            <a:r>
              <a:rPr lang="en-US" altLang="ja-JP" sz="1000" dirty="0"/>
              <a:t>1</a:t>
            </a:r>
            <a:r>
              <a:rPr lang="ja-JP" altLang="en-US" sz="1000"/>
              <a:t>）。</a:t>
            </a:r>
          </a:p>
          <a:p>
            <a:pPr lvl="2"/>
            <a:r>
              <a:rPr lang="ja-JP" altLang="en-US" sz="1000"/>
              <a:t>すべての隠れ層の重みが</a:t>
            </a:r>
            <a:r>
              <a:rPr lang="en" altLang="ja-JP" sz="1000" dirty="0" err="1"/>
              <a:t>LeCun</a:t>
            </a:r>
            <a:r>
              <a:rPr lang="en" altLang="ja-JP" sz="1000" dirty="0"/>
              <a:t> </a:t>
            </a:r>
            <a:r>
              <a:rPr lang="ja-JP" altLang="en-US" sz="1000"/>
              <a:t>正規初期化されていなければならない。</a:t>
            </a:r>
            <a:r>
              <a:rPr lang="en" altLang="ja-JP" sz="1000" dirty="0" err="1"/>
              <a:t>Keras</a:t>
            </a:r>
            <a:r>
              <a:rPr lang="en" altLang="ja-JP" sz="1000" dirty="0"/>
              <a:t> </a:t>
            </a:r>
            <a:r>
              <a:rPr lang="ja-JP" altLang="en-US" sz="1000"/>
              <a:t>の場合、</a:t>
            </a:r>
            <a:r>
              <a:rPr lang="en" altLang="ja-JP" sz="1000" dirty="0" err="1"/>
              <a:t>kernel_initializer</a:t>
            </a:r>
            <a:r>
              <a:rPr lang="en" altLang="ja-JP" sz="1000" dirty="0"/>
              <a:t>="</a:t>
            </a:r>
            <a:r>
              <a:rPr lang="en" altLang="ja-JP" sz="1000" dirty="0" err="1"/>
              <a:t>lecun_normal</a:t>
            </a:r>
            <a:r>
              <a:rPr lang="en" altLang="ja-JP" sz="1000" dirty="0"/>
              <a:t>"</a:t>
            </a:r>
            <a:r>
              <a:rPr lang="ja-JP" altLang="en-US" sz="1000"/>
              <a:t>を指定するということである。</a:t>
            </a:r>
          </a:p>
          <a:p>
            <a:pPr lvl="2"/>
            <a:r>
              <a:rPr lang="ja-JP" altLang="en-US" sz="1000"/>
              <a:t> ネットワークのアーキテクチャがシーケンシャルでなければならない。再帰型ネットワーク（</a:t>
            </a:r>
            <a:r>
              <a:rPr lang="en-US" altLang="ja-JP" sz="1000" dirty="0"/>
              <a:t>15 </a:t>
            </a:r>
            <a:r>
              <a:rPr lang="ja-JP" altLang="en-US" sz="1000"/>
              <a:t>章参照）やスキップ接続（</a:t>
            </a:r>
            <a:r>
              <a:rPr lang="en" altLang="ja-JP" sz="1000" dirty="0"/>
              <a:t>skip connection</a:t>
            </a:r>
            <a:r>
              <a:rPr lang="ja-JP" altLang="en" sz="1000"/>
              <a:t>、</a:t>
            </a:r>
            <a:r>
              <a:rPr lang="ja-JP" altLang="en-US" sz="1000"/>
              <a:t>つまりワイド・アンド・ディープネットワークのように層を飛び越す接続）を持つネットワークのようにシーケンシャルでないアーキテクチャで</a:t>
            </a:r>
            <a:r>
              <a:rPr lang="en" altLang="ja-JP" sz="1000" dirty="0"/>
              <a:t>SELU</a:t>
            </a:r>
            <a:r>
              <a:rPr lang="ja-JP" altLang="en-US" sz="1000"/>
              <a:t>を使おうとすると、自己正規化は保証されず、</a:t>
            </a:r>
            <a:r>
              <a:rPr lang="en" altLang="ja-JP" sz="1000" dirty="0"/>
              <a:t>SELU</a:t>
            </a:r>
            <a:r>
              <a:rPr lang="ja-JP" altLang="en-US" sz="1000"/>
              <a:t>を使ってもほかの活性化関数より高い性能が得られるとは限らない。</a:t>
            </a:r>
          </a:p>
          <a:p>
            <a:pPr lvl="2"/>
            <a:r>
              <a:rPr lang="ja-JP" altLang="en-US" sz="1000"/>
              <a:t>論文が自己正規化を保証しているのは、すべての層が密層のときだけである。しかし、一部の研究者は、畳み込みニューラルネットワークでも</a:t>
            </a:r>
            <a:r>
              <a:rPr lang="en" altLang="ja-JP" sz="1000" dirty="0"/>
              <a:t>SELU</a:t>
            </a:r>
            <a:r>
              <a:rPr lang="ja-JP" altLang="en-US" sz="1000"/>
              <a:t>活性化関数が性能を向上させられ</a:t>
            </a:r>
          </a:p>
          <a:p>
            <a:pPr lvl="2"/>
            <a:endParaRPr lang="ja-JP" altLang="en-US" sz="1000"/>
          </a:p>
          <a:p>
            <a:pPr lvl="1"/>
            <a:endParaRPr kumimoji="1" lang="en-US" altLang="ja-JP" sz="1000" dirty="0"/>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a:xfrm>
            <a:off x="517601" y="7218286"/>
            <a:ext cx="5321727" cy="553998"/>
          </a:xfrm>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pic>
        <p:nvPicPr>
          <p:cNvPr id="10" name="図 9">
            <a:extLst>
              <a:ext uri="{FF2B5EF4-FFF2-40B4-BE49-F238E27FC236}">
                <a16:creationId xmlns:a16="http://schemas.microsoft.com/office/drawing/2014/main" id="{D6AEE560-2D2E-1BB9-D1B6-6DB10A891AF4}"/>
              </a:ext>
            </a:extLst>
          </p:cNvPr>
          <p:cNvPicPr>
            <a:picLocks noChangeAspect="1"/>
          </p:cNvPicPr>
          <p:nvPr/>
        </p:nvPicPr>
        <p:blipFill>
          <a:blip r:embed="rId3"/>
          <a:stretch>
            <a:fillRect/>
          </a:stretch>
        </p:blipFill>
        <p:spPr>
          <a:xfrm>
            <a:off x="6138275" y="1002340"/>
            <a:ext cx="4366427" cy="1355098"/>
          </a:xfrm>
          <a:prstGeom prst="rect">
            <a:avLst/>
          </a:prstGeom>
        </p:spPr>
      </p:pic>
      <p:pic>
        <p:nvPicPr>
          <p:cNvPr id="11" name="図 10">
            <a:extLst>
              <a:ext uri="{FF2B5EF4-FFF2-40B4-BE49-F238E27FC236}">
                <a16:creationId xmlns:a16="http://schemas.microsoft.com/office/drawing/2014/main" id="{70FA2A0B-36EE-1F92-A343-535D4714C39A}"/>
              </a:ext>
            </a:extLst>
          </p:cNvPr>
          <p:cNvPicPr>
            <a:picLocks noChangeAspect="1"/>
          </p:cNvPicPr>
          <p:nvPr/>
        </p:nvPicPr>
        <p:blipFill>
          <a:blip r:embed="rId4"/>
          <a:stretch>
            <a:fillRect/>
          </a:stretch>
        </p:blipFill>
        <p:spPr>
          <a:xfrm>
            <a:off x="6380370" y="2580462"/>
            <a:ext cx="3395662" cy="2460330"/>
          </a:xfrm>
          <a:prstGeom prst="rect">
            <a:avLst/>
          </a:prstGeom>
        </p:spPr>
      </p:pic>
    </p:spTree>
    <p:extLst>
      <p:ext uri="{BB962C8B-B14F-4D97-AF65-F5344CB8AC3E}">
        <p14:creationId xmlns:p14="http://schemas.microsoft.com/office/powerpoint/2010/main" val="127320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p:txBody>
          <a:bodyPr>
            <a:normAutofit fontScale="90000"/>
          </a:bodyPr>
          <a:lstStyle/>
          <a:p>
            <a:r>
              <a:rPr lang="en-US" altLang="ja-JP" dirty="0"/>
              <a:t>11.1.2 </a:t>
            </a:r>
            <a:r>
              <a:rPr lang="ja-JP" altLang="en-US"/>
              <a:t>勾配消失・爆発問題</a:t>
            </a:r>
            <a:r>
              <a:rPr lang="en-US" altLang="ja-JP" dirty="0"/>
              <a:t>	</a:t>
            </a:r>
            <a:br>
              <a:rPr lang="en-US" altLang="ja-JP" dirty="0"/>
            </a:br>
            <a:r>
              <a:rPr lang="en-US" altLang="ja-JP" dirty="0"/>
              <a:t>	-</a:t>
            </a:r>
            <a:r>
              <a:rPr lang="ja-JP" altLang="en-US"/>
              <a:t>飽和しない活性化関数</a:t>
            </a:r>
            <a:r>
              <a:rPr lang="en-US" altLang="ja-JP" dirty="0"/>
              <a:t>3			P.338</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p:txBody>
          <a:bodyPr/>
          <a:lstStyle/>
          <a:p>
            <a:pPr lvl="2"/>
            <a:endParaRPr lang="ja-JP" altLang="en-US" sz="1000"/>
          </a:p>
          <a:p>
            <a:pPr lvl="1"/>
            <a:endParaRPr kumimoji="1" lang="en-US" altLang="ja-JP" sz="1000" dirty="0"/>
          </a:p>
        </p:txBody>
      </p:sp>
      <p:sp>
        <p:nvSpPr>
          <p:cNvPr id="14" name="コンテンツ プレースホルダー 13">
            <a:extLst>
              <a:ext uri="{FF2B5EF4-FFF2-40B4-BE49-F238E27FC236}">
                <a16:creationId xmlns:a16="http://schemas.microsoft.com/office/drawing/2014/main" id="{46166372-5139-CD1E-AA8D-864A50028177}"/>
              </a:ext>
            </a:extLst>
          </p:cNvPr>
          <p:cNvSpPr>
            <a:spLocks noGrp="1"/>
          </p:cNvSpPr>
          <p:nvPr>
            <p:ph sz="quarter" idx="13"/>
          </p:nvPr>
        </p:nvSpPr>
        <p:spPr>
          <a:xfrm>
            <a:off x="537361" y="4111919"/>
            <a:ext cx="5321727" cy="2179571"/>
          </a:xfrm>
        </p:spPr>
        <p:txBody>
          <a:bodyPr/>
          <a:lstStyle/>
          <a:p>
            <a:r>
              <a:rPr lang="ja-JP" altLang="en-US" sz="1200"/>
              <a:t>各活性化関数の使用方法</a:t>
            </a:r>
            <a:endParaRPr lang="en-US" altLang="ja-JP" sz="1200" dirty="0"/>
          </a:p>
          <a:p>
            <a:pPr lvl="1"/>
            <a:r>
              <a:rPr lang="en-US" altLang="ja-JP" sz="1200" dirty="0"/>
              <a:t>leaky </a:t>
            </a:r>
            <a:r>
              <a:rPr lang="en-US" altLang="ja-JP" sz="1200" dirty="0" err="1"/>
              <a:t>ReLU</a:t>
            </a:r>
            <a:endParaRPr lang="en-US" altLang="ja-JP" sz="1200" dirty="0"/>
          </a:p>
          <a:p>
            <a:pPr lvl="2"/>
            <a:r>
              <a:rPr lang="en-US" altLang="ja-JP" sz="1200" dirty="0" err="1"/>
              <a:t>LeakyReLU</a:t>
            </a:r>
            <a:r>
              <a:rPr lang="ja-JP" altLang="en-US" sz="1200"/>
              <a:t>層を作り適用したい層のすぐ後ろに追加する</a:t>
            </a:r>
            <a:endParaRPr lang="en-US" altLang="ja-JP" sz="1200" dirty="0"/>
          </a:p>
          <a:p>
            <a:pPr lvl="2"/>
            <a:endParaRPr lang="en-US" altLang="ja-JP" sz="1200" dirty="0"/>
          </a:p>
          <a:p>
            <a:pPr lvl="1"/>
            <a:r>
              <a:rPr lang="en-US" altLang="ja-JP" sz="1200" dirty="0" err="1"/>
              <a:t>PReLU</a:t>
            </a:r>
            <a:endParaRPr lang="en-US" altLang="ja-JP" sz="1200" dirty="0"/>
          </a:p>
          <a:p>
            <a:pPr lvl="2"/>
            <a:r>
              <a:rPr lang="en-US" altLang="ja-JP" sz="1200" dirty="0" err="1"/>
              <a:t>LeakyRelu</a:t>
            </a:r>
            <a:r>
              <a:rPr lang="en-US" altLang="ja-JP" sz="1200" dirty="0"/>
              <a:t> (alpha=0.2)</a:t>
            </a:r>
            <a:r>
              <a:rPr lang="ja-JP" altLang="en-US" sz="1200"/>
              <a:t>を</a:t>
            </a:r>
            <a:r>
              <a:rPr lang="en-US" altLang="ja-JP" sz="1200" dirty="0" err="1"/>
              <a:t>PReLU</a:t>
            </a:r>
            <a:r>
              <a:rPr lang="en-US" altLang="ja-JP" sz="1200" dirty="0"/>
              <a:t>()</a:t>
            </a:r>
            <a:r>
              <a:rPr lang="ja-JP" altLang="en-US" sz="1200"/>
              <a:t>に書き換える</a:t>
            </a:r>
            <a:endParaRPr lang="en-US" altLang="ja-JP" sz="1200" dirty="0"/>
          </a:p>
          <a:p>
            <a:pPr lvl="2"/>
            <a:endParaRPr lang="en-US" altLang="ja-JP" sz="1200" dirty="0"/>
          </a:p>
          <a:p>
            <a:pPr lvl="1"/>
            <a:r>
              <a:rPr lang="en-US" altLang="ja-JP" sz="1200" dirty="0"/>
              <a:t>SELU </a:t>
            </a:r>
          </a:p>
          <a:p>
            <a:pPr lvl="2"/>
            <a:r>
              <a:rPr lang="ja-JP" altLang="en-US" sz="1200"/>
              <a:t>層を作るときに</a:t>
            </a:r>
            <a:r>
              <a:rPr lang="en-US" altLang="ja-JP" sz="1200" dirty="0"/>
              <a:t>activation=“</a:t>
            </a:r>
            <a:r>
              <a:rPr lang="en-US" altLang="ja-JP" sz="1200" dirty="0" err="1"/>
              <a:t>selu</a:t>
            </a:r>
            <a:r>
              <a:rPr lang="en-US" altLang="ja-JP" sz="1200" dirty="0"/>
              <a:t>”</a:t>
            </a:r>
            <a:r>
              <a:rPr lang="ja-JP" altLang="en-US" sz="1200"/>
              <a:t>と</a:t>
            </a:r>
            <a:r>
              <a:rPr lang="en-US" altLang="ja-JP" sz="1200" dirty="0" err="1"/>
              <a:t>kernel_initializer</a:t>
            </a:r>
            <a:r>
              <a:rPr lang="en-US" altLang="ja-JP" sz="1200" dirty="0"/>
              <a:t>=“</a:t>
            </a:r>
            <a:r>
              <a:rPr lang="en-US" altLang="ja-JP" sz="1200" dirty="0" err="1"/>
              <a:t>lecun_normal</a:t>
            </a:r>
            <a:r>
              <a:rPr lang="en-US" altLang="ja-JP" sz="1200" dirty="0"/>
              <a:t>”</a:t>
            </a:r>
            <a:r>
              <a:rPr lang="ja-JP" altLang="en-US" sz="1200"/>
              <a:t>と指定する</a:t>
            </a:r>
          </a:p>
        </p:txBody>
      </p:sp>
      <p:sp>
        <p:nvSpPr>
          <p:cNvPr id="15" name="コンテンツ プレースホルダー 14">
            <a:extLst>
              <a:ext uri="{FF2B5EF4-FFF2-40B4-BE49-F238E27FC236}">
                <a16:creationId xmlns:a16="http://schemas.microsoft.com/office/drawing/2014/main" id="{5B6AD7C6-F700-BD5D-F512-A095ABA4F123}"/>
              </a:ext>
            </a:extLst>
          </p:cNvPr>
          <p:cNvSpPr>
            <a:spLocks noGrp="1"/>
          </p:cNvSpPr>
          <p:nvPr>
            <p:ph sz="quarter" idx="14"/>
          </p:nvPr>
        </p:nvSpPr>
        <p:spPr/>
        <p:txBody>
          <a:bodyPr/>
          <a:lstStyle/>
          <a:p>
            <a:endParaRPr lang="ja-JP" altLang="en-US"/>
          </a:p>
        </p:txBody>
      </p:sp>
      <p:pic>
        <p:nvPicPr>
          <p:cNvPr id="16" name="図 15">
            <a:extLst>
              <a:ext uri="{FF2B5EF4-FFF2-40B4-BE49-F238E27FC236}">
                <a16:creationId xmlns:a16="http://schemas.microsoft.com/office/drawing/2014/main" id="{9EA1FD0E-9981-CAAD-3420-ABC601261AFC}"/>
              </a:ext>
            </a:extLst>
          </p:cNvPr>
          <p:cNvPicPr>
            <a:picLocks noChangeAspect="1"/>
          </p:cNvPicPr>
          <p:nvPr/>
        </p:nvPicPr>
        <p:blipFill rotWithShape="1">
          <a:blip r:embed="rId3"/>
          <a:srcRect l="3649"/>
          <a:stretch/>
        </p:blipFill>
        <p:spPr>
          <a:xfrm>
            <a:off x="416818" y="1031973"/>
            <a:ext cx="5567123" cy="2794918"/>
          </a:xfrm>
          <a:prstGeom prst="rect">
            <a:avLst/>
          </a:prstGeom>
        </p:spPr>
      </p:pic>
      <p:sp>
        <p:nvSpPr>
          <p:cNvPr id="18" name="テキスト ボックス 17">
            <a:extLst>
              <a:ext uri="{FF2B5EF4-FFF2-40B4-BE49-F238E27FC236}">
                <a16:creationId xmlns:a16="http://schemas.microsoft.com/office/drawing/2014/main" id="{20BA4400-C96A-B743-891B-2793F38E52D4}"/>
              </a:ext>
            </a:extLst>
          </p:cNvPr>
          <p:cNvSpPr txBox="1"/>
          <p:nvPr/>
        </p:nvSpPr>
        <p:spPr>
          <a:xfrm>
            <a:off x="6096000" y="4111919"/>
            <a:ext cx="4306616" cy="1200329"/>
          </a:xfrm>
          <a:prstGeom prst="rect">
            <a:avLst/>
          </a:prstGeom>
          <a:noFill/>
        </p:spPr>
        <p:txBody>
          <a:bodyPr wrap="square">
            <a:spAutoFit/>
          </a:bodyPr>
          <a:lstStyle/>
          <a:p>
            <a:r>
              <a:rPr lang="en" altLang="ja-JP" sz="1200" dirty="0">
                <a:effectLst/>
                <a:latin typeface="Helvetica" pitchFamily="2" charset="0"/>
              </a:rPr>
              <a:t>model = </a:t>
            </a:r>
            <a:r>
              <a:rPr lang="en" altLang="ja-JP" sz="1200" dirty="0" err="1">
                <a:effectLst/>
                <a:latin typeface="Helvetica" pitchFamily="2" charset="0"/>
              </a:rPr>
              <a:t>keras.models.Sequential</a:t>
            </a:r>
            <a:r>
              <a:rPr lang="en" altLang="ja-JP" sz="1200" dirty="0">
                <a:effectLst/>
                <a:latin typeface="Helvetica" pitchFamily="2" charset="0"/>
              </a:rPr>
              <a:t>([</a:t>
            </a:r>
          </a:p>
          <a:p>
            <a:pPr lvl="1"/>
            <a:r>
              <a:rPr lang="en" altLang="ja-JP" sz="1200" dirty="0">
                <a:effectLst/>
                <a:latin typeface="Helvetica" pitchFamily="2" charset="0"/>
              </a:rPr>
              <a:t>[...]</a:t>
            </a:r>
          </a:p>
          <a:p>
            <a:pPr lvl="1"/>
            <a:r>
              <a:rPr lang="en" altLang="ja-JP" sz="1200" dirty="0" err="1">
                <a:effectLst/>
                <a:latin typeface="Helvetica" pitchFamily="2" charset="0"/>
              </a:rPr>
              <a:t>keras.layers.Dense</a:t>
            </a:r>
            <a:r>
              <a:rPr lang="en" altLang="ja-JP" sz="1200" dirty="0">
                <a:effectLst/>
                <a:latin typeface="Helvetica" pitchFamily="2" charset="0"/>
              </a:rPr>
              <a:t>(10, </a:t>
            </a:r>
            <a:r>
              <a:rPr lang="en" altLang="ja-JP" sz="1200" dirty="0" err="1">
                <a:effectLst/>
                <a:latin typeface="Helvetica" pitchFamily="2" charset="0"/>
              </a:rPr>
              <a:t>kernel_initializer</a:t>
            </a:r>
            <a:r>
              <a:rPr lang="en" altLang="ja-JP" sz="1200" dirty="0">
                <a:effectLst/>
                <a:latin typeface="Helvetica" pitchFamily="2" charset="0"/>
              </a:rPr>
              <a:t>="</a:t>
            </a:r>
            <a:r>
              <a:rPr lang="en" altLang="ja-JP" sz="1200" dirty="0" err="1">
                <a:effectLst/>
                <a:latin typeface="Helvetica" pitchFamily="2" charset="0"/>
              </a:rPr>
              <a:t>he_normal</a:t>
            </a:r>
            <a:r>
              <a:rPr lang="en" altLang="ja-JP" sz="1200" dirty="0">
                <a:effectLst/>
                <a:latin typeface="Helvetica" pitchFamily="2" charset="0"/>
              </a:rPr>
              <a:t>"),</a:t>
            </a:r>
          </a:p>
          <a:p>
            <a:pPr lvl="1"/>
            <a:r>
              <a:rPr lang="en" altLang="ja-JP" sz="1200" dirty="0" err="1">
                <a:effectLst/>
                <a:latin typeface="Helvetica" pitchFamily="2" charset="0"/>
              </a:rPr>
              <a:t>keras.layers.LeakyReLU</a:t>
            </a:r>
            <a:r>
              <a:rPr lang="en" altLang="ja-JP" sz="1200" dirty="0">
                <a:effectLst/>
                <a:latin typeface="Helvetica" pitchFamily="2" charset="0"/>
              </a:rPr>
              <a:t>(alpha=0.2),</a:t>
            </a:r>
          </a:p>
          <a:p>
            <a:pPr lvl="1"/>
            <a:r>
              <a:rPr lang="en" altLang="ja-JP" sz="1200" dirty="0">
                <a:effectLst/>
                <a:latin typeface="Helvetica" pitchFamily="2" charset="0"/>
              </a:rPr>
              <a:t>[...]</a:t>
            </a:r>
          </a:p>
          <a:p>
            <a:r>
              <a:rPr lang="en" altLang="ja-JP" sz="1200" dirty="0">
                <a:effectLst/>
                <a:latin typeface="Helvetica" pitchFamily="2" charset="0"/>
              </a:rPr>
              <a:t>])</a:t>
            </a:r>
          </a:p>
        </p:txBody>
      </p:sp>
      <p:sp>
        <p:nvSpPr>
          <p:cNvPr id="20" name="テキスト ボックス 19">
            <a:extLst>
              <a:ext uri="{FF2B5EF4-FFF2-40B4-BE49-F238E27FC236}">
                <a16:creationId xmlns:a16="http://schemas.microsoft.com/office/drawing/2014/main" id="{485FA7D2-CCCB-405D-E6BF-CE597B81A1C5}"/>
              </a:ext>
            </a:extLst>
          </p:cNvPr>
          <p:cNvSpPr txBox="1"/>
          <p:nvPr/>
        </p:nvSpPr>
        <p:spPr>
          <a:xfrm>
            <a:off x="6096000" y="5829825"/>
            <a:ext cx="3701385" cy="461665"/>
          </a:xfrm>
          <a:prstGeom prst="rect">
            <a:avLst/>
          </a:prstGeom>
          <a:noFill/>
        </p:spPr>
        <p:txBody>
          <a:bodyPr wrap="square">
            <a:spAutoFit/>
          </a:bodyPr>
          <a:lstStyle/>
          <a:p>
            <a:r>
              <a:rPr lang="en" altLang="ja-JP" sz="1200" dirty="0">
                <a:effectLst/>
                <a:latin typeface="Helvetica" pitchFamily="2" charset="0"/>
              </a:rPr>
              <a:t>layer = </a:t>
            </a:r>
            <a:r>
              <a:rPr lang="en" altLang="ja-JP" sz="1200" dirty="0" err="1">
                <a:effectLst/>
                <a:latin typeface="Helvetica" pitchFamily="2" charset="0"/>
              </a:rPr>
              <a:t>keras.layers.Dense</a:t>
            </a:r>
            <a:r>
              <a:rPr lang="en" altLang="ja-JP" sz="1200" dirty="0">
                <a:effectLst/>
                <a:latin typeface="Helvetica" pitchFamily="2" charset="0"/>
              </a:rPr>
              <a:t>(10, activation="</a:t>
            </a:r>
            <a:r>
              <a:rPr lang="en" altLang="ja-JP" sz="1200" dirty="0" err="1">
                <a:effectLst/>
                <a:latin typeface="Helvetica" pitchFamily="2" charset="0"/>
              </a:rPr>
              <a:t>selu</a:t>
            </a:r>
            <a:r>
              <a:rPr lang="en" altLang="ja-JP" sz="1200" dirty="0">
                <a:effectLst/>
                <a:latin typeface="Helvetica" pitchFamily="2" charset="0"/>
              </a:rPr>
              <a:t>",</a:t>
            </a:r>
          </a:p>
          <a:p>
            <a:r>
              <a:rPr lang="en" altLang="ja-JP" sz="1200" dirty="0" err="1">
                <a:effectLst/>
                <a:latin typeface="Helvetica" pitchFamily="2" charset="0"/>
              </a:rPr>
              <a:t>kernel_initializer</a:t>
            </a:r>
            <a:r>
              <a:rPr lang="en" altLang="ja-JP" sz="1200" dirty="0">
                <a:effectLst/>
                <a:latin typeface="Helvetica" pitchFamily="2" charset="0"/>
              </a:rPr>
              <a:t>="</a:t>
            </a:r>
            <a:r>
              <a:rPr lang="en" altLang="ja-JP" sz="1200" dirty="0" err="1">
                <a:effectLst/>
                <a:latin typeface="Helvetica" pitchFamily="2" charset="0"/>
              </a:rPr>
              <a:t>lecun_normal</a:t>
            </a:r>
            <a:r>
              <a:rPr lang="en" altLang="ja-JP" sz="1200" dirty="0">
                <a:effectLst/>
                <a:latin typeface="Helvetica" pitchFamily="2" charset="0"/>
              </a:rPr>
              <a:t>")</a:t>
            </a:r>
          </a:p>
        </p:txBody>
      </p:sp>
    </p:spTree>
    <p:extLst>
      <p:ext uri="{BB962C8B-B14F-4D97-AF65-F5344CB8AC3E}">
        <p14:creationId xmlns:p14="http://schemas.microsoft.com/office/powerpoint/2010/main" val="171292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11.1.3 </a:t>
            </a:r>
            <a:r>
              <a:rPr lang="ja-JP" altLang="en-US"/>
              <a:t>勾配消失・爆発問題</a:t>
            </a:r>
            <a:r>
              <a:rPr lang="en-US" altLang="ja-JP" dirty="0"/>
              <a:t>	</a:t>
            </a:r>
            <a:br>
              <a:rPr lang="en-US" altLang="ja-JP" dirty="0"/>
            </a:br>
            <a:r>
              <a:rPr lang="en-US" altLang="ja-JP" dirty="0"/>
              <a:t>	-</a:t>
            </a:r>
            <a:r>
              <a:rPr lang="ja-JP" altLang="en-US"/>
              <a:t>バッチ正規化</a:t>
            </a:r>
            <a:r>
              <a:rPr lang="en-US" altLang="ja-JP" dirty="0"/>
              <a:t>					P.338-343</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a:xfrm>
            <a:off x="406541" y="1065538"/>
            <a:ext cx="5543845" cy="5014706"/>
          </a:xfrm>
        </p:spPr>
        <p:txBody>
          <a:bodyPr/>
          <a:lstStyle/>
          <a:p>
            <a:r>
              <a:rPr lang="ja-JP" altLang="en-US" sz="1200"/>
              <a:t>バッチ正規化</a:t>
            </a:r>
            <a:endParaRPr lang="en-US" altLang="ja-JP" sz="1200" dirty="0"/>
          </a:p>
          <a:p>
            <a:pPr lvl="1"/>
            <a:r>
              <a:rPr lang="ja-JP" altLang="en-US" sz="1200"/>
              <a:t>背景</a:t>
            </a:r>
            <a:endParaRPr lang="en-US" altLang="ja-JP" sz="1200" dirty="0"/>
          </a:p>
          <a:p>
            <a:pPr lvl="2"/>
            <a:r>
              <a:rPr lang="en" altLang="ja-JP" sz="1200" dirty="0"/>
              <a:t>He</a:t>
            </a:r>
            <a:r>
              <a:rPr lang="ja-JP" altLang="en-US" sz="1200"/>
              <a:t>の初期値と</a:t>
            </a:r>
            <a:r>
              <a:rPr lang="en" altLang="ja-JP" sz="1200" dirty="0"/>
              <a:t>ELU</a:t>
            </a:r>
            <a:r>
              <a:rPr lang="ja-JP" altLang="en" sz="1200"/>
              <a:t>（</a:t>
            </a:r>
            <a:r>
              <a:rPr lang="ja-JP" altLang="en-US" sz="1200"/>
              <a:t>または</a:t>
            </a:r>
            <a:r>
              <a:rPr lang="en" altLang="ja-JP" sz="1200" dirty="0" err="1"/>
              <a:t>ReLU</a:t>
            </a:r>
            <a:r>
              <a:rPr lang="ja-JP" altLang="en-US" sz="1200"/>
              <a:t>の変種）を使えば、訓練開始時点での勾配消失／爆発の問題は大幅に緩和されるが、訓練中にこの問題が戻ってこないという保証はない。</a:t>
            </a:r>
            <a:endParaRPr lang="en-US" altLang="ja-JP" sz="1200" dirty="0"/>
          </a:p>
          <a:p>
            <a:pPr lvl="2"/>
            <a:r>
              <a:rPr lang="ja-JP" altLang="en-US" sz="1200"/>
              <a:t>この問題に対処するため、</a:t>
            </a:r>
            <a:r>
              <a:rPr lang="en-US" altLang="ja-JP" sz="1200" dirty="0"/>
              <a:t>2015</a:t>
            </a:r>
            <a:r>
              <a:rPr lang="ja-JP" altLang="en-US" sz="1200"/>
              <a:t>年の論文で</a:t>
            </a:r>
            <a:r>
              <a:rPr lang="en" altLang="ja-JP" sz="1200" dirty="0"/>
              <a:t>Sergey </a:t>
            </a:r>
            <a:r>
              <a:rPr lang="en" altLang="ja-JP" sz="1200" dirty="0" err="1"/>
              <a:t>Ioffe</a:t>
            </a:r>
            <a:r>
              <a:rPr lang="ja-JP" altLang="en-US" sz="1200"/>
              <a:t>と</a:t>
            </a:r>
            <a:r>
              <a:rPr lang="en" altLang="ja-JP" sz="1200" dirty="0"/>
              <a:t>Christian </a:t>
            </a:r>
            <a:r>
              <a:rPr lang="en" altLang="ja-JP" sz="1200" dirty="0" err="1"/>
              <a:t>Szegedy</a:t>
            </a:r>
            <a:r>
              <a:rPr lang="ja-JP" altLang="en-US" sz="1200"/>
              <a:t>によりバッチ正規化が提案</a:t>
            </a:r>
            <a:endParaRPr lang="en-US" altLang="ja-JP" sz="1200" dirty="0"/>
          </a:p>
          <a:p>
            <a:pPr lvl="1"/>
            <a:r>
              <a:rPr lang="ja-JP" altLang="en-US" sz="1200"/>
              <a:t>方法</a:t>
            </a:r>
            <a:endParaRPr lang="en-US" altLang="ja-JP" sz="1200" dirty="0"/>
          </a:p>
          <a:p>
            <a:pPr lvl="2"/>
            <a:r>
              <a:rPr lang="ja-JP" altLang="en-US" sz="1200"/>
              <a:t>各隠れ層の活性化関数の直前か直後で、入力に対して</a:t>
            </a:r>
            <a:r>
              <a:rPr lang="en-US" altLang="ja-JP" sz="1200" dirty="0"/>
              <a:t>0 </a:t>
            </a:r>
            <a:r>
              <a:rPr lang="ja-JP" altLang="en-US" sz="1200"/>
              <a:t>を中心としたセンタリングと正規化を行い、層ごとに</a:t>
            </a:r>
            <a:r>
              <a:rPr lang="en-US" altLang="ja-JP" sz="1200" dirty="0"/>
              <a:t>2</a:t>
            </a:r>
            <a:r>
              <a:rPr lang="ja-JP" altLang="en-US" sz="1200"/>
              <a:t>つの新しいパラメータベクトル（スケーリング用とシフト用）を使ってスケーリングとシフトを行うというものである。</a:t>
            </a:r>
            <a:endParaRPr lang="en-US" altLang="ja-JP" sz="1200" dirty="0"/>
          </a:p>
          <a:p>
            <a:pPr lvl="1"/>
            <a:r>
              <a:rPr lang="ja-JP" altLang="en-US" sz="1200"/>
              <a:t>利点</a:t>
            </a:r>
            <a:endParaRPr lang="en-US" altLang="ja-JP" sz="1200" dirty="0"/>
          </a:p>
          <a:p>
            <a:pPr lvl="2"/>
            <a:r>
              <a:rPr lang="ja-JP" altLang="en-US" sz="1200"/>
              <a:t>学習を早く進行させることができる</a:t>
            </a:r>
            <a:endParaRPr lang="en-US" altLang="ja-JP" sz="1200" dirty="0"/>
          </a:p>
          <a:p>
            <a:pPr lvl="2"/>
            <a:r>
              <a:rPr lang="ja-JP" altLang="en-US" sz="1200"/>
              <a:t>初期値にそれほど依存しない</a:t>
            </a:r>
            <a:r>
              <a:rPr lang="en-US" altLang="ja-JP" sz="1200" dirty="0"/>
              <a:t>(</a:t>
            </a:r>
            <a:r>
              <a:rPr lang="ja-JP" altLang="en-US" sz="1200"/>
              <a:t>初期値に対してそこまで神経質にならなくて良い</a:t>
            </a:r>
            <a:r>
              <a:rPr lang="en-US" altLang="ja-JP" sz="1200" dirty="0"/>
              <a:t>)</a:t>
            </a:r>
          </a:p>
          <a:p>
            <a:pPr lvl="2"/>
            <a:r>
              <a:rPr lang="ja-JP" altLang="en-US" sz="1200"/>
              <a:t>過学習を抑制する</a:t>
            </a:r>
            <a:r>
              <a:rPr lang="en-US" altLang="ja-JP" sz="1200" dirty="0"/>
              <a:t>(Dropout</a:t>
            </a:r>
            <a:r>
              <a:rPr lang="ja-JP" altLang="en-US" sz="1200"/>
              <a:t>などの必要性を減らす</a:t>
            </a:r>
            <a:r>
              <a:rPr lang="en-US" altLang="ja-JP" sz="1200" dirty="0"/>
              <a:t>)</a:t>
            </a:r>
          </a:p>
          <a:p>
            <a:pPr lvl="1"/>
            <a:r>
              <a:rPr lang="ja-JP" altLang="en-US" sz="1200"/>
              <a:t>アルゴリズム・理論</a:t>
            </a:r>
            <a:endParaRPr lang="en-US" altLang="ja-JP" sz="1200" dirty="0"/>
          </a:p>
          <a:p>
            <a:pPr lvl="2"/>
            <a:r>
              <a:rPr lang="ja-JP" altLang="en-US" sz="1200"/>
              <a:t>わかりません。。。</a:t>
            </a:r>
            <a:endParaRPr lang="en-US" altLang="ja-JP" sz="1200" dirty="0"/>
          </a:p>
          <a:p>
            <a:pPr lvl="1"/>
            <a:r>
              <a:rPr lang="ja-JP" altLang="en-US" sz="1200"/>
              <a:t>用法</a:t>
            </a:r>
            <a:endParaRPr lang="en-US" altLang="ja-JP" sz="1200" dirty="0"/>
          </a:p>
          <a:p>
            <a:pPr lvl="2"/>
            <a:r>
              <a:rPr lang="en-US" altLang="ja-JP" sz="1200" dirty="0"/>
              <a:t>Batch Normalization</a:t>
            </a:r>
            <a:r>
              <a:rPr lang="ja-JP" altLang="en-US" sz="1200"/>
              <a:t>レイヤとしてデータ分布の正規化を行うレイヤをニューラルネットワークに挿入する</a:t>
            </a:r>
          </a:p>
          <a:p>
            <a:pPr lvl="2"/>
            <a:endParaRPr lang="en" altLang="ja-JP" sz="1200" dirty="0"/>
          </a:p>
          <a:p>
            <a:endParaRPr kumimoji="1" lang="ja-JP" altLang="en-US" sz="1200"/>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a:xfrm>
            <a:off x="517601" y="6199094"/>
            <a:ext cx="5321727" cy="599838"/>
          </a:xfrm>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pic>
        <p:nvPicPr>
          <p:cNvPr id="6" name="図 5">
            <a:extLst>
              <a:ext uri="{FF2B5EF4-FFF2-40B4-BE49-F238E27FC236}">
                <a16:creationId xmlns:a16="http://schemas.microsoft.com/office/drawing/2014/main" id="{00460425-AE84-D722-805B-250B1D7D1C0D}"/>
              </a:ext>
            </a:extLst>
          </p:cNvPr>
          <p:cNvPicPr>
            <a:picLocks noChangeAspect="1"/>
          </p:cNvPicPr>
          <p:nvPr/>
        </p:nvPicPr>
        <p:blipFill>
          <a:blip r:embed="rId2"/>
          <a:stretch>
            <a:fillRect/>
          </a:stretch>
        </p:blipFill>
        <p:spPr>
          <a:xfrm>
            <a:off x="6352674" y="3122505"/>
            <a:ext cx="4328826" cy="3594642"/>
          </a:xfrm>
          <a:prstGeom prst="rect">
            <a:avLst/>
          </a:prstGeom>
        </p:spPr>
      </p:pic>
      <p:sp>
        <p:nvSpPr>
          <p:cNvPr id="7" name="テキスト ボックス 6">
            <a:extLst>
              <a:ext uri="{FF2B5EF4-FFF2-40B4-BE49-F238E27FC236}">
                <a16:creationId xmlns:a16="http://schemas.microsoft.com/office/drawing/2014/main" id="{E9085112-2D7B-5C8E-4444-862FA4D9B881}"/>
              </a:ext>
            </a:extLst>
          </p:cNvPr>
          <p:cNvSpPr txBox="1"/>
          <p:nvPr/>
        </p:nvSpPr>
        <p:spPr>
          <a:xfrm>
            <a:off x="6096001" y="1065538"/>
            <a:ext cx="936812" cy="276999"/>
          </a:xfrm>
          <a:prstGeom prst="rect">
            <a:avLst/>
          </a:prstGeom>
          <a:noFill/>
        </p:spPr>
        <p:txBody>
          <a:bodyPr wrap="square">
            <a:spAutoFit/>
          </a:bodyPr>
          <a:lstStyle/>
          <a:p>
            <a:r>
              <a:rPr lang="ja-JP" altLang="en-US" sz="1200"/>
              <a:t>ゼロつく</a:t>
            </a:r>
            <a:r>
              <a:rPr lang="en-US" altLang="ja-JP" sz="1200" dirty="0"/>
              <a:t>1</a:t>
            </a:r>
            <a:endParaRPr lang="ja-JP" altLang="en-US" sz="1200"/>
          </a:p>
        </p:txBody>
      </p:sp>
      <p:pic>
        <p:nvPicPr>
          <p:cNvPr id="9" name="図 8">
            <a:extLst>
              <a:ext uri="{FF2B5EF4-FFF2-40B4-BE49-F238E27FC236}">
                <a16:creationId xmlns:a16="http://schemas.microsoft.com/office/drawing/2014/main" id="{E6CA73A6-1537-4971-D4FA-A07A5047FDB9}"/>
              </a:ext>
            </a:extLst>
          </p:cNvPr>
          <p:cNvPicPr>
            <a:picLocks noChangeAspect="1"/>
          </p:cNvPicPr>
          <p:nvPr/>
        </p:nvPicPr>
        <p:blipFill>
          <a:blip r:embed="rId3"/>
          <a:stretch>
            <a:fillRect/>
          </a:stretch>
        </p:blipFill>
        <p:spPr>
          <a:xfrm>
            <a:off x="6564407" y="1322190"/>
            <a:ext cx="5159187" cy="1552389"/>
          </a:xfrm>
          <a:prstGeom prst="rect">
            <a:avLst/>
          </a:prstGeom>
        </p:spPr>
      </p:pic>
    </p:spTree>
    <p:extLst>
      <p:ext uri="{BB962C8B-B14F-4D97-AF65-F5344CB8AC3E}">
        <p14:creationId xmlns:p14="http://schemas.microsoft.com/office/powerpoint/2010/main" val="353545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DBCD-60B9-2E23-4BC6-C981BAE144E5}"/>
              </a:ext>
            </a:extLst>
          </p:cNvPr>
          <p:cNvSpPr>
            <a:spLocks noGrp="1"/>
          </p:cNvSpPr>
          <p:nvPr>
            <p:ph type="title"/>
          </p:nvPr>
        </p:nvSpPr>
        <p:spPr>
          <a:xfrm>
            <a:off x="25467" y="54972"/>
            <a:ext cx="10646296" cy="553998"/>
          </a:xfrm>
        </p:spPr>
        <p:txBody>
          <a:bodyPr/>
          <a:lstStyle/>
          <a:p>
            <a:r>
              <a:rPr lang="en-US" altLang="ja-JP" dirty="0"/>
              <a:t>11.1.3.1 </a:t>
            </a:r>
            <a:r>
              <a:rPr lang="ja-JP" altLang="en-US"/>
              <a:t>勾配消失・爆発問題</a:t>
            </a:r>
            <a:r>
              <a:rPr lang="en-US" altLang="ja-JP" dirty="0"/>
              <a:t>	</a:t>
            </a:r>
            <a:br>
              <a:rPr lang="en-US" altLang="ja-JP" dirty="0"/>
            </a:br>
            <a:r>
              <a:rPr lang="en-US" altLang="ja-JP" dirty="0"/>
              <a:t>	-</a:t>
            </a:r>
            <a:r>
              <a:rPr lang="ja-JP" altLang="en-US"/>
              <a:t>バッチ正規化の実装</a:t>
            </a:r>
            <a:r>
              <a:rPr lang="en-US" altLang="ja-JP" dirty="0"/>
              <a:t>				P.341</a:t>
            </a:r>
            <a:endParaRPr kumimoji="1" lang="ja-JP" altLang="en-US"/>
          </a:p>
        </p:txBody>
      </p:sp>
      <p:sp>
        <p:nvSpPr>
          <p:cNvPr id="3" name="コンテンツ プレースホルダー 2">
            <a:extLst>
              <a:ext uri="{FF2B5EF4-FFF2-40B4-BE49-F238E27FC236}">
                <a16:creationId xmlns:a16="http://schemas.microsoft.com/office/drawing/2014/main" id="{3A708326-71E4-3FF0-710A-A9CB20041AD9}"/>
              </a:ext>
            </a:extLst>
          </p:cNvPr>
          <p:cNvSpPr>
            <a:spLocks noGrp="1"/>
          </p:cNvSpPr>
          <p:nvPr>
            <p:ph sz="half" idx="1"/>
          </p:nvPr>
        </p:nvSpPr>
        <p:spPr>
          <a:xfrm>
            <a:off x="406541" y="1065538"/>
            <a:ext cx="5543845" cy="1419876"/>
          </a:xfrm>
        </p:spPr>
        <p:txBody>
          <a:bodyPr/>
          <a:lstStyle/>
          <a:p>
            <a:r>
              <a:rPr lang="en-US" altLang="ja-JP" dirty="0" err="1"/>
              <a:t>Keras</a:t>
            </a:r>
            <a:r>
              <a:rPr lang="ja-JP" altLang="en-US"/>
              <a:t>によるバッチ正規化の実装</a:t>
            </a:r>
            <a:endParaRPr lang="en-US" altLang="ja-JP" dirty="0"/>
          </a:p>
          <a:p>
            <a:pPr lvl="1"/>
            <a:r>
              <a:rPr lang="ja-JP" altLang="en-US"/>
              <a:t>個々の隠れ層の活性化関数の前か後ろに</a:t>
            </a:r>
            <a:r>
              <a:rPr lang="en-US" altLang="ja-JP" dirty="0" err="1"/>
              <a:t>BatchNormalizationh</a:t>
            </a:r>
            <a:r>
              <a:rPr lang="ja-JP" altLang="en-US"/>
              <a:t>層を追加し、オプションでモデルの最初の層としても</a:t>
            </a:r>
            <a:r>
              <a:rPr lang="en-US" altLang="ja-JP" dirty="0" err="1"/>
              <a:t>BatchNormalization</a:t>
            </a:r>
            <a:r>
              <a:rPr lang="ja-JP" altLang="en-US"/>
              <a:t>を追加すれば良い</a:t>
            </a:r>
          </a:p>
          <a:p>
            <a:pPr lvl="2"/>
            <a:endParaRPr lang="en" altLang="ja-JP" dirty="0"/>
          </a:p>
          <a:p>
            <a:endParaRPr kumimoji="1" lang="ja-JP" altLang="en-US"/>
          </a:p>
        </p:txBody>
      </p:sp>
      <p:sp>
        <p:nvSpPr>
          <p:cNvPr id="4" name="コンテンツ プレースホルダー 3">
            <a:extLst>
              <a:ext uri="{FF2B5EF4-FFF2-40B4-BE49-F238E27FC236}">
                <a16:creationId xmlns:a16="http://schemas.microsoft.com/office/drawing/2014/main" id="{E2FFC939-151D-11A7-708D-F64223DC50B2}"/>
              </a:ext>
            </a:extLst>
          </p:cNvPr>
          <p:cNvSpPr>
            <a:spLocks noGrp="1"/>
          </p:cNvSpPr>
          <p:nvPr>
            <p:ph sz="quarter" idx="13"/>
          </p:nvPr>
        </p:nvSpPr>
        <p:spPr>
          <a:xfrm>
            <a:off x="517601" y="5555856"/>
            <a:ext cx="5321727" cy="1243076"/>
          </a:xfrm>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704DDE64-1B45-A34E-AE43-B3134556ADDA}"/>
              </a:ext>
            </a:extLst>
          </p:cNvPr>
          <p:cNvSpPr>
            <a:spLocks noGrp="1"/>
          </p:cNvSpPr>
          <p:nvPr>
            <p:ph sz="quarter" idx="14"/>
          </p:nvPr>
        </p:nvSpPr>
        <p:spPr/>
        <p:txBody>
          <a:bodyPr/>
          <a:lstStyle/>
          <a:p>
            <a:endParaRPr kumimoji="1" lang="ja-JP" altLang="en-US"/>
          </a:p>
        </p:txBody>
      </p:sp>
      <p:sp>
        <p:nvSpPr>
          <p:cNvPr id="8" name="テキスト ボックス 7">
            <a:extLst>
              <a:ext uri="{FF2B5EF4-FFF2-40B4-BE49-F238E27FC236}">
                <a16:creationId xmlns:a16="http://schemas.microsoft.com/office/drawing/2014/main" id="{BBE2CECF-2476-CAFE-9C85-B6243F70E886}"/>
              </a:ext>
            </a:extLst>
          </p:cNvPr>
          <p:cNvSpPr txBox="1"/>
          <p:nvPr/>
        </p:nvSpPr>
        <p:spPr>
          <a:xfrm>
            <a:off x="6241616" y="1530759"/>
            <a:ext cx="4971816" cy="1754326"/>
          </a:xfrm>
          <a:prstGeom prst="rect">
            <a:avLst/>
          </a:prstGeom>
          <a:solidFill>
            <a:schemeClr val="tx1">
              <a:lumMod val="85000"/>
              <a:lumOff val="15000"/>
            </a:schemeClr>
          </a:solidFill>
        </p:spPr>
        <p:txBody>
          <a:bodyPr wrap="square">
            <a:spAutoFit/>
          </a:bodyPr>
          <a:lstStyle/>
          <a:p>
            <a:r>
              <a:rPr lang="en" altLang="ja-JP" sz="1200" b="0" dirty="0">
                <a:solidFill>
                  <a:srgbClr val="D4D4D4"/>
                </a:solidFill>
                <a:effectLst/>
                <a:latin typeface="Menlo" panose="020B0609030804020204" pitchFamily="49" charset="0"/>
              </a:rPr>
              <a:t>model = </a:t>
            </a:r>
            <a:r>
              <a:rPr lang="en" altLang="ja-JP" sz="1200" b="0" dirty="0" err="1">
                <a:solidFill>
                  <a:srgbClr val="D4D4D4"/>
                </a:solidFill>
                <a:effectLst/>
                <a:latin typeface="Menlo" panose="020B0609030804020204" pitchFamily="49" charset="0"/>
              </a:rPr>
              <a:t>keras.models.Sequential</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keras.layers.Flatten</a:t>
            </a:r>
            <a:r>
              <a:rPr lang="en" altLang="ja-JP" sz="1200" b="0" dirty="0">
                <a:solidFill>
                  <a:srgbClr val="D4D4D4"/>
                </a:solidFill>
                <a:effectLst/>
                <a:latin typeface="Menlo" panose="020B0609030804020204" pitchFamily="49" charset="0"/>
              </a:rPr>
              <a:t>(</a:t>
            </a:r>
            <a:r>
              <a:rPr lang="en" altLang="ja-JP" sz="1200" b="0" dirty="0" err="1">
                <a:solidFill>
                  <a:srgbClr val="9CDCFE"/>
                </a:solidFill>
                <a:effectLst/>
                <a:latin typeface="Menlo" panose="020B0609030804020204" pitchFamily="49" charset="0"/>
              </a:rPr>
              <a:t>input_shape</a:t>
            </a:r>
            <a:r>
              <a:rPr lang="en" altLang="ja-JP" sz="1200" b="0" dirty="0">
                <a:solidFill>
                  <a:srgbClr val="D4D4D4"/>
                </a:solidFill>
                <a:effectLst/>
                <a:latin typeface="Menlo" panose="020B0609030804020204" pitchFamily="49" charset="0"/>
              </a:rPr>
              <a:t>=[</a:t>
            </a:r>
            <a:r>
              <a:rPr lang="en" altLang="ja-JP" sz="1200" b="0" dirty="0">
                <a:solidFill>
                  <a:srgbClr val="B5CEA8"/>
                </a:solidFill>
                <a:effectLst/>
                <a:latin typeface="Menlo" panose="020B0609030804020204" pitchFamily="49" charset="0"/>
              </a:rPr>
              <a:t>28</a:t>
            </a:r>
            <a:r>
              <a:rPr lang="en" altLang="ja-JP" sz="1200" b="0" dirty="0">
                <a:solidFill>
                  <a:srgbClr val="D4D4D4"/>
                </a:solidFill>
                <a:effectLst/>
                <a:latin typeface="Menlo" panose="020B0609030804020204" pitchFamily="49" charset="0"/>
              </a:rPr>
              <a:t>, </a:t>
            </a:r>
            <a:r>
              <a:rPr lang="en" altLang="ja-JP" sz="1200" b="0" dirty="0">
                <a:solidFill>
                  <a:srgbClr val="B5CEA8"/>
                </a:solidFill>
                <a:effectLst/>
                <a:latin typeface="Menlo" panose="020B0609030804020204" pitchFamily="49" charset="0"/>
              </a:rPr>
              <a:t>28</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keras.layers.BatchNormalization</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keras.layers.Dense</a:t>
            </a:r>
            <a:r>
              <a:rPr lang="en" altLang="ja-JP" sz="1200" b="0" dirty="0">
                <a:solidFill>
                  <a:srgbClr val="D4D4D4"/>
                </a:solidFill>
                <a:effectLst/>
                <a:latin typeface="Menlo" panose="020B0609030804020204" pitchFamily="49" charset="0"/>
              </a:rPr>
              <a:t>(</a:t>
            </a:r>
            <a:r>
              <a:rPr lang="en" altLang="ja-JP" sz="1200" b="0" dirty="0">
                <a:solidFill>
                  <a:srgbClr val="B5CEA8"/>
                </a:solidFill>
                <a:effectLst/>
                <a:latin typeface="Menlo" panose="020B0609030804020204" pitchFamily="49" charset="0"/>
              </a:rPr>
              <a:t>300</a:t>
            </a:r>
            <a:r>
              <a:rPr lang="en" altLang="ja-JP" sz="1200" b="0" dirty="0">
                <a:solidFill>
                  <a:srgbClr val="D4D4D4"/>
                </a:solidFill>
                <a:effectLst/>
                <a:latin typeface="Menlo" panose="020B0609030804020204" pitchFamily="49" charset="0"/>
              </a:rPr>
              <a:t>, </a:t>
            </a:r>
            <a:r>
              <a:rPr lang="en" altLang="ja-JP" sz="1200" b="0" dirty="0">
                <a:solidFill>
                  <a:srgbClr val="9CDCFE"/>
                </a:solidFill>
                <a:effectLst/>
                <a:latin typeface="Menlo" panose="020B0609030804020204" pitchFamily="49" charset="0"/>
              </a:rPr>
              <a:t>activation</a:t>
            </a:r>
            <a:r>
              <a:rPr lang="en" altLang="ja-JP" sz="1200" b="0" dirty="0">
                <a:solidFill>
                  <a:srgbClr val="D4D4D4"/>
                </a:solidFill>
                <a:effectLst/>
                <a:latin typeface="Menlo" panose="020B0609030804020204" pitchFamily="49" charset="0"/>
              </a:rPr>
              <a:t>=</a:t>
            </a:r>
            <a:r>
              <a:rPr lang="en" altLang="ja-JP" sz="1200" b="0" dirty="0">
                <a:solidFill>
                  <a:srgbClr val="CE9178"/>
                </a:solidFill>
                <a:effectLst/>
                <a:latin typeface="Menlo" panose="020B0609030804020204" pitchFamily="49" charset="0"/>
              </a:rPr>
              <a:t>"</a:t>
            </a:r>
            <a:r>
              <a:rPr lang="en" altLang="ja-JP" sz="1200" b="0" dirty="0" err="1">
                <a:solidFill>
                  <a:srgbClr val="CE9178"/>
                </a:solidFill>
                <a:effectLst/>
                <a:latin typeface="Menlo" panose="020B0609030804020204" pitchFamily="49" charset="0"/>
              </a:rPr>
              <a:t>relu</a:t>
            </a:r>
            <a:r>
              <a:rPr lang="en" altLang="ja-JP" sz="1200" b="0" dirty="0">
                <a:solidFill>
                  <a:srgbClr val="CE9178"/>
                </a:solidFill>
                <a:effectLst/>
                <a:latin typeface="Menlo" panose="020B0609030804020204" pitchFamily="49" charset="0"/>
              </a:rPr>
              <a:t>"</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keras.layers.BatchNormalization</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keras.layers.Dense</a:t>
            </a:r>
            <a:r>
              <a:rPr lang="en" altLang="ja-JP" sz="1200" b="0" dirty="0">
                <a:solidFill>
                  <a:srgbClr val="D4D4D4"/>
                </a:solidFill>
                <a:effectLst/>
                <a:latin typeface="Menlo" panose="020B0609030804020204" pitchFamily="49" charset="0"/>
              </a:rPr>
              <a:t>(</a:t>
            </a:r>
            <a:r>
              <a:rPr lang="en" altLang="ja-JP" sz="1200" b="0" dirty="0">
                <a:solidFill>
                  <a:srgbClr val="B5CEA8"/>
                </a:solidFill>
                <a:effectLst/>
                <a:latin typeface="Menlo" panose="020B0609030804020204" pitchFamily="49" charset="0"/>
              </a:rPr>
              <a:t>100</a:t>
            </a:r>
            <a:r>
              <a:rPr lang="en" altLang="ja-JP" sz="1200" b="0" dirty="0">
                <a:solidFill>
                  <a:srgbClr val="D4D4D4"/>
                </a:solidFill>
                <a:effectLst/>
                <a:latin typeface="Menlo" panose="020B0609030804020204" pitchFamily="49" charset="0"/>
              </a:rPr>
              <a:t>, </a:t>
            </a:r>
            <a:r>
              <a:rPr lang="en" altLang="ja-JP" sz="1200" b="0" dirty="0">
                <a:solidFill>
                  <a:srgbClr val="9CDCFE"/>
                </a:solidFill>
                <a:effectLst/>
                <a:latin typeface="Menlo" panose="020B0609030804020204" pitchFamily="49" charset="0"/>
              </a:rPr>
              <a:t>activation</a:t>
            </a:r>
            <a:r>
              <a:rPr lang="en" altLang="ja-JP" sz="1200" b="0" dirty="0">
                <a:solidFill>
                  <a:srgbClr val="D4D4D4"/>
                </a:solidFill>
                <a:effectLst/>
                <a:latin typeface="Menlo" panose="020B0609030804020204" pitchFamily="49" charset="0"/>
              </a:rPr>
              <a:t>=</a:t>
            </a:r>
            <a:r>
              <a:rPr lang="en" altLang="ja-JP" sz="1200" b="0" dirty="0">
                <a:solidFill>
                  <a:srgbClr val="CE9178"/>
                </a:solidFill>
                <a:effectLst/>
                <a:latin typeface="Menlo" panose="020B0609030804020204" pitchFamily="49" charset="0"/>
              </a:rPr>
              <a:t>"</a:t>
            </a:r>
            <a:r>
              <a:rPr lang="en" altLang="ja-JP" sz="1200" b="0" dirty="0" err="1">
                <a:solidFill>
                  <a:srgbClr val="CE9178"/>
                </a:solidFill>
                <a:effectLst/>
                <a:latin typeface="Menlo" panose="020B0609030804020204" pitchFamily="49" charset="0"/>
              </a:rPr>
              <a:t>relu</a:t>
            </a:r>
            <a:r>
              <a:rPr lang="en" altLang="ja-JP" sz="1200" b="0" dirty="0">
                <a:solidFill>
                  <a:srgbClr val="CE9178"/>
                </a:solidFill>
                <a:effectLst/>
                <a:latin typeface="Menlo" panose="020B0609030804020204" pitchFamily="49" charset="0"/>
              </a:rPr>
              <a:t>"</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keras.layers.BatchNormalization</a:t>
            </a:r>
            <a:r>
              <a:rPr lang="en" altLang="ja-JP" sz="1200" b="0" dirty="0">
                <a:solidFill>
                  <a:srgbClr val="D4D4D4"/>
                </a:solidFill>
                <a:effectLst/>
                <a:latin typeface="Menlo" panose="020B0609030804020204" pitchFamily="49" charset="0"/>
              </a:rPr>
              <a:t>(),</a:t>
            </a:r>
          </a:p>
          <a:p>
            <a:r>
              <a:rPr lang="en" altLang="ja-JP" sz="1200" b="0" dirty="0" err="1">
                <a:solidFill>
                  <a:srgbClr val="D4D4D4"/>
                </a:solidFill>
                <a:effectLst/>
                <a:latin typeface="Menlo" panose="020B0609030804020204" pitchFamily="49" charset="0"/>
              </a:rPr>
              <a:t>keras.layers.Dense</a:t>
            </a:r>
            <a:r>
              <a:rPr lang="en" altLang="ja-JP" sz="1200" b="0" dirty="0">
                <a:solidFill>
                  <a:srgbClr val="D4D4D4"/>
                </a:solidFill>
                <a:effectLst/>
                <a:latin typeface="Menlo" panose="020B0609030804020204" pitchFamily="49" charset="0"/>
              </a:rPr>
              <a:t>(</a:t>
            </a:r>
            <a:r>
              <a:rPr lang="en" altLang="ja-JP" sz="1200" b="0" dirty="0">
                <a:solidFill>
                  <a:srgbClr val="B5CEA8"/>
                </a:solidFill>
                <a:effectLst/>
                <a:latin typeface="Menlo" panose="020B0609030804020204" pitchFamily="49" charset="0"/>
              </a:rPr>
              <a:t>10</a:t>
            </a:r>
            <a:r>
              <a:rPr lang="en" altLang="ja-JP" sz="1200" b="0" dirty="0">
                <a:solidFill>
                  <a:srgbClr val="D4D4D4"/>
                </a:solidFill>
                <a:effectLst/>
                <a:latin typeface="Menlo" panose="020B0609030804020204" pitchFamily="49" charset="0"/>
              </a:rPr>
              <a:t>, </a:t>
            </a:r>
            <a:r>
              <a:rPr lang="en" altLang="ja-JP" sz="1200" b="0" dirty="0">
                <a:solidFill>
                  <a:srgbClr val="9CDCFE"/>
                </a:solidFill>
                <a:effectLst/>
                <a:latin typeface="Menlo" panose="020B0609030804020204" pitchFamily="49" charset="0"/>
              </a:rPr>
              <a:t>activation</a:t>
            </a:r>
            <a:r>
              <a:rPr lang="en" altLang="ja-JP" sz="1200" b="0" dirty="0">
                <a:solidFill>
                  <a:srgbClr val="D4D4D4"/>
                </a:solidFill>
                <a:effectLst/>
                <a:latin typeface="Menlo" panose="020B0609030804020204" pitchFamily="49" charset="0"/>
              </a:rPr>
              <a:t>=</a:t>
            </a:r>
            <a:r>
              <a:rPr lang="en" altLang="ja-JP" sz="1200" b="0" dirty="0">
                <a:solidFill>
                  <a:srgbClr val="CE9178"/>
                </a:solidFill>
                <a:effectLst/>
                <a:latin typeface="Menlo" panose="020B0609030804020204" pitchFamily="49" charset="0"/>
              </a:rPr>
              <a:t>"</a:t>
            </a:r>
            <a:r>
              <a:rPr lang="en" altLang="ja-JP" sz="1200" b="0" dirty="0" err="1">
                <a:solidFill>
                  <a:srgbClr val="CE9178"/>
                </a:solidFill>
                <a:effectLst/>
                <a:latin typeface="Menlo" panose="020B0609030804020204" pitchFamily="49" charset="0"/>
              </a:rPr>
              <a:t>softmax</a:t>
            </a:r>
            <a:r>
              <a:rPr lang="en" altLang="ja-JP" sz="1200" b="0" dirty="0">
                <a:solidFill>
                  <a:srgbClr val="CE9178"/>
                </a:solidFill>
                <a:effectLst/>
                <a:latin typeface="Menlo" panose="020B0609030804020204" pitchFamily="49" charset="0"/>
              </a:rPr>
              <a:t>"</a:t>
            </a:r>
            <a:r>
              <a:rPr lang="en" altLang="ja-JP" sz="1200" b="0" dirty="0">
                <a:solidFill>
                  <a:srgbClr val="D4D4D4"/>
                </a:solidFill>
                <a:effectLst/>
                <a:latin typeface="Menlo" panose="020B0609030804020204" pitchFamily="49" charset="0"/>
              </a:rPr>
              <a:t>)</a:t>
            </a:r>
          </a:p>
          <a:p>
            <a:r>
              <a:rPr lang="en" altLang="ja-JP" sz="12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965805116"/>
      </p:ext>
    </p:extLst>
  </p:cSld>
  <p:clrMapOvr>
    <a:masterClrMapping/>
  </p:clrMapOvr>
</p:sld>
</file>

<file path=ppt/theme/theme1.xml><?xml version="1.0" encoding="utf-8"?>
<a:theme xmlns:a="http://schemas.openxmlformats.org/drawingml/2006/main" name="Theme1">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6AF09CD-84BB-44CB-8A28-37210018DC16}" vid="{9D77C084-EED2-416D-92B0-0941CDC4215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6986</TotalTime>
  <Words>1888</Words>
  <Application>Microsoft Macintosh PowerPoint</Application>
  <PresentationFormat>ワイド画面</PresentationFormat>
  <Paragraphs>147</Paragraphs>
  <Slides>14</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Meiryo UI</vt:lpstr>
      <vt:lpstr>游ゴシック</vt:lpstr>
      <vt:lpstr>Arial</vt:lpstr>
      <vt:lpstr>Calibri</vt:lpstr>
      <vt:lpstr>Cambria Math</vt:lpstr>
      <vt:lpstr>Helvetica</vt:lpstr>
      <vt:lpstr>Menlo</vt:lpstr>
      <vt:lpstr>Wingdings</vt:lpstr>
      <vt:lpstr>Theme1</vt:lpstr>
      <vt:lpstr>第11章 深層ニューラルネットワークの訓練</vt:lpstr>
      <vt:lpstr>本日の内容</vt:lpstr>
      <vt:lpstr>11.1 勾配消失・爆発問題    ー概要 及び Xavier Glorot とYoshua Bengioの論文 P.331-333</vt:lpstr>
      <vt:lpstr>11.1.1 勾配消失・爆発問題   -GlorotとHeの初期値    P.333-334</vt:lpstr>
      <vt:lpstr>11.1.2 勾配消失・爆発問題   -飽和しない活性化関数1    P.335-336</vt:lpstr>
      <vt:lpstr>11.1.2 勾配消失・爆発問題   -飽和しない活性化関数2    P.336-337</vt:lpstr>
      <vt:lpstr>11.1.2 勾配消失・爆発問題   -飽和しない活性化関数3   P.338</vt:lpstr>
      <vt:lpstr>11.1.3 勾配消失・爆発問題   -バッチ正規化     P.338-343</vt:lpstr>
      <vt:lpstr>11.1.3.1 勾配消失・爆発問題   -バッチ正規化の実装    P.341</vt:lpstr>
      <vt:lpstr>11.1.4 勾配消失・爆発問題   -勾配クリッピング     P.344-345</vt:lpstr>
      <vt:lpstr>11.2 事前学習済みの層の再利用   -概要      P.345-346</vt:lpstr>
      <vt:lpstr>11.2.1 事前学習済みの層の再利用   -Kerasによる転移学習     P.347-349</vt:lpstr>
      <vt:lpstr>11.2.2 事前学習済みの層の再利用   -教師なし事前学習     P.349-350</vt:lpstr>
      <vt:lpstr>11.2.3 事前学習済みの層の再利用   -関連タスクの事前学習     P.350-351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直記 丸岡</dc:creator>
  <cp:lastModifiedBy>直記 丸岡</cp:lastModifiedBy>
  <cp:revision>588</cp:revision>
  <dcterms:created xsi:type="dcterms:W3CDTF">2022-04-09T05:07:59Z</dcterms:created>
  <dcterms:modified xsi:type="dcterms:W3CDTF">2022-07-24T11:12:14Z</dcterms:modified>
</cp:coreProperties>
</file>