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2.xml" ContentType="application/vnd.openxmlformats-officedocument.theme+xml"/>
  <Override PartName="/ppt/tags/tag14.xml" ContentType="application/vnd.openxmlformats-officedocument.presentationml.tags+xml"/>
  <Override PartName="/ppt/notesSlides/notesSlide1.xml" ContentType="application/vnd.openxmlformats-officedocument.presentationml.notesSlide+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notesSlides/notesSlide3.xml" ContentType="application/vnd.openxmlformats-officedocument.presentationml.notesSlide+xml"/>
  <Override PartName="/ppt/tags/tag17.xml" ContentType="application/vnd.openxmlformats-officedocument.presentationml.tags+xml"/>
  <Override PartName="/ppt/notesSlides/notesSlide4.xml" ContentType="application/vnd.openxmlformats-officedocument.presentationml.notesSlide+xml"/>
  <Override PartName="/ppt/tags/tag18.xml" ContentType="application/vnd.openxmlformats-officedocument.presentationml.tags+xml"/>
  <Override PartName="/ppt/notesSlides/notesSlide5.xml" ContentType="application/vnd.openxmlformats-officedocument.presentationml.notesSlide+xml"/>
  <Override PartName="/ppt/tags/tag19.xml" ContentType="application/vnd.openxmlformats-officedocument.presentationml.tags+xml"/>
  <Override PartName="/ppt/notesSlides/notesSlide6.xml" ContentType="application/vnd.openxmlformats-officedocument.presentationml.notesSlide+xml"/>
  <Override PartName="/ppt/tags/tag20.xml" ContentType="application/vnd.openxmlformats-officedocument.presentationml.tags+xml"/>
  <Override PartName="/ppt/notesSlides/notesSlide7.xml" ContentType="application/vnd.openxmlformats-officedocument.presentationml.notesSlide+xml"/>
  <Override PartName="/ppt/tags/tag21.xml" ContentType="application/vnd.openxmlformats-officedocument.presentationml.tags+xml"/>
  <Override PartName="/ppt/notesSlides/notesSlide8.xml" ContentType="application/vnd.openxmlformats-officedocument.presentationml.notesSlide+xml"/>
  <Override PartName="/ppt/tags/tag22.xml" ContentType="application/vnd.openxmlformats-officedocument.presentationml.tags+xml"/>
  <Override PartName="/ppt/notesSlides/notesSlide9.xml" ContentType="application/vnd.openxmlformats-officedocument.presentationml.notesSlide+xml"/>
  <Override PartName="/ppt/tags/tag23.xml" ContentType="application/vnd.openxmlformats-officedocument.presentationml.tags+xml"/>
  <Override PartName="/ppt/notesSlides/notesSlide10.xml" ContentType="application/vnd.openxmlformats-officedocument.presentationml.notesSlide+xml"/>
  <Override PartName="/ppt/tags/tag24.xml" ContentType="application/vnd.openxmlformats-officedocument.presentationml.tags+xml"/>
  <Override PartName="/ppt/notesSlides/notesSlide11.xml" ContentType="application/vnd.openxmlformats-officedocument.presentationml.notesSlide+xml"/>
  <Override PartName="/ppt/tags/tag25.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4515" r:id="rId5"/>
    <p:sldId id="4612" r:id="rId6"/>
    <p:sldId id="2147378937" r:id="rId7"/>
    <p:sldId id="2147378934" r:id="rId8"/>
    <p:sldId id="2147378936" r:id="rId9"/>
    <p:sldId id="2147378935" r:id="rId10"/>
    <p:sldId id="2147378943" r:id="rId11"/>
    <p:sldId id="2147378939" r:id="rId12"/>
    <p:sldId id="2147378938" r:id="rId13"/>
    <p:sldId id="2147378940" r:id="rId14"/>
    <p:sldId id="2147378942" r:id="rId15"/>
    <p:sldId id="2147378941" r:id="rId16"/>
  </p:sldIdLst>
  <p:sldSz cx="12192000" cy="6858000"/>
  <p:notesSz cx="7004050" cy="929005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7" orient="horz" pos="777" userDrawn="1">
          <p15:clr>
            <a:srgbClr val="A4A3A4"/>
          </p15:clr>
        </p15:guide>
        <p15:guide id="8" pos="211" userDrawn="1">
          <p15:clr>
            <a:srgbClr val="A4A3A4"/>
          </p15:clr>
        </p15:guide>
        <p15:guide id="10" pos="7469" userDrawn="1">
          <p15:clr>
            <a:srgbClr val="A4A3A4"/>
          </p15:clr>
        </p15:guide>
        <p15:guide id="11" orient="horz" pos="1139" userDrawn="1">
          <p15:clr>
            <a:srgbClr val="A4A3A4"/>
          </p15:clr>
        </p15:guide>
        <p15:guide id="12" orient="horz" pos="4065" userDrawn="1">
          <p15:clr>
            <a:srgbClr val="A4A3A4"/>
          </p15:clr>
        </p15:guide>
        <p15:guide id="13" pos="447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8EB4E2"/>
    <a:srgbClr val="44546A"/>
    <a:srgbClr val="548ED4"/>
    <a:srgbClr val="000000"/>
    <a:srgbClr val="003A8F"/>
    <a:srgbClr val="F1F1F1"/>
    <a:srgbClr val="A9A9A9"/>
    <a:srgbClr val="C5D9F0"/>
    <a:srgbClr val="B8C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86" autoAdjust="0"/>
    <p:restoredTop sz="95274" autoAdjust="0"/>
  </p:normalViewPr>
  <p:slideViewPr>
    <p:cSldViewPr snapToGrid="0">
      <p:cViewPr>
        <p:scale>
          <a:sx n="88" d="100"/>
          <a:sy n="88" d="100"/>
        </p:scale>
        <p:origin x="965" y="32"/>
      </p:cViewPr>
      <p:guideLst>
        <p:guide orient="horz" pos="777"/>
        <p:guide pos="211"/>
        <p:guide pos="7469"/>
        <p:guide orient="horz" pos="1139"/>
        <p:guide orient="horz" pos="4065"/>
        <p:guide pos="4475"/>
      </p:guideLst>
    </p:cSldViewPr>
  </p:slideViewPr>
  <p:notesTextViewPr>
    <p:cViewPr>
      <p:scale>
        <a:sx n="100" d="100"/>
        <a:sy n="100" d="100"/>
      </p:scale>
      <p:origin x="0" y="0"/>
    </p:cViewPr>
  </p:notesTextViewPr>
  <p:notesViewPr>
    <p:cSldViewPr snapToGrid="0">
      <p:cViewPr varScale="1">
        <p:scale>
          <a:sx n="96" d="100"/>
          <a:sy n="96" d="100"/>
        </p:scale>
        <p:origin x="374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088" cy="466116"/>
          </a:xfrm>
          <a:prstGeom prst="rect">
            <a:avLst/>
          </a:prstGeom>
        </p:spPr>
        <p:txBody>
          <a:bodyPr vert="horz" lIns="93104" tIns="46552" rIns="93104" bIns="46552" rtlCol="0"/>
          <a:lstStyle>
            <a:lvl1pPr algn="l" rtl="0">
              <a:defRPr sz="1200"/>
            </a:lvl1pPr>
          </a:lstStyle>
          <a:p>
            <a:endParaRPr lang="en-GB" dirty="0"/>
          </a:p>
        </p:txBody>
      </p:sp>
      <p:sp>
        <p:nvSpPr>
          <p:cNvPr id="3" name="Date Placeholder 2"/>
          <p:cNvSpPr>
            <a:spLocks noGrp="1"/>
          </p:cNvSpPr>
          <p:nvPr>
            <p:ph type="dt" idx="1"/>
          </p:nvPr>
        </p:nvSpPr>
        <p:spPr>
          <a:xfrm>
            <a:off x="3967341" y="0"/>
            <a:ext cx="3035088" cy="466116"/>
          </a:xfrm>
          <a:prstGeom prst="rect">
            <a:avLst/>
          </a:prstGeom>
        </p:spPr>
        <p:txBody>
          <a:bodyPr vert="horz" lIns="93104" tIns="46552" rIns="93104" bIns="46552" rtlCol="0"/>
          <a:lstStyle>
            <a:lvl1pPr algn="r" rtl="0">
              <a:defRPr sz="1200"/>
            </a:lvl1pPr>
          </a:lstStyle>
          <a:p>
            <a:fld id="{BE211004-77A4-4228-ACB9-A95AA5110748}" type="datetimeFigureOut">
              <a:rPr lang="en-GB" smtClean="0"/>
              <a:pPr/>
              <a:t>04/08/2025</a:t>
            </a:fld>
            <a:endParaRPr lang="en-GB" dirty="0"/>
          </a:p>
        </p:txBody>
      </p:sp>
      <p:sp>
        <p:nvSpPr>
          <p:cNvPr id="4" name="Slide Image Placeholder 3"/>
          <p:cNvSpPr>
            <a:spLocks noGrp="1" noRot="1" noChangeAspect="1"/>
          </p:cNvSpPr>
          <p:nvPr>
            <p:ph type="sldImg" idx="2"/>
          </p:nvPr>
        </p:nvSpPr>
        <p:spPr>
          <a:xfrm>
            <a:off x="714375" y="1160463"/>
            <a:ext cx="5575300" cy="3136900"/>
          </a:xfrm>
          <a:prstGeom prst="rect">
            <a:avLst/>
          </a:prstGeom>
          <a:noFill/>
          <a:ln w="12700">
            <a:solidFill>
              <a:prstClr val="black"/>
            </a:solidFill>
          </a:ln>
        </p:spPr>
        <p:txBody>
          <a:bodyPr vert="horz" lIns="93104" tIns="46552" rIns="93104" bIns="46552" rtlCol="0" anchor="ctr"/>
          <a:lstStyle/>
          <a:p>
            <a:endParaRPr lang="en-GB"/>
          </a:p>
        </p:txBody>
      </p:sp>
      <p:sp>
        <p:nvSpPr>
          <p:cNvPr id="5" name="Notes Placeholder 4"/>
          <p:cNvSpPr>
            <a:spLocks noGrp="1"/>
          </p:cNvSpPr>
          <p:nvPr>
            <p:ph type="body" sz="quarter" idx="3"/>
          </p:nvPr>
        </p:nvSpPr>
        <p:spPr>
          <a:xfrm>
            <a:off x="700405" y="4470837"/>
            <a:ext cx="5603240" cy="3657957"/>
          </a:xfrm>
          <a:prstGeom prst="rect">
            <a:avLst/>
          </a:prstGeom>
        </p:spPr>
        <p:txBody>
          <a:bodyPr vert="horz" lIns="93104" tIns="46552" rIns="93104" bIns="46552"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p:cNvSpPr>
            <a:spLocks noGrp="1"/>
          </p:cNvSpPr>
          <p:nvPr>
            <p:ph type="ftr" sz="quarter" idx="4"/>
          </p:nvPr>
        </p:nvSpPr>
        <p:spPr>
          <a:xfrm>
            <a:off x="0" y="8823936"/>
            <a:ext cx="3035088" cy="466115"/>
          </a:xfrm>
          <a:prstGeom prst="rect">
            <a:avLst/>
          </a:prstGeom>
        </p:spPr>
        <p:txBody>
          <a:bodyPr vert="horz" lIns="93104" tIns="46552" rIns="93104" bIns="46552" rtlCol="0" anchor="b"/>
          <a:lstStyle>
            <a:lvl1pPr algn="l" rtl="0">
              <a:defRPr sz="1200"/>
            </a:lvl1pPr>
          </a:lstStyle>
          <a:p>
            <a:endParaRPr lang="en-GB" dirty="0"/>
          </a:p>
        </p:txBody>
      </p:sp>
      <p:sp>
        <p:nvSpPr>
          <p:cNvPr id="7" name="Slide Number Placeholder 6"/>
          <p:cNvSpPr>
            <a:spLocks noGrp="1"/>
          </p:cNvSpPr>
          <p:nvPr>
            <p:ph type="sldNum" sz="quarter" idx="5"/>
          </p:nvPr>
        </p:nvSpPr>
        <p:spPr>
          <a:xfrm>
            <a:off x="3967341" y="8823936"/>
            <a:ext cx="3035088" cy="466115"/>
          </a:xfrm>
          <a:prstGeom prst="rect">
            <a:avLst/>
          </a:prstGeom>
        </p:spPr>
        <p:txBody>
          <a:bodyPr vert="horz" lIns="93104" tIns="46552" rIns="93104" bIns="46552" rtlCol="0" anchor="b"/>
          <a:lstStyle>
            <a:lvl1pPr algn="r" rtl="0">
              <a:defRPr sz="1200"/>
            </a:lvl1pPr>
          </a:lstStyle>
          <a:p>
            <a:fld id="{92C0CFBE-0CB6-4962-835B-0EADBC2D6FF8}" type="slidenum">
              <a:rPr lang="en-GB" smtClean="0"/>
              <a:pPr/>
              <a:t>‹#›</a:t>
            </a:fld>
            <a:endParaRPr lang="en-GB" dirty="0"/>
          </a:p>
        </p:txBody>
      </p:sp>
    </p:spTree>
    <p:extLst>
      <p:ext uri="{BB962C8B-B14F-4D97-AF65-F5344CB8AC3E}">
        <p14:creationId xmlns:p14="http://schemas.microsoft.com/office/powerpoint/2010/main" val="935929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2C0CFBE-0CB6-4962-835B-0EADBC2D6FF8}" type="slidenum">
              <a:rPr lang="en-GB" smtClean="0"/>
              <a:pPr/>
              <a:t>1</a:t>
            </a:fld>
            <a:endParaRPr lang="en-GB" dirty="0"/>
          </a:p>
        </p:txBody>
      </p:sp>
    </p:spTree>
    <p:extLst>
      <p:ext uri="{BB962C8B-B14F-4D97-AF65-F5344CB8AC3E}">
        <p14:creationId xmlns:p14="http://schemas.microsoft.com/office/powerpoint/2010/main" val="772924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9AA3D4-ABFC-7946-D682-C1672586BF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CF97CC-5DBE-9B28-7610-35A2548A8E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2AC837-270E-F991-6388-8C42985FB443}"/>
              </a:ext>
            </a:extLst>
          </p:cNvPr>
          <p:cNvSpPr>
            <a:spLocks noGrp="1"/>
          </p:cNvSpPr>
          <p:nvPr>
            <p:ph type="body" idx="1"/>
          </p:nvPr>
        </p:nvSpPr>
        <p:spPr/>
        <p:txBody>
          <a:bodyPr/>
          <a:lstStyle/>
          <a:p>
            <a:endParaRPr lang="en-GB" strike="noStrike" dirty="0"/>
          </a:p>
        </p:txBody>
      </p:sp>
      <p:sp>
        <p:nvSpPr>
          <p:cNvPr id="4" name="Slide Number Placeholder 3">
            <a:extLst>
              <a:ext uri="{FF2B5EF4-FFF2-40B4-BE49-F238E27FC236}">
                <a16:creationId xmlns:a16="http://schemas.microsoft.com/office/drawing/2014/main" id="{AAFDAE4F-00DE-A117-015A-D9F090A8749C}"/>
              </a:ext>
            </a:extLst>
          </p:cNvPr>
          <p:cNvSpPr>
            <a:spLocks noGrp="1"/>
          </p:cNvSpPr>
          <p:nvPr>
            <p:ph type="sldNum" sz="quarter" idx="5"/>
          </p:nvPr>
        </p:nvSpPr>
        <p:spPr/>
        <p:txBody>
          <a:bodyPr/>
          <a:lstStyle/>
          <a:p>
            <a:fld id="{7CD9117F-2138-4824-8E84-368AB01050F1}" type="slidenum">
              <a:rPr lang="en-GB" smtClean="0"/>
              <a:t>10</a:t>
            </a:fld>
            <a:endParaRPr lang="en-GB"/>
          </a:p>
        </p:txBody>
      </p:sp>
    </p:spTree>
    <p:extLst>
      <p:ext uri="{BB962C8B-B14F-4D97-AF65-F5344CB8AC3E}">
        <p14:creationId xmlns:p14="http://schemas.microsoft.com/office/powerpoint/2010/main" val="2362942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E8378C-8ECA-C52E-44B8-CB162545F3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6377C5-D604-B788-5155-F3630A4721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83BC0D-4875-9E7E-B753-B092419FDEE6}"/>
              </a:ext>
            </a:extLst>
          </p:cNvPr>
          <p:cNvSpPr>
            <a:spLocks noGrp="1"/>
          </p:cNvSpPr>
          <p:nvPr>
            <p:ph type="body" idx="1"/>
          </p:nvPr>
        </p:nvSpPr>
        <p:spPr/>
        <p:txBody>
          <a:bodyPr/>
          <a:lstStyle/>
          <a:p>
            <a:endParaRPr lang="en-GB" strike="noStrike" dirty="0"/>
          </a:p>
        </p:txBody>
      </p:sp>
      <p:sp>
        <p:nvSpPr>
          <p:cNvPr id="4" name="Slide Number Placeholder 3">
            <a:extLst>
              <a:ext uri="{FF2B5EF4-FFF2-40B4-BE49-F238E27FC236}">
                <a16:creationId xmlns:a16="http://schemas.microsoft.com/office/drawing/2014/main" id="{919D0132-64D0-CBD0-14A0-382357526EA0}"/>
              </a:ext>
            </a:extLst>
          </p:cNvPr>
          <p:cNvSpPr>
            <a:spLocks noGrp="1"/>
          </p:cNvSpPr>
          <p:nvPr>
            <p:ph type="sldNum" sz="quarter" idx="5"/>
          </p:nvPr>
        </p:nvSpPr>
        <p:spPr/>
        <p:txBody>
          <a:bodyPr/>
          <a:lstStyle/>
          <a:p>
            <a:fld id="{7CD9117F-2138-4824-8E84-368AB01050F1}" type="slidenum">
              <a:rPr lang="en-GB" smtClean="0"/>
              <a:t>11</a:t>
            </a:fld>
            <a:endParaRPr lang="en-GB"/>
          </a:p>
        </p:txBody>
      </p:sp>
    </p:spTree>
    <p:extLst>
      <p:ext uri="{BB962C8B-B14F-4D97-AF65-F5344CB8AC3E}">
        <p14:creationId xmlns:p14="http://schemas.microsoft.com/office/powerpoint/2010/main" val="1645534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BAE172-AB9A-AAC5-C137-ECFF58FC16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999695-A86D-5CAB-F197-D49C19B4C1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4D090F-5FE0-9192-B617-A3DCBF515E6E}"/>
              </a:ext>
            </a:extLst>
          </p:cNvPr>
          <p:cNvSpPr>
            <a:spLocks noGrp="1"/>
          </p:cNvSpPr>
          <p:nvPr>
            <p:ph type="body" idx="1"/>
          </p:nvPr>
        </p:nvSpPr>
        <p:spPr/>
        <p:txBody>
          <a:bodyPr/>
          <a:lstStyle/>
          <a:p>
            <a:endParaRPr lang="en-GB" strike="noStrike" dirty="0"/>
          </a:p>
        </p:txBody>
      </p:sp>
      <p:sp>
        <p:nvSpPr>
          <p:cNvPr id="4" name="Slide Number Placeholder 3">
            <a:extLst>
              <a:ext uri="{FF2B5EF4-FFF2-40B4-BE49-F238E27FC236}">
                <a16:creationId xmlns:a16="http://schemas.microsoft.com/office/drawing/2014/main" id="{2C22B9D4-3080-8974-FBE1-30902AB34AB7}"/>
              </a:ext>
            </a:extLst>
          </p:cNvPr>
          <p:cNvSpPr>
            <a:spLocks noGrp="1"/>
          </p:cNvSpPr>
          <p:nvPr>
            <p:ph type="sldNum" sz="quarter" idx="5"/>
          </p:nvPr>
        </p:nvSpPr>
        <p:spPr/>
        <p:txBody>
          <a:bodyPr/>
          <a:lstStyle/>
          <a:p>
            <a:fld id="{7CD9117F-2138-4824-8E84-368AB01050F1}" type="slidenum">
              <a:rPr lang="en-GB" smtClean="0"/>
              <a:t>12</a:t>
            </a:fld>
            <a:endParaRPr lang="en-GB"/>
          </a:p>
        </p:txBody>
      </p:sp>
    </p:spTree>
    <p:extLst>
      <p:ext uri="{BB962C8B-B14F-4D97-AF65-F5344CB8AC3E}">
        <p14:creationId xmlns:p14="http://schemas.microsoft.com/office/powerpoint/2010/main" val="3584717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trike="sngStrike" dirty="0"/>
              <a:t>Check titles</a:t>
            </a:r>
          </a:p>
          <a:p>
            <a:endParaRPr lang="en-GB" strike="sngStrike" dirty="0"/>
          </a:p>
        </p:txBody>
      </p:sp>
      <p:sp>
        <p:nvSpPr>
          <p:cNvPr id="4" name="Slide Number Placeholder 3"/>
          <p:cNvSpPr>
            <a:spLocks noGrp="1"/>
          </p:cNvSpPr>
          <p:nvPr>
            <p:ph type="sldNum" sz="quarter" idx="5"/>
          </p:nvPr>
        </p:nvSpPr>
        <p:spPr/>
        <p:txBody>
          <a:bodyPr/>
          <a:lstStyle/>
          <a:p>
            <a:fld id="{7CD9117F-2138-4824-8E84-368AB01050F1}" type="slidenum">
              <a:rPr lang="en-GB" smtClean="0"/>
              <a:pPr/>
              <a:t>2</a:t>
            </a:fld>
            <a:endParaRPr lang="en-GB" dirty="0"/>
          </a:p>
        </p:txBody>
      </p:sp>
    </p:spTree>
    <p:extLst>
      <p:ext uri="{BB962C8B-B14F-4D97-AF65-F5344CB8AC3E}">
        <p14:creationId xmlns:p14="http://schemas.microsoft.com/office/powerpoint/2010/main" val="2461070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7A0FBB-FC5C-46A4-1E98-F52CC1B00A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33A586-7CDE-F771-ADB4-7DDD154D89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5341FC-98BB-9A29-5F65-DC4E03176B6A}"/>
              </a:ext>
            </a:extLst>
          </p:cNvPr>
          <p:cNvSpPr>
            <a:spLocks noGrp="1"/>
          </p:cNvSpPr>
          <p:nvPr>
            <p:ph type="body" idx="1"/>
          </p:nvPr>
        </p:nvSpPr>
        <p:spPr/>
        <p:txBody>
          <a:bodyPr/>
          <a:lstStyle/>
          <a:p>
            <a:pPr marL="171450" indent="-171450">
              <a:buFontTx/>
              <a:buChar char="-"/>
            </a:pPr>
            <a:endParaRPr lang="en-GB" strike="noStrike" dirty="0"/>
          </a:p>
        </p:txBody>
      </p:sp>
      <p:sp>
        <p:nvSpPr>
          <p:cNvPr id="4" name="Slide Number Placeholder 3">
            <a:extLst>
              <a:ext uri="{FF2B5EF4-FFF2-40B4-BE49-F238E27FC236}">
                <a16:creationId xmlns:a16="http://schemas.microsoft.com/office/drawing/2014/main" id="{211EC3CA-2A6C-12D9-00A9-4239844E703B}"/>
              </a:ext>
            </a:extLst>
          </p:cNvPr>
          <p:cNvSpPr>
            <a:spLocks noGrp="1"/>
          </p:cNvSpPr>
          <p:nvPr>
            <p:ph type="sldNum" sz="quarter" idx="5"/>
          </p:nvPr>
        </p:nvSpPr>
        <p:spPr/>
        <p:txBody>
          <a:bodyPr/>
          <a:lstStyle/>
          <a:p>
            <a:fld id="{7CD9117F-2138-4824-8E84-368AB01050F1}" type="slidenum">
              <a:rPr lang="en-GB" smtClean="0"/>
              <a:pPr/>
              <a:t>3</a:t>
            </a:fld>
            <a:endParaRPr lang="en-GB" dirty="0"/>
          </a:p>
        </p:txBody>
      </p:sp>
    </p:spTree>
    <p:extLst>
      <p:ext uri="{BB962C8B-B14F-4D97-AF65-F5344CB8AC3E}">
        <p14:creationId xmlns:p14="http://schemas.microsoft.com/office/powerpoint/2010/main" val="3263188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69486-4695-0775-4345-5E91211395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92F47D-1757-41D9-D930-A5EB48A0D6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E5D758-2041-DB45-5339-AF19F3E8A8CD}"/>
              </a:ext>
            </a:extLst>
          </p:cNvPr>
          <p:cNvSpPr>
            <a:spLocks noGrp="1"/>
          </p:cNvSpPr>
          <p:nvPr>
            <p:ph type="body" idx="1"/>
          </p:nvPr>
        </p:nvSpPr>
        <p:spPr/>
        <p:txBody>
          <a:bodyPr/>
          <a:lstStyle/>
          <a:p>
            <a:endParaRPr lang="en-GB" strike="noStrike" dirty="0"/>
          </a:p>
        </p:txBody>
      </p:sp>
      <p:sp>
        <p:nvSpPr>
          <p:cNvPr id="4" name="Slide Number Placeholder 3">
            <a:extLst>
              <a:ext uri="{FF2B5EF4-FFF2-40B4-BE49-F238E27FC236}">
                <a16:creationId xmlns:a16="http://schemas.microsoft.com/office/drawing/2014/main" id="{7814AB32-A2F9-AE0D-6CEC-2B1CA1925FD5}"/>
              </a:ext>
            </a:extLst>
          </p:cNvPr>
          <p:cNvSpPr>
            <a:spLocks noGrp="1"/>
          </p:cNvSpPr>
          <p:nvPr>
            <p:ph type="sldNum" sz="quarter" idx="5"/>
          </p:nvPr>
        </p:nvSpPr>
        <p:spPr/>
        <p:txBody>
          <a:bodyPr/>
          <a:lstStyle/>
          <a:p>
            <a:fld id="{7CD9117F-2138-4824-8E84-368AB01050F1}" type="slidenum">
              <a:rPr lang="en-GB" smtClean="0"/>
              <a:pPr/>
              <a:t>4</a:t>
            </a:fld>
            <a:endParaRPr lang="en-GB" dirty="0"/>
          </a:p>
        </p:txBody>
      </p:sp>
    </p:spTree>
    <p:extLst>
      <p:ext uri="{BB962C8B-B14F-4D97-AF65-F5344CB8AC3E}">
        <p14:creationId xmlns:p14="http://schemas.microsoft.com/office/powerpoint/2010/main" val="1223557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A065E1-D1D5-C9EA-A23C-D7B6C86DFC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B58C65-3AB5-EB2C-F753-3AAC760832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42FFD9-2B6E-A031-079E-A7481AC70172}"/>
              </a:ext>
            </a:extLst>
          </p:cNvPr>
          <p:cNvSpPr>
            <a:spLocks noGrp="1"/>
          </p:cNvSpPr>
          <p:nvPr>
            <p:ph type="body" idx="1"/>
          </p:nvPr>
        </p:nvSpPr>
        <p:spPr/>
        <p:txBody>
          <a:bodyPr/>
          <a:lstStyle/>
          <a:p>
            <a:endParaRPr lang="en-GB" strike="noStrike" dirty="0"/>
          </a:p>
        </p:txBody>
      </p:sp>
      <p:sp>
        <p:nvSpPr>
          <p:cNvPr id="4" name="Slide Number Placeholder 3">
            <a:extLst>
              <a:ext uri="{FF2B5EF4-FFF2-40B4-BE49-F238E27FC236}">
                <a16:creationId xmlns:a16="http://schemas.microsoft.com/office/drawing/2014/main" id="{F05E1917-6FC9-3607-5473-9F432F9A90A5}"/>
              </a:ext>
            </a:extLst>
          </p:cNvPr>
          <p:cNvSpPr>
            <a:spLocks noGrp="1"/>
          </p:cNvSpPr>
          <p:nvPr>
            <p:ph type="sldNum" sz="quarter" idx="5"/>
          </p:nvPr>
        </p:nvSpPr>
        <p:spPr/>
        <p:txBody>
          <a:bodyPr/>
          <a:lstStyle/>
          <a:p>
            <a:fld id="{7CD9117F-2138-4824-8E84-368AB01050F1}" type="slidenum">
              <a:rPr lang="en-GB" smtClean="0"/>
              <a:t>5</a:t>
            </a:fld>
            <a:endParaRPr lang="en-GB"/>
          </a:p>
        </p:txBody>
      </p:sp>
    </p:spTree>
    <p:extLst>
      <p:ext uri="{BB962C8B-B14F-4D97-AF65-F5344CB8AC3E}">
        <p14:creationId xmlns:p14="http://schemas.microsoft.com/office/powerpoint/2010/main" val="938711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B2779-8320-F224-5557-A79DBBADB6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C9D9F4-EC9E-375F-004D-DA48ED53F7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34D062-70D7-22B3-FB6A-84BBBDFA8F10}"/>
              </a:ext>
            </a:extLst>
          </p:cNvPr>
          <p:cNvSpPr>
            <a:spLocks noGrp="1"/>
          </p:cNvSpPr>
          <p:nvPr>
            <p:ph type="body" idx="1"/>
          </p:nvPr>
        </p:nvSpPr>
        <p:spPr/>
        <p:txBody>
          <a:bodyPr/>
          <a:lstStyle/>
          <a:p>
            <a:endParaRPr lang="en-GB" strike="noStrike" dirty="0"/>
          </a:p>
        </p:txBody>
      </p:sp>
      <p:sp>
        <p:nvSpPr>
          <p:cNvPr id="4" name="Slide Number Placeholder 3">
            <a:extLst>
              <a:ext uri="{FF2B5EF4-FFF2-40B4-BE49-F238E27FC236}">
                <a16:creationId xmlns:a16="http://schemas.microsoft.com/office/drawing/2014/main" id="{F5DEB0AC-F8E7-3775-7AB8-0461649A0646}"/>
              </a:ext>
            </a:extLst>
          </p:cNvPr>
          <p:cNvSpPr>
            <a:spLocks noGrp="1"/>
          </p:cNvSpPr>
          <p:nvPr>
            <p:ph type="sldNum" sz="quarter" idx="5"/>
          </p:nvPr>
        </p:nvSpPr>
        <p:spPr/>
        <p:txBody>
          <a:bodyPr/>
          <a:lstStyle/>
          <a:p>
            <a:fld id="{7CD9117F-2138-4824-8E84-368AB01050F1}" type="slidenum">
              <a:rPr lang="en-GB" smtClean="0"/>
              <a:t>6</a:t>
            </a:fld>
            <a:endParaRPr lang="en-GB"/>
          </a:p>
        </p:txBody>
      </p:sp>
    </p:spTree>
    <p:extLst>
      <p:ext uri="{BB962C8B-B14F-4D97-AF65-F5344CB8AC3E}">
        <p14:creationId xmlns:p14="http://schemas.microsoft.com/office/powerpoint/2010/main" val="2778062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1936F2-6E0E-D13A-504B-D6BC984DD4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C3936C-2648-F701-EAB5-C319F456AD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4A803C-5902-750F-FB55-5801C79A2DE4}"/>
              </a:ext>
            </a:extLst>
          </p:cNvPr>
          <p:cNvSpPr>
            <a:spLocks noGrp="1"/>
          </p:cNvSpPr>
          <p:nvPr>
            <p:ph type="body" idx="1"/>
          </p:nvPr>
        </p:nvSpPr>
        <p:spPr/>
        <p:txBody>
          <a:bodyPr/>
          <a:lstStyle/>
          <a:p>
            <a:endParaRPr lang="en-GB" strike="noStrike" dirty="0"/>
          </a:p>
        </p:txBody>
      </p:sp>
      <p:sp>
        <p:nvSpPr>
          <p:cNvPr id="4" name="Slide Number Placeholder 3">
            <a:extLst>
              <a:ext uri="{FF2B5EF4-FFF2-40B4-BE49-F238E27FC236}">
                <a16:creationId xmlns:a16="http://schemas.microsoft.com/office/drawing/2014/main" id="{4BA5EA33-C2BC-2E63-B470-8040537183EC}"/>
              </a:ext>
            </a:extLst>
          </p:cNvPr>
          <p:cNvSpPr>
            <a:spLocks noGrp="1"/>
          </p:cNvSpPr>
          <p:nvPr>
            <p:ph type="sldNum" sz="quarter" idx="5"/>
          </p:nvPr>
        </p:nvSpPr>
        <p:spPr/>
        <p:txBody>
          <a:bodyPr/>
          <a:lstStyle/>
          <a:p>
            <a:fld id="{7CD9117F-2138-4824-8E84-368AB01050F1}" type="slidenum">
              <a:rPr lang="en-GB" smtClean="0"/>
              <a:t>7</a:t>
            </a:fld>
            <a:endParaRPr lang="en-GB"/>
          </a:p>
        </p:txBody>
      </p:sp>
    </p:spTree>
    <p:extLst>
      <p:ext uri="{BB962C8B-B14F-4D97-AF65-F5344CB8AC3E}">
        <p14:creationId xmlns:p14="http://schemas.microsoft.com/office/powerpoint/2010/main" val="2769263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834C6E-3BC5-DAED-57A4-DF06463F4E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57FD8C-640A-027F-005F-3EA935E244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8606F2-0CD2-FDD2-7F32-A5C719F5CFAF}"/>
              </a:ext>
            </a:extLst>
          </p:cNvPr>
          <p:cNvSpPr>
            <a:spLocks noGrp="1"/>
          </p:cNvSpPr>
          <p:nvPr>
            <p:ph type="body" idx="1"/>
          </p:nvPr>
        </p:nvSpPr>
        <p:spPr/>
        <p:txBody>
          <a:bodyPr/>
          <a:lstStyle/>
          <a:p>
            <a:endParaRPr lang="en-GB" strike="noStrike" dirty="0"/>
          </a:p>
        </p:txBody>
      </p:sp>
      <p:sp>
        <p:nvSpPr>
          <p:cNvPr id="4" name="Slide Number Placeholder 3">
            <a:extLst>
              <a:ext uri="{FF2B5EF4-FFF2-40B4-BE49-F238E27FC236}">
                <a16:creationId xmlns:a16="http://schemas.microsoft.com/office/drawing/2014/main" id="{8EDEDDE5-BC86-A8BB-41B3-FF8B87874516}"/>
              </a:ext>
            </a:extLst>
          </p:cNvPr>
          <p:cNvSpPr>
            <a:spLocks noGrp="1"/>
          </p:cNvSpPr>
          <p:nvPr>
            <p:ph type="sldNum" sz="quarter" idx="5"/>
          </p:nvPr>
        </p:nvSpPr>
        <p:spPr/>
        <p:txBody>
          <a:bodyPr/>
          <a:lstStyle/>
          <a:p>
            <a:fld id="{7CD9117F-2138-4824-8E84-368AB01050F1}" type="slidenum">
              <a:rPr lang="en-GB" smtClean="0"/>
              <a:t>8</a:t>
            </a:fld>
            <a:endParaRPr lang="en-GB"/>
          </a:p>
        </p:txBody>
      </p:sp>
    </p:spTree>
    <p:extLst>
      <p:ext uri="{BB962C8B-B14F-4D97-AF65-F5344CB8AC3E}">
        <p14:creationId xmlns:p14="http://schemas.microsoft.com/office/powerpoint/2010/main" val="1782690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DAF3B-6618-8604-22A1-E9A3B4AC07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5FEF4F-A090-5B35-9AD9-79745600CA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E60152-9BD4-C2F9-BB74-9474866503DE}"/>
              </a:ext>
            </a:extLst>
          </p:cNvPr>
          <p:cNvSpPr>
            <a:spLocks noGrp="1"/>
          </p:cNvSpPr>
          <p:nvPr>
            <p:ph type="body" idx="1"/>
          </p:nvPr>
        </p:nvSpPr>
        <p:spPr/>
        <p:txBody>
          <a:bodyPr/>
          <a:lstStyle/>
          <a:p>
            <a:endParaRPr lang="en-GB" strike="noStrike" dirty="0"/>
          </a:p>
        </p:txBody>
      </p:sp>
      <p:sp>
        <p:nvSpPr>
          <p:cNvPr id="4" name="Slide Number Placeholder 3">
            <a:extLst>
              <a:ext uri="{FF2B5EF4-FFF2-40B4-BE49-F238E27FC236}">
                <a16:creationId xmlns:a16="http://schemas.microsoft.com/office/drawing/2014/main" id="{304949F5-BF31-A963-D7A1-DB6EB0B55D89}"/>
              </a:ext>
            </a:extLst>
          </p:cNvPr>
          <p:cNvSpPr>
            <a:spLocks noGrp="1"/>
          </p:cNvSpPr>
          <p:nvPr>
            <p:ph type="sldNum" sz="quarter" idx="5"/>
          </p:nvPr>
        </p:nvSpPr>
        <p:spPr/>
        <p:txBody>
          <a:bodyPr/>
          <a:lstStyle/>
          <a:p>
            <a:fld id="{7CD9117F-2138-4824-8E84-368AB01050F1}" type="slidenum">
              <a:rPr lang="en-GB" smtClean="0"/>
              <a:t>9</a:t>
            </a:fld>
            <a:endParaRPr lang="en-GB"/>
          </a:p>
        </p:txBody>
      </p:sp>
    </p:spTree>
    <p:extLst>
      <p:ext uri="{BB962C8B-B14F-4D97-AF65-F5344CB8AC3E}">
        <p14:creationId xmlns:p14="http://schemas.microsoft.com/office/powerpoint/2010/main" val="25501420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2.png"/><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9213A4F3-BD7C-A4BA-405F-A4F2412A2797}"/>
              </a:ext>
            </a:extLst>
          </p:cNvPr>
          <p:cNvGraphicFramePr>
            <a:graphicFrameLocks noChangeAspect="1"/>
          </p:cNvGraphicFramePr>
          <p:nvPr userDrawn="1">
            <p:custDataLst>
              <p:tags r:id="rId1"/>
            </p:custDataLst>
            <p:extLst>
              <p:ext uri="{D42A27DB-BD31-4B8C-83A1-F6EECF244321}">
                <p14:modId xmlns:p14="http://schemas.microsoft.com/office/powerpoint/2010/main" val="1960219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8" name="think-cell data - do not delete" hidden="1">
                        <a:extLst>
                          <a:ext uri="{FF2B5EF4-FFF2-40B4-BE49-F238E27FC236}">
                            <a16:creationId xmlns:a16="http://schemas.microsoft.com/office/drawing/2014/main" id="{9213A4F3-BD7C-A4BA-405F-A4F2412A279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ED3CB3ED-E75C-386A-C9D4-649E02388226}"/>
              </a:ext>
            </a:extLst>
          </p:cNvPr>
          <p:cNvSpPr>
            <a:spLocks noGrp="1"/>
          </p:cNvSpPr>
          <p:nvPr>
            <p:ph type="ctrTitle"/>
          </p:nvPr>
        </p:nvSpPr>
        <p:spPr>
          <a:xfrm>
            <a:off x="1524000" y="1122363"/>
            <a:ext cx="9144000" cy="2387600"/>
          </a:xfrm>
        </p:spPr>
        <p:txBody>
          <a:bodyPr vert="horz" anchor="b"/>
          <a:lstStyle>
            <a:lvl1pPr algn="ctr" rtl="0">
              <a:defRPr sz="6000"/>
            </a:lvl1pPr>
          </a:lstStyle>
          <a:p>
            <a:r>
              <a:rPr lang="en-GB"/>
              <a:t>Click to edit Master title style</a:t>
            </a:r>
            <a:endParaRPr lang="en-GB" dirty="0"/>
          </a:p>
        </p:txBody>
      </p:sp>
      <p:sp>
        <p:nvSpPr>
          <p:cNvPr id="3" name="Subtitle 2">
            <a:extLst>
              <a:ext uri="{FF2B5EF4-FFF2-40B4-BE49-F238E27FC236}">
                <a16:creationId xmlns:a16="http://schemas.microsoft.com/office/drawing/2014/main" id="{260D878E-E640-AD27-DD80-600D362347CC}"/>
              </a:ext>
            </a:extLst>
          </p:cNvPr>
          <p:cNvSpPr>
            <a:spLocks noGrp="1"/>
          </p:cNvSpPr>
          <p:nvPr>
            <p:ph type="subTitle" idx="1"/>
          </p:nvPr>
        </p:nvSpPr>
        <p:spPr>
          <a:xfrm>
            <a:off x="1524000" y="3602038"/>
            <a:ext cx="9144000" cy="1655762"/>
          </a:xfrm>
        </p:spPr>
        <p:txBody>
          <a:bodyPr/>
          <a:lstStyle>
            <a:lvl1pPr marL="0" indent="0" algn="ctr" rtl="0">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E6EDCADB-BE1D-7747-3ED9-934DD9F6C467}"/>
              </a:ext>
            </a:extLst>
          </p:cNvPr>
          <p:cNvSpPr>
            <a:spLocks noGrp="1"/>
          </p:cNvSpPr>
          <p:nvPr>
            <p:ph type="dt" sz="half" idx="10"/>
          </p:nvPr>
        </p:nvSpPr>
        <p:spPr/>
        <p:txBody>
          <a:bodyPr/>
          <a:lstStyle>
            <a:lvl1pPr rtl="0">
              <a:defRPr/>
            </a:lvl1pPr>
          </a:lstStyle>
          <a:p>
            <a:fld id="{442CA001-1E96-4CA0-805D-AAE7CDF7F8F2}" type="datetime1">
              <a:rPr lang="en-GB" smtClean="0"/>
              <a:pPr/>
              <a:t>04/08/2025</a:t>
            </a:fld>
            <a:endParaRPr lang="en-GB" dirty="0"/>
          </a:p>
        </p:txBody>
      </p:sp>
      <p:sp>
        <p:nvSpPr>
          <p:cNvPr id="5" name="Footer Placeholder 4">
            <a:extLst>
              <a:ext uri="{FF2B5EF4-FFF2-40B4-BE49-F238E27FC236}">
                <a16:creationId xmlns:a16="http://schemas.microsoft.com/office/drawing/2014/main" id="{9921B5CA-35A8-37E2-DD26-2D27A6641CE5}"/>
              </a:ext>
            </a:extLst>
          </p:cNvPr>
          <p:cNvSpPr>
            <a:spLocks noGrp="1"/>
          </p:cNvSpPr>
          <p:nvPr>
            <p:ph type="ftr" sz="quarter" idx="11"/>
          </p:nvPr>
        </p:nvSpPr>
        <p:spPr/>
        <p:txBody>
          <a:bodyPr/>
          <a:lstStyle>
            <a:lvl1pPr rtl="0">
              <a:defRPr/>
            </a:lvl1pPr>
          </a:lstStyle>
          <a:p>
            <a:endParaRPr lang="en-GB" dirty="0"/>
          </a:p>
        </p:txBody>
      </p:sp>
      <p:sp>
        <p:nvSpPr>
          <p:cNvPr id="6" name="Slide Number Placeholder 5">
            <a:extLst>
              <a:ext uri="{FF2B5EF4-FFF2-40B4-BE49-F238E27FC236}">
                <a16:creationId xmlns:a16="http://schemas.microsoft.com/office/drawing/2014/main" id="{D93C04CE-DC01-3F25-1338-52836FC74AFC}"/>
              </a:ext>
            </a:extLst>
          </p:cNvPr>
          <p:cNvSpPr>
            <a:spLocks noGrp="1"/>
          </p:cNvSpPr>
          <p:nvPr>
            <p:ph type="sldNum" sz="quarter" idx="12"/>
          </p:nvPr>
        </p:nvSpPr>
        <p:spPr/>
        <p:txBody>
          <a:bodyPr/>
          <a:lstStyle>
            <a:lvl1pPr rtl="0">
              <a:defRPr/>
            </a:lvl1pPr>
          </a:lstStyle>
          <a:p>
            <a:fld id="{A65A0187-701F-4CA4-83A1-DEC26A7DC831}" type="slidenum">
              <a:rPr lang="en-GB" smtClean="0"/>
              <a:pPr/>
              <a:t>‹#›</a:t>
            </a:fld>
            <a:endParaRPr lang="en-GB" dirty="0"/>
          </a:p>
        </p:txBody>
      </p:sp>
    </p:spTree>
    <p:extLst>
      <p:ext uri="{BB962C8B-B14F-4D97-AF65-F5344CB8AC3E}">
        <p14:creationId xmlns:p14="http://schemas.microsoft.com/office/powerpoint/2010/main" val="384527067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2ADDD906-FCD0-B5D3-0A4C-7D9CCE7D77E7}"/>
              </a:ext>
            </a:extLst>
          </p:cNvPr>
          <p:cNvGraphicFramePr>
            <a:graphicFrameLocks noChangeAspect="1"/>
          </p:cNvGraphicFramePr>
          <p:nvPr userDrawn="1">
            <p:custDataLst>
              <p:tags r:id="rId1"/>
            </p:custDataLst>
            <p:extLst>
              <p:ext uri="{D42A27DB-BD31-4B8C-83A1-F6EECF244321}">
                <p14:modId xmlns:p14="http://schemas.microsoft.com/office/powerpoint/2010/main" val="19348950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8" name="think-cell data - do not delete" hidden="1">
                        <a:extLst>
                          <a:ext uri="{FF2B5EF4-FFF2-40B4-BE49-F238E27FC236}">
                            <a16:creationId xmlns:a16="http://schemas.microsoft.com/office/drawing/2014/main" id="{2ADDD906-FCD0-B5D3-0A4C-7D9CCE7D77E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CDD02A2-32B5-44AE-1430-24B28EEDA70F}"/>
              </a:ext>
            </a:extLst>
          </p:cNvPr>
          <p:cNvSpPr>
            <a:spLocks noGrp="1"/>
          </p:cNvSpPr>
          <p:nvPr>
            <p:ph type="title"/>
          </p:nvPr>
        </p:nvSpPr>
        <p:spPr/>
        <p:txBody>
          <a:bodyPr vert="horz"/>
          <a:lstStyle>
            <a:lvl1pPr rtl="0">
              <a:defRPr/>
            </a:lvl1pPr>
          </a:lstStyle>
          <a:p>
            <a:r>
              <a:rPr lang="en-GB"/>
              <a:t>Click to edit Master title style</a:t>
            </a:r>
            <a:endParaRPr lang="en-GB" dirty="0"/>
          </a:p>
        </p:txBody>
      </p:sp>
      <p:sp>
        <p:nvSpPr>
          <p:cNvPr id="3" name="Vertical Text Placeholder 2">
            <a:extLst>
              <a:ext uri="{FF2B5EF4-FFF2-40B4-BE49-F238E27FC236}">
                <a16:creationId xmlns:a16="http://schemas.microsoft.com/office/drawing/2014/main" id="{B191A7BA-E18A-5314-2383-D99F7ECE2CD1}"/>
              </a:ext>
            </a:extLst>
          </p:cNvPr>
          <p:cNvSpPr>
            <a:spLocks noGrp="1"/>
          </p:cNvSpPr>
          <p:nvPr>
            <p:ph type="body" orient="vert" idx="1"/>
          </p:nvPr>
        </p:nvSpPr>
        <p:spPr/>
        <p:txBody>
          <a:bodyPr vert="eaVert"/>
          <a:lstStyle>
            <a:lvl1pPr rtl="0">
              <a:defRPr/>
            </a:lvl1pPr>
            <a:lvl2pPr rtl="0">
              <a:defRPr/>
            </a:lvl2pPr>
            <a:lvl3pPr rtl="0">
              <a:defRPr/>
            </a:lvl3pPr>
            <a:lvl4pPr rtl="0">
              <a:defRPr/>
            </a:lvl4pPr>
            <a:lvl5pPr rtl="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a:extLst>
              <a:ext uri="{FF2B5EF4-FFF2-40B4-BE49-F238E27FC236}">
                <a16:creationId xmlns:a16="http://schemas.microsoft.com/office/drawing/2014/main" id="{A5A943F9-A3CB-A070-5CC9-48BC7C0354B0}"/>
              </a:ext>
            </a:extLst>
          </p:cNvPr>
          <p:cNvSpPr>
            <a:spLocks noGrp="1"/>
          </p:cNvSpPr>
          <p:nvPr>
            <p:ph type="dt" sz="half" idx="10"/>
          </p:nvPr>
        </p:nvSpPr>
        <p:spPr/>
        <p:txBody>
          <a:bodyPr/>
          <a:lstStyle>
            <a:lvl1pPr rtl="0">
              <a:defRPr/>
            </a:lvl1pPr>
          </a:lstStyle>
          <a:p>
            <a:fld id="{D8AC1666-0C5B-48C4-805D-6C85E4B0F3C2}" type="datetime1">
              <a:rPr lang="en-GB" smtClean="0"/>
              <a:pPr/>
              <a:t>04/08/2025</a:t>
            </a:fld>
            <a:endParaRPr lang="en-GB" dirty="0"/>
          </a:p>
        </p:txBody>
      </p:sp>
      <p:sp>
        <p:nvSpPr>
          <p:cNvPr id="5" name="Footer Placeholder 4">
            <a:extLst>
              <a:ext uri="{FF2B5EF4-FFF2-40B4-BE49-F238E27FC236}">
                <a16:creationId xmlns:a16="http://schemas.microsoft.com/office/drawing/2014/main" id="{B53C8188-A3C2-E38C-E544-90339FCB7826}"/>
              </a:ext>
            </a:extLst>
          </p:cNvPr>
          <p:cNvSpPr>
            <a:spLocks noGrp="1"/>
          </p:cNvSpPr>
          <p:nvPr>
            <p:ph type="ftr" sz="quarter" idx="11"/>
          </p:nvPr>
        </p:nvSpPr>
        <p:spPr/>
        <p:txBody>
          <a:bodyPr/>
          <a:lstStyle>
            <a:lvl1pPr rtl="0">
              <a:defRPr/>
            </a:lvl1pPr>
          </a:lstStyle>
          <a:p>
            <a:endParaRPr lang="en-GB" dirty="0"/>
          </a:p>
        </p:txBody>
      </p:sp>
      <p:sp>
        <p:nvSpPr>
          <p:cNvPr id="6" name="Slide Number Placeholder 5">
            <a:extLst>
              <a:ext uri="{FF2B5EF4-FFF2-40B4-BE49-F238E27FC236}">
                <a16:creationId xmlns:a16="http://schemas.microsoft.com/office/drawing/2014/main" id="{BCDF0CA6-30BD-0A2B-7F00-2C028932923D}"/>
              </a:ext>
            </a:extLst>
          </p:cNvPr>
          <p:cNvSpPr>
            <a:spLocks noGrp="1"/>
          </p:cNvSpPr>
          <p:nvPr>
            <p:ph type="sldNum" sz="quarter" idx="12"/>
          </p:nvPr>
        </p:nvSpPr>
        <p:spPr/>
        <p:txBody>
          <a:bodyPr/>
          <a:lstStyle>
            <a:lvl1pPr rtl="0">
              <a:defRPr/>
            </a:lvl1pPr>
          </a:lstStyle>
          <a:p>
            <a:fld id="{A65A0187-701F-4CA4-83A1-DEC26A7DC831}" type="slidenum">
              <a:rPr lang="en-GB" smtClean="0"/>
              <a:pPr/>
              <a:t>‹#›</a:t>
            </a:fld>
            <a:endParaRPr lang="en-GB" dirty="0"/>
          </a:p>
        </p:txBody>
      </p:sp>
    </p:spTree>
    <p:extLst>
      <p:ext uri="{BB962C8B-B14F-4D97-AF65-F5344CB8AC3E}">
        <p14:creationId xmlns:p14="http://schemas.microsoft.com/office/powerpoint/2010/main" val="2387622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252798FB-55AC-FD82-68A7-226C5C9A2D39}"/>
              </a:ext>
            </a:extLst>
          </p:cNvPr>
          <p:cNvGraphicFramePr>
            <a:graphicFrameLocks noChangeAspect="1"/>
          </p:cNvGraphicFramePr>
          <p:nvPr userDrawn="1">
            <p:custDataLst>
              <p:tags r:id="rId1"/>
            </p:custDataLst>
            <p:extLst>
              <p:ext uri="{D42A27DB-BD31-4B8C-83A1-F6EECF244321}">
                <p14:modId xmlns:p14="http://schemas.microsoft.com/office/powerpoint/2010/main" val="27030704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8" name="think-cell data - do not delete" hidden="1">
                        <a:extLst>
                          <a:ext uri="{FF2B5EF4-FFF2-40B4-BE49-F238E27FC236}">
                            <a16:creationId xmlns:a16="http://schemas.microsoft.com/office/drawing/2014/main" id="{252798FB-55AC-FD82-68A7-226C5C9A2D3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Vertical Title 1">
            <a:extLst>
              <a:ext uri="{FF2B5EF4-FFF2-40B4-BE49-F238E27FC236}">
                <a16:creationId xmlns:a16="http://schemas.microsoft.com/office/drawing/2014/main" id="{5308474E-132D-661E-C4C7-4ED42EDA2992}"/>
              </a:ext>
            </a:extLst>
          </p:cNvPr>
          <p:cNvSpPr>
            <a:spLocks noGrp="1"/>
          </p:cNvSpPr>
          <p:nvPr>
            <p:ph type="title" orient="vert"/>
          </p:nvPr>
        </p:nvSpPr>
        <p:spPr>
          <a:xfrm>
            <a:off x="8724900" y="365125"/>
            <a:ext cx="2628900" cy="5811838"/>
          </a:xfrm>
        </p:spPr>
        <p:txBody>
          <a:bodyPr vert="eaVert"/>
          <a:lstStyle>
            <a:lvl1pPr rtl="0">
              <a:defRPr/>
            </a:lvl1pPr>
          </a:lstStyle>
          <a:p>
            <a:r>
              <a:rPr lang="en-GB"/>
              <a:t>Click to edit Master title style</a:t>
            </a:r>
            <a:endParaRPr lang="en-GB" dirty="0"/>
          </a:p>
        </p:txBody>
      </p:sp>
      <p:sp>
        <p:nvSpPr>
          <p:cNvPr id="3" name="Vertical Text Placeholder 2">
            <a:extLst>
              <a:ext uri="{FF2B5EF4-FFF2-40B4-BE49-F238E27FC236}">
                <a16:creationId xmlns:a16="http://schemas.microsoft.com/office/drawing/2014/main" id="{2F6CB175-1990-AA86-4F44-297DD078DF9C}"/>
              </a:ext>
            </a:extLst>
          </p:cNvPr>
          <p:cNvSpPr>
            <a:spLocks noGrp="1"/>
          </p:cNvSpPr>
          <p:nvPr>
            <p:ph type="body" orient="vert" idx="1"/>
          </p:nvPr>
        </p:nvSpPr>
        <p:spPr>
          <a:xfrm>
            <a:off x="838200" y="365125"/>
            <a:ext cx="7734300" cy="5811838"/>
          </a:xfrm>
        </p:spPr>
        <p:txBody>
          <a:bodyPr vert="eaVert"/>
          <a:lstStyle>
            <a:lvl1pPr rtl="0">
              <a:defRPr/>
            </a:lvl1pPr>
            <a:lvl2pPr rtl="0">
              <a:defRPr/>
            </a:lvl2pPr>
            <a:lvl3pPr rtl="0">
              <a:defRPr/>
            </a:lvl3pPr>
            <a:lvl4pPr rtl="0">
              <a:defRPr/>
            </a:lvl4pPr>
            <a:lvl5pPr rtl="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a:extLst>
              <a:ext uri="{FF2B5EF4-FFF2-40B4-BE49-F238E27FC236}">
                <a16:creationId xmlns:a16="http://schemas.microsoft.com/office/drawing/2014/main" id="{9CC1DE5A-D1CB-AEC5-D9B6-A52828586BA9}"/>
              </a:ext>
            </a:extLst>
          </p:cNvPr>
          <p:cNvSpPr>
            <a:spLocks noGrp="1"/>
          </p:cNvSpPr>
          <p:nvPr>
            <p:ph type="dt" sz="half" idx="10"/>
          </p:nvPr>
        </p:nvSpPr>
        <p:spPr/>
        <p:txBody>
          <a:bodyPr/>
          <a:lstStyle>
            <a:lvl1pPr rtl="0">
              <a:defRPr/>
            </a:lvl1pPr>
          </a:lstStyle>
          <a:p>
            <a:fld id="{9ABE7BB1-D135-4D1D-8335-9E53B4C048E9}" type="datetime1">
              <a:rPr lang="en-GB" smtClean="0"/>
              <a:pPr/>
              <a:t>04/08/2025</a:t>
            </a:fld>
            <a:endParaRPr lang="en-GB" dirty="0"/>
          </a:p>
        </p:txBody>
      </p:sp>
      <p:sp>
        <p:nvSpPr>
          <p:cNvPr id="5" name="Footer Placeholder 4">
            <a:extLst>
              <a:ext uri="{FF2B5EF4-FFF2-40B4-BE49-F238E27FC236}">
                <a16:creationId xmlns:a16="http://schemas.microsoft.com/office/drawing/2014/main" id="{FD9DD962-DDA2-6453-07CC-EC9BB07EEA5B}"/>
              </a:ext>
            </a:extLst>
          </p:cNvPr>
          <p:cNvSpPr>
            <a:spLocks noGrp="1"/>
          </p:cNvSpPr>
          <p:nvPr>
            <p:ph type="ftr" sz="quarter" idx="11"/>
          </p:nvPr>
        </p:nvSpPr>
        <p:spPr/>
        <p:txBody>
          <a:bodyPr/>
          <a:lstStyle>
            <a:lvl1pPr rtl="0">
              <a:defRPr/>
            </a:lvl1pPr>
          </a:lstStyle>
          <a:p>
            <a:endParaRPr lang="en-GB" dirty="0"/>
          </a:p>
        </p:txBody>
      </p:sp>
      <p:sp>
        <p:nvSpPr>
          <p:cNvPr id="6" name="Slide Number Placeholder 5">
            <a:extLst>
              <a:ext uri="{FF2B5EF4-FFF2-40B4-BE49-F238E27FC236}">
                <a16:creationId xmlns:a16="http://schemas.microsoft.com/office/drawing/2014/main" id="{68D1E40B-C1E2-02C2-4ECB-12C469F12571}"/>
              </a:ext>
            </a:extLst>
          </p:cNvPr>
          <p:cNvSpPr>
            <a:spLocks noGrp="1"/>
          </p:cNvSpPr>
          <p:nvPr>
            <p:ph type="sldNum" sz="quarter" idx="12"/>
          </p:nvPr>
        </p:nvSpPr>
        <p:spPr/>
        <p:txBody>
          <a:bodyPr/>
          <a:lstStyle>
            <a:lvl1pPr rtl="0">
              <a:defRPr/>
            </a:lvl1pPr>
          </a:lstStyle>
          <a:p>
            <a:fld id="{A65A0187-701F-4CA4-83A1-DEC26A7DC831}" type="slidenum">
              <a:rPr lang="en-GB" smtClean="0"/>
              <a:pPr/>
              <a:t>‹#›</a:t>
            </a:fld>
            <a:endParaRPr lang="en-GB" dirty="0"/>
          </a:p>
        </p:txBody>
      </p:sp>
    </p:spTree>
    <p:extLst>
      <p:ext uri="{BB962C8B-B14F-4D97-AF65-F5344CB8AC3E}">
        <p14:creationId xmlns:p14="http://schemas.microsoft.com/office/powerpoint/2010/main" val="3915731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9B18CF19-7464-CF2F-B621-76D857EE3692}"/>
              </a:ext>
            </a:extLst>
          </p:cNvPr>
          <p:cNvGraphicFramePr>
            <a:graphicFrameLocks noChangeAspect="1"/>
          </p:cNvGraphicFramePr>
          <p:nvPr userDrawn="1">
            <p:custDataLst>
              <p:tags r:id="rId1"/>
            </p:custDataLst>
            <p:extLst>
              <p:ext uri="{D42A27DB-BD31-4B8C-83A1-F6EECF244321}">
                <p14:modId xmlns:p14="http://schemas.microsoft.com/office/powerpoint/2010/main" val="34539090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8" name="think-cell data - do not delete" hidden="1">
                        <a:extLst>
                          <a:ext uri="{FF2B5EF4-FFF2-40B4-BE49-F238E27FC236}">
                            <a16:creationId xmlns:a16="http://schemas.microsoft.com/office/drawing/2014/main" id="{9B18CF19-7464-CF2F-B621-76D857EE369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FE64474-7BB9-EED8-6C77-CF26C116D907}"/>
              </a:ext>
            </a:extLst>
          </p:cNvPr>
          <p:cNvSpPr>
            <a:spLocks noGrp="1"/>
          </p:cNvSpPr>
          <p:nvPr>
            <p:ph type="title"/>
          </p:nvPr>
        </p:nvSpPr>
        <p:spPr/>
        <p:txBody>
          <a:bodyPr vert="horz"/>
          <a:lstStyle>
            <a:lvl1pPr rtl="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8608D370-5186-41E5-B470-81491193646A}"/>
              </a:ext>
            </a:extLst>
          </p:cNvPr>
          <p:cNvSpPr>
            <a:spLocks noGrp="1"/>
          </p:cNvSpPr>
          <p:nvPr>
            <p:ph idx="1"/>
          </p:nvPr>
        </p:nvSpPr>
        <p:spPr/>
        <p:txBody>
          <a:bodyPr/>
          <a:lstStyle>
            <a:lvl1pPr rtl="0">
              <a:defRPr/>
            </a:lvl1pPr>
            <a:lvl2pPr rtl="0">
              <a:defRPr/>
            </a:lvl2pPr>
            <a:lvl3pPr rtl="0">
              <a:defRPr/>
            </a:lvl3pPr>
            <a:lvl4pPr rtl="0">
              <a:defRPr/>
            </a:lvl4pPr>
            <a:lvl5pPr rtl="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a:extLst>
              <a:ext uri="{FF2B5EF4-FFF2-40B4-BE49-F238E27FC236}">
                <a16:creationId xmlns:a16="http://schemas.microsoft.com/office/drawing/2014/main" id="{50752787-7D5B-F53A-7E65-95A5FF8FCD80}"/>
              </a:ext>
            </a:extLst>
          </p:cNvPr>
          <p:cNvSpPr>
            <a:spLocks noGrp="1"/>
          </p:cNvSpPr>
          <p:nvPr>
            <p:ph type="dt" sz="half" idx="10"/>
          </p:nvPr>
        </p:nvSpPr>
        <p:spPr/>
        <p:txBody>
          <a:bodyPr/>
          <a:lstStyle>
            <a:lvl1pPr rtl="0">
              <a:defRPr/>
            </a:lvl1pPr>
          </a:lstStyle>
          <a:p>
            <a:fld id="{7F7E4355-5A5D-4DFF-87EF-32BCB79F226D}" type="datetime1">
              <a:rPr lang="en-GB" smtClean="0"/>
              <a:pPr/>
              <a:t>04/08/2025</a:t>
            </a:fld>
            <a:endParaRPr lang="en-GB" dirty="0"/>
          </a:p>
        </p:txBody>
      </p:sp>
      <p:sp>
        <p:nvSpPr>
          <p:cNvPr id="5" name="Footer Placeholder 4">
            <a:extLst>
              <a:ext uri="{FF2B5EF4-FFF2-40B4-BE49-F238E27FC236}">
                <a16:creationId xmlns:a16="http://schemas.microsoft.com/office/drawing/2014/main" id="{96A7EA82-AF27-51FE-5738-BBBCC04765C3}"/>
              </a:ext>
            </a:extLst>
          </p:cNvPr>
          <p:cNvSpPr>
            <a:spLocks noGrp="1"/>
          </p:cNvSpPr>
          <p:nvPr>
            <p:ph type="ftr" sz="quarter" idx="11"/>
          </p:nvPr>
        </p:nvSpPr>
        <p:spPr/>
        <p:txBody>
          <a:bodyPr/>
          <a:lstStyle>
            <a:lvl1pPr rtl="0">
              <a:defRPr/>
            </a:lvl1pPr>
          </a:lstStyle>
          <a:p>
            <a:endParaRPr lang="en-GB" dirty="0"/>
          </a:p>
        </p:txBody>
      </p:sp>
      <p:sp>
        <p:nvSpPr>
          <p:cNvPr id="6" name="Slide Number Placeholder 5">
            <a:extLst>
              <a:ext uri="{FF2B5EF4-FFF2-40B4-BE49-F238E27FC236}">
                <a16:creationId xmlns:a16="http://schemas.microsoft.com/office/drawing/2014/main" id="{E22C1086-F079-32C0-A550-87EB8E2B402A}"/>
              </a:ext>
            </a:extLst>
          </p:cNvPr>
          <p:cNvSpPr>
            <a:spLocks noGrp="1"/>
          </p:cNvSpPr>
          <p:nvPr>
            <p:ph type="sldNum" sz="quarter" idx="12"/>
          </p:nvPr>
        </p:nvSpPr>
        <p:spPr/>
        <p:txBody>
          <a:bodyPr/>
          <a:lstStyle>
            <a:lvl1pPr rtl="0">
              <a:defRPr/>
            </a:lvl1pPr>
          </a:lstStyle>
          <a:p>
            <a:fld id="{A65A0187-701F-4CA4-83A1-DEC26A7DC831}" type="slidenum">
              <a:rPr lang="en-GB" smtClean="0"/>
              <a:pPr/>
              <a:t>‹#›</a:t>
            </a:fld>
            <a:endParaRPr lang="en-GB" dirty="0"/>
          </a:p>
        </p:txBody>
      </p:sp>
    </p:spTree>
    <p:extLst>
      <p:ext uri="{BB962C8B-B14F-4D97-AF65-F5344CB8AC3E}">
        <p14:creationId xmlns:p14="http://schemas.microsoft.com/office/powerpoint/2010/main" val="3826419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FD6E1329-35BE-3FDA-88CA-0D0DD79B9475}"/>
              </a:ext>
            </a:extLst>
          </p:cNvPr>
          <p:cNvGraphicFramePr>
            <a:graphicFrameLocks noChangeAspect="1"/>
          </p:cNvGraphicFramePr>
          <p:nvPr userDrawn="1">
            <p:custDataLst>
              <p:tags r:id="rId1"/>
            </p:custDataLst>
            <p:extLst>
              <p:ext uri="{D42A27DB-BD31-4B8C-83A1-F6EECF244321}">
                <p14:modId xmlns:p14="http://schemas.microsoft.com/office/powerpoint/2010/main" val="1547042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8" name="think-cell data - do not delete" hidden="1">
                        <a:extLst>
                          <a:ext uri="{FF2B5EF4-FFF2-40B4-BE49-F238E27FC236}">
                            <a16:creationId xmlns:a16="http://schemas.microsoft.com/office/drawing/2014/main" id="{FD6E1329-35BE-3FDA-88CA-0D0DD79B947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6CB5FBAA-4E56-AF46-A387-3D3B370AD37B}"/>
              </a:ext>
            </a:extLst>
          </p:cNvPr>
          <p:cNvSpPr>
            <a:spLocks noGrp="1"/>
          </p:cNvSpPr>
          <p:nvPr>
            <p:ph type="title"/>
          </p:nvPr>
        </p:nvSpPr>
        <p:spPr>
          <a:xfrm>
            <a:off x="831850" y="1709738"/>
            <a:ext cx="10515600" cy="2852737"/>
          </a:xfrm>
        </p:spPr>
        <p:txBody>
          <a:bodyPr vert="horz" anchor="b"/>
          <a:lstStyle>
            <a:lvl1pPr rtl="0">
              <a:defRPr sz="6000"/>
            </a:lvl1p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13219869-2D8E-785D-CCFC-7C4F3FDBC581}"/>
              </a:ext>
            </a:extLst>
          </p:cNvPr>
          <p:cNvSpPr>
            <a:spLocks noGrp="1"/>
          </p:cNvSpPr>
          <p:nvPr>
            <p:ph type="body" idx="1"/>
          </p:nvPr>
        </p:nvSpPr>
        <p:spPr>
          <a:xfrm>
            <a:off x="831850" y="4589463"/>
            <a:ext cx="10515600" cy="1500187"/>
          </a:xfrm>
        </p:spPr>
        <p:txBody>
          <a:bodyPr/>
          <a:lstStyle>
            <a:lvl1pPr marL="0" indent="0" rtl="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dirty="0"/>
          </a:p>
        </p:txBody>
      </p:sp>
      <p:sp>
        <p:nvSpPr>
          <p:cNvPr id="4" name="Date Placeholder 3">
            <a:extLst>
              <a:ext uri="{FF2B5EF4-FFF2-40B4-BE49-F238E27FC236}">
                <a16:creationId xmlns:a16="http://schemas.microsoft.com/office/drawing/2014/main" id="{EC321021-CC5E-8E02-1537-88825E95B34F}"/>
              </a:ext>
            </a:extLst>
          </p:cNvPr>
          <p:cNvSpPr>
            <a:spLocks noGrp="1"/>
          </p:cNvSpPr>
          <p:nvPr>
            <p:ph type="dt" sz="half" idx="10"/>
          </p:nvPr>
        </p:nvSpPr>
        <p:spPr/>
        <p:txBody>
          <a:bodyPr/>
          <a:lstStyle>
            <a:lvl1pPr rtl="0">
              <a:defRPr/>
            </a:lvl1pPr>
          </a:lstStyle>
          <a:p>
            <a:fld id="{88842665-D2E4-46A4-96D2-A1C545AD89C4}" type="datetime1">
              <a:rPr lang="en-GB" smtClean="0"/>
              <a:pPr/>
              <a:t>04/08/2025</a:t>
            </a:fld>
            <a:endParaRPr lang="en-GB" dirty="0"/>
          </a:p>
        </p:txBody>
      </p:sp>
      <p:sp>
        <p:nvSpPr>
          <p:cNvPr id="5" name="Footer Placeholder 4">
            <a:extLst>
              <a:ext uri="{FF2B5EF4-FFF2-40B4-BE49-F238E27FC236}">
                <a16:creationId xmlns:a16="http://schemas.microsoft.com/office/drawing/2014/main" id="{037D2F00-D4BF-7789-E76D-2953B3552587}"/>
              </a:ext>
            </a:extLst>
          </p:cNvPr>
          <p:cNvSpPr>
            <a:spLocks noGrp="1"/>
          </p:cNvSpPr>
          <p:nvPr>
            <p:ph type="ftr" sz="quarter" idx="11"/>
          </p:nvPr>
        </p:nvSpPr>
        <p:spPr/>
        <p:txBody>
          <a:bodyPr/>
          <a:lstStyle>
            <a:lvl1pPr rtl="0">
              <a:defRPr/>
            </a:lvl1pPr>
          </a:lstStyle>
          <a:p>
            <a:endParaRPr lang="en-GB" dirty="0"/>
          </a:p>
        </p:txBody>
      </p:sp>
      <p:sp>
        <p:nvSpPr>
          <p:cNvPr id="6" name="Slide Number Placeholder 5">
            <a:extLst>
              <a:ext uri="{FF2B5EF4-FFF2-40B4-BE49-F238E27FC236}">
                <a16:creationId xmlns:a16="http://schemas.microsoft.com/office/drawing/2014/main" id="{E6526ECB-E820-34D6-806D-6881F4252FC0}"/>
              </a:ext>
            </a:extLst>
          </p:cNvPr>
          <p:cNvSpPr>
            <a:spLocks noGrp="1"/>
          </p:cNvSpPr>
          <p:nvPr>
            <p:ph type="sldNum" sz="quarter" idx="12"/>
          </p:nvPr>
        </p:nvSpPr>
        <p:spPr/>
        <p:txBody>
          <a:bodyPr/>
          <a:lstStyle>
            <a:lvl1pPr rtl="0">
              <a:defRPr/>
            </a:lvl1pPr>
          </a:lstStyle>
          <a:p>
            <a:fld id="{A65A0187-701F-4CA4-83A1-DEC26A7DC831}" type="slidenum">
              <a:rPr lang="en-GB" smtClean="0"/>
              <a:pPr/>
              <a:t>‹#›</a:t>
            </a:fld>
            <a:endParaRPr lang="en-GB" dirty="0"/>
          </a:p>
        </p:txBody>
      </p:sp>
    </p:spTree>
    <p:extLst>
      <p:ext uri="{BB962C8B-B14F-4D97-AF65-F5344CB8AC3E}">
        <p14:creationId xmlns:p14="http://schemas.microsoft.com/office/powerpoint/2010/main" val="2468310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081C3C76-53F0-EAD5-2B55-7478AFB7A2ED}"/>
              </a:ext>
            </a:extLst>
          </p:cNvPr>
          <p:cNvGraphicFramePr>
            <a:graphicFrameLocks noChangeAspect="1"/>
          </p:cNvGraphicFramePr>
          <p:nvPr userDrawn="1">
            <p:custDataLst>
              <p:tags r:id="rId1"/>
            </p:custDataLst>
            <p:extLst>
              <p:ext uri="{D42A27DB-BD31-4B8C-83A1-F6EECF244321}">
                <p14:modId xmlns:p14="http://schemas.microsoft.com/office/powerpoint/2010/main" val="21429160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9" name="think-cell data - do not delete" hidden="1">
                        <a:extLst>
                          <a:ext uri="{FF2B5EF4-FFF2-40B4-BE49-F238E27FC236}">
                            <a16:creationId xmlns:a16="http://schemas.microsoft.com/office/drawing/2014/main" id="{081C3C76-53F0-EAD5-2B55-7478AFB7A2E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EC28DE6-BE8E-73CB-F668-49BFF71FCC76}"/>
              </a:ext>
            </a:extLst>
          </p:cNvPr>
          <p:cNvSpPr>
            <a:spLocks noGrp="1"/>
          </p:cNvSpPr>
          <p:nvPr>
            <p:ph type="title"/>
          </p:nvPr>
        </p:nvSpPr>
        <p:spPr/>
        <p:txBody>
          <a:bodyPr vert="horz"/>
          <a:lstStyle>
            <a:lvl1pPr rtl="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5929BBBF-7CB3-0584-AFBF-104A597562A0}"/>
              </a:ext>
            </a:extLst>
          </p:cNvPr>
          <p:cNvSpPr>
            <a:spLocks noGrp="1"/>
          </p:cNvSpPr>
          <p:nvPr>
            <p:ph sz="half" idx="1"/>
          </p:nvPr>
        </p:nvSpPr>
        <p:spPr>
          <a:xfrm>
            <a:off x="838200" y="1825625"/>
            <a:ext cx="5181600" cy="4351338"/>
          </a:xfrm>
        </p:spPr>
        <p:txBody>
          <a:bodyPr/>
          <a:lstStyle>
            <a:lvl1pPr rtl="0">
              <a:defRPr/>
            </a:lvl1pPr>
            <a:lvl2pPr rtl="0">
              <a:defRPr/>
            </a:lvl2pPr>
            <a:lvl3pPr rtl="0">
              <a:defRPr/>
            </a:lvl3pPr>
            <a:lvl4pPr rtl="0">
              <a:defRPr/>
            </a:lvl4pPr>
            <a:lvl5pPr rtl="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46FB4EC9-C8D1-02BA-1B91-0C08276C3E03}"/>
              </a:ext>
            </a:extLst>
          </p:cNvPr>
          <p:cNvSpPr>
            <a:spLocks noGrp="1"/>
          </p:cNvSpPr>
          <p:nvPr>
            <p:ph sz="half" idx="2"/>
          </p:nvPr>
        </p:nvSpPr>
        <p:spPr>
          <a:xfrm>
            <a:off x="6172200" y="1825625"/>
            <a:ext cx="5181600" cy="4351338"/>
          </a:xfrm>
        </p:spPr>
        <p:txBody>
          <a:bodyPr/>
          <a:lstStyle>
            <a:lvl1pPr rtl="0">
              <a:defRPr/>
            </a:lvl1pPr>
            <a:lvl2pPr rtl="0">
              <a:defRPr/>
            </a:lvl2pPr>
            <a:lvl3pPr rtl="0">
              <a:defRPr/>
            </a:lvl3pPr>
            <a:lvl4pPr rtl="0">
              <a:defRPr/>
            </a:lvl4pPr>
            <a:lvl5pPr rtl="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1C0E453E-9A8D-ADB8-A15B-FF0B78F9D133}"/>
              </a:ext>
            </a:extLst>
          </p:cNvPr>
          <p:cNvSpPr>
            <a:spLocks noGrp="1"/>
          </p:cNvSpPr>
          <p:nvPr>
            <p:ph type="dt" sz="half" idx="10"/>
          </p:nvPr>
        </p:nvSpPr>
        <p:spPr/>
        <p:txBody>
          <a:bodyPr/>
          <a:lstStyle>
            <a:lvl1pPr rtl="0">
              <a:defRPr/>
            </a:lvl1pPr>
          </a:lstStyle>
          <a:p>
            <a:fld id="{2451D384-C575-49A7-8DE5-1A9F2B4FD8D1}" type="datetime1">
              <a:rPr lang="en-GB" smtClean="0"/>
              <a:pPr/>
              <a:t>04/08/2025</a:t>
            </a:fld>
            <a:endParaRPr lang="en-GB" dirty="0"/>
          </a:p>
        </p:txBody>
      </p:sp>
      <p:sp>
        <p:nvSpPr>
          <p:cNvPr id="6" name="Footer Placeholder 5">
            <a:extLst>
              <a:ext uri="{FF2B5EF4-FFF2-40B4-BE49-F238E27FC236}">
                <a16:creationId xmlns:a16="http://schemas.microsoft.com/office/drawing/2014/main" id="{485BC9EF-9DBA-771B-9BC4-383365C3A34F}"/>
              </a:ext>
            </a:extLst>
          </p:cNvPr>
          <p:cNvSpPr>
            <a:spLocks noGrp="1"/>
          </p:cNvSpPr>
          <p:nvPr>
            <p:ph type="ftr" sz="quarter" idx="11"/>
          </p:nvPr>
        </p:nvSpPr>
        <p:spPr/>
        <p:txBody>
          <a:bodyPr/>
          <a:lstStyle>
            <a:lvl1pPr rtl="0">
              <a:defRPr/>
            </a:lvl1pPr>
          </a:lstStyle>
          <a:p>
            <a:endParaRPr lang="en-GB" dirty="0"/>
          </a:p>
        </p:txBody>
      </p:sp>
      <p:sp>
        <p:nvSpPr>
          <p:cNvPr id="7" name="Slide Number Placeholder 6">
            <a:extLst>
              <a:ext uri="{FF2B5EF4-FFF2-40B4-BE49-F238E27FC236}">
                <a16:creationId xmlns:a16="http://schemas.microsoft.com/office/drawing/2014/main" id="{BD217592-07CB-F56E-EF55-9ED254D9A56A}"/>
              </a:ext>
            </a:extLst>
          </p:cNvPr>
          <p:cNvSpPr>
            <a:spLocks noGrp="1"/>
          </p:cNvSpPr>
          <p:nvPr>
            <p:ph type="sldNum" sz="quarter" idx="12"/>
          </p:nvPr>
        </p:nvSpPr>
        <p:spPr/>
        <p:txBody>
          <a:bodyPr/>
          <a:lstStyle>
            <a:lvl1pPr rtl="0">
              <a:defRPr/>
            </a:lvl1pPr>
          </a:lstStyle>
          <a:p>
            <a:fld id="{A65A0187-701F-4CA4-83A1-DEC26A7DC831}" type="slidenum">
              <a:rPr lang="en-GB" smtClean="0"/>
              <a:pPr/>
              <a:t>‹#›</a:t>
            </a:fld>
            <a:endParaRPr lang="en-GB" dirty="0"/>
          </a:p>
        </p:txBody>
      </p:sp>
    </p:spTree>
    <p:extLst>
      <p:ext uri="{BB962C8B-B14F-4D97-AF65-F5344CB8AC3E}">
        <p14:creationId xmlns:p14="http://schemas.microsoft.com/office/powerpoint/2010/main" val="3951108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8FE0CBB-BBCE-0F04-112C-38FB39955162}"/>
              </a:ext>
            </a:extLst>
          </p:cNvPr>
          <p:cNvGraphicFramePr>
            <a:graphicFrameLocks noChangeAspect="1"/>
          </p:cNvGraphicFramePr>
          <p:nvPr userDrawn="1">
            <p:custDataLst>
              <p:tags r:id="rId1"/>
            </p:custDataLst>
            <p:extLst>
              <p:ext uri="{D42A27DB-BD31-4B8C-83A1-F6EECF244321}">
                <p14:modId xmlns:p14="http://schemas.microsoft.com/office/powerpoint/2010/main" val="38871182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11" name="think-cell data - do not delete" hidden="1">
                        <a:extLst>
                          <a:ext uri="{FF2B5EF4-FFF2-40B4-BE49-F238E27FC236}">
                            <a16:creationId xmlns:a16="http://schemas.microsoft.com/office/drawing/2014/main" id="{18FE0CBB-BBCE-0F04-112C-38FB3995516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C7C1498-CCD6-FA04-334C-1BE8F10032D8}"/>
              </a:ext>
            </a:extLst>
          </p:cNvPr>
          <p:cNvSpPr>
            <a:spLocks noGrp="1"/>
          </p:cNvSpPr>
          <p:nvPr>
            <p:ph type="title"/>
          </p:nvPr>
        </p:nvSpPr>
        <p:spPr>
          <a:xfrm>
            <a:off x="839788" y="365125"/>
            <a:ext cx="10515600" cy="1325563"/>
          </a:xfrm>
        </p:spPr>
        <p:txBody>
          <a:bodyPr vert="horz"/>
          <a:lstStyle>
            <a:lvl1pPr rtl="0">
              <a:defRPr/>
            </a:lvl1p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435CDEC8-CC70-7527-CC96-A33090CCD527}"/>
              </a:ext>
            </a:extLst>
          </p:cNvPr>
          <p:cNvSpPr>
            <a:spLocks noGrp="1"/>
          </p:cNvSpPr>
          <p:nvPr>
            <p:ph type="body" idx="1"/>
          </p:nvPr>
        </p:nvSpPr>
        <p:spPr>
          <a:xfrm>
            <a:off x="839788" y="1681163"/>
            <a:ext cx="5157787" cy="823912"/>
          </a:xfrm>
        </p:spPr>
        <p:txBody>
          <a:bodyPr anchor="b"/>
          <a:lstStyle>
            <a:lvl1pPr marL="0" indent="0" rtl="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dirty="0"/>
          </a:p>
        </p:txBody>
      </p:sp>
      <p:sp>
        <p:nvSpPr>
          <p:cNvPr id="4" name="Content Placeholder 3">
            <a:extLst>
              <a:ext uri="{FF2B5EF4-FFF2-40B4-BE49-F238E27FC236}">
                <a16:creationId xmlns:a16="http://schemas.microsoft.com/office/drawing/2014/main" id="{3D62F816-009E-E361-54CC-4E5CD7CE2929}"/>
              </a:ext>
            </a:extLst>
          </p:cNvPr>
          <p:cNvSpPr>
            <a:spLocks noGrp="1"/>
          </p:cNvSpPr>
          <p:nvPr>
            <p:ph sz="half" idx="2"/>
          </p:nvPr>
        </p:nvSpPr>
        <p:spPr>
          <a:xfrm>
            <a:off x="839788" y="2505075"/>
            <a:ext cx="5157787" cy="3684588"/>
          </a:xfrm>
        </p:spPr>
        <p:txBody>
          <a:bodyPr/>
          <a:lstStyle>
            <a:lvl1pPr rtl="0">
              <a:defRPr/>
            </a:lvl1pPr>
            <a:lvl2pPr rtl="0">
              <a:defRPr/>
            </a:lvl2pPr>
            <a:lvl3pPr rtl="0">
              <a:defRPr/>
            </a:lvl3pPr>
            <a:lvl4pPr rtl="0">
              <a:defRPr/>
            </a:lvl4pPr>
            <a:lvl5pPr rtl="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a:extLst>
              <a:ext uri="{FF2B5EF4-FFF2-40B4-BE49-F238E27FC236}">
                <a16:creationId xmlns:a16="http://schemas.microsoft.com/office/drawing/2014/main" id="{31DD2BD2-C203-4C7B-EB08-824847E92DCC}"/>
              </a:ext>
            </a:extLst>
          </p:cNvPr>
          <p:cNvSpPr>
            <a:spLocks noGrp="1"/>
          </p:cNvSpPr>
          <p:nvPr>
            <p:ph type="body" sz="quarter" idx="3"/>
          </p:nvPr>
        </p:nvSpPr>
        <p:spPr>
          <a:xfrm>
            <a:off x="6172200" y="1681163"/>
            <a:ext cx="5183188" cy="823912"/>
          </a:xfrm>
        </p:spPr>
        <p:txBody>
          <a:bodyPr anchor="b"/>
          <a:lstStyle>
            <a:lvl1pPr marL="0" indent="0" rtl="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dirty="0"/>
          </a:p>
        </p:txBody>
      </p:sp>
      <p:sp>
        <p:nvSpPr>
          <p:cNvPr id="6" name="Content Placeholder 5">
            <a:extLst>
              <a:ext uri="{FF2B5EF4-FFF2-40B4-BE49-F238E27FC236}">
                <a16:creationId xmlns:a16="http://schemas.microsoft.com/office/drawing/2014/main" id="{BAF27518-6033-BB7F-5C8B-4EAFB6763BCF}"/>
              </a:ext>
            </a:extLst>
          </p:cNvPr>
          <p:cNvSpPr>
            <a:spLocks noGrp="1"/>
          </p:cNvSpPr>
          <p:nvPr>
            <p:ph sz="quarter" idx="4"/>
          </p:nvPr>
        </p:nvSpPr>
        <p:spPr>
          <a:xfrm>
            <a:off x="6172200" y="2505075"/>
            <a:ext cx="5183188" cy="3684588"/>
          </a:xfrm>
        </p:spPr>
        <p:txBody>
          <a:bodyPr/>
          <a:lstStyle>
            <a:lvl1pPr rtl="0">
              <a:defRPr/>
            </a:lvl1pPr>
            <a:lvl2pPr rtl="0">
              <a:defRPr/>
            </a:lvl2pPr>
            <a:lvl3pPr rtl="0">
              <a:defRPr/>
            </a:lvl3pPr>
            <a:lvl4pPr rtl="0">
              <a:defRPr/>
            </a:lvl4pPr>
            <a:lvl5pPr rtl="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a:extLst>
              <a:ext uri="{FF2B5EF4-FFF2-40B4-BE49-F238E27FC236}">
                <a16:creationId xmlns:a16="http://schemas.microsoft.com/office/drawing/2014/main" id="{7419A036-8FBD-CE5E-4D28-EED224287A32}"/>
              </a:ext>
            </a:extLst>
          </p:cNvPr>
          <p:cNvSpPr>
            <a:spLocks noGrp="1"/>
          </p:cNvSpPr>
          <p:nvPr>
            <p:ph type="dt" sz="half" idx="10"/>
          </p:nvPr>
        </p:nvSpPr>
        <p:spPr/>
        <p:txBody>
          <a:bodyPr/>
          <a:lstStyle>
            <a:lvl1pPr rtl="0">
              <a:defRPr/>
            </a:lvl1pPr>
          </a:lstStyle>
          <a:p>
            <a:fld id="{77FF820D-69F3-43B5-8152-C186A1DF0EBC}" type="datetime1">
              <a:rPr lang="en-GB" smtClean="0"/>
              <a:pPr/>
              <a:t>04/08/2025</a:t>
            </a:fld>
            <a:endParaRPr lang="en-GB" dirty="0"/>
          </a:p>
        </p:txBody>
      </p:sp>
      <p:sp>
        <p:nvSpPr>
          <p:cNvPr id="8" name="Footer Placeholder 7">
            <a:extLst>
              <a:ext uri="{FF2B5EF4-FFF2-40B4-BE49-F238E27FC236}">
                <a16:creationId xmlns:a16="http://schemas.microsoft.com/office/drawing/2014/main" id="{EA3E8F74-9E9D-7165-46F9-62A5E9AA0A9C}"/>
              </a:ext>
            </a:extLst>
          </p:cNvPr>
          <p:cNvSpPr>
            <a:spLocks noGrp="1"/>
          </p:cNvSpPr>
          <p:nvPr>
            <p:ph type="ftr" sz="quarter" idx="11"/>
          </p:nvPr>
        </p:nvSpPr>
        <p:spPr/>
        <p:txBody>
          <a:bodyPr/>
          <a:lstStyle>
            <a:lvl1pPr rtl="0">
              <a:defRPr/>
            </a:lvl1pPr>
          </a:lstStyle>
          <a:p>
            <a:endParaRPr lang="en-GB" dirty="0"/>
          </a:p>
        </p:txBody>
      </p:sp>
      <p:sp>
        <p:nvSpPr>
          <p:cNvPr id="9" name="Slide Number Placeholder 8">
            <a:extLst>
              <a:ext uri="{FF2B5EF4-FFF2-40B4-BE49-F238E27FC236}">
                <a16:creationId xmlns:a16="http://schemas.microsoft.com/office/drawing/2014/main" id="{C3422BAC-4BB0-0173-786B-9C172F881156}"/>
              </a:ext>
            </a:extLst>
          </p:cNvPr>
          <p:cNvSpPr>
            <a:spLocks noGrp="1"/>
          </p:cNvSpPr>
          <p:nvPr>
            <p:ph type="sldNum" sz="quarter" idx="12"/>
          </p:nvPr>
        </p:nvSpPr>
        <p:spPr/>
        <p:txBody>
          <a:bodyPr/>
          <a:lstStyle>
            <a:lvl1pPr rtl="0">
              <a:defRPr/>
            </a:lvl1pPr>
          </a:lstStyle>
          <a:p>
            <a:fld id="{A65A0187-701F-4CA4-83A1-DEC26A7DC831}" type="slidenum">
              <a:rPr lang="en-GB" smtClean="0"/>
              <a:pPr/>
              <a:t>‹#›</a:t>
            </a:fld>
            <a:endParaRPr lang="en-GB" dirty="0"/>
          </a:p>
        </p:txBody>
      </p:sp>
    </p:spTree>
    <p:extLst>
      <p:ext uri="{BB962C8B-B14F-4D97-AF65-F5344CB8AC3E}">
        <p14:creationId xmlns:p14="http://schemas.microsoft.com/office/powerpoint/2010/main" val="2669771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46A65F3-7CB1-F5C5-4999-F1F2F87235B3}"/>
              </a:ext>
            </a:extLst>
          </p:cNvPr>
          <p:cNvGraphicFramePr>
            <a:graphicFrameLocks noChangeAspect="1"/>
          </p:cNvGraphicFramePr>
          <p:nvPr userDrawn="1">
            <p:custDataLst>
              <p:tags r:id="rId1"/>
            </p:custDataLst>
            <p:extLst>
              <p:ext uri="{D42A27DB-BD31-4B8C-83A1-F6EECF244321}">
                <p14:modId xmlns:p14="http://schemas.microsoft.com/office/powerpoint/2010/main" val="33448634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7" name="think-cell data - do not delete" hidden="1">
                        <a:extLst>
                          <a:ext uri="{FF2B5EF4-FFF2-40B4-BE49-F238E27FC236}">
                            <a16:creationId xmlns:a16="http://schemas.microsoft.com/office/drawing/2014/main" id="{146A65F3-7CB1-F5C5-4999-F1F2F87235B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47F7D36-7676-5EC3-7D3E-BDE864C49A4A}"/>
              </a:ext>
            </a:extLst>
          </p:cNvPr>
          <p:cNvSpPr>
            <a:spLocks noGrp="1"/>
          </p:cNvSpPr>
          <p:nvPr>
            <p:ph type="title"/>
          </p:nvPr>
        </p:nvSpPr>
        <p:spPr/>
        <p:txBody>
          <a:bodyPr vert="horz"/>
          <a:lstStyle>
            <a:lvl1pPr rtl="0">
              <a:defRPr/>
            </a:lvl1pPr>
          </a:lstStyle>
          <a:p>
            <a:r>
              <a:rPr lang="en-GB"/>
              <a:t>Click to edit Master title style</a:t>
            </a:r>
            <a:endParaRPr lang="en-GB" dirty="0"/>
          </a:p>
        </p:txBody>
      </p:sp>
      <p:sp>
        <p:nvSpPr>
          <p:cNvPr id="3" name="Date Placeholder 2">
            <a:extLst>
              <a:ext uri="{FF2B5EF4-FFF2-40B4-BE49-F238E27FC236}">
                <a16:creationId xmlns:a16="http://schemas.microsoft.com/office/drawing/2014/main" id="{971CF287-4881-1874-DBDE-8021CECCC862}"/>
              </a:ext>
            </a:extLst>
          </p:cNvPr>
          <p:cNvSpPr>
            <a:spLocks noGrp="1"/>
          </p:cNvSpPr>
          <p:nvPr>
            <p:ph type="dt" sz="half" idx="10"/>
          </p:nvPr>
        </p:nvSpPr>
        <p:spPr/>
        <p:txBody>
          <a:bodyPr/>
          <a:lstStyle>
            <a:lvl1pPr rtl="0">
              <a:defRPr/>
            </a:lvl1pPr>
          </a:lstStyle>
          <a:p>
            <a:fld id="{B605E5B6-B525-4953-9D81-4ABCC3FDA6C0}" type="datetime1">
              <a:rPr lang="en-GB" smtClean="0"/>
              <a:pPr/>
              <a:t>04/08/2025</a:t>
            </a:fld>
            <a:endParaRPr lang="en-GB" dirty="0"/>
          </a:p>
        </p:txBody>
      </p:sp>
      <p:sp>
        <p:nvSpPr>
          <p:cNvPr id="4" name="Footer Placeholder 3">
            <a:extLst>
              <a:ext uri="{FF2B5EF4-FFF2-40B4-BE49-F238E27FC236}">
                <a16:creationId xmlns:a16="http://schemas.microsoft.com/office/drawing/2014/main" id="{7F43B2FF-A4ED-8E05-97FB-6840362E2096}"/>
              </a:ext>
            </a:extLst>
          </p:cNvPr>
          <p:cNvSpPr>
            <a:spLocks noGrp="1"/>
          </p:cNvSpPr>
          <p:nvPr>
            <p:ph type="ftr" sz="quarter" idx="11"/>
          </p:nvPr>
        </p:nvSpPr>
        <p:spPr/>
        <p:txBody>
          <a:bodyPr/>
          <a:lstStyle>
            <a:lvl1pPr rtl="0">
              <a:defRPr/>
            </a:lvl1pPr>
          </a:lstStyle>
          <a:p>
            <a:endParaRPr lang="en-GB" dirty="0"/>
          </a:p>
        </p:txBody>
      </p:sp>
      <p:sp>
        <p:nvSpPr>
          <p:cNvPr id="5" name="Slide Number Placeholder 4">
            <a:extLst>
              <a:ext uri="{FF2B5EF4-FFF2-40B4-BE49-F238E27FC236}">
                <a16:creationId xmlns:a16="http://schemas.microsoft.com/office/drawing/2014/main" id="{917519BE-0DAB-28CB-8C16-E049DF59C4C7}"/>
              </a:ext>
            </a:extLst>
          </p:cNvPr>
          <p:cNvSpPr>
            <a:spLocks noGrp="1"/>
          </p:cNvSpPr>
          <p:nvPr>
            <p:ph type="sldNum" sz="quarter" idx="12"/>
          </p:nvPr>
        </p:nvSpPr>
        <p:spPr/>
        <p:txBody>
          <a:bodyPr/>
          <a:lstStyle>
            <a:lvl1pPr rtl="0">
              <a:defRPr/>
            </a:lvl1pPr>
          </a:lstStyle>
          <a:p>
            <a:fld id="{A65A0187-701F-4CA4-83A1-DEC26A7DC831}" type="slidenum">
              <a:rPr lang="en-GB" smtClean="0"/>
              <a:pPr/>
              <a:t>‹#›</a:t>
            </a:fld>
            <a:endParaRPr lang="en-GB" dirty="0"/>
          </a:p>
        </p:txBody>
      </p:sp>
    </p:spTree>
    <p:extLst>
      <p:ext uri="{BB962C8B-B14F-4D97-AF65-F5344CB8AC3E}">
        <p14:creationId xmlns:p14="http://schemas.microsoft.com/office/powerpoint/2010/main" val="3135624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2E85005B-EFD9-B9F2-9DE7-84FF80BA81D9}"/>
              </a:ext>
            </a:extLst>
          </p:cNvPr>
          <p:cNvGraphicFramePr>
            <a:graphicFrameLocks noChangeAspect="1"/>
          </p:cNvGraphicFramePr>
          <p:nvPr userDrawn="1">
            <p:custDataLst>
              <p:tags r:id="rId1"/>
            </p:custDataLst>
            <p:extLst>
              <p:ext uri="{D42A27DB-BD31-4B8C-83A1-F6EECF244321}">
                <p14:modId xmlns:p14="http://schemas.microsoft.com/office/powerpoint/2010/main" val="4653666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5" name="think-cell data - do not delete" hidden="1">
                        <a:extLst>
                          <a:ext uri="{FF2B5EF4-FFF2-40B4-BE49-F238E27FC236}">
                            <a16:creationId xmlns:a16="http://schemas.microsoft.com/office/drawing/2014/main" id="{2E85005B-EFD9-B9F2-9DE7-84FF80BA81D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051D09D-8490-178C-6CDE-8AC57A390F4C}"/>
              </a:ext>
            </a:extLst>
          </p:cNvPr>
          <p:cNvSpPr>
            <a:spLocks noGrp="1"/>
          </p:cNvSpPr>
          <p:nvPr>
            <p:ph type="dt" sz="half" idx="10"/>
          </p:nvPr>
        </p:nvSpPr>
        <p:spPr/>
        <p:txBody>
          <a:bodyPr/>
          <a:lstStyle>
            <a:lvl1pPr rtl="0">
              <a:defRPr/>
            </a:lvl1pPr>
          </a:lstStyle>
          <a:p>
            <a:fld id="{F0E0DEED-173E-4248-81B9-B1977E6FF575}" type="datetime1">
              <a:rPr lang="en-GB" smtClean="0"/>
              <a:pPr/>
              <a:t>04/08/2025</a:t>
            </a:fld>
            <a:endParaRPr lang="en-GB" dirty="0"/>
          </a:p>
        </p:txBody>
      </p:sp>
      <p:sp>
        <p:nvSpPr>
          <p:cNvPr id="3" name="Footer Placeholder 2">
            <a:extLst>
              <a:ext uri="{FF2B5EF4-FFF2-40B4-BE49-F238E27FC236}">
                <a16:creationId xmlns:a16="http://schemas.microsoft.com/office/drawing/2014/main" id="{E9D53E15-2025-7D93-F31C-AEB20F240D84}"/>
              </a:ext>
            </a:extLst>
          </p:cNvPr>
          <p:cNvSpPr>
            <a:spLocks noGrp="1"/>
          </p:cNvSpPr>
          <p:nvPr>
            <p:ph type="ftr" sz="quarter" idx="11"/>
          </p:nvPr>
        </p:nvSpPr>
        <p:spPr/>
        <p:txBody>
          <a:bodyPr/>
          <a:lstStyle>
            <a:lvl1pPr rtl="0">
              <a:defRPr/>
            </a:lvl1pPr>
          </a:lstStyle>
          <a:p>
            <a:endParaRPr lang="en-GB" dirty="0"/>
          </a:p>
        </p:txBody>
      </p:sp>
      <p:sp>
        <p:nvSpPr>
          <p:cNvPr id="4" name="Slide Number Placeholder 3">
            <a:extLst>
              <a:ext uri="{FF2B5EF4-FFF2-40B4-BE49-F238E27FC236}">
                <a16:creationId xmlns:a16="http://schemas.microsoft.com/office/drawing/2014/main" id="{08EEC730-DF0D-D21E-4F31-18C44839FB4E}"/>
              </a:ext>
            </a:extLst>
          </p:cNvPr>
          <p:cNvSpPr>
            <a:spLocks noGrp="1"/>
          </p:cNvSpPr>
          <p:nvPr>
            <p:ph type="sldNum" sz="quarter" idx="12"/>
          </p:nvPr>
        </p:nvSpPr>
        <p:spPr/>
        <p:txBody>
          <a:bodyPr/>
          <a:lstStyle>
            <a:lvl1pPr rtl="0">
              <a:defRPr/>
            </a:lvl1pPr>
          </a:lstStyle>
          <a:p>
            <a:fld id="{A65A0187-701F-4CA4-83A1-DEC26A7DC831}" type="slidenum">
              <a:rPr lang="en-GB" smtClean="0"/>
              <a:pPr/>
              <a:t>‹#›</a:t>
            </a:fld>
            <a:endParaRPr lang="en-GB" dirty="0"/>
          </a:p>
        </p:txBody>
      </p:sp>
      <p:pic>
        <p:nvPicPr>
          <p:cNvPr id="6" name="Picture 5" descr="A blue and purple logo&#10;&#10;AI-generated content may be incorrect.">
            <a:extLst>
              <a:ext uri="{FF2B5EF4-FFF2-40B4-BE49-F238E27FC236}">
                <a16:creationId xmlns:a16="http://schemas.microsoft.com/office/drawing/2014/main" id="{CF6F09DD-ADBC-04F2-9A34-D54E88CE9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917" y="9236"/>
            <a:ext cx="746159" cy="746781"/>
          </a:xfrm>
          <a:prstGeom prst="rect">
            <a:avLst/>
          </a:prstGeom>
        </p:spPr>
      </p:pic>
    </p:spTree>
    <p:extLst>
      <p:ext uri="{BB962C8B-B14F-4D97-AF65-F5344CB8AC3E}">
        <p14:creationId xmlns:p14="http://schemas.microsoft.com/office/powerpoint/2010/main" val="2495854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B0E57635-10C4-220C-605F-028FB8FD22EC}"/>
              </a:ext>
            </a:extLst>
          </p:cNvPr>
          <p:cNvGraphicFramePr>
            <a:graphicFrameLocks noChangeAspect="1"/>
          </p:cNvGraphicFramePr>
          <p:nvPr userDrawn="1">
            <p:custDataLst>
              <p:tags r:id="rId1"/>
            </p:custDataLst>
            <p:extLst>
              <p:ext uri="{D42A27DB-BD31-4B8C-83A1-F6EECF244321}">
                <p14:modId xmlns:p14="http://schemas.microsoft.com/office/powerpoint/2010/main" val="17552496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9" name="think-cell data - do not delete" hidden="1">
                        <a:extLst>
                          <a:ext uri="{FF2B5EF4-FFF2-40B4-BE49-F238E27FC236}">
                            <a16:creationId xmlns:a16="http://schemas.microsoft.com/office/drawing/2014/main" id="{B0E57635-10C4-220C-605F-028FB8FD22E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E26B19E-1BC2-F58D-FF6C-7ED12D87F70A}"/>
              </a:ext>
            </a:extLst>
          </p:cNvPr>
          <p:cNvSpPr>
            <a:spLocks noGrp="1"/>
          </p:cNvSpPr>
          <p:nvPr>
            <p:ph type="title"/>
          </p:nvPr>
        </p:nvSpPr>
        <p:spPr>
          <a:xfrm>
            <a:off x="839788" y="457200"/>
            <a:ext cx="3932237" cy="1600200"/>
          </a:xfrm>
        </p:spPr>
        <p:txBody>
          <a:bodyPr vert="horz" anchor="b"/>
          <a:lstStyle>
            <a:lvl1pPr rtl="0">
              <a:defRPr sz="3200"/>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EA4DA5C7-B6A3-F649-7DDC-51C0D2E3E7B3}"/>
              </a:ext>
            </a:extLst>
          </p:cNvPr>
          <p:cNvSpPr>
            <a:spLocks noGrp="1"/>
          </p:cNvSpPr>
          <p:nvPr>
            <p:ph idx="1"/>
          </p:nvPr>
        </p:nvSpPr>
        <p:spPr>
          <a:xfrm>
            <a:off x="5183188" y="987425"/>
            <a:ext cx="6172200" cy="4873625"/>
          </a:xfrm>
        </p:spPr>
        <p:txBody>
          <a:bodyPr/>
          <a:lstStyle>
            <a:lvl1pPr rtl="0">
              <a:defRPr sz="3200"/>
            </a:lvl1pPr>
            <a:lvl2pPr rtl="0">
              <a:defRPr sz="2800"/>
            </a:lvl2pPr>
            <a:lvl3pPr rtl="0">
              <a:defRPr sz="2400"/>
            </a:lvl3pPr>
            <a:lvl4pPr rtl="0">
              <a:defRPr sz="2000"/>
            </a:lvl4pPr>
            <a:lvl5pPr rtl="0">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a:extLst>
              <a:ext uri="{FF2B5EF4-FFF2-40B4-BE49-F238E27FC236}">
                <a16:creationId xmlns:a16="http://schemas.microsoft.com/office/drawing/2014/main" id="{CE1063FE-0DC4-DEDE-1301-781B284DFC23}"/>
              </a:ext>
            </a:extLst>
          </p:cNvPr>
          <p:cNvSpPr>
            <a:spLocks noGrp="1"/>
          </p:cNvSpPr>
          <p:nvPr>
            <p:ph type="body" sz="half" idx="2"/>
          </p:nvPr>
        </p:nvSpPr>
        <p:spPr>
          <a:xfrm>
            <a:off x="839788" y="2057400"/>
            <a:ext cx="3932237" cy="3811588"/>
          </a:xfrm>
        </p:spPr>
        <p:txBody>
          <a:bodyPr/>
          <a:lstStyle>
            <a:lvl1pPr marL="0" indent="0"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dirty="0"/>
          </a:p>
        </p:txBody>
      </p:sp>
      <p:sp>
        <p:nvSpPr>
          <p:cNvPr id="5" name="Date Placeholder 4">
            <a:extLst>
              <a:ext uri="{FF2B5EF4-FFF2-40B4-BE49-F238E27FC236}">
                <a16:creationId xmlns:a16="http://schemas.microsoft.com/office/drawing/2014/main" id="{434B0A10-AB10-310F-1808-95F0E4C93DA0}"/>
              </a:ext>
            </a:extLst>
          </p:cNvPr>
          <p:cNvSpPr>
            <a:spLocks noGrp="1"/>
          </p:cNvSpPr>
          <p:nvPr>
            <p:ph type="dt" sz="half" idx="10"/>
          </p:nvPr>
        </p:nvSpPr>
        <p:spPr/>
        <p:txBody>
          <a:bodyPr/>
          <a:lstStyle>
            <a:lvl1pPr rtl="0">
              <a:defRPr/>
            </a:lvl1pPr>
          </a:lstStyle>
          <a:p>
            <a:fld id="{C6BB79EB-7874-4BBD-84E6-66D1A8C2F499}" type="datetime1">
              <a:rPr lang="en-GB" smtClean="0"/>
              <a:pPr/>
              <a:t>04/08/2025</a:t>
            </a:fld>
            <a:endParaRPr lang="en-GB" dirty="0"/>
          </a:p>
        </p:txBody>
      </p:sp>
      <p:sp>
        <p:nvSpPr>
          <p:cNvPr id="6" name="Footer Placeholder 5">
            <a:extLst>
              <a:ext uri="{FF2B5EF4-FFF2-40B4-BE49-F238E27FC236}">
                <a16:creationId xmlns:a16="http://schemas.microsoft.com/office/drawing/2014/main" id="{53B3879C-6A5A-BF5B-B397-C3A212C9B2E7}"/>
              </a:ext>
            </a:extLst>
          </p:cNvPr>
          <p:cNvSpPr>
            <a:spLocks noGrp="1"/>
          </p:cNvSpPr>
          <p:nvPr>
            <p:ph type="ftr" sz="quarter" idx="11"/>
          </p:nvPr>
        </p:nvSpPr>
        <p:spPr/>
        <p:txBody>
          <a:bodyPr/>
          <a:lstStyle>
            <a:lvl1pPr rtl="0">
              <a:defRPr/>
            </a:lvl1pPr>
          </a:lstStyle>
          <a:p>
            <a:endParaRPr lang="en-GB" dirty="0"/>
          </a:p>
        </p:txBody>
      </p:sp>
      <p:sp>
        <p:nvSpPr>
          <p:cNvPr id="7" name="Slide Number Placeholder 6">
            <a:extLst>
              <a:ext uri="{FF2B5EF4-FFF2-40B4-BE49-F238E27FC236}">
                <a16:creationId xmlns:a16="http://schemas.microsoft.com/office/drawing/2014/main" id="{44CF861A-DF14-F175-118A-C94A690FEC6C}"/>
              </a:ext>
            </a:extLst>
          </p:cNvPr>
          <p:cNvSpPr>
            <a:spLocks noGrp="1"/>
          </p:cNvSpPr>
          <p:nvPr>
            <p:ph type="sldNum" sz="quarter" idx="12"/>
          </p:nvPr>
        </p:nvSpPr>
        <p:spPr/>
        <p:txBody>
          <a:bodyPr/>
          <a:lstStyle>
            <a:lvl1pPr rtl="0">
              <a:defRPr/>
            </a:lvl1pPr>
          </a:lstStyle>
          <a:p>
            <a:fld id="{A65A0187-701F-4CA4-83A1-DEC26A7DC831}" type="slidenum">
              <a:rPr lang="en-GB" smtClean="0"/>
              <a:pPr/>
              <a:t>‹#›</a:t>
            </a:fld>
            <a:endParaRPr lang="en-GB" dirty="0"/>
          </a:p>
        </p:txBody>
      </p:sp>
    </p:spTree>
    <p:extLst>
      <p:ext uri="{BB962C8B-B14F-4D97-AF65-F5344CB8AC3E}">
        <p14:creationId xmlns:p14="http://schemas.microsoft.com/office/powerpoint/2010/main" val="3067435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E7FFC51-A776-F537-4B0A-DB83246A5FB1}"/>
              </a:ext>
            </a:extLst>
          </p:cNvPr>
          <p:cNvGraphicFramePr>
            <a:graphicFrameLocks noChangeAspect="1"/>
          </p:cNvGraphicFramePr>
          <p:nvPr userDrawn="1">
            <p:custDataLst>
              <p:tags r:id="rId1"/>
            </p:custDataLst>
            <p:extLst>
              <p:ext uri="{D42A27DB-BD31-4B8C-83A1-F6EECF244321}">
                <p14:modId xmlns:p14="http://schemas.microsoft.com/office/powerpoint/2010/main" val="14441987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9" name="think-cell data - do not delete" hidden="1">
                        <a:extLst>
                          <a:ext uri="{FF2B5EF4-FFF2-40B4-BE49-F238E27FC236}">
                            <a16:creationId xmlns:a16="http://schemas.microsoft.com/office/drawing/2014/main" id="{2E7FFC51-A776-F537-4B0A-DB83246A5FB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7EED5B78-1F8B-43F7-62D0-91C98FC16AD7}"/>
              </a:ext>
            </a:extLst>
          </p:cNvPr>
          <p:cNvSpPr>
            <a:spLocks noGrp="1"/>
          </p:cNvSpPr>
          <p:nvPr>
            <p:ph type="title"/>
          </p:nvPr>
        </p:nvSpPr>
        <p:spPr>
          <a:xfrm>
            <a:off x="839788" y="457200"/>
            <a:ext cx="3932237" cy="1600200"/>
          </a:xfrm>
        </p:spPr>
        <p:txBody>
          <a:bodyPr vert="horz" anchor="b"/>
          <a:lstStyle>
            <a:lvl1pPr rtl="0">
              <a:defRPr sz="3200"/>
            </a:lvl1pPr>
          </a:lstStyle>
          <a:p>
            <a:r>
              <a:rPr lang="en-GB"/>
              <a:t>Click to edit Master title style</a:t>
            </a:r>
            <a:endParaRPr lang="en-GB" dirty="0"/>
          </a:p>
        </p:txBody>
      </p:sp>
      <p:sp>
        <p:nvSpPr>
          <p:cNvPr id="3" name="Picture Placeholder 2">
            <a:extLst>
              <a:ext uri="{FF2B5EF4-FFF2-40B4-BE49-F238E27FC236}">
                <a16:creationId xmlns:a16="http://schemas.microsoft.com/office/drawing/2014/main" id="{A0F42671-BAB2-854A-48B3-2279A2B8CD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B88BF96-B8BA-961A-3381-C2EF4AC9C6E5}"/>
              </a:ext>
            </a:extLst>
          </p:cNvPr>
          <p:cNvSpPr>
            <a:spLocks noGrp="1"/>
          </p:cNvSpPr>
          <p:nvPr>
            <p:ph type="body" sz="half" idx="2"/>
          </p:nvPr>
        </p:nvSpPr>
        <p:spPr>
          <a:xfrm>
            <a:off x="839788" y="2057400"/>
            <a:ext cx="3932237" cy="3811588"/>
          </a:xfrm>
        </p:spPr>
        <p:txBody>
          <a:bodyPr/>
          <a:lstStyle>
            <a:lvl1pPr marL="0" indent="0"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dirty="0"/>
          </a:p>
        </p:txBody>
      </p:sp>
      <p:sp>
        <p:nvSpPr>
          <p:cNvPr id="5" name="Date Placeholder 4">
            <a:extLst>
              <a:ext uri="{FF2B5EF4-FFF2-40B4-BE49-F238E27FC236}">
                <a16:creationId xmlns:a16="http://schemas.microsoft.com/office/drawing/2014/main" id="{BD0C3D81-E27C-F901-86C9-6524ACE982F3}"/>
              </a:ext>
            </a:extLst>
          </p:cNvPr>
          <p:cNvSpPr>
            <a:spLocks noGrp="1"/>
          </p:cNvSpPr>
          <p:nvPr>
            <p:ph type="dt" sz="half" idx="10"/>
          </p:nvPr>
        </p:nvSpPr>
        <p:spPr/>
        <p:txBody>
          <a:bodyPr/>
          <a:lstStyle>
            <a:lvl1pPr rtl="0">
              <a:defRPr/>
            </a:lvl1pPr>
          </a:lstStyle>
          <a:p>
            <a:fld id="{1BCAB6A6-F5B4-479C-90F5-9BD95BEC3FAD}" type="datetime1">
              <a:rPr lang="en-GB" smtClean="0"/>
              <a:pPr/>
              <a:t>04/08/2025</a:t>
            </a:fld>
            <a:endParaRPr lang="en-GB" dirty="0"/>
          </a:p>
        </p:txBody>
      </p:sp>
      <p:sp>
        <p:nvSpPr>
          <p:cNvPr id="6" name="Footer Placeholder 5">
            <a:extLst>
              <a:ext uri="{FF2B5EF4-FFF2-40B4-BE49-F238E27FC236}">
                <a16:creationId xmlns:a16="http://schemas.microsoft.com/office/drawing/2014/main" id="{3414B648-E2B0-D514-3E92-5F1E9B1D4BF8}"/>
              </a:ext>
            </a:extLst>
          </p:cNvPr>
          <p:cNvSpPr>
            <a:spLocks noGrp="1"/>
          </p:cNvSpPr>
          <p:nvPr>
            <p:ph type="ftr" sz="quarter" idx="11"/>
          </p:nvPr>
        </p:nvSpPr>
        <p:spPr/>
        <p:txBody>
          <a:bodyPr/>
          <a:lstStyle>
            <a:lvl1pPr rtl="0">
              <a:defRPr/>
            </a:lvl1pPr>
          </a:lstStyle>
          <a:p>
            <a:endParaRPr lang="en-GB" dirty="0"/>
          </a:p>
        </p:txBody>
      </p:sp>
      <p:sp>
        <p:nvSpPr>
          <p:cNvPr id="7" name="Slide Number Placeholder 6">
            <a:extLst>
              <a:ext uri="{FF2B5EF4-FFF2-40B4-BE49-F238E27FC236}">
                <a16:creationId xmlns:a16="http://schemas.microsoft.com/office/drawing/2014/main" id="{EB7002B4-5E57-A25E-6D2F-22A88DA220F6}"/>
              </a:ext>
            </a:extLst>
          </p:cNvPr>
          <p:cNvSpPr>
            <a:spLocks noGrp="1"/>
          </p:cNvSpPr>
          <p:nvPr>
            <p:ph type="sldNum" sz="quarter" idx="12"/>
          </p:nvPr>
        </p:nvSpPr>
        <p:spPr/>
        <p:txBody>
          <a:bodyPr/>
          <a:lstStyle>
            <a:lvl1pPr rtl="0">
              <a:defRPr/>
            </a:lvl1pPr>
          </a:lstStyle>
          <a:p>
            <a:fld id="{A65A0187-701F-4CA4-83A1-DEC26A7DC831}" type="slidenum">
              <a:rPr lang="en-GB" smtClean="0"/>
              <a:pPr/>
              <a:t>‹#›</a:t>
            </a:fld>
            <a:endParaRPr lang="en-GB" dirty="0"/>
          </a:p>
        </p:txBody>
      </p:sp>
    </p:spTree>
    <p:extLst>
      <p:ext uri="{BB962C8B-B14F-4D97-AF65-F5344CB8AC3E}">
        <p14:creationId xmlns:p14="http://schemas.microsoft.com/office/powerpoint/2010/main" val="962034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1E1C0C13-E6F3-440B-E9FC-E6D1F35E2297}"/>
              </a:ext>
            </a:extLst>
          </p:cNvPr>
          <p:cNvGraphicFramePr>
            <a:graphicFrameLocks noChangeAspect="1"/>
          </p:cNvGraphicFramePr>
          <p:nvPr userDrawn="1">
            <p:custDataLst>
              <p:tags r:id="rId13"/>
            </p:custDataLst>
            <p:extLst>
              <p:ext uri="{D42A27DB-BD31-4B8C-83A1-F6EECF244321}">
                <p14:modId xmlns:p14="http://schemas.microsoft.com/office/powerpoint/2010/main" val="29846726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306" imgH="306" progId="TCLayout.ActiveDocument.1">
                  <p:embed/>
                </p:oleObj>
              </mc:Choice>
              <mc:Fallback>
                <p:oleObj name="think-cell Slide" r:id="rId14" imgW="306" imgH="306" progId="TCLayout.ActiveDocument.1">
                  <p:embed/>
                  <p:pic>
                    <p:nvPicPr>
                      <p:cNvPr id="8" name="think-cell data - do not delete" hidden="1">
                        <a:extLst>
                          <a:ext uri="{FF2B5EF4-FFF2-40B4-BE49-F238E27FC236}">
                            <a16:creationId xmlns:a16="http://schemas.microsoft.com/office/drawing/2014/main" id="{1E1C0C13-E6F3-440B-E9FC-E6D1F35E2297}"/>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A7DB4914-F0BB-8818-458A-2373F2082B7D}"/>
              </a:ext>
            </a:extLst>
          </p:cNvPr>
          <p:cNvSpPr>
            <a:spLocks noGrp="1"/>
          </p:cNvSpPr>
          <p:nvPr>
            <p:ph type="title"/>
          </p:nvPr>
        </p:nvSpPr>
        <p:spPr>
          <a:xfrm>
            <a:off x="838200" y="32067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DD4DD043-BAB2-6D9E-3441-A576F481EE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a:extLst>
              <a:ext uri="{FF2B5EF4-FFF2-40B4-BE49-F238E27FC236}">
                <a16:creationId xmlns:a16="http://schemas.microsoft.com/office/drawing/2014/main" id="{2E5D5C66-3D9E-9D54-C2D6-54CD09B4A6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rtl="0">
              <a:defRPr sz="1200">
                <a:solidFill>
                  <a:schemeClr val="tx1">
                    <a:tint val="75000"/>
                  </a:schemeClr>
                </a:solidFill>
              </a:defRPr>
            </a:lvl1pPr>
          </a:lstStyle>
          <a:p>
            <a:fld id="{9BDE1CBE-4C13-4CC1-8C0E-3E2E7FE412C5}" type="datetime1">
              <a:rPr lang="en-GB" smtClean="0"/>
              <a:pPr/>
              <a:t>04/08/2025</a:t>
            </a:fld>
            <a:endParaRPr lang="en-GB" dirty="0"/>
          </a:p>
        </p:txBody>
      </p:sp>
      <p:sp>
        <p:nvSpPr>
          <p:cNvPr id="5" name="Footer Placeholder 4">
            <a:extLst>
              <a:ext uri="{FF2B5EF4-FFF2-40B4-BE49-F238E27FC236}">
                <a16:creationId xmlns:a16="http://schemas.microsoft.com/office/drawing/2014/main" id="{C86CB898-AE1B-94E1-49A0-5DF962FFEE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rtl="0">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7C595BFF-48E7-ED0E-CDC0-7AC9D6213629}"/>
              </a:ext>
            </a:extLst>
          </p:cNvPr>
          <p:cNvSpPr>
            <a:spLocks noGrp="1"/>
          </p:cNvSpPr>
          <p:nvPr>
            <p:ph type="sldNum" sz="quarter" idx="4"/>
          </p:nvPr>
        </p:nvSpPr>
        <p:spPr>
          <a:xfrm>
            <a:off x="4724400" y="115094"/>
            <a:ext cx="2743200" cy="365125"/>
          </a:xfrm>
          <a:prstGeom prst="rect">
            <a:avLst/>
          </a:prstGeom>
        </p:spPr>
        <p:txBody>
          <a:bodyPr vert="horz" lIns="91440" tIns="45720" rIns="91440" bIns="45720" rtlCol="0" anchor="ctr"/>
          <a:lstStyle>
            <a:lvl1pPr algn="ctr" rtl="0">
              <a:defRPr sz="1200">
                <a:solidFill>
                  <a:schemeClr val="tx1">
                    <a:tint val="75000"/>
                  </a:schemeClr>
                </a:solidFill>
              </a:defRPr>
            </a:lvl1pPr>
          </a:lstStyle>
          <a:p>
            <a:fld id="{A65A0187-701F-4CA4-83A1-DEC26A7DC831}" type="slidenum">
              <a:rPr lang="en-GB" smtClean="0"/>
              <a:pPr/>
              <a:t>‹#›</a:t>
            </a:fld>
            <a:endParaRPr lang="en-GB" dirty="0"/>
          </a:p>
        </p:txBody>
      </p:sp>
    </p:spTree>
    <p:extLst>
      <p:ext uri="{BB962C8B-B14F-4D97-AF65-F5344CB8AC3E}">
        <p14:creationId xmlns:p14="http://schemas.microsoft.com/office/powerpoint/2010/main" val="3171973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3.bin"/></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23.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7.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22.png"/><Relationship Id="rId2" Type="http://schemas.openxmlformats.org/officeDocument/2006/relationships/slideLayout" Target="../slideLayouts/slideLayout1.xml"/><Relationship Id="rId1" Type="http://schemas.openxmlformats.org/officeDocument/2006/relationships/tags" Target="../tags/tag24.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7.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25.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7.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5.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4.bin"/></Relationships>
</file>

<file path=ppt/slides/_rels/slide3.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image" Target="../media/image9.png"/><Relationship Id="rId3" Type="http://schemas.openxmlformats.org/officeDocument/2006/relationships/notesSlide" Target="../notesSlides/notesSlide3.xml"/><Relationship Id="rId7" Type="http://schemas.openxmlformats.org/officeDocument/2006/relationships/image" Target="../media/image3.png"/><Relationship Id="rId12" Type="http://schemas.openxmlformats.org/officeDocument/2006/relationships/image" Target="../media/image8.svg"/><Relationship Id="rId2" Type="http://schemas.openxmlformats.org/officeDocument/2006/relationships/slideLayout" Target="../slideLayouts/slideLayout1.xml"/><Relationship Id="rId1" Type="http://schemas.openxmlformats.org/officeDocument/2006/relationships/tags" Target="../tags/tag16.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image" Target="../media/image1.emf"/><Relationship Id="rId10" Type="http://schemas.openxmlformats.org/officeDocument/2006/relationships/image" Target="../media/image6.svg"/><Relationship Id="rId4" Type="http://schemas.openxmlformats.org/officeDocument/2006/relationships/oleObject" Target="../embeddings/oleObject15.bin"/><Relationship Id="rId9" Type="http://schemas.openxmlformats.org/officeDocument/2006/relationships/image" Target="../media/image5.png"/><Relationship Id="rId14" Type="http://schemas.openxmlformats.org/officeDocument/2006/relationships/image" Target="../media/image10.sv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4.xml"/><Relationship Id="rId7" Type="http://schemas.openxmlformats.org/officeDocument/2006/relationships/image" Target="../media/image11.png"/><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image" Target="../media/image2.png"/><Relationship Id="rId11" Type="http://schemas.openxmlformats.org/officeDocument/2006/relationships/image" Target="../media/image15.svg"/><Relationship Id="rId5" Type="http://schemas.openxmlformats.org/officeDocument/2006/relationships/image" Target="../media/image1.emf"/><Relationship Id="rId10" Type="http://schemas.openxmlformats.org/officeDocument/2006/relationships/image" Target="../media/image14.png"/><Relationship Id="rId4" Type="http://schemas.openxmlformats.org/officeDocument/2006/relationships/oleObject" Target="../embeddings/oleObject16.bin"/><Relationship Id="rId9" Type="http://schemas.openxmlformats.org/officeDocument/2006/relationships/image" Target="../media/image13.sv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7.bin"/></Relationships>
</file>

<file path=ppt/slides/_rels/slide6.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notesSlide" Target="../notesSlides/notesSlide6.xml"/><Relationship Id="rId7" Type="http://schemas.openxmlformats.org/officeDocument/2006/relationships/image" Target="../media/image16.jpg"/><Relationship Id="rId2" Type="http://schemas.openxmlformats.org/officeDocument/2006/relationships/slideLayout" Target="../slideLayouts/slideLayout1.xml"/><Relationship Id="rId1" Type="http://schemas.openxmlformats.org/officeDocument/2006/relationships/tags" Target="../tags/tag19.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7.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8.jpg"/><Relationship Id="rId2" Type="http://schemas.openxmlformats.org/officeDocument/2006/relationships/slideLayout" Target="../slideLayouts/slideLayout1.xml"/><Relationship Id="rId1" Type="http://schemas.openxmlformats.org/officeDocument/2006/relationships/tags" Target="../tags/tag20.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7.bin"/></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8.xml"/><Relationship Id="rId7" Type="http://schemas.openxmlformats.org/officeDocument/2006/relationships/image" Target="../media/image19.png"/><Relationship Id="rId2" Type="http://schemas.openxmlformats.org/officeDocument/2006/relationships/slideLayout" Target="../slideLayouts/slideLayout1.xml"/><Relationship Id="rId1" Type="http://schemas.openxmlformats.org/officeDocument/2006/relationships/tags" Target="../tags/tag21.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7.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21.png"/><Relationship Id="rId2" Type="http://schemas.openxmlformats.org/officeDocument/2006/relationships/slideLayout" Target="../slideLayouts/slideLayout1.xml"/><Relationship Id="rId1" Type="http://schemas.openxmlformats.org/officeDocument/2006/relationships/tags" Target="../tags/tag22.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2F01D92-FAA8-91A4-7E44-96B61D2AEF8D}"/>
              </a:ext>
            </a:extLst>
          </p:cNvPr>
          <p:cNvCxnSpPr/>
          <p:nvPr/>
        </p:nvCxnSpPr>
        <p:spPr>
          <a:xfrm>
            <a:off x="0" y="0"/>
            <a:ext cx="914400" cy="0"/>
          </a:xfrm>
          <a:prstGeom prst="line">
            <a:avLst/>
          </a:prstGeom>
          <a:ln w="0" cap="flat" cmpd="sng" algn="ctr">
            <a:solidFill>
              <a:srgbClr val="FBFFFF"/>
            </a:solidFill>
            <a:prstDash val="solid"/>
            <a:miter lim="800000"/>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graphicFrame>
        <p:nvGraphicFramePr>
          <p:cNvPr id="10" name="think-cell data - do not delete" hidden="1">
            <a:extLst>
              <a:ext uri="{FF2B5EF4-FFF2-40B4-BE49-F238E27FC236}">
                <a16:creationId xmlns:a16="http://schemas.microsoft.com/office/drawing/2014/main" id="{33866993-49D2-B781-853A-87284D6BFF43}"/>
              </a:ext>
            </a:extLst>
          </p:cNvPr>
          <p:cNvGraphicFramePr>
            <a:graphicFrameLocks noChangeAspect="1"/>
          </p:cNvGraphicFramePr>
          <p:nvPr>
            <p:custDataLst>
              <p:tags r:id="rId1"/>
            </p:custDataLst>
            <p:extLst>
              <p:ext uri="{D42A27DB-BD31-4B8C-83A1-F6EECF244321}">
                <p14:modId xmlns:p14="http://schemas.microsoft.com/office/powerpoint/2010/main" val="8430918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06" imgH="306" progId="TCLayout.ActiveDocument.1">
                  <p:embed/>
                </p:oleObj>
              </mc:Choice>
              <mc:Fallback>
                <p:oleObj name="think-cell Slide" r:id="rId4" imgW="306" imgH="306" progId="TCLayout.ActiveDocument.1">
                  <p:embed/>
                  <p:pic>
                    <p:nvPicPr>
                      <p:cNvPr id="10" name="think-cell data - do not delete" hidden="1">
                        <a:extLst>
                          <a:ext uri="{FF2B5EF4-FFF2-40B4-BE49-F238E27FC236}">
                            <a16:creationId xmlns:a16="http://schemas.microsoft.com/office/drawing/2014/main" id="{33866993-49D2-B781-853A-87284D6BFF4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Shape 122">
            <a:extLst>
              <a:ext uri="{FF2B5EF4-FFF2-40B4-BE49-F238E27FC236}">
                <a16:creationId xmlns:a16="http://schemas.microsoft.com/office/drawing/2014/main" id="{EA507780-E5BA-D278-7E37-931B29FCB05F}"/>
              </a:ext>
            </a:extLst>
          </p:cNvPr>
          <p:cNvSpPr/>
          <p:nvPr/>
        </p:nvSpPr>
        <p:spPr>
          <a:xfrm>
            <a:off x="291642" y="3892993"/>
            <a:ext cx="1545995" cy="471341"/>
          </a:xfrm>
          <a:prstGeom prst="roundRect">
            <a:avLst>
              <a:gd name="adj" fmla="val 50000"/>
            </a:avLst>
          </a:prstGeom>
          <a:noFill/>
          <a:ln w="28575" cap="flat">
            <a:noFill/>
            <a:prstDash val="solid"/>
            <a:miter lim="800000"/>
          </a:ln>
          <a:effectLst/>
        </p:spPr>
        <p:txBody>
          <a:bodyPr wrap="square" lIns="87780" tIns="87780" rIns="87780" bIns="87780" numCol="1" anchor="ctr">
            <a:noAutofit/>
          </a:bodyPr>
          <a:lstStyle/>
          <a:p>
            <a:pPr algn="ctr" hangingPunct="0">
              <a:defRPr sz="4800">
                <a:solidFill>
                  <a:srgbClr val="FFFFFF"/>
                </a:solidFill>
                <a:latin typeface="Roboto Lt"/>
                <a:ea typeface="Roboto Lt"/>
                <a:cs typeface="Roboto Lt"/>
                <a:sym typeface="Roboto Lt"/>
              </a:defRPr>
            </a:pPr>
            <a:endParaRPr lang="en-GB" sz="9216" kern="0" noProof="0" dirty="0">
              <a:solidFill>
                <a:srgbClr val="FFFFFF"/>
              </a:solidFill>
              <a:latin typeface="Calibri" charset="0"/>
              <a:ea typeface="Calibri" charset="0"/>
              <a:cs typeface="Calibri" charset="0"/>
              <a:sym typeface="Roboto Lt"/>
            </a:endParaRPr>
          </a:p>
        </p:txBody>
      </p:sp>
      <p:sp>
        <p:nvSpPr>
          <p:cNvPr id="5" name="TextBox 4">
            <a:extLst>
              <a:ext uri="{FF2B5EF4-FFF2-40B4-BE49-F238E27FC236}">
                <a16:creationId xmlns:a16="http://schemas.microsoft.com/office/drawing/2014/main" id="{D048DA81-562A-D54C-9BDE-4DFE0A4D6A95}"/>
              </a:ext>
            </a:extLst>
          </p:cNvPr>
          <p:cNvSpPr txBox="1"/>
          <p:nvPr/>
        </p:nvSpPr>
        <p:spPr>
          <a:xfrm>
            <a:off x="455160" y="2548715"/>
            <a:ext cx="9616385" cy="923330"/>
          </a:xfrm>
          <a:prstGeom prst="rect">
            <a:avLst/>
          </a:prstGeom>
          <a:noFill/>
        </p:spPr>
        <p:txBody>
          <a:bodyPr wrap="square" rtlCol="0">
            <a:spAutoFit/>
          </a:bodyPr>
          <a:lstStyle/>
          <a:p>
            <a:r>
              <a:rPr lang="en-GB" sz="5400" b="1" noProof="0" dirty="0">
                <a:solidFill>
                  <a:srgbClr val="44546A"/>
                </a:solidFill>
                <a:latin typeface="Avenir Book" panose="02000503020000020003"/>
                <a:ea typeface="Lato Black" charset="0"/>
                <a:cs typeface="Lato Black" charset="0"/>
              </a:rPr>
              <a:t>US Treasury Analysis Project</a:t>
            </a:r>
          </a:p>
        </p:txBody>
      </p:sp>
      <p:pic>
        <p:nvPicPr>
          <p:cNvPr id="6" name="Picture 5" descr="A blue and purple logo&#10;&#10;AI-generated content may be incorrect.">
            <a:extLst>
              <a:ext uri="{FF2B5EF4-FFF2-40B4-BE49-F238E27FC236}">
                <a16:creationId xmlns:a16="http://schemas.microsoft.com/office/drawing/2014/main" id="{C0A09E5D-5CB0-4130-6E66-BFD3E3BCBA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43448" y="1881905"/>
            <a:ext cx="2255071" cy="2256950"/>
          </a:xfrm>
          <a:prstGeom prst="rect">
            <a:avLst/>
          </a:prstGeom>
        </p:spPr>
      </p:pic>
    </p:spTree>
    <p:extLst>
      <p:ext uri="{BB962C8B-B14F-4D97-AF65-F5344CB8AC3E}">
        <p14:creationId xmlns:p14="http://schemas.microsoft.com/office/powerpoint/2010/main" val="2895056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E37E3D-DDAE-ACFB-47E0-B4FD5AE37BB0}"/>
            </a:ext>
          </a:extLst>
        </p:cNvPr>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FF5BEB10-43D3-21D0-8B6D-85378CC4BE4D}"/>
              </a:ext>
            </a:extLst>
          </p:cNvPr>
          <p:cNvCxnSpPr/>
          <p:nvPr/>
        </p:nvCxnSpPr>
        <p:spPr>
          <a:xfrm>
            <a:off x="0" y="0"/>
            <a:ext cx="914400" cy="0"/>
          </a:xfrm>
          <a:prstGeom prst="line">
            <a:avLst/>
          </a:prstGeom>
          <a:ln w="0" cap="flat" cmpd="sng" algn="ctr">
            <a:solidFill>
              <a:srgbClr val="FBFFFF"/>
            </a:solidFill>
            <a:prstDash val="solid"/>
            <a:miter lim="800000"/>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graphicFrame>
        <p:nvGraphicFramePr>
          <p:cNvPr id="4" name="think-cell data - do not delete" hidden="1">
            <a:extLst>
              <a:ext uri="{FF2B5EF4-FFF2-40B4-BE49-F238E27FC236}">
                <a16:creationId xmlns:a16="http://schemas.microsoft.com/office/drawing/2014/main" id="{DC70842A-712D-53E4-FC64-D7278DC2203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06" imgH="306" progId="TCLayout.ActiveDocument.1">
                  <p:embed/>
                </p:oleObj>
              </mc:Choice>
              <mc:Fallback>
                <p:oleObj name="think-cell Slide" r:id="rId4" imgW="306" imgH="306" progId="TCLayout.ActiveDocument.1">
                  <p:embed/>
                  <p:pic>
                    <p:nvPicPr>
                      <p:cNvPr id="4" name="think-cell data - do not delete" hidden="1">
                        <a:extLst>
                          <a:ext uri="{FF2B5EF4-FFF2-40B4-BE49-F238E27FC236}">
                            <a16:creationId xmlns:a16="http://schemas.microsoft.com/office/drawing/2014/main" id="{799B7C97-5FFA-20C3-6241-E8B7B269E23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2">
            <a:extLst>
              <a:ext uri="{FF2B5EF4-FFF2-40B4-BE49-F238E27FC236}">
                <a16:creationId xmlns:a16="http://schemas.microsoft.com/office/drawing/2014/main" id="{5CA9E244-B912-C307-E0C9-CACDFB3F915D}"/>
              </a:ext>
            </a:extLst>
          </p:cNvPr>
          <p:cNvSpPr>
            <a:spLocks noChangeArrowheads="1"/>
          </p:cNvSpPr>
          <p:nvPr/>
        </p:nvSpPr>
        <p:spPr bwMode="auto">
          <a:xfrm>
            <a:off x="6003634" y="105975"/>
            <a:ext cx="184731" cy="276999"/>
          </a:xfrm>
          <a:prstGeom prst="rect">
            <a:avLst/>
          </a:prstGeom>
          <a:noFill/>
          <a:ln>
            <a:noFill/>
          </a:ln>
          <a:effectLst/>
        </p:spPr>
        <p:txBody>
          <a:bodyPr vert="horz" wrap="none" lIns="91440" tIns="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object 4">
            <a:extLst>
              <a:ext uri="{FF2B5EF4-FFF2-40B4-BE49-F238E27FC236}">
                <a16:creationId xmlns:a16="http://schemas.microsoft.com/office/drawing/2014/main" id="{F117B701-1BD0-ED6F-6AAA-E7E7FE8787EE}"/>
              </a:ext>
            </a:extLst>
          </p:cNvPr>
          <p:cNvSpPr/>
          <p:nvPr/>
        </p:nvSpPr>
        <p:spPr>
          <a:xfrm>
            <a:off x="354011" y="592524"/>
            <a:ext cx="11483975" cy="0"/>
          </a:xfrm>
          <a:custGeom>
            <a:avLst/>
            <a:gdLst/>
            <a:ahLst/>
            <a:cxnLst/>
            <a:rect l="l" t="t" r="r" b="b"/>
            <a:pathLst>
              <a:path w="11483975">
                <a:moveTo>
                  <a:pt x="0" y="0"/>
                </a:moveTo>
                <a:lnTo>
                  <a:pt x="11483976" y="1"/>
                </a:lnTo>
              </a:path>
            </a:pathLst>
          </a:custGeom>
          <a:ln w="6350">
            <a:solidFill>
              <a:srgbClr val="0A0A23"/>
            </a:solidFill>
          </a:ln>
        </p:spPr>
        <p:txBody>
          <a:bodyPr wrap="square" lIns="0" tIns="0" rIns="0" bIns="0" rtlCol="0"/>
          <a:lstStyle/>
          <a:p>
            <a:endParaRPr/>
          </a:p>
        </p:txBody>
      </p:sp>
      <p:sp>
        <p:nvSpPr>
          <p:cNvPr id="2" name="Title 1">
            <a:extLst>
              <a:ext uri="{FF2B5EF4-FFF2-40B4-BE49-F238E27FC236}">
                <a16:creationId xmlns:a16="http://schemas.microsoft.com/office/drawing/2014/main" id="{737AC93F-F6C5-91B4-6FE9-7AE2D781652B}"/>
              </a:ext>
            </a:extLst>
          </p:cNvPr>
          <p:cNvSpPr txBox="1">
            <a:spLocks/>
          </p:cNvSpPr>
          <p:nvPr/>
        </p:nvSpPr>
        <p:spPr>
          <a:xfrm>
            <a:off x="467359" y="1258420"/>
            <a:ext cx="11082528" cy="517217"/>
          </a:xfrm>
          <a:prstGeom prst="rect">
            <a:avLst/>
          </a:prstGeom>
        </p:spPr>
        <p:txBody>
          <a:bodyPr vert="horz" lIns="36000" tIns="36000" rIns="36000" bIns="3600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endParaRPr lang="en-US" sz="1800">
              <a:solidFill>
                <a:schemeClr val="tx1">
                  <a:lumMod val="75000"/>
                  <a:lumOff val="25000"/>
                </a:schemeClr>
              </a:solidFill>
              <a:latin typeface="Avenir Next LT Pro"/>
              <a:ea typeface="+mn-ea"/>
              <a:cs typeface="+mn-cs"/>
            </a:endParaRPr>
          </a:p>
        </p:txBody>
      </p:sp>
      <p:sp>
        <p:nvSpPr>
          <p:cNvPr id="3" name="Slide Number Placeholder 11">
            <a:extLst>
              <a:ext uri="{FF2B5EF4-FFF2-40B4-BE49-F238E27FC236}">
                <a16:creationId xmlns:a16="http://schemas.microsoft.com/office/drawing/2014/main" id="{D55E51C8-2651-0F35-631B-8654BE7E61A4}"/>
              </a:ext>
            </a:extLst>
          </p:cNvPr>
          <p:cNvSpPr>
            <a:spLocks noGrp="1"/>
          </p:cNvSpPr>
          <p:nvPr>
            <p:ph type="sldNum" sz="quarter" idx="12"/>
          </p:nvPr>
        </p:nvSpPr>
        <p:spPr>
          <a:xfrm>
            <a:off x="4724400" y="115094"/>
            <a:ext cx="2743200" cy="365125"/>
          </a:xfrm>
        </p:spPr>
        <p:txBody>
          <a:bodyPr/>
          <a:lstStyle/>
          <a:p>
            <a:fld id="{A65A0187-701F-4CA4-83A1-DEC26A7DC831}" type="slidenum">
              <a:rPr lang="en-GB" smtClean="0"/>
              <a:t>10</a:t>
            </a:fld>
            <a:endParaRPr lang="en-GB"/>
          </a:p>
        </p:txBody>
      </p:sp>
      <p:sp>
        <p:nvSpPr>
          <p:cNvPr id="5" name="Title 1">
            <a:extLst>
              <a:ext uri="{FF2B5EF4-FFF2-40B4-BE49-F238E27FC236}">
                <a16:creationId xmlns:a16="http://schemas.microsoft.com/office/drawing/2014/main" id="{11185CFF-F8F7-5CB3-751F-ACF77A7AAB82}"/>
              </a:ext>
            </a:extLst>
          </p:cNvPr>
          <p:cNvSpPr txBox="1">
            <a:spLocks/>
          </p:cNvSpPr>
          <p:nvPr/>
        </p:nvSpPr>
        <p:spPr>
          <a:xfrm>
            <a:off x="508923" y="1221975"/>
            <a:ext cx="11082528" cy="517217"/>
          </a:xfrm>
          <a:prstGeom prst="rect">
            <a:avLst/>
          </a:prstGeom>
        </p:spPr>
        <p:txBody>
          <a:bodyPr vert="horz" lIns="36000" tIns="36000" rIns="36000" bIns="3600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GB" sz="1800" dirty="0">
                <a:solidFill>
                  <a:schemeClr val="tx1">
                    <a:lumMod val="75000"/>
                    <a:lumOff val="25000"/>
                  </a:schemeClr>
                </a:solidFill>
                <a:latin typeface="Avenir Next LT Pro" panose="020B0504020202020204" pitchFamily="34" charset="0"/>
                <a:ea typeface="+mn-ea"/>
                <a:cs typeface="+mn-cs"/>
              </a:rPr>
              <a:t>Data processing and financial terms</a:t>
            </a:r>
            <a:endParaRPr lang="en-US" sz="1800" dirty="0">
              <a:solidFill>
                <a:schemeClr val="tx1">
                  <a:lumMod val="75000"/>
                  <a:lumOff val="25000"/>
                </a:schemeClr>
              </a:solidFill>
              <a:latin typeface="Avenir Next LT Pro" panose="020B0504020202020204" pitchFamily="34" charset="0"/>
              <a:ea typeface="+mn-ea"/>
              <a:cs typeface="+mn-cs"/>
            </a:endParaRPr>
          </a:p>
        </p:txBody>
      </p:sp>
      <p:pic>
        <p:nvPicPr>
          <p:cNvPr id="12" name="Picture 11" descr="A blue and purple logo&#10;&#10;AI-generated content may be incorrect.">
            <a:extLst>
              <a:ext uri="{FF2B5EF4-FFF2-40B4-BE49-F238E27FC236}">
                <a16:creationId xmlns:a16="http://schemas.microsoft.com/office/drawing/2014/main" id="{D8E5DAAA-CC24-AFBE-2B80-98371A8451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96661" y="154004"/>
            <a:ext cx="441325" cy="441692"/>
          </a:xfrm>
          <a:prstGeom prst="rect">
            <a:avLst/>
          </a:prstGeom>
        </p:spPr>
      </p:pic>
      <p:sp>
        <p:nvSpPr>
          <p:cNvPr id="14" name="TextBox 13">
            <a:extLst>
              <a:ext uri="{FF2B5EF4-FFF2-40B4-BE49-F238E27FC236}">
                <a16:creationId xmlns:a16="http://schemas.microsoft.com/office/drawing/2014/main" id="{5A9A5418-31FB-F666-AAE4-7703AF40AE1D}"/>
              </a:ext>
            </a:extLst>
          </p:cNvPr>
          <p:cNvSpPr txBox="1"/>
          <p:nvPr/>
        </p:nvSpPr>
        <p:spPr>
          <a:xfrm>
            <a:off x="382243" y="621319"/>
            <a:ext cx="9616385" cy="615553"/>
          </a:xfrm>
          <a:prstGeom prst="rect">
            <a:avLst/>
          </a:prstGeom>
          <a:noFill/>
        </p:spPr>
        <p:txBody>
          <a:bodyPr wrap="square" rtlCol="0">
            <a:spAutoFit/>
          </a:bodyPr>
          <a:lstStyle/>
          <a:p>
            <a:r>
              <a:rPr lang="en-GB" sz="3400" b="1" dirty="0">
                <a:solidFill>
                  <a:schemeClr val="tx2"/>
                </a:solidFill>
                <a:latin typeface="Avenir Book" panose="02000503020000020003"/>
                <a:ea typeface="Lato Black" charset="0"/>
                <a:cs typeface="Lato Black" charset="0"/>
              </a:rPr>
              <a:t>Appendix</a:t>
            </a:r>
            <a:endParaRPr lang="en-GB" sz="3400" b="1" noProof="0" dirty="0">
              <a:solidFill>
                <a:schemeClr val="tx2"/>
              </a:solidFill>
              <a:latin typeface="Avenir Book" panose="02000503020000020003"/>
              <a:ea typeface="Lato Black" charset="0"/>
              <a:cs typeface="Lato Black" charset="0"/>
            </a:endParaRPr>
          </a:p>
        </p:txBody>
      </p:sp>
      <p:sp>
        <p:nvSpPr>
          <p:cNvPr id="7" name="Rectangle 6">
            <a:extLst>
              <a:ext uri="{FF2B5EF4-FFF2-40B4-BE49-F238E27FC236}">
                <a16:creationId xmlns:a16="http://schemas.microsoft.com/office/drawing/2014/main" id="{461CE0DA-62B8-0E4F-93B1-926D390D2BD8}"/>
              </a:ext>
            </a:extLst>
          </p:cNvPr>
          <p:cNvSpPr/>
          <p:nvPr/>
        </p:nvSpPr>
        <p:spPr>
          <a:xfrm>
            <a:off x="354012" y="1972846"/>
            <a:ext cx="11483976" cy="42638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14000"/>
              </a:lnSpc>
              <a:spcBef>
                <a:spcPts val="600"/>
              </a:spcBef>
              <a:spcAft>
                <a:spcPts val="600"/>
              </a:spcAft>
            </a:pPr>
            <a:r>
              <a:rPr lang="en-GB" sz="1200" b="1" dirty="0">
                <a:solidFill>
                  <a:schemeClr val="tx1"/>
                </a:solidFill>
                <a:latin typeface="Avenir Next LT Pro" panose="020B0504020202020204" pitchFamily="34" charset="0"/>
              </a:rPr>
              <a:t>Data processing</a:t>
            </a:r>
          </a:p>
          <a:p>
            <a:pPr marL="228600" indent="-228600">
              <a:lnSpc>
                <a:spcPct val="114000"/>
              </a:lnSpc>
              <a:spcBef>
                <a:spcPts val="600"/>
              </a:spcBef>
              <a:spcAft>
                <a:spcPts val="600"/>
              </a:spcAft>
              <a:buFont typeface="+mj-lt"/>
              <a:buAutoNum type="arabicPeriod"/>
            </a:pPr>
            <a:r>
              <a:rPr lang="en-GB" sz="1200" b="1" dirty="0">
                <a:solidFill>
                  <a:schemeClr val="tx1"/>
                </a:solidFill>
                <a:latin typeface="Avenir Next LT Pro" panose="020B0504020202020204" pitchFamily="34" charset="0"/>
              </a:rPr>
              <a:t>Vectorised Operations: </a:t>
            </a:r>
            <a:r>
              <a:rPr lang="en-GB" sz="1200" dirty="0">
                <a:solidFill>
                  <a:schemeClr val="tx1"/>
                </a:solidFill>
                <a:latin typeface="Avenir Next LT Pro" panose="020B0504020202020204" pitchFamily="34" charset="0"/>
              </a:rPr>
              <a:t>Computational technique that applies operations to entire arrays simultaneously, improving efficiency</a:t>
            </a:r>
            <a:endParaRPr lang="en-GB" sz="1200" b="1" dirty="0">
              <a:solidFill>
                <a:schemeClr val="tx1"/>
              </a:solidFill>
              <a:latin typeface="Avenir Next LT Pro" panose="020B0504020202020204" pitchFamily="34" charset="0"/>
            </a:endParaRPr>
          </a:p>
          <a:p>
            <a:pPr marL="228600" indent="-228600">
              <a:lnSpc>
                <a:spcPct val="114000"/>
              </a:lnSpc>
              <a:spcBef>
                <a:spcPts val="600"/>
              </a:spcBef>
              <a:spcAft>
                <a:spcPts val="600"/>
              </a:spcAft>
              <a:buFont typeface="+mj-lt"/>
              <a:buAutoNum type="arabicPeriod"/>
            </a:pPr>
            <a:r>
              <a:rPr lang="en-GB" sz="1200" b="1" dirty="0">
                <a:solidFill>
                  <a:schemeClr val="tx1"/>
                </a:solidFill>
                <a:latin typeface="Avenir Next LT Pro" panose="020B0504020202020204" pitchFamily="34" charset="0"/>
              </a:rPr>
              <a:t>NumPy Array: </a:t>
            </a:r>
            <a:r>
              <a:rPr lang="en-GB" sz="1200" dirty="0">
                <a:solidFill>
                  <a:schemeClr val="tx1"/>
                </a:solidFill>
                <a:latin typeface="Avenir Next LT Pro" panose="020B0504020202020204" pitchFamily="34" charset="0"/>
              </a:rPr>
              <a:t>Python data structure optimized for numerical computations with lower memory usage than lists</a:t>
            </a:r>
          </a:p>
          <a:p>
            <a:pPr marL="228600" indent="-228600">
              <a:lnSpc>
                <a:spcPct val="114000"/>
              </a:lnSpc>
              <a:spcBef>
                <a:spcPts val="600"/>
              </a:spcBef>
              <a:spcAft>
                <a:spcPts val="600"/>
              </a:spcAft>
              <a:buFont typeface="+mj-lt"/>
              <a:buAutoNum type="arabicPeriod"/>
            </a:pPr>
            <a:r>
              <a:rPr lang="en-GB" sz="1200" b="1" dirty="0">
                <a:solidFill>
                  <a:schemeClr val="tx1"/>
                </a:solidFill>
                <a:latin typeface="Avenir Next LT Pro" panose="020B0504020202020204" pitchFamily="34" charset="0"/>
              </a:rPr>
              <a:t>Pandas Data Frame: </a:t>
            </a:r>
            <a:r>
              <a:rPr lang="en-GB" sz="1200" dirty="0">
                <a:solidFill>
                  <a:schemeClr val="tx1"/>
                </a:solidFill>
                <a:latin typeface="Avenir Next LT Pro" panose="020B0504020202020204" pitchFamily="34" charset="0"/>
              </a:rPr>
              <a:t>Python data structure for handling structured data with rows and columns, similar to a spreadsheet</a:t>
            </a:r>
          </a:p>
          <a:p>
            <a:pPr>
              <a:lnSpc>
                <a:spcPct val="114000"/>
              </a:lnSpc>
              <a:spcBef>
                <a:spcPts val="600"/>
              </a:spcBef>
              <a:spcAft>
                <a:spcPts val="600"/>
              </a:spcAft>
            </a:pPr>
            <a:endParaRPr lang="en-GB" sz="1200" dirty="0">
              <a:solidFill>
                <a:schemeClr val="tx1"/>
              </a:solidFill>
              <a:latin typeface="Avenir Next LT Pro" panose="020B0504020202020204" pitchFamily="34" charset="0"/>
            </a:endParaRPr>
          </a:p>
          <a:p>
            <a:pPr>
              <a:lnSpc>
                <a:spcPct val="114000"/>
              </a:lnSpc>
              <a:spcBef>
                <a:spcPts val="600"/>
              </a:spcBef>
              <a:spcAft>
                <a:spcPts val="600"/>
              </a:spcAft>
            </a:pPr>
            <a:r>
              <a:rPr lang="en-GB" sz="1200" b="1" dirty="0">
                <a:solidFill>
                  <a:schemeClr val="tx1"/>
                </a:solidFill>
                <a:latin typeface="Avenir Next LT Pro" panose="020B0504020202020204" pitchFamily="34" charset="0"/>
              </a:rPr>
              <a:t>Financial terms</a:t>
            </a:r>
          </a:p>
          <a:p>
            <a:pPr marL="228600" indent="-228600">
              <a:lnSpc>
                <a:spcPct val="114000"/>
              </a:lnSpc>
              <a:spcBef>
                <a:spcPts val="600"/>
              </a:spcBef>
              <a:spcAft>
                <a:spcPts val="600"/>
              </a:spcAft>
              <a:buFont typeface="+mj-lt"/>
              <a:buAutoNum type="arabicPeriod"/>
            </a:pPr>
            <a:r>
              <a:rPr lang="en-GB" sz="1200" b="1" dirty="0">
                <a:solidFill>
                  <a:schemeClr val="tx1"/>
                </a:solidFill>
                <a:latin typeface="Avenir Next LT Pro" panose="020B0504020202020204" pitchFamily="34" charset="0"/>
              </a:rPr>
              <a:t>Yield Curve: </a:t>
            </a:r>
            <a:r>
              <a:rPr lang="en-GB" sz="1200" dirty="0">
                <a:solidFill>
                  <a:schemeClr val="tx1"/>
                </a:solidFill>
                <a:latin typeface="Avenir Next LT Pro" panose="020B0504020202020204" pitchFamily="34" charset="0"/>
              </a:rPr>
              <a:t>Graph showing the relationship between bond yields and their time to maturity</a:t>
            </a:r>
          </a:p>
          <a:p>
            <a:pPr marL="228600" indent="-228600">
              <a:lnSpc>
                <a:spcPct val="114000"/>
              </a:lnSpc>
              <a:spcBef>
                <a:spcPts val="600"/>
              </a:spcBef>
              <a:spcAft>
                <a:spcPts val="600"/>
              </a:spcAft>
              <a:buFont typeface="+mj-lt"/>
              <a:buAutoNum type="arabicPeriod"/>
            </a:pPr>
            <a:r>
              <a:rPr lang="en-GB" sz="1200" b="1" dirty="0">
                <a:solidFill>
                  <a:schemeClr val="tx1"/>
                </a:solidFill>
                <a:latin typeface="Avenir Next LT Pro" panose="020B0504020202020204" pitchFamily="34" charset="0"/>
              </a:rPr>
              <a:t>Basis Points (bps): </a:t>
            </a:r>
            <a:r>
              <a:rPr lang="en-GB" sz="1200" dirty="0">
                <a:solidFill>
                  <a:schemeClr val="tx1"/>
                </a:solidFill>
                <a:latin typeface="Avenir Next LT Pro" panose="020B0504020202020204" pitchFamily="34" charset="0"/>
              </a:rPr>
              <a:t>Unit of measurement for interest rates, where 1 basis point = 0.01%</a:t>
            </a:r>
          </a:p>
          <a:p>
            <a:pPr marL="228600" indent="-228600">
              <a:lnSpc>
                <a:spcPct val="114000"/>
              </a:lnSpc>
              <a:spcBef>
                <a:spcPts val="600"/>
              </a:spcBef>
              <a:spcAft>
                <a:spcPts val="600"/>
              </a:spcAft>
              <a:buFont typeface="+mj-lt"/>
              <a:buAutoNum type="arabicPeriod"/>
            </a:pPr>
            <a:r>
              <a:rPr lang="en-GB" sz="1200" b="1" dirty="0">
                <a:solidFill>
                  <a:schemeClr val="tx1"/>
                </a:solidFill>
                <a:latin typeface="Avenir Next LT Pro" panose="020B0504020202020204" pitchFamily="34" charset="0"/>
              </a:rPr>
              <a:t>Spread: </a:t>
            </a:r>
            <a:r>
              <a:rPr lang="en-GB" sz="1200" dirty="0">
                <a:solidFill>
                  <a:schemeClr val="tx1"/>
                </a:solidFill>
                <a:latin typeface="Avenir Next LT Pro" panose="020B0504020202020204" pitchFamily="34" charset="0"/>
              </a:rPr>
              <a:t>The difference between yields of two different bonds or maturities (e.g., 5y-2y spread)</a:t>
            </a:r>
          </a:p>
          <a:p>
            <a:pPr marL="228600" indent="-228600">
              <a:lnSpc>
                <a:spcPct val="114000"/>
              </a:lnSpc>
              <a:spcBef>
                <a:spcPts val="600"/>
              </a:spcBef>
              <a:spcAft>
                <a:spcPts val="600"/>
              </a:spcAft>
              <a:buFont typeface="+mj-lt"/>
              <a:buAutoNum type="arabicPeriod"/>
            </a:pPr>
            <a:r>
              <a:rPr lang="en-GB" sz="1200" b="1" dirty="0">
                <a:solidFill>
                  <a:schemeClr val="tx1"/>
                </a:solidFill>
                <a:latin typeface="Avenir Next LT Pro" panose="020B0504020202020204" pitchFamily="34" charset="0"/>
              </a:rPr>
              <a:t>Relative Value: </a:t>
            </a:r>
            <a:r>
              <a:rPr lang="en-GB" sz="1200" dirty="0">
                <a:solidFill>
                  <a:schemeClr val="tx1"/>
                </a:solidFill>
                <a:latin typeface="Avenir Next LT Pro" panose="020B0504020202020204" pitchFamily="34" charset="0"/>
              </a:rPr>
              <a:t>Investment strategy that identifies mispriced securities by comparing them to similar assets</a:t>
            </a:r>
          </a:p>
          <a:p>
            <a:pPr marL="228600" indent="-228600">
              <a:lnSpc>
                <a:spcPct val="114000"/>
              </a:lnSpc>
              <a:spcBef>
                <a:spcPts val="600"/>
              </a:spcBef>
              <a:spcAft>
                <a:spcPts val="600"/>
              </a:spcAft>
              <a:buFont typeface="+mj-lt"/>
              <a:buAutoNum type="arabicPeriod"/>
            </a:pPr>
            <a:r>
              <a:rPr lang="en-GB" sz="1200" b="1" dirty="0">
                <a:solidFill>
                  <a:schemeClr val="tx1"/>
                </a:solidFill>
                <a:latin typeface="Avenir Next LT Pro" panose="020B0504020202020204" pitchFamily="34" charset="0"/>
              </a:rPr>
              <a:t>Tenure: </a:t>
            </a:r>
            <a:r>
              <a:rPr lang="en-GB" sz="1200" dirty="0">
                <a:solidFill>
                  <a:schemeClr val="tx1"/>
                </a:solidFill>
                <a:latin typeface="Avenir Next LT Pro" panose="020B0504020202020204" pitchFamily="34" charset="0"/>
              </a:rPr>
              <a:t>The time remaining until a bond's maturity</a:t>
            </a:r>
          </a:p>
        </p:txBody>
      </p:sp>
    </p:spTree>
    <p:extLst>
      <p:ext uri="{BB962C8B-B14F-4D97-AF65-F5344CB8AC3E}">
        <p14:creationId xmlns:p14="http://schemas.microsoft.com/office/powerpoint/2010/main" val="3179706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F64EB-BAAC-2D2E-6C7B-F4498770CC0A}"/>
            </a:ext>
          </a:extLst>
        </p:cNvPr>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265084BD-CC44-CF4A-5D55-9F226047506E}"/>
              </a:ext>
            </a:extLst>
          </p:cNvPr>
          <p:cNvCxnSpPr/>
          <p:nvPr/>
        </p:nvCxnSpPr>
        <p:spPr>
          <a:xfrm>
            <a:off x="0" y="0"/>
            <a:ext cx="914400" cy="0"/>
          </a:xfrm>
          <a:prstGeom prst="line">
            <a:avLst/>
          </a:prstGeom>
          <a:ln w="0" cap="flat" cmpd="sng" algn="ctr">
            <a:solidFill>
              <a:srgbClr val="FBFFFF"/>
            </a:solidFill>
            <a:prstDash val="solid"/>
            <a:miter lim="800000"/>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graphicFrame>
        <p:nvGraphicFramePr>
          <p:cNvPr id="4" name="think-cell data - do not delete" hidden="1">
            <a:extLst>
              <a:ext uri="{FF2B5EF4-FFF2-40B4-BE49-F238E27FC236}">
                <a16:creationId xmlns:a16="http://schemas.microsoft.com/office/drawing/2014/main" id="{D2C81EEF-9509-CCE0-0FCF-3E4CF71AC37D}"/>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06" imgH="306" progId="TCLayout.ActiveDocument.1">
                  <p:embed/>
                </p:oleObj>
              </mc:Choice>
              <mc:Fallback>
                <p:oleObj name="think-cell Slide" r:id="rId4" imgW="306" imgH="306" progId="TCLayout.ActiveDocument.1">
                  <p:embed/>
                  <p:pic>
                    <p:nvPicPr>
                      <p:cNvPr id="4" name="think-cell data - do not delete" hidden="1">
                        <a:extLst>
                          <a:ext uri="{FF2B5EF4-FFF2-40B4-BE49-F238E27FC236}">
                            <a16:creationId xmlns:a16="http://schemas.microsoft.com/office/drawing/2014/main" id="{DC70842A-712D-53E4-FC64-D7278DC2203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2">
            <a:extLst>
              <a:ext uri="{FF2B5EF4-FFF2-40B4-BE49-F238E27FC236}">
                <a16:creationId xmlns:a16="http://schemas.microsoft.com/office/drawing/2014/main" id="{8FCB4A02-1F35-21DC-9E11-6DD4CC7260CD}"/>
              </a:ext>
            </a:extLst>
          </p:cNvPr>
          <p:cNvSpPr>
            <a:spLocks noChangeArrowheads="1"/>
          </p:cNvSpPr>
          <p:nvPr/>
        </p:nvSpPr>
        <p:spPr bwMode="auto">
          <a:xfrm>
            <a:off x="6003634" y="105975"/>
            <a:ext cx="184731" cy="276999"/>
          </a:xfrm>
          <a:prstGeom prst="rect">
            <a:avLst/>
          </a:prstGeom>
          <a:noFill/>
          <a:ln>
            <a:noFill/>
          </a:ln>
          <a:effectLst/>
        </p:spPr>
        <p:txBody>
          <a:bodyPr vert="horz" wrap="none" lIns="91440" tIns="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object 4">
            <a:extLst>
              <a:ext uri="{FF2B5EF4-FFF2-40B4-BE49-F238E27FC236}">
                <a16:creationId xmlns:a16="http://schemas.microsoft.com/office/drawing/2014/main" id="{706D1086-EF72-E94C-F7BE-5521F71810C3}"/>
              </a:ext>
            </a:extLst>
          </p:cNvPr>
          <p:cNvSpPr/>
          <p:nvPr/>
        </p:nvSpPr>
        <p:spPr>
          <a:xfrm>
            <a:off x="354011" y="592524"/>
            <a:ext cx="11483975" cy="0"/>
          </a:xfrm>
          <a:custGeom>
            <a:avLst/>
            <a:gdLst/>
            <a:ahLst/>
            <a:cxnLst/>
            <a:rect l="l" t="t" r="r" b="b"/>
            <a:pathLst>
              <a:path w="11483975">
                <a:moveTo>
                  <a:pt x="0" y="0"/>
                </a:moveTo>
                <a:lnTo>
                  <a:pt x="11483976" y="1"/>
                </a:lnTo>
              </a:path>
            </a:pathLst>
          </a:custGeom>
          <a:ln w="6350">
            <a:solidFill>
              <a:srgbClr val="0A0A23"/>
            </a:solidFill>
          </a:ln>
        </p:spPr>
        <p:txBody>
          <a:bodyPr wrap="square" lIns="0" tIns="0" rIns="0" bIns="0" rtlCol="0"/>
          <a:lstStyle/>
          <a:p>
            <a:endParaRPr/>
          </a:p>
        </p:txBody>
      </p:sp>
      <p:sp>
        <p:nvSpPr>
          <p:cNvPr id="2" name="Title 1">
            <a:extLst>
              <a:ext uri="{FF2B5EF4-FFF2-40B4-BE49-F238E27FC236}">
                <a16:creationId xmlns:a16="http://schemas.microsoft.com/office/drawing/2014/main" id="{A74824F6-34E9-C82A-76FC-5D438CCB4CEE}"/>
              </a:ext>
            </a:extLst>
          </p:cNvPr>
          <p:cNvSpPr txBox="1">
            <a:spLocks/>
          </p:cNvSpPr>
          <p:nvPr/>
        </p:nvSpPr>
        <p:spPr>
          <a:xfrm>
            <a:off x="467359" y="1258420"/>
            <a:ext cx="11082528" cy="517217"/>
          </a:xfrm>
          <a:prstGeom prst="rect">
            <a:avLst/>
          </a:prstGeom>
        </p:spPr>
        <p:txBody>
          <a:bodyPr vert="horz" lIns="36000" tIns="36000" rIns="36000" bIns="3600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endParaRPr lang="en-US" sz="1800">
              <a:solidFill>
                <a:schemeClr val="tx1">
                  <a:lumMod val="75000"/>
                  <a:lumOff val="25000"/>
                </a:schemeClr>
              </a:solidFill>
              <a:latin typeface="Avenir Next LT Pro"/>
              <a:ea typeface="+mn-ea"/>
              <a:cs typeface="+mn-cs"/>
            </a:endParaRPr>
          </a:p>
        </p:txBody>
      </p:sp>
      <p:sp>
        <p:nvSpPr>
          <p:cNvPr id="3" name="Slide Number Placeholder 11">
            <a:extLst>
              <a:ext uri="{FF2B5EF4-FFF2-40B4-BE49-F238E27FC236}">
                <a16:creationId xmlns:a16="http://schemas.microsoft.com/office/drawing/2014/main" id="{92BE9588-8891-9E66-8FB4-81F97EE4B83E}"/>
              </a:ext>
            </a:extLst>
          </p:cNvPr>
          <p:cNvSpPr>
            <a:spLocks noGrp="1"/>
          </p:cNvSpPr>
          <p:nvPr>
            <p:ph type="sldNum" sz="quarter" idx="12"/>
          </p:nvPr>
        </p:nvSpPr>
        <p:spPr>
          <a:xfrm>
            <a:off x="4724400" y="115094"/>
            <a:ext cx="2743200" cy="365125"/>
          </a:xfrm>
        </p:spPr>
        <p:txBody>
          <a:bodyPr/>
          <a:lstStyle/>
          <a:p>
            <a:fld id="{A65A0187-701F-4CA4-83A1-DEC26A7DC831}" type="slidenum">
              <a:rPr lang="en-GB" smtClean="0"/>
              <a:t>11</a:t>
            </a:fld>
            <a:endParaRPr lang="en-GB"/>
          </a:p>
        </p:txBody>
      </p:sp>
      <p:sp>
        <p:nvSpPr>
          <p:cNvPr id="5" name="Title 1">
            <a:extLst>
              <a:ext uri="{FF2B5EF4-FFF2-40B4-BE49-F238E27FC236}">
                <a16:creationId xmlns:a16="http://schemas.microsoft.com/office/drawing/2014/main" id="{8BD4D149-EA74-53AB-FA66-F602F0F484C9}"/>
              </a:ext>
            </a:extLst>
          </p:cNvPr>
          <p:cNvSpPr txBox="1">
            <a:spLocks/>
          </p:cNvSpPr>
          <p:nvPr/>
        </p:nvSpPr>
        <p:spPr>
          <a:xfrm>
            <a:off x="508923" y="1221975"/>
            <a:ext cx="11082528" cy="517217"/>
          </a:xfrm>
          <a:prstGeom prst="rect">
            <a:avLst/>
          </a:prstGeom>
        </p:spPr>
        <p:txBody>
          <a:bodyPr vert="horz" lIns="36000" tIns="36000" rIns="36000" bIns="3600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GB" sz="1800" dirty="0">
                <a:solidFill>
                  <a:schemeClr val="tx1">
                    <a:lumMod val="75000"/>
                    <a:lumOff val="25000"/>
                  </a:schemeClr>
                </a:solidFill>
                <a:latin typeface="Avenir Next LT Pro" panose="020B0504020202020204" pitchFamily="34" charset="0"/>
                <a:ea typeface="+mn-ea"/>
                <a:cs typeface="+mn-cs"/>
              </a:rPr>
              <a:t>Statistical measures</a:t>
            </a:r>
            <a:endParaRPr lang="en-US" sz="1800" dirty="0">
              <a:solidFill>
                <a:schemeClr val="tx1">
                  <a:lumMod val="75000"/>
                  <a:lumOff val="25000"/>
                </a:schemeClr>
              </a:solidFill>
              <a:latin typeface="Avenir Next LT Pro" panose="020B0504020202020204" pitchFamily="34" charset="0"/>
              <a:ea typeface="+mn-ea"/>
              <a:cs typeface="+mn-cs"/>
            </a:endParaRPr>
          </a:p>
        </p:txBody>
      </p:sp>
      <p:pic>
        <p:nvPicPr>
          <p:cNvPr id="12" name="Picture 11" descr="A blue and purple logo&#10;&#10;AI-generated content may be incorrect.">
            <a:extLst>
              <a:ext uri="{FF2B5EF4-FFF2-40B4-BE49-F238E27FC236}">
                <a16:creationId xmlns:a16="http://schemas.microsoft.com/office/drawing/2014/main" id="{D0B79956-1C4C-C044-A57B-F538049B7E8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96661" y="154004"/>
            <a:ext cx="441325" cy="441692"/>
          </a:xfrm>
          <a:prstGeom prst="rect">
            <a:avLst/>
          </a:prstGeom>
        </p:spPr>
      </p:pic>
      <p:sp>
        <p:nvSpPr>
          <p:cNvPr id="14" name="TextBox 13">
            <a:extLst>
              <a:ext uri="{FF2B5EF4-FFF2-40B4-BE49-F238E27FC236}">
                <a16:creationId xmlns:a16="http://schemas.microsoft.com/office/drawing/2014/main" id="{C014B362-D201-4FCF-D40D-D79686B30740}"/>
              </a:ext>
            </a:extLst>
          </p:cNvPr>
          <p:cNvSpPr txBox="1"/>
          <p:nvPr/>
        </p:nvSpPr>
        <p:spPr>
          <a:xfrm>
            <a:off x="382243" y="621319"/>
            <a:ext cx="9616385" cy="615553"/>
          </a:xfrm>
          <a:prstGeom prst="rect">
            <a:avLst/>
          </a:prstGeom>
          <a:noFill/>
        </p:spPr>
        <p:txBody>
          <a:bodyPr wrap="square" rtlCol="0">
            <a:spAutoFit/>
          </a:bodyPr>
          <a:lstStyle/>
          <a:p>
            <a:r>
              <a:rPr lang="en-GB" sz="3400" b="1" dirty="0">
                <a:solidFill>
                  <a:schemeClr val="tx2"/>
                </a:solidFill>
                <a:latin typeface="Avenir Book" panose="02000503020000020003"/>
                <a:ea typeface="Lato Black" charset="0"/>
                <a:cs typeface="Lato Black" charset="0"/>
              </a:rPr>
              <a:t>Appendix</a:t>
            </a:r>
            <a:endParaRPr lang="en-GB" sz="3400" b="1" noProof="0" dirty="0">
              <a:solidFill>
                <a:schemeClr val="tx2"/>
              </a:solidFill>
              <a:latin typeface="Avenir Book" panose="02000503020000020003"/>
              <a:ea typeface="Lato Black" charset="0"/>
              <a:cs typeface="Lato Black" charset="0"/>
            </a:endParaRPr>
          </a:p>
        </p:txBody>
      </p:sp>
      <p:grpSp>
        <p:nvGrpSpPr>
          <p:cNvPr id="13" name="Group 12">
            <a:extLst>
              <a:ext uri="{FF2B5EF4-FFF2-40B4-BE49-F238E27FC236}">
                <a16:creationId xmlns:a16="http://schemas.microsoft.com/office/drawing/2014/main" id="{A8AB77B6-8F8A-4988-5B29-87F78BE4ABEF}"/>
              </a:ext>
            </a:extLst>
          </p:cNvPr>
          <p:cNvGrpSpPr/>
          <p:nvPr/>
        </p:nvGrpSpPr>
        <p:grpSpPr>
          <a:xfrm>
            <a:off x="354012" y="1972846"/>
            <a:ext cx="11483976" cy="4263834"/>
            <a:chOff x="354012" y="1972846"/>
            <a:chExt cx="11483976" cy="4263834"/>
          </a:xfrm>
        </p:grpSpPr>
        <p:sp>
          <p:nvSpPr>
            <p:cNvPr id="7" name="Rectangle 6">
              <a:extLst>
                <a:ext uri="{FF2B5EF4-FFF2-40B4-BE49-F238E27FC236}">
                  <a16:creationId xmlns:a16="http://schemas.microsoft.com/office/drawing/2014/main" id="{3DA42802-4E20-7617-19B7-159E2575CF54}"/>
                </a:ext>
              </a:extLst>
            </p:cNvPr>
            <p:cNvSpPr/>
            <p:nvPr/>
          </p:nvSpPr>
          <p:spPr>
            <a:xfrm>
              <a:off x="354012" y="1972846"/>
              <a:ext cx="11483976" cy="42638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28600" indent="-228600">
                <a:lnSpc>
                  <a:spcPct val="114000"/>
                </a:lnSpc>
                <a:spcBef>
                  <a:spcPts val="600"/>
                </a:spcBef>
                <a:spcAft>
                  <a:spcPts val="600"/>
                </a:spcAft>
                <a:buFont typeface="+mj-lt"/>
                <a:buAutoNum type="arabicPeriod"/>
              </a:pPr>
              <a:r>
                <a:rPr lang="en-GB" sz="1200" b="1" dirty="0">
                  <a:solidFill>
                    <a:schemeClr val="tx1"/>
                  </a:solidFill>
                  <a:latin typeface="Avenir Next LT Pro" panose="020B0504020202020204" pitchFamily="34" charset="0"/>
                </a:rPr>
                <a:t>Residual: </a:t>
              </a:r>
              <a:r>
                <a:rPr lang="en-GB" sz="1200" dirty="0">
                  <a:solidFill>
                    <a:schemeClr val="tx1"/>
                  </a:solidFill>
                  <a:latin typeface="Avenir Next LT Pro" panose="020B0504020202020204" pitchFamily="34" charset="0"/>
                </a:rPr>
                <a:t>The difference between observed values and predicted values from a model</a:t>
              </a:r>
            </a:p>
            <a:p>
              <a:pPr marL="228600" indent="-228600">
                <a:lnSpc>
                  <a:spcPct val="114000"/>
                </a:lnSpc>
                <a:spcBef>
                  <a:spcPts val="600"/>
                </a:spcBef>
                <a:spcAft>
                  <a:spcPts val="600"/>
                </a:spcAft>
                <a:buFont typeface="+mj-lt"/>
                <a:buAutoNum type="arabicPeriod"/>
              </a:pPr>
              <a:r>
                <a:rPr lang="en-GB" sz="1200" b="1" dirty="0">
                  <a:solidFill>
                    <a:schemeClr val="tx1"/>
                  </a:solidFill>
                  <a:latin typeface="Avenir Next LT Pro" panose="020B0504020202020204" pitchFamily="34" charset="0"/>
                </a:rPr>
                <a:t>Standard Deviation: </a:t>
              </a:r>
              <a:r>
                <a:rPr lang="en-GB" sz="1200" dirty="0">
                  <a:solidFill>
                    <a:schemeClr val="tx1"/>
                  </a:solidFill>
                  <a:latin typeface="Avenir Next LT Pro" panose="020B0504020202020204" pitchFamily="34" charset="0"/>
                </a:rPr>
                <a:t>Statistical measure of the amount of variation in a dataset</a:t>
              </a:r>
            </a:p>
            <a:p>
              <a:pPr marL="228600" indent="-228600">
                <a:lnSpc>
                  <a:spcPct val="114000"/>
                </a:lnSpc>
                <a:spcBef>
                  <a:spcPts val="600"/>
                </a:spcBef>
                <a:spcAft>
                  <a:spcPts val="600"/>
                </a:spcAft>
                <a:buFont typeface="+mj-lt"/>
                <a:buAutoNum type="arabicPeriod"/>
              </a:pPr>
              <a:endParaRPr lang="en-GB" sz="1200" dirty="0">
                <a:solidFill>
                  <a:schemeClr val="tx1"/>
                </a:solidFill>
                <a:latin typeface="Avenir Next LT Pro" panose="020B0504020202020204" pitchFamily="34" charset="0"/>
              </a:endParaRPr>
            </a:p>
            <a:p>
              <a:pPr marL="228600" indent="-228600">
                <a:lnSpc>
                  <a:spcPct val="114000"/>
                </a:lnSpc>
                <a:spcBef>
                  <a:spcPts val="600"/>
                </a:spcBef>
                <a:spcAft>
                  <a:spcPts val="600"/>
                </a:spcAft>
                <a:buFont typeface="+mj-lt"/>
                <a:buAutoNum type="arabicPeriod"/>
              </a:pPr>
              <a:endParaRPr lang="en-GB" sz="1200" dirty="0">
                <a:solidFill>
                  <a:schemeClr val="tx1"/>
                </a:solidFill>
                <a:latin typeface="Avenir Next LT Pro" panose="020B0504020202020204" pitchFamily="34" charset="0"/>
              </a:endParaRPr>
            </a:p>
            <a:p>
              <a:pPr marL="228600" indent="-228600">
                <a:lnSpc>
                  <a:spcPct val="114000"/>
                </a:lnSpc>
                <a:spcBef>
                  <a:spcPts val="600"/>
                </a:spcBef>
                <a:spcAft>
                  <a:spcPts val="600"/>
                </a:spcAft>
                <a:buFont typeface="+mj-lt"/>
                <a:buAutoNum type="arabicPeriod"/>
              </a:pPr>
              <a:r>
                <a:rPr lang="en-GB" sz="1200" b="1" dirty="0">
                  <a:solidFill>
                    <a:schemeClr val="tx1"/>
                  </a:solidFill>
                  <a:latin typeface="Avenir Next LT Pro" panose="020B0504020202020204" pitchFamily="34" charset="0"/>
                </a:rPr>
                <a:t>Z Score: </a:t>
              </a:r>
              <a:r>
                <a:rPr lang="en-GB" sz="1200" dirty="0">
                  <a:solidFill>
                    <a:schemeClr val="tx1"/>
                  </a:solidFill>
                  <a:latin typeface="Avenir Next LT Pro" panose="020B0504020202020204" pitchFamily="34" charset="0"/>
                </a:rPr>
                <a:t>Standardised score indicating how many standard deviations a data point is from the mean</a:t>
              </a:r>
            </a:p>
            <a:p>
              <a:pPr marL="228600" indent="-228600">
                <a:lnSpc>
                  <a:spcPct val="114000"/>
                </a:lnSpc>
                <a:spcBef>
                  <a:spcPts val="600"/>
                </a:spcBef>
                <a:spcAft>
                  <a:spcPts val="600"/>
                </a:spcAft>
                <a:buFont typeface="+mj-lt"/>
                <a:buAutoNum type="arabicPeriod"/>
              </a:pPr>
              <a:r>
                <a:rPr lang="en-GB" sz="1200" b="1" dirty="0">
                  <a:solidFill>
                    <a:schemeClr val="tx1"/>
                  </a:solidFill>
                  <a:latin typeface="Avenir Next LT Pro" panose="020B0504020202020204" pitchFamily="34" charset="0"/>
                </a:rPr>
                <a:t>Error Function: </a:t>
              </a:r>
              <a:r>
                <a:rPr lang="en-GB" sz="1200" dirty="0">
                  <a:solidFill>
                    <a:schemeClr val="tx1"/>
                  </a:solidFill>
                  <a:latin typeface="Avenir Next LT Pro" panose="020B0504020202020204" pitchFamily="34" charset="0"/>
                </a:rPr>
                <a:t>Mathematical function that measures the difference between predicted and actual values</a:t>
              </a:r>
            </a:p>
            <a:p>
              <a:pPr marL="228600" indent="-228600">
                <a:lnSpc>
                  <a:spcPct val="114000"/>
                </a:lnSpc>
                <a:spcBef>
                  <a:spcPts val="600"/>
                </a:spcBef>
                <a:spcAft>
                  <a:spcPts val="600"/>
                </a:spcAft>
                <a:buFont typeface="+mj-lt"/>
                <a:buAutoNum type="arabicPeriod"/>
              </a:pPr>
              <a:r>
                <a:rPr lang="en-GB" sz="1200" b="1" dirty="0">
                  <a:solidFill>
                    <a:schemeClr val="tx1"/>
                  </a:solidFill>
                  <a:latin typeface="Avenir Next LT Pro" panose="020B0504020202020204" pitchFamily="34" charset="0"/>
                </a:rPr>
                <a:t>R²: </a:t>
              </a:r>
              <a:r>
                <a:rPr lang="en-GB" sz="1200" dirty="0">
                  <a:solidFill>
                    <a:schemeClr val="tx1"/>
                  </a:solidFill>
                  <a:latin typeface="Avenir Next LT Pro" panose="020B0504020202020204" pitchFamily="34" charset="0"/>
                </a:rPr>
                <a:t>This is a statistical measure that represents the proportion of the variance in the dependent variable that is explained by the independent variable(s) in the model which essentially tells you how well the model's predictions fit the actual data</a:t>
              </a:r>
            </a:p>
          </p:txBody>
        </p:sp>
        <p:pic>
          <p:nvPicPr>
            <p:cNvPr id="11" name="Picture 10" descr="A math equation with a square and square with a square and a square with a square and a square with a square and a square with a square and a square with a square and a square with&#10;&#10;AI-generated content may be incorrect.">
              <a:extLst>
                <a:ext uri="{FF2B5EF4-FFF2-40B4-BE49-F238E27FC236}">
                  <a16:creationId xmlns:a16="http://schemas.microsoft.com/office/drawing/2014/main" id="{F1D7D961-FCDE-76DB-A75C-9AD730FE041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48735" y="3463184"/>
              <a:ext cx="1494531" cy="711278"/>
            </a:xfrm>
            <a:prstGeom prst="rect">
              <a:avLst/>
            </a:prstGeom>
          </p:spPr>
        </p:pic>
      </p:grpSp>
    </p:spTree>
    <p:extLst>
      <p:ext uri="{BB962C8B-B14F-4D97-AF65-F5344CB8AC3E}">
        <p14:creationId xmlns:p14="http://schemas.microsoft.com/office/powerpoint/2010/main" val="3096107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C7552D-061A-933A-536E-D361437BCAA3}"/>
            </a:ext>
          </a:extLst>
        </p:cNvPr>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951A2C4-9A0A-E7A7-1E7B-AE91F8F4C89E}"/>
              </a:ext>
            </a:extLst>
          </p:cNvPr>
          <p:cNvCxnSpPr/>
          <p:nvPr/>
        </p:nvCxnSpPr>
        <p:spPr>
          <a:xfrm>
            <a:off x="0" y="0"/>
            <a:ext cx="914400" cy="0"/>
          </a:xfrm>
          <a:prstGeom prst="line">
            <a:avLst/>
          </a:prstGeom>
          <a:ln w="0" cap="flat" cmpd="sng" algn="ctr">
            <a:solidFill>
              <a:srgbClr val="FBFFFF"/>
            </a:solidFill>
            <a:prstDash val="solid"/>
            <a:miter lim="800000"/>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graphicFrame>
        <p:nvGraphicFramePr>
          <p:cNvPr id="4" name="think-cell data - do not delete" hidden="1">
            <a:extLst>
              <a:ext uri="{FF2B5EF4-FFF2-40B4-BE49-F238E27FC236}">
                <a16:creationId xmlns:a16="http://schemas.microsoft.com/office/drawing/2014/main" id="{FD81E800-442F-AB68-BD20-A49ECA2553C1}"/>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06" imgH="306" progId="TCLayout.ActiveDocument.1">
                  <p:embed/>
                </p:oleObj>
              </mc:Choice>
              <mc:Fallback>
                <p:oleObj name="think-cell Slide" r:id="rId4" imgW="306" imgH="306" progId="TCLayout.ActiveDocument.1">
                  <p:embed/>
                  <p:pic>
                    <p:nvPicPr>
                      <p:cNvPr id="4" name="think-cell data - do not delete" hidden="1">
                        <a:extLst>
                          <a:ext uri="{FF2B5EF4-FFF2-40B4-BE49-F238E27FC236}">
                            <a16:creationId xmlns:a16="http://schemas.microsoft.com/office/drawing/2014/main" id="{DC70842A-712D-53E4-FC64-D7278DC2203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2">
            <a:extLst>
              <a:ext uri="{FF2B5EF4-FFF2-40B4-BE49-F238E27FC236}">
                <a16:creationId xmlns:a16="http://schemas.microsoft.com/office/drawing/2014/main" id="{14B124DD-02B8-0E8D-C356-7DBC776F2BEF}"/>
              </a:ext>
            </a:extLst>
          </p:cNvPr>
          <p:cNvSpPr>
            <a:spLocks noChangeArrowheads="1"/>
          </p:cNvSpPr>
          <p:nvPr/>
        </p:nvSpPr>
        <p:spPr bwMode="auto">
          <a:xfrm>
            <a:off x="6003634" y="105975"/>
            <a:ext cx="184731" cy="276999"/>
          </a:xfrm>
          <a:prstGeom prst="rect">
            <a:avLst/>
          </a:prstGeom>
          <a:noFill/>
          <a:ln>
            <a:noFill/>
          </a:ln>
          <a:effectLst/>
        </p:spPr>
        <p:txBody>
          <a:bodyPr vert="horz" wrap="none" lIns="91440" tIns="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object 4">
            <a:extLst>
              <a:ext uri="{FF2B5EF4-FFF2-40B4-BE49-F238E27FC236}">
                <a16:creationId xmlns:a16="http://schemas.microsoft.com/office/drawing/2014/main" id="{2016B525-58CA-C112-9C6E-4BBB1030AD8C}"/>
              </a:ext>
            </a:extLst>
          </p:cNvPr>
          <p:cNvSpPr/>
          <p:nvPr/>
        </p:nvSpPr>
        <p:spPr>
          <a:xfrm>
            <a:off x="354011" y="592524"/>
            <a:ext cx="11483975" cy="0"/>
          </a:xfrm>
          <a:custGeom>
            <a:avLst/>
            <a:gdLst/>
            <a:ahLst/>
            <a:cxnLst/>
            <a:rect l="l" t="t" r="r" b="b"/>
            <a:pathLst>
              <a:path w="11483975">
                <a:moveTo>
                  <a:pt x="0" y="0"/>
                </a:moveTo>
                <a:lnTo>
                  <a:pt x="11483976" y="1"/>
                </a:lnTo>
              </a:path>
            </a:pathLst>
          </a:custGeom>
          <a:ln w="6350">
            <a:solidFill>
              <a:srgbClr val="0A0A23"/>
            </a:solidFill>
          </a:ln>
        </p:spPr>
        <p:txBody>
          <a:bodyPr wrap="square" lIns="0" tIns="0" rIns="0" bIns="0" rtlCol="0"/>
          <a:lstStyle/>
          <a:p>
            <a:endParaRPr/>
          </a:p>
        </p:txBody>
      </p:sp>
      <p:sp>
        <p:nvSpPr>
          <p:cNvPr id="2" name="Title 1">
            <a:extLst>
              <a:ext uri="{FF2B5EF4-FFF2-40B4-BE49-F238E27FC236}">
                <a16:creationId xmlns:a16="http://schemas.microsoft.com/office/drawing/2014/main" id="{4FB10A98-3858-8A19-6DD4-1A7956837B2F}"/>
              </a:ext>
            </a:extLst>
          </p:cNvPr>
          <p:cNvSpPr txBox="1">
            <a:spLocks/>
          </p:cNvSpPr>
          <p:nvPr/>
        </p:nvSpPr>
        <p:spPr>
          <a:xfrm>
            <a:off x="467359" y="1258420"/>
            <a:ext cx="11082528" cy="517217"/>
          </a:xfrm>
          <a:prstGeom prst="rect">
            <a:avLst/>
          </a:prstGeom>
        </p:spPr>
        <p:txBody>
          <a:bodyPr vert="horz" lIns="36000" tIns="36000" rIns="36000" bIns="3600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endParaRPr lang="en-US" sz="1800">
              <a:solidFill>
                <a:schemeClr val="tx1">
                  <a:lumMod val="75000"/>
                  <a:lumOff val="25000"/>
                </a:schemeClr>
              </a:solidFill>
              <a:latin typeface="Avenir Next LT Pro"/>
              <a:ea typeface="+mn-ea"/>
              <a:cs typeface="+mn-cs"/>
            </a:endParaRPr>
          </a:p>
        </p:txBody>
      </p:sp>
      <p:sp>
        <p:nvSpPr>
          <p:cNvPr id="3" name="Slide Number Placeholder 11">
            <a:extLst>
              <a:ext uri="{FF2B5EF4-FFF2-40B4-BE49-F238E27FC236}">
                <a16:creationId xmlns:a16="http://schemas.microsoft.com/office/drawing/2014/main" id="{0DBE5ED3-AFF3-B159-4CA5-6909AB566107}"/>
              </a:ext>
            </a:extLst>
          </p:cNvPr>
          <p:cNvSpPr>
            <a:spLocks noGrp="1"/>
          </p:cNvSpPr>
          <p:nvPr>
            <p:ph type="sldNum" sz="quarter" idx="12"/>
          </p:nvPr>
        </p:nvSpPr>
        <p:spPr>
          <a:xfrm>
            <a:off x="4724400" y="115094"/>
            <a:ext cx="2743200" cy="365125"/>
          </a:xfrm>
        </p:spPr>
        <p:txBody>
          <a:bodyPr/>
          <a:lstStyle/>
          <a:p>
            <a:fld id="{A65A0187-701F-4CA4-83A1-DEC26A7DC831}" type="slidenum">
              <a:rPr lang="en-GB" smtClean="0"/>
              <a:t>12</a:t>
            </a:fld>
            <a:endParaRPr lang="en-GB"/>
          </a:p>
        </p:txBody>
      </p:sp>
      <p:sp>
        <p:nvSpPr>
          <p:cNvPr id="5" name="Title 1">
            <a:extLst>
              <a:ext uri="{FF2B5EF4-FFF2-40B4-BE49-F238E27FC236}">
                <a16:creationId xmlns:a16="http://schemas.microsoft.com/office/drawing/2014/main" id="{C81CEAF0-0799-14C8-0E16-7077D8B24CC8}"/>
              </a:ext>
            </a:extLst>
          </p:cNvPr>
          <p:cNvSpPr txBox="1">
            <a:spLocks/>
          </p:cNvSpPr>
          <p:nvPr/>
        </p:nvSpPr>
        <p:spPr>
          <a:xfrm>
            <a:off x="508923" y="1221975"/>
            <a:ext cx="11082528" cy="517217"/>
          </a:xfrm>
          <a:prstGeom prst="rect">
            <a:avLst/>
          </a:prstGeom>
        </p:spPr>
        <p:txBody>
          <a:bodyPr vert="horz" lIns="36000" tIns="36000" rIns="36000" bIns="3600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GB" sz="1800" dirty="0">
                <a:solidFill>
                  <a:schemeClr val="tx1">
                    <a:lumMod val="75000"/>
                    <a:lumOff val="25000"/>
                  </a:schemeClr>
                </a:solidFill>
                <a:latin typeface="Avenir Next LT Pro" panose="020B0504020202020204" pitchFamily="34" charset="0"/>
                <a:ea typeface="+mn-ea"/>
                <a:cs typeface="+mn-cs"/>
              </a:rPr>
              <a:t>Market terms</a:t>
            </a:r>
            <a:endParaRPr lang="en-US" sz="1800" dirty="0">
              <a:solidFill>
                <a:schemeClr val="tx1">
                  <a:lumMod val="75000"/>
                  <a:lumOff val="25000"/>
                </a:schemeClr>
              </a:solidFill>
              <a:latin typeface="Avenir Next LT Pro" panose="020B0504020202020204" pitchFamily="34" charset="0"/>
              <a:ea typeface="+mn-ea"/>
              <a:cs typeface="+mn-cs"/>
            </a:endParaRPr>
          </a:p>
        </p:txBody>
      </p:sp>
      <p:pic>
        <p:nvPicPr>
          <p:cNvPr id="12" name="Picture 11" descr="A blue and purple logo&#10;&#10;AI-generated content may be incorrect.">
            <a:extLst>
              <a:ext uri="{FF2B5EF4-FFF2-40B4-BE49-F238E27FC236}">
                <a16:creationId xmlns:a16="http://schemas.microsoft.com/office/drawing/2014/main" id="{A49D6390-2239-E84C-5E01-A4A11A168B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96661" y="154004"/>
            <a:ext cx="441325" cy="441692"/>
          </a:xfrm>
          <a:prstGeom prst="rect">
            <a:avLst/>
          </a:prstGeom>
        </p:spPr>
      </p:pic>
      <p:sp>
        <p:nvSpPr>
          <p:cNvPr id="14" name="TextBox 13">
            <a:extLst>
              <a:ext uri="{FF2B5EF4-FFF2-40B4-BE49-F238E27FC236}">
                <a16:creationId xmlns:a16="http://schemas.microsoft.com/office/drawing/2014/main" id="{CB44506A-6B3F-80DE-FB4E-5C7745C0BC48}"/>
              </a:ext>
            </a:extLst>
          </p:cNvPr>
          <p:cNvSpPr txBox="1"/>
          <p:nvPr/>
        </p:nvSpPr>
        <p:spPr>
          <a:xfrm>
            <a:off x="382243" y="621319"/>
            <a:ext cx="9616385" cy="615553"/>
          </a:xfrm>
          <a:prstGeom prst="rect">
            <a:avLst/>
          </a:prstGeom>
          <a:noFill/>
        </p:spPr>
        <p:txBody>
          <a:bodyPr wrap="square" rtlCol="0">
            <a:spAutoFit/>
          </a:bodyPr>
          <a:lstStyle/>
          <a:p>
            <a:r>
              <a:rPr lang="en-GB" sz="3400" b="1" dirty="0">
                <a:solidFill>
                  <a:schemeClr val="tx2"/>
                </a:solidFill>
                <a:latin typeface="Avenir Book" panose="02000503020000020003"/>
                <a:ea typeface="Lato Black" charset="0"/>
                <a:cs typeface="Lato Black" charset="0"/>
              </a:rPr>
              <a:t>Appendix</a:t>
            </a:r>
            <a:endParaRPr lang="en-GB" sz="3400" b="1" noProof="0" dirty="0">
              <a:solidFill>
                <a:schemeClr val="tx2"/>
              </a:solidFill>
              <a:latin typeface="Avenir Book" panose="02000503020000020003"/>
              <a:ea typeface="Lato Black" charset="0"/>
              <a:cs typeface="Lato Black" charset="0"/>
            </a:endParaRPr>
          </a:p>
        </p:txBody>
      </p:sp>
      <p:sp>
        <p:nvSpPr>
          <p:cNvPr id="7" name="Rectangle 6">
            <a:extLst>
              <a:ext uri="{FF2B5EF4-FFF2-40B4-BE49-F238E27FC236}">
                <a16:creationId xmlns:a16="http://schemas.microsoft.com/office/drawing/2014/main" id="{E69BD596-7469-EFA8-60D1-CE74054AC1B8}"/>
              </a:ext>
            </a:extLst>
          </p:cNvPr>
          <p:cNvSpPr/>
          <p:nvPr/>
        </p:nvSpPr>
        <p:spPr>
          <a:xfrm>
            <a:off x="354012" y="1972846"/>
            <a:ext cx="11483976" cy="42638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28600" indent="-228600">
              <a:lnSpc>
                <a:spcPct val="114000"/>
              </a:lnSpc>
              <a:spcBef>
                <a:spcPts val="600"/>
              </a:spcBef>
              <a:spcAft>
                <a:spcPts val="600"/>
              </a:spcAft>
              <a:buFont typeface="+mj-lt"/>
              <a:buAutoNum type="arabicPeriod"/>
            </a:pPr>
            <a:r>
              <a:rPr lang="en-GB" sz="1200" b="1" dirty="0">
                <a:solidFill>
                  <a:schemeClr val="tx1"/>
                </a:solidFill>
                <a:latin typeface="Avenir Next LT Pro" panose="020B0504020202020204" pitchFamily="34" charset="0"/>
              </a:rPr>
              <a:t>2y, 5y, 10y, 20y: </a:t>
            </a:r>
            <a:r>
              <a:rPr lang="en-GB" sz="1200" dirty="0">
                <a:solidFill>
                  <a:schemeClr val="tx1"/>
                </a:solidFill>
                <a:latin typeface="Avenir Next LT Pro" panose="020B0504020202020204" pitchFamily="34" charset="0"/>
              </a:rPr>
              <a:t>Common abbreviations for 2-year, 5-year, 10-year, and 20-year Treasury bonds</a:t>
            </a:r>
          </a:p>
          <a:p>
            <a:pPr marL="228600" indent="-228600">
              <a:lnSpc>
                <a:spcPct val="114000"/>
              </a:lnSpc>
              <a:spcBef>
                <a:spcPts val="600"/>
              </a:spcBef>
              <a:spcAft>
                <a:spcPts val="600"/>
              </a:spcAft>
              <a:buFont typeface="+mj-lt"/>
              <a:buAutoNum type="arabicPeriod"/>
            </a:pPr>
            <a:r>
              <a:rPr lang="en-GB" sz="1200" b="1" dirty="0">
                <a:solidFill>
                  <a:schemeClr val="tx1"/>
                </a:solidFill>
                <a:latin typeface="Avenir Next LT Pro" panose="020B0504020202020204" pitchFamily="34" charset="0"/>
              </a:rPr>
              <a:t>Undervalued/Overvalued: </a:t>
            </a:r>
            <a:r>
              <a:rPr lang="en-GB" sz="1200" dirty="0">
                <a:solidFill>
                  <a:schemeClr val="tx1"/>
                </a:solidFill>
                <a:latin typeface="Avenir Next LT Pro" panose="020B0504020202020204" pitchFamily="34" charset="0"/>
              </a:rPr>
              <a:t>Securities trading below or above their fair value respectively</a:t>
            </a:r>
          </a:p>
          <a:p>
            <a:pPr marL="228600" indent="-228600">
              <a:lnSpc>
                <a:spcPct val="114000"/>
              </a:lnSpc>
              <a:spcBef>
                <a:spcPts val="600"/>
              </a:spcBef>
              <a:spcAft>
                <a:spcPts val="600"/>
              </a:spcAft>
              <a:buFont typeface="+mj-lt"/>
              <a:buAutoNum type="arabicPeriod"/>
            </a:pPr>
            <a:r>
              <a:rPr lang="en-GB" sz="1200" b="1" dirty="0">
                <a:solidFill>
                  <a:schemeClr val="tx1"/>
                </a:solidFill>
                <a:latin typeface="Avenir Next LT Pro" panose="020B0504020202020204" pitchFamily="34" charset="0"/>
              </a:rPr>
              <a:t>Trade Opportunities: </a:t>
            </a:r>
            <a:r>
              <a:rPr lang="en-GB" sz="1200" dirty="0">
                <a:solidFill>
                  <a:schemeClr val="tx1"/>
                </a:solidFill>
                <a:latin typeface="Avenir Next LT Pro" panose="020B0504020202020204" pitchFamily="34" charset="0"/>
              </a:rPr>
              <a:t>Market conditions that present potential for profitable trading</a:t>
            </a:r>
          </a:p>
          <a:p>
            <a:pPr marL="228600" indent="-228600">
              <a:lnSpc>
                <a:spcPct val="114000"/>
              </a:lnSpc>
              <a:spcBef>
                <a:spcPts val="600"/>
              </a:spcBef>
              <a:spcAft>
                <a:spcPts val="600"/>
              </a:spcAft>
              <a:buFont typeface="+mj-lt"/>
              <a:buAutoNum type="arabicPeriod"/>
            </a:pPr>
            <a:r>
              <a:rPr lang="en-GB" sz="1200" b="1" dirty="0">
                <a:solidFill>
                  <a:schemeClr val="tx1"/>
                </a:solidFill>
                <a:latin typeface="Avenir Next LT Pro" panose="020B0504020202020204" pitchFamily="34" charset="0"/>
              </a:rPr>
              <a:t>R² (R-squared): </a:t>
            </a:r>
            <a:r>
              <a:rPr lang="en-GB" sz="1200" dirty="0">
                <a:solidFill>
                  <a:schemeClr val="tx1"/>
                </a:solidFill>
                <a:latin typeface="Avenir Next LT Pro" panose="020B0504020202020204" pitchFamily="34" charset="0"/>
              </a:rPr>
              <a:t>Coefficient of determination that measures the proportion of variance in the dependent variable explained by the model, ranging from 0 to 1</a:t>
            </a:r>
          </a:p>
          <a:p>
            <a:pPr marL="228600" indent="-228600">
              <a:lnSpc>
                <a:spcPct val="114000"/>
              </a:lnSpc>
              <a:spcBef>
                <a:spcPts val="600"/>
              </a:spcBef>
              <a:spcAft>
                <a:spcPts val="600"/>
              </a:spcAft>
              <a:buFont typeface="+mj-lt"/>
              <a:buAutoNum type="arabicPeriod"/>
            </a:pPr>
            <a:r>
              <a:rPr lang="en-GB" sz="1200" b="1" dirty="0">
                <a:solidFill>
                  <a:schemeClr val="tx1"/>
                </a:solidFill>
                <a:latin typeface="Avenir Next LT Pro" panose="020B0504020202020204" pitchFamily="34" charset="0"/>
              </a:rPr>
              <a:t>Sum of Squared Residuals (SSR): </a:t>
            </a:r>
            <a:r>
              <a:rPr lang="en-GB" sz="1200" dirty="0">
                <a:solidFill>
                  <a:schemeClr val="tx1"/>
                </a:solidFill>
                <a:latin typeface="Avenir Next LT Pro" panose="020B0504020202020204" pitchFamily="34" charset="0"/>
              </a:rPr>
              <a:t>Total squared differences between observed and predicted values; measures model error</a:t>
            </a:r>
          </a:p>
          <a:p>
            <a:pPr marL="228600" indent="-228600">
              <a:lnSpc>
                <a:spcPct val="114000"/>
              </a:lnSpc>
              <a:spcBef>
                <a:spcPts val="600"/>
              </a:spcBef>
              <a:spcAft>
                <a:spcPts val="600"/>
              </a:spcAft>
              <a:buFont typeface="+mj-lt"/>
              <a:buAutoNum type="arabicPeriod"/>
            </a:pPr>
            <a:r>
              <a:rPr lang="en-GB" sz="1200" b="1" dirty="0">
                <a:solidFill>
                  <a:schemeClr val="tx1"/>
                </a:solidFill>
                <a:latin typeface="Avenir Next LT Pro" panose="020B0504020202020204" pitchFamily="34" charset="0"/>
              </a:rPr>
              <a:t>Total Sum of Squares (TSS): </a:t>
            </a:r>
            <a:r>
              <a:rPr lang="en-GB" sz="1200" dirty="0">
                <a:solidFill>
                  <a:schemeClr val="tx1"/>
                </a:solidFill>
                <a:latin typeface="Avenir Next LT Pro" panose="020B0504020202020204" pitchFamily="34" charset="0"/>
              </a:rPr>
              <a:t>Total squared differences between observed values and the mean; measures total variation in data</a:t>
            </a:r>
          </a:p>
          <a:p>
            <a:pPr marL="228600" indent="-228600">
              <a:lnSpc>
                <a:spcPct val="114000"/>
              </a:lnSpc>
              <a:spcBef>
                <a:spcPts val="600"/>
              </a:spcBef>
              <a:spcAft>
                <a:spcPts val="600"/>
              </a:spcAft>
              <a:buFont typeface="+mj-lt"/>
              <a:buAutoNum type="arabicPeriod"/>
            </a:pPr>
            <a:r>
              <a:rPr lang="en-GB" sz="1200" b="1" dirty="0">
                <a:solidFill>
                  <a:schemeClr val="tx1"/>
                </a:solidFill>
                <a:latin typeface="Avenir Next LT Pro" panose="020B0504020202020204" pitchFamily="34" charset="0"/>
              </a:rPr>
              <a:t>Linear Regression: </a:t>
            </a:r>
            <a:r>
              <a:rPr lang="en-GB" sz="1200" dirty="0">
                <a:solidFill>
                  <a:schemeClr val="tx1"/>
                </a:solidFill>
                <a:latin typeface="Avenir Next LT Pro" panose="020B0504020202020204" pitchFamily="34" charset="0"/>
              </a:rPr>
              <a:t>Statistical method for modelling the relationship between variables using a straight line</a:t>
            </a:r>
          </a:p>
          <a:p>
            <a:pPr marL="228600" indent="-228600">
              <a:lnSpc>
                <a:spcPct val="114000"/>
              </a:lnSpc>
              <a:spcBef>
                <a:spcPts val="600"/>
              </a:spcBef>
              <a:spcAft>
                <a:spcPts val="600"/>
              </a:spcAft>
              <a:buFont typeface="+mj-lt"/>
              <a:buAutoNum type="arabicPeriod"/>
            </a:pPr>
            <a:r>
              <a:rPr lang="en-GB" sz="1200" b="1" dirty="0">
                <a:solidFill>
                  <a:schemeClr val="tx1"/>
                </a:solidFill>
                <a:latin typeface="Avenir Next LT Pro" panose="020B0504020202020204" pitchFamily="34" charset="0"/>
              </a:rPr>
              <a:t>Slope: </a:t>
            </a:r>
            <a:r>
              <a:rPr lang="en-GB" sz="1200" dirty="0">
                <a:solidFill>
                  <a:schemeClr val="tx1"/>
                </a:solidFill>
                <a:latin typeface="Avenir Next LT Pro" panose="020B0504020202020204" pitchFamily="34" charset="0"/>
              </a:rPr>
              <a:t>In regression analysis, indicates the rate of change in the dependent variable per unit change in the independent variable</a:t>
            </a:r>
          </a:p>
          <a:p>
            <a:pPr marL="228600" indent="-228600">
              <a:lnSpc>
                <a:spcPct val="114000"/>
              </a:lnSpc>
              <a:spcBef>
                <a:spcPts val="600"/>
              </a:spcBef>
              <a:spcAft>
                <a:spcPts val="600"/>
              </a:spcAft>
              <a:buFont typeface="+mj-lt"/>
              <a:buAutoNum type="arabicPeriod"/>
            </a:pPr>
            <a:r>
              <a:rPr lang="en-GB" sz="1200" b="1" dirty="0">
                <a:solidFill>
                  <a:schemeClr val="tx1"/>
                </a:solidFill>
                <a:latin typeface="Avenir Next LT Pro" panose="020B0504020202020204" pitchFamily="34" charset="0"/>
              </a:rPr>
              <a:t>Trending vs. Oscillating Markets: </a:t>
            </a:r>
            <a:r>
              <a:rPr lang="en-GB" sz="1200" dirty="0">
                <a:solidFill>
                  <a:schemeClr val="tx1"/>
                </a:solidFill>
                <a:latin typeface="Avenir Next LT Pro" panose="020B0504020202020204" pitchFamily="34" charset="0"/>
              </a:rPr>
              <a:t>Trending markets show persistent directional movement (high R²), while oscillating markets show mean-reverting behaviour around an average (low R²)</a:t>
            </a:r>
          </a:p>
        </p:txBody>
      </p:sp>
    </p:spTree>
    <p:extLst>
      <p:ext uri="{BB962C8B-B14F-4D97-AF65-F5344CB8AC3E}">
        <p14:creationId xmlns:p14="http://schemas.microsoft.com/office/powerpoint/2010/main" val="1095231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6BB28D98-5EA2-36CB-E8D5-10ABB4DE999E}"/>
              </a:ext>
            </a:extLst>
          </p:cNvPr>
          <p:cNvGraphicFramePr>
            <a:graphicFrameLocks noChangeAspect="1"/>
          </p:cNvGraphicFramePr>
          <p:nvPr>
            <p:custDataLst>
              <p:tags r:id="rId1"/>
            </p:custDataLst>
            <p:extLst>
              <p:ext uri="{D42A27DB-BD31-4B8C-83A1-F6EECF244321}">
                <p14:modId xmlns:p14="http://schemas.microsoft.com/office/powerpoint/2010/main" val="5415464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06" imgH="306" progId="TCLayout.ActiveDocument.1">
                  <p:embed/>
                </p:oleObj>
              </mc:Choice>
              <mc:Fallback>
                <p:oleObj name="think-cell Slide" r:id="rId4" imgW="306" imgH="306" progId="TCLayout.ActiveDocument.1">
                  <p:embed/>
                  <p:pic>
                    <p:nvPicPr>
                      <p:cNvPr id="4" name="think-cell data - do not delete" hidden="1">
                        <a:extLst>
                          <a:ext uri="{FF2B5EF4-FFF2-40B4-BE49-F238E27FC236}">
                            <a16:creationId xmlns:a16="http://schemas.microsoft.com/office/drawing/2014/main" id="{6BB28D98-5EA2-36CB-E8D5-10ABB4DE999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cxnSp>
        <p:nvCxnSpPr>
          <p:cNvPr id="6" name="Straight Connector 5">
            <a:extLst>
              <a:ext uri="{FF2B5EF4-FFF2-40B4-BE49-F238E27FC236}">
                <a16:creationId xmlns:a16="http://schemas.microsoft.com/office/drawing/2014/main" id="{7CC9DC3A-59D6-9B61-F336-6CB6EDB2C7B1}"/>
              </a:ext>
            </a:extLst>
          </p:cNvPr>
          <p:cNvCxnSpPr/>
          <p:nvPr/>
        </p:nvCxnSpPr>
        <p:spPr>
          <a:xfrm>
            <a:off x="0" y="0"/>
            <a:ext cx="914400" cy="0"/>
          </a:xfrm>
          <a:prstGeom prst="line">
            <a:avLst/>
          </a:prstGeom>
          <a:ln w="0" cap="flat" cmpd="sng" algn="ctr">
            <a:solidFill>
              <a:srgbClr val="FBFFFF"/>
            </a:solidFill>
            <a:prstDash val="solid"/>
            <a:miter lim="800000"/>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object 4">
            <a:extLst>
              <a:ext uri="{FF2B5EF4-FFF2-40B4-BE49-F238E27FC236}">
                <a16:creationId xmlns:a16="http://schemas.microsoft.com/office/drawing/2014/main" id="{4C1DB533-9440-5673-30D7-6089F0913572}"/>
              </a:ext>
            </a:extLst>
          </p:cNvPr>
          <p:cNvSpPr/>
          <p:nvPr/>
        </p:nvSpPr>
        <p:spPr>
          <a:xfrm>
            <a:off x="354011" y="592524"/>
            <a:ext cx="11483975" cy="0"/>
          </a:xfrm>
          <a:custGeom>
            <a:avLst/>
            <a:gdLst/>
            <a:ahLst/>
            <a:cxnLst/>
            <a:rect l="l" t="t" r="r" b="b"/>
            <a:pathLst>
              <a:path w="11483975">
                <a:moveTo>
                  <a:pt x="0" y="0"/>
                </a:moveTo>
                <a:lnTo>
                  <a:pt x="11483976" y="1"/>
                </a:lnTo>
              </a:path>
            </a:pathLst>
          </a:custGeom>
          <a:ln w="6350">
            <a:solidFill>
              <a:schemeClr val="tx1">
                <a:lumMod val="75000"/>
                <a:lumOff val="25000"/>
              </a:schemeClr>
            </a:solidFill>
          </a:ln>
        </p:spPr>
        <p:txBody>
          <a:bodyPr wrap="square" lIns="0" tIns="0" rIns="0" bIns="0" rtlCol="0"/>
          <a:lstStyle/>
          <a:p>
            <a:endParaRPr lang="en-GB" b="1" noProof="0" dirty="0"/>
          </a:p>
        </p:txBody>
      </p:sp>
      <p:sp>
        <p:nvSpPr>
          <p:cNvPr id="3" name="TextBox 2">
            <a:extLst>
              <a:ext uri="{FF2B5EF4-FFF2-40B4-BE49-F238E27FC236}">
                <a16:creationId xmlns:a16="http://schemas.microsoft.com/office/drawing/2014/main" id="{4AD496BD-EAE3-F18F-1B2D-EA9E99488B34}"/>
              </a:ext>
            </a:extLst>
          </p:cNvPr>
          <p:cNvSpPr txBox="1"/>
          <p:nvPr/>
        </p:nvSpPr>
        <p:spPr>
          <a:xfrm>
            <a:off x="377124" y="588555"/>
            <a:ext cx="9616385" cy="646331"/>
          </a:xfrm>
          <a:prstGeom prst="rect">
            <a:avLst/>
          </a:prstGeom>
          <a:noFill/>
        </p:spPr>
        <p:txBody>
          <a:bodyPr wrap="square" rtlCol="0">
            <a:spAutoFit/>
          </a:bodyPr>
          <a:lstStyle/>
          <a:p>
            <a:r>
              <a:rPr lang="en-GB" sz="3600" b="1" noProof="0" dirty="0">
                <a:solidFill>
                  <a:schemeClr val="tx2"/>
                </a:solidFill>
                <a:latin typeface="Avenir Book" panose="02000503020000020003"/>
                <a:ea typeface="Lato Black" charset="0"/>
                <a:cs typeface="Lato Black" charset="0"/>
              </a:rPr>
              <a:t>Contents</a:t>
            </a:r>
          </a:p>
        </p:txBody>
      </p:sp>
      <p:graphicFrame>
        <p:nvGraphicFramePr>
          <p:cNvPr id="2" name="Table 1">
            <a:extLst>
              <a:ext uri="{FF2B5EF4-FFF2-40B4-BE49-F238E27FC236}">
                <a16:creationId xmlns:a16="http://schemas.microsoft.com/office/drawing/2014/main" id="{4EA89D98-97EB-0EBD-F7C1-C6B94586C594}"/>
              </a:ext>
            </a:extLst>
          </p:cNvPr>
          <p:cNvGraphicFramePr>
            <a:graphicFrameLocks noGrp="1"/>
          </p:cNvGraphicFramePr>
          <p:nvPr>
            <p:extLst>
              <p:ext uri="{D42A27DB-BD31-4B8C-83A1-F6EECF244321}">
                <p14:modId xmlns:p14="http://schemas.microsoft.com/office/powerpoint/2010/main" val="926591903"/>
              </p:ext>
            </p:extLst>
          </p:nvPr>
        </p:nvGraphicFramePr>
        <p:xfrm>
          <a:off x="1174684" y="1508567"/>
          <a:ext cx="4485251" cy="4410970"/>
        </p:xfrm>
        <a:graphic>
          <a:graphicData uri="http://schemas.openxmlformats.org/drawingml/2006/table">
            <a:tbl>
              <a:tblPr firstRow="1" bandRow="1">
                <a:tableStyleId>{5C22544A-7EE6-4342-B048-85BDC9FD1C3A}</a:tableStyleId>
              </a:tblPr>
              <a:tblGrid>
                <a:gridCol w="3794186">
                  <a:extLst>
                    <a:ext uri="{9D8B030D-6E8A-4147-A177-3AD203B41FA5}">
                      <a16:colId xmlns:a16="http://schemas.microsoft.com/office/drawing/2014/main" val="1100712042"/>
                    </a:ext>
                  </a:extLst>
                </a:gridCol>
                <a:gridCol w="691065">
                  <a:extLst>
                    <a:ext uri="{9D8B030D-6E8A-4147-A177-3AD203B41FA5}">
                      <a16:colId xmlns:a16="http://schemas.microsoft.com/office/drawing/2014/main" val="2847002018"/>
                    </a:ext>
                  </a:extLst>
                </a:gridCol>
              </a:tblGrid>
              <a:tr h="882194">
                <a:tc>
                  <a:txBody>
                    <a:bodyPr/>
                    <a:lstStyle/>
                    <a:p>
                      <a:pPr rtl="0"/>
                      <a:r>
                        <a:rPr lang="en-GB" b="0" u="none" noProof="0" dirty="0">
                          <a:solidFill>
                            <a:schemeClr val="tx1">
                              <a:lumMod val="75000"/>
                              <a:lumOff val="25000"/>
                            </a:schemeClr>
                          </a:solidFill>
                          <a:latin typeface="Avenir Book" panose="02000503020000020003"/>
                        </a:rPr>
                        <a:t>US Treasury market summary</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rtl="0"/>
                      <a:r>
                        <a:rPr lang="en-GB" b="0" noProof="0" dirty="0">
                          <a:solidFill>
                            <a:schemeClr val="tx1">
                              <a:lumMod val="75000"/>
                              <a:lumOff val="25000"/>
                            </a:schemeClr>
                          </a:solidFill>
                          <a:latin typeface="Avenir Book" panose="02000503020000020003"/>
                        </a:rPr>
                        <a:t>3</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0639295"/>
                  </a:ext>
                </a:extLst>
              </a:tr>
              <a:tr h="882194">
                <a:tc>
                  <a:txBody>
                    <a:bodyPr/>
                    <a:lstStyle/>
                    <a:p>
                      <a:pPr rtl="0"/>
                      <a:r>
                        <a:rPr lang="en-GB" b="0" u="none" noProof="0" dirty="0">
                          <a:solidFill>
                            <a:schemeClr val="tx1">
                              <a:lumMod val="75000"/>
                              <a:lumOff val="25000"/>
                            </a:schemeClr>
                          </a:solidFill>
                          <a:latin typeface="Avenir Book" panose="02000503020000020003"/>
                        </a:rPr>
                        <a:t>Modelling – yield curve basics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rtl="0"/>
                      <a:r>
                        <a:rPr lang="en-GB" b="0" noProof="0" dirty="0">
                          <a:solidFill>
                            <a:schemeClr val="tx1">
                              <a:lumMod val="75000"/>
                              <a:lumOff val="25000"/>
                            </a:schemeClr>
                          </a:solidFill>
                          <a:latin typeface="Avenir Book" panose="02000503020000020003"/>
                        </a:rPr>
                        <a:t>4</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61877429"/>
                  </a:ext>
                </a:extLst>
              </a:tr>
              <a:tr h="882194">
                <a:tc>
                  <a:txBody>
                    <a:bodyPr/>
                    <a:lstStyle/>
                    <a:p>
                      <a:pPr rtl="0"/>
                      <a:r>
                        <a:rPr lang="en-GB" b="0" u="none" noProof="0" dirty="0">
                          <a:solidFill>
                            <a:schemeClr val="tx1">
                              <a:lumMod val="75000"/>
                              <a:lumOff val="25000"/>
                            </a:schemeClr>
                          </a:solidFill>
                          <a:latin typeface="Avenir Book" panose="02000503020000020003"/>
                        </a:rPr>
                        <a:t>Modelling approach and rationale</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rtl="0"/>
                      <a:r>
                        <a:rPr lang="en-GB" b="0" noProof="0" dirty="0">
                          <a:solidFill>
                            <a:schemeClr val="tx1">
                              <a:lumMod val="75000"/>
                              <a:lumOff val="25000"/>
                            </a:schemeClr>
                          </a:solidFill>
                          <a:latin typeface="Avenir Book" panose="02000503020000020003"/>
                        </a:rPr>
                        <a:t>5</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23224908"/>
                  </a:ext>
                </a:extLst>
              </a:tr>
              <a:tr h="882194">
                <a:tc>
                  <a:txBody>
                    <a:bodyPr/>
                    <a:lstStyle/>
                    <a:p>
                      <a:pPr rtl="0"/>
                      <a:r>
                        <a:rPr lang="en-GB" b="0" noProof="0" dirty="0">
                          <a:solidFill>
                            <a:schemeClr val="tx1">
                              <a:lumMod val="75000"/>
                              <a:lumOff val="25000"/>
                            </a:schemeClr>
                          </a:solidFill>
                          <a:latin typeface="Avenir Book" panose="02000503020000020003"/>
                        </a:rPr>
                        <a:t>Trading opportunities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rtl="0"/>
                      <a:r>
                        <a:rPr lang="en-GB" b="0" noProof="0" dirty="0">
                          <a:solidFill>
                            <a:schemeClr val="tx1">
                              <a:lumMod val="75000"/>
                              <a:lumOff val="25000"/>
                            </a:schemeClr>
                          </a:solidFill>
                          <a:latin typeface="Avenir Book" panose="02000503020000020003"/>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82490931"/>
                  </a:ext>
                </a:extLst>
              </a:tr>
              <a:tr h="882194">
                <a:tc>
                  <a:txBody>
                    <a:bodyPr/>
                    <a:lstStyle/>
                    <a:p>
                      <a:pPr rtl="0"/>
                      <a:r>
                        <a:rPr lang="en-GB" b="0" noProof="0" dirty="0">
                          <a:solidFill>
                            <a:schemeClr val="tx1">
                              <a:lumMod val="75000"/>
                              <a:lumOff val="25000"/>
                            </a:schemeClr>
                          </a:solidFill>
                          <a:latin typeface="Avenir Book" panose="02000503020000020003"/>
                        </a:rPr>
                        <a:t>Appendix</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rtl="0"/>
                      <a:r>
                        <a:rPr lang="en-GB" b="0" noProof="0" dirty="0">
                          <a:solidFill>
                            <a:schemeClr val="tx1">
                              <a:lumMod val="75000"/>
                              <a:lumOff val="25000"/>
                            </a:schemeClr>
                          </a:solidFill>
                          <a:latin typeface="Avenir Book" panose="02000503020000020003"/>
                        </a:rPr>
                        <a:t>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430451"/>
                  </a:ext>
                </a:extLst>
              </a:tr>
            </a:tbl>
          </a:graphicData>
        </a:graphic>
      </p:graphicFrame>
      <p:pic>
        <p:nvPicPr>
          <p:cNvPr id="7" name="Picture 6" descr="A blue and purple logo&#10;&#10;AI-generated content may be incorrect.">
            <a:extLst>
              <a:ext uri="{FF2B5EF4-FFF2-40B4-BE49-F238E27FC236}">
                <a16:creationId xmlns:a16="http://schemas.microsoft.com/office/drawing/2014/main" id="{DB071ED7-3FC2-9DC8-408F-EB3F125C26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96661" y="154004"/>
            <a:ext cx="441325" cy="441692"/>
          </a:xfrm>
          <a:prstGeom prst="rect">
            <a:avLst/>
          </a:prstGeom>
        </p:spPr>
      </p:pic>
    </p:spTree>
    <p:extLst>
      <p:ext uri="{BB962C8B-B14F-4D97-AF65-F5344CB8AC3E}">
        <p14:creationId xmlns:p14="http://schemas.microsoft.com/office/powerpoint/2010/main" val="30577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8851BD-449A-2BB9-6975-E7356C3F98A9}"/>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9880F5BF-915D-09DF-5A1C-D50E1894921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06" imgH="306" progId="TCLayout.ActiveDocument.1">
                  <p:embed/>
                </p:oleObj>
              </mc:Choice>
              <mc:Fallback>
                <p:oleObj name="think-cell Slide" r:id="rId4" imgW="306" imgH="306" progId="TCLayout.ActiveDocument.1">
                  <p:embed/>
                  <p:pic>
                    <p:nvPicPr>
                      <p:cNvPr id="4" name="think-cell data - do not delete" hidden="1">
                        <a:extLst>
                          <a:ext uri="{FF2B5EF4-FFF2-40B4-BE49-F238E27FC236}">
                            <a16:creationId xmlns:a16="http://schemas.microsoft.com/office/drawing/2014/main" id="{1FA9C191-582F-D191-666E-5F2B52AE65A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cxnSp>
        <p:nvCxnSpPr>
          <p:cNvPr id="3" name="Straight Connector 2">
            <a:extLst>
              <a:ext uri="{FF2B5EF4-FFF2-40B4-BE49-F238E27FC236}">
                <a16:creationId xmlns:a16="http://schemas.microsoft.com/office/drawing/2014/main" id="{745C89FC-D055-342A-B217-C4B9C3B0B427}"/>
              </a:ext>
            </a:extLst>
          </p:cNvPr>
          <p:cNvCxnSpPr/>
          <p:nvPr/>
        </p:nvCxnSpPr>
        <p:spPr>
          <a:xfrm>
            <a:off x="0" y="0"/>
            <a:ext cx="914400" cy="0"/>
          </a:xfrm>
          <a:prstGeom prst="line">
            <a:avLst/>
          </a:prstGeom>
          <a:ln w="0" cap="flat" cmpd="sng" algn="ctr">
            <a:solidFill>
              <a:srgbClr val="FBFFFF"/>
            </a:solidFill>
            <a:prstDash val="solid"/>
            <a:miter lim="800000"/>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object 4">
            <a:extLst>
              <a:ext uri="{FF2B5EF4-FFF2-40B4-BE49-F238E27FC236}">
                <a16:creationId xmlns:a16="http://schemas.microsoft.com/office/drawing/2014/main" id="{FA61465C-6460-818D-E11C-32DBD916C6B2}"/>
              </a:ext>
            </a:extLst>
          </p:cNvPr>
          <p:cNvSpPr/>
          <p:nvPr/>
        </p:nvSpPr>
        <p:spPr>
          <a:xfrm>
            <a:off x="354011" y="592524"/>
            <a:ext cx="11483975" cy="0"/>
          </a:xfrm>
          <a:custGeom>
            <a:avLst/>
            <a:gdLst/>
            <a:ahLst/>
            <a:cxnLst/>
            <a:rect l="l" t="t" r="r" b="b"/>
            <a:pathLst>
              <a:path w="11483975">
                <a:moveTo>
                  <a:pt x="0" y="0"/>
                </a:moveTo>
                <a:lnTo>
                  <a:pt x="11483976" y="1"/>
                </a:lnTo>
              </a:path>
            </a:pathLst>
          </a:custGeom>
          <a:ln w="6350">
            <a:solidFill>
              <a:schemeClr val="tx1">
                <a:lumMod val="75000"/>
                <a:lumOff val="25000"/>
              </a:schemeClr>
            </a:solidFill>
          </a:ln>
        </p:spPr>
        <p:txBody>
          <a:bodyPr wrap="square" lIns="0" tIns="0" rIns="0" bIns="0" rtlCol="0"/>
          <a:lstStyle/>
          <a:p>
            <a:endParaRPr lang="en-GB" b="1" noProof="0" dirty="0"/>
          </a:p>
        </p:txBody>
      </p:sp>
      <p:sp>
        <p:nvSpPr>
          <p:cNvPr id="38" name="Slide Number Placeholder 154">
            <a:extLst>
              <a:ext uri="{FF2B5EF4-FFF2-40B4-BE49-F238E27FC236}">
                <a16:creationId xmlns:a16="http://schemas.microsoft.com/office/drawing/2014/main" id="{F11C4BAC-4631-7BD9-889F-01F13D80D10B}"/>
              </a:ext>
            </a:extLst>
          </p:cNvPr>
          <p:cNvSpPr>
            <a:spLocks noGrp="1"/>
          </p:cNvSpPr>
          <p:nvPr>
            <p:ph type="sldNum" sz="quarter" idx="12"/>
          </p:nvPr>
        </p:nvSpPr>
        <p:spPr>
          <a:xfrm>
            <a:off x="4724400" y="115094"/>
            <a:ext cx="2743200" cy="365125"/>
          </a:xfrm>
        </p:spPr>
        <p:txBody>
          <a:bodyPr/>
          <a:lstStyle/>
          <a:p>
            <a:fld id="{A65A0187-701F-4CA4-83A1-DEC26A7DC831}" type="slidenum">
              <a:rPr lang="en-GB" noProof="0" smtClean="0"/>
              <a:pPr/>
              <a:t>3</a:t>
            </a:fld>
            <a:endParaRPr lang="en-GB" noProof="0" dirty="0"/>
          </a:p>
        </p:txBody>
      </p:sp>
      <p:sp>
        <p:nvSpPr>
          <p:cNvPr id="20" name="TextBox 19">
            <a:extLst>
              <a:ext uri="{FF2B5EF4-FFF2-40B4-BE49-F238E27FC236}">
                <a16:creationId xmlns:a16="http://schemas.microsoft.com/office/drawing/2014/main" id="{3B6AA550-3DDA-48B3-5F1A-2A53D2195ABF}"/>
              </a:ext>
            </a:extLst>
          </p:cNvPr>
          <p:cNvSpPr txBox="1"/>
          <p:nvPr/>
        </p:nvSpPr>
        <p:spPr>
          <a:xfrm>
            <a:off x="382243" y="621319"/>
            <a:ext cx="9616385" cy="615553"/>
          </a:xfrm>
          <a:prstGeom prst="rect">
            <a:avLst/>
          </a:prstGeom>
          <a:noFill/>
        </p:spPr>
        <p:txBody>
          <a:bodyPr wrap="square" rtlCol="0">
            <a:spAutoFit/>
          </a:bodyPr>
          <a:lstStyle/>
          <a:p>
            <a:r>
              <a:rPr lang="en-GB" sz="3400" b="1" dirty="0">
                <a:solidFill>
                  <a:schemeClr val="tx2"/>
                </a:solidFill>
                <a:latin typeface="Avenir Book" panose="02000503020000020003"/>
                <a:ea typeface="Lato Black" charset="0"/>
                <a:cs typeface="Lato Black" charset="0"/>
              </a:rPr>
              <a:t>US Treasury market summary</a:t>
            </a:r>
            <a:endParaRPr lang="en-GB" sz="3400" b="1" noProof="0" dirty="0">
              <a:solidFill>
                <a:schemeClr val="tx2"/>
              </a:solidFill>
              <a:latin typeface="Avenir Book" panose="02000503020000020003"/>
              <a:ea typeface="Lato Black" charset="0"/>
              <a:cs typeface="Lato Black" charset="0"/>
            </a:endParaRPr>
          </a:p>
        </p:txBody>
      </p:sp>
      <p:pic>
        <p:nvPicPr>
          <p:cNvPr id="21" name="Picture 20" descr="A blue and purple logo&#10;&#10;AI-generated content may be incorrect.">
            <a:extLst>
              <a:ext uri="{FF2B5EF4-FFF2-40B4-BE49-F238E27FC236}">
                <a16:creationId xmlns:a16="http://schemas.microsoft.com/office/drawing/2014/main" id="{C46E0654-C31B-BF88-6B43-05720A4DAB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96661" y="154004"/>
            <a:ext cx="441325" cy="441692"/>
          </a:xfrm>
          <a:prstGeom prst="rect">
            <a:avLst/>
          </a:prstGeom>
        </p:spPr>
      </p:pic>
      <p:sp>
        <p:nvSpPr>
          <p:cNvPr id="2" name="Title 1">
            <a:extLst>
              <a:ext uri="{FF2B5EF4-FFF2-40B4-BE49-F238E27FC236}">
                <a16:creationId xmlns:a16="http://schemas.microsoft.com/office/drawing/2014/main" id="{D7A40D2C-64D8-0EF5-F92D-5672AEA36869}"/>
              </a:ext>
            </a:extLst>
          </p:cNvPr>
          <p:cNvSpPr txBox="1">
            <a:spLocks/>
          </p:cNvSpPr>
          <p:nvPr/>
        </p:nvSpPr>
        <p:spPr>
          <a:xfrm>
            <a:off x="508923" y="1221975"/>
            <a:ext cx="11082528" cy="517217"/>
          </a:xfrm>
          <a:prstGeom prst="rect">
            <a:avLst/>
          </a:prstGeom>
        </p:spPr>
        <p:txBody>
          <a:bodyPr vert="horz" lIns="36000" tIns="36000" rIns="36000" bIns="3600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GB" sz="1800" dirty="0">
                <a:solidFill>
                  <a:schemeClr val="tx1">
                    <a:lumMod val="75000"/>
                    <a:lumOff val="25000"/>
                  </a:schemeClr>
                </a:solidFill>
                <a:latin typeface="Avenir Next LT Pro" panose="020B0504020202020204" pitchFamily="34" charset="0"/>
                <a:ea typeface="+mn-ea"/>
                <a:cs typeface="+mn-cs"/>
              </a:rPr>
              <a:t>The US Treasury plays a prominent role in day-to-day running of the global economy</a:t>
            </a:r>
            <a:endParaRPr lang="en-US" sz="1800" dirty="0">
              <a:solidFill>
                <a:schemeClr val="tx1">
                  <a:lumMod val="75000"/>
                  <a:lumOff val="25000"/>
                </a:schemeClr>
              </a:solidFill>
              <a:latin typeface="Avenir Next LT Pro" panose="020B0504020202020204" pitchFamily="34" charset="0"/>
              <a:ea typeface="+mn-ea"/>
              <a:cs typeface="+mn-cs"/>
            </a:endParaRPr>
          </a:p>
        </p:txBody>
      </p:sp>
      <p:grpSp>
        <p:nvGrpSpPr>
          <p:cNvPr id="34" name="Group 33">
            <a:extLst>
              <a:ext uri="{FF2B5EF4-FFF2-40B4-BE49-F238E27FC236}">
                <a16:creationId xmlns:a16="http://schemas.microsoft.com/office/drawing/2014/main" id="{C2FB797A-41B8-E49A-6011-4279FD6101AA}"/>
              </a:ext>
            </a:extLst>
          </p:cNvPr>
          <p:cNvGrpSpPr/>
          <p:nvPr/>
        </p:nvGrpSpPr>
        <p:grpSpPr>
          <a:xfrm>
            <a:off x="552227" y="1827902"/>
            <a:ext cx="11087547" cy="4746153"/>
            <a:chOff x="559200" y="1827902"/>
            <a:chExt cx="11087547" cy="4746153"/>
          </a:xfrm>
        </p:grpSpPr>
        <p:sp>
          <p:nvSpPr>
            <p:cNvPr id="12" name="Rounded Rectangle 15">
              <a:extLst>
                <a:ext uri="{FF2B5EF4-FFF2-40B4-BE49-F238E27FC236}">
                  <a16:creationId xmlns:a16="http://schemas.microsoft.com/office/drawing/2014/main" id="{FAC7F0C2-F1C0-49C5-3D9F-655F19818F78}"/>
                </a:ext>
              </a:extLst>
            </p:cNvPr>
            <p:cNvSpPr/>
            <p:nvPr/>
          </p:nvSpPr>
          <p:spPr>
            <a:xfrm>
              <a:off x="559200" y="1827902"/>
              <a:ext cx="11082528" cy="537569"/>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noProof="0" dirty="0">
                  <a:solidFill>
                    <a:schemeClr val="tx1">
                      <a:lumMod val="75000"/>
                      <a:lumOff val="25000"/>
                    </a:schemeClr>
                  </a:solidFill>
                  <a:latin typeface="Avenir Next LT Pro" panose="020B0504020202020204" pitchFamily="34" charset="0"/>
                </a:rPr>
                <a:t>The U.S. Treasury, part of the federal government, manages the nation’s finances by collecting taxes, issuing debt to fund government operations, producing currency, and advising the government on economic and fiscal policy</a:t>
              </a:r>
              <a:endParaRPr lang="en-GB" sz="1200" b="1" noProof="0" dirty="0">
                <a:solidFill>
                  <a:schemeClr val="tx1"/>
                </a:solidFill>
                <a:latin typeface="Avenir Next LT Pro" panose="020B0504020202020204" pitchFamily="34" charset="0"/>
              </a:endParaRPr>
            </a:p>
          </p:txBody>
        </p:sp>
        <p:sp>
          <p:nvSpPr>
            <p:cNvPr id="14" name="Rounded Rectangle 13">
              <a:extLst>
                <a:ext uri="{FF2B5EF4-FFF2-40B4-BE49-F238E27FC236}">
                  <a16:creationId xmlns:a16="http://schemas.microsoft.com/office/drawing/2014/main" id="{425529A8-1B30-AC88-A6CA-960F1E7E9CFC}"/>
                </a:ext>
              </a:extLst>
            </p:cNvPr>
            <p:cNvSpPr/>
            <p:nvPr/>
          </p:nvSpPr>
          <p:spPr>
            <a:xfrm>
              <a:off x="559200" y="3236174"/>
              <a:ext cx="5176800" cy="3337881"/>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28600" indent="-228600">
                <a:spcBef>
                  <a:spcPts val="600"/>
                </a:spcBef>
                <a:spcAft>
                  <a:spcPts val="600"/>
                </a:spcAft>
                <a:buFont typeface="+mj-lt"/>
                <a:buAutoNum type="arabicPeriod"/>
              </a:pPr>
              <a:r>
                <a:rPr lang="en-GB" sz="1200" b="1" noProof="0" dirty="0">
                  <a:solidFill>
                    <a:schemeClr val="tx1">
                      <a:lumMod val="75000"/>
                      <a:lumOff val="25000"/>
                    </a:schemeClr>
                  </a:solidFill>
                  <a:latin typeface="Avenir Next LT Pro" panose="020B0504020202020204" pitchFamily="34" charset="0"/>
                </a:rPr>
                <a:t>Debt management</a:t>
              </a:r>
              <a:r>
                <a:rPr lang="en-GB" sz="1200" b="1" dirty="0">
                  <a:solidFill>
                    <a:schemeClr val="tx1"/>
                  </a:solidFill>
                  <a:latin typeface="Avenir Next LT Pro" panose="020B0504020202020204" pitchFamily="34" charset="0"/>
                </a:rPr>
                <a:t>: </a:t>
              </a:r>
              <a:r>
                <a:rPr lang="en-GB" sz="1200" dirty="0">
                  <a:solidFill>
                    <a:schemeClr val="tx1">
                      <a:lumMod val="75000"/>
                      <a:lumOff val="25000"/>
                    </a:schemeClr>
                  </a:solidFill>
                  <a:latin typeface="Avenir Next LT Pro" panose="020B0504020202020204" pitchFamily="34" charset="0"/>
                  <a:cs typeface="Times New Roman" panose="02020603050405020304" pitchFamily="18" charset="0"/>
                </a:rPr>
                <a:t>Responsible for issuing</a:t>
              </a:r>
              <a:r>
                <a:rPr lang="en-GB" sz="1200" noProof="0" dirty="0">
                  <a:solidFill>
                    <a:schemeClr val="tx1">
                      <a:lumMod val="75000"/>
                      <a:lumOff val="25000"/>
                    </a:schemeClr>
                  </a:solidFill>
                  <a:effectLst/>
                  <a:latin typeface="Avenir Next LT Pro" panose="020B0504020202020204" pitchFamily="34" charset="0"/>
                  <a:ea typeface="Aptos" panose="020B0004020202020204" pitchFamily="34" charset="0"/>
                  <a:cs typeface="Times New Roman" panose="02020603050405020304" pitchFamily="18" charset="0"/>
                </a:rPr>
                <a:t> Treasury securities to raise funds for government spending and refinance debt</a:t>
              </a:r>
            </a:p>
            <a:p>
              <a:pPr marL="228600" indent="-228600">
                <a:spcBef>
                  <a:spcPts val="600"/>
                </a:spcBef>
                <a:spcAft>
                  <a:spcPts val="600"/>
                </a:spcAft>
                <a:buFont typeface="+mj-lt"/>
                <a:buAutoNum type="arabicPeriod"/>
              </a:pPr>
              <a:r>
                <a:rPr lang="en-GB" sz="1200" b="1" noProof="0" dirty="0">
                  <a:solidFill>
                    <a:schemeClr val="tx1">
                      <a:lumMod val="75000"/>
                      <a:lumOff val="25000"/>
                    </a:schemeClr>
                  </a:solidFill>
                  <a:latin typeface="Avenir Next LT Pro" panose="020B0504020202020204" pitchFamily="34" charset="0"/>
                  <a:cs typeface="Times New Roman" panose="02020603050405020304" pitchFamily="18" charset="0"/>
                </a:rPr>
                <a:t>Revenue collection: </a:t>
              </a:r>
              <a:r>
                <a:rPr lang="en-GB" sz="1200" dirty="0">
                  <a:solidFill>
                    <a:schemeClr val="tx1">
                      <a:lumMod val="75000"/>
                      <a:lumOff val="25000"/>
                    </a:schemeClr>
                  </a:solidFill>
                  <a:latin typeface="Avenir Next LT Pro" panose="020B0504020202020204" pitchFamily="34" charset="0"/>
                  <a:ea typeface="Aptos" panose="020B0004020202020204" pitchFamily="34" charset="0"/>
                  <a:cs typeface="Times New Roman" panose="02020603050405020304" pitchFamily="18" charset="0"/>
                </a:rPr>
                <a:t>Collects taxes and other revenues through the IRS (Internal Revenue Service)</a:t>
              </a:r>
            </a:p>
            <a:p>
              <a:pPr marL="228600" indent="-228600">
                <a:spcBef>
                  <a:spcPts val="600"/>
                </a:spcBef>
                <a:spcAft>
                  <a:spcPts val="600"/>
                </a:spcAft>
                <a:buFont typeface="+mj-lt"/>
                <a:buAutoNum type="arabicPeriod"/>
              </a:pPr>
              <a:r>
                <a:rPr lang="en-GB" sz="1200" b="1" dirty="0">
                  <a:solidFill>
                    <a:schemeClr val="tx1">
                      <a:lumMod val="75000"/>
                      <a:lumOff val="25000"/>
                    </a:schemeClr>
                  </a:solidFill>
                  <a:latin typeface="Avenir Next LT Pro" panose="020B0504020202020204" pitchFamily="34" charset="0"/>
                  <a:ea typeface="Aptos" panose="020B0004020202020204" pitchFamily="34" charset="0"/>
                  <a:cs typeface="Times New Roman" panose="02020603050405020304" pitchFamily="18" charset="0"/>
                </a:rPr>
                <a:t>Currency production: </a:t>
              </a:r>
              <a:r>
                <a:rPr lang="en-GB" sz="1200" dirty="0">
                  <a:solidFill>
                    <a:schemeClr val="tx1">
                      <a:lumMod val="75000"/>
                      <a:lumOff val="25000"/>
                    </a:schemeClr>
                  </a:solidFill>
                  <a:latin typeface="Avenir Next LT Pro" panose="020B0504020202020204" pitchFamily="34" charset="0"/>
                  <a:ea typeface="Aptos" panose="020B0004020202020204" pitchFamily="34" charset="0"/>
                  <a:cs typeface="Times New Roman" panose="02020603050405020304" pitchFamily="18" charset="0"/>
                </a:rPr>
                <a:t>Designs and produces US currency (notes) and coins</a:t>
              </a:r>
            </a:p>
            <a:p>
              <a:pPr marL="228600" indent="-228600">
                <a:spcBef>
                  <a:spcPts val="600"/>
                </a:spcBef>
                <a:spcAft>
                  <a:spcPts val="600"/>
                </a:spcAft>
                <a:buFont typeface="+mj-lt"/>
                <a:buAutoNum type="arabicPeriod"/>
              </a:pPr>
              <a:r>
                <a:rPr lang="en-GB" sz="1200" b="1" dirty="0">
                  <a:solidFill>
                    <a:schemeClr val="tx1">
                      <a:lumMod val="75000"/>
                      <a:lumOff val="25000"/>
                    </a:schemeClr>
                  </a:solidFill>
                  <a:latin typeface="Avenir Next LT Pro" panose="020B0504020202020204" pitchFamily="34" charset="0"/>
                  <a:cs typeface="Times New Roman" panose="02020603050405020304" pitchFamily="18" charset="0"/>
                </a:rPr>
                <a:t>Fiscal policy: </a:t>
              </a:r>
              <a:r>
                <a:rPr lang="en-GB" sz="1200" dirty="0">
                  <a:solidFill>
                    <a:schemeClr val="tx1">
                      <a:lumMod val="75000"/>
                      <a:lumOff val="25000"/>
                    </a:schemeClr>
                  </a:solidFill>
                  <a:latin typeface="Avenir Next LT Pro" panose="020B0504020202020204" pitchFamily="34" charset="0"/>
                  <a:ea typeface="Aptos" panose="020B0004020202020204" pitchFamily="34" charset="0"/>
                  <a:cs typeface="Times New Roman" panose="02020603050405020304" pitchFamily="18" charset="0"/>
                </a:rPr>
                <a:t>Provides advice on economic policy, fiscal policy and financial stability</a:t>
              </a:r>
              <a:endParaRPr lang="en-GB" sz="1200" b="1" dirty="0">
                <a:solidFill>
                  <a:schemeClr val="tx1">
                    <a:lumMod val="75000"/>
                    <a:lumOff val="25000"/>
                  </a:schemeClr>
                </a:solidFill>
                <a:latin typeface="Avenir Next LT Pro" panose="020B0504020202020204" pitchFamily="34" charset="0"/>
              </a:endParaRPr>
            </a:p>
            <a:p>
              <a:pPr marL="228600" indent="-228600">
                <a:spcBef>
                  <a:spcPts val="600"/>
                </a:spcBef>
                <a:spcAft>
                  <a:spcPts val="600"/>
                </a:spcAft>
                <a:buFont typeface="+mj-lt"/>
                <a:buAutoNum type="arabicPeriod"/>
              </a:pPr>
              <a:r>
                <a:rPr lang="en-GB" sz="1200" b="1" dirty="0">
                  <a:solidFill>
                    <a:schemeClr val="tx1">
                      <a:lumMod val="75000"/>
                      <a:lumOff val="25000"/>
                    </a:schemeClr>
                  </a:solidFill>
                  <a:latin typeface="Avenir Next LT Pro" panose="020B0504020202020204" pitchFamily="34" charset="0"/>
                </a:rPr>
                <a:t>Enforcement &amp; oversight: </a:t>
              </a:r>
              <a:r>
                <a:rPr lang="en-GB" sz="1200" dirty="0">
                  <a:solidFill>
                    <a:schemeClr val="tx1">
                      <a:lumMod val="75000"/>
                      <a:lumOff val="25000"/>
                    </a:schemeClr>
                  </a:solidFill>
                  <a:latin typeface="Avenir Next LT Pro" panose="020B0504020202020204" pitchFamily="34" charset="0"/>
                  <a:ea typeface="Aptos" panose="020B0004020202020204" pitchFamily="34" charset="0"/>
                  <a:cs typeface="Times New Roman" panose="02020603050405020304" pitchFamily="18" charset="0"/>
                </a:rPr>
                <a:t>Enforces laws related to financial crimes ensuring compliance with regulations</a:t>
              </a:r>
              <a:endParaRPr lang="en-GB" sz="1200" b="1" dirty="0">
                <a:solidFill>
                  <a:schemeClr val="tx1">
                    <a:lumMod val="75000"/>
                    <a:lumOff val="25000"/>
                  </a:schemeClr>
                </a:solidFill>
                <a:latin typeface="Avenir Next LT Pro" panose="020B0504020202020204" pitchFamily="34" charset="0"/>
              </a:endParaRPr>
            </a:p>
            <a:p>
              <a:pPr marL="228600" indent="-228600">
                <a:spcBef>
                  <a:spcPts val="600"/>
                </a:spcBef>
                <a:spcAft>
                  <a:spcPts val="600"/>
                </a:spcAft>
                <a:buFont typeface="+mj-lt"/>
                <a:buAutoNum type="arabicPeriod"/>
              </a:pPr>
              <a:r>
                <a:rPr lang="en-GB" sz="1200" b="1" dirty="0">
                  <a:solidFill>
                    <a:schemeClr val="tx1">
                      <a:lumMod val="75000"/>
                      <a:lumOff val="25000"/>
                    </a:schemeClr>
                  </a:solidFill>
                  <a:latin typeface="Avenir Next LT Pro" panose="020B0504020202020204" pitchFamily="34" charset="0"/>
                </a:rPr>
                <a:t>Management of finances: </a:t>
              </a:r>
              <a:r>
                <a:rPr lang="en-GB" sz="1200" dirty="0">
                  <a:solidFill>
                    <a:schemeClr val="tx1">
                      <a:lumMod val="75000"/>
                      <a:lumOff val="25000"/>
                    </a:schemeClr>
                  </a:solidFill>
                  <a:latin typeface="Avenir Next LT Pro" panose="020B0504020202020204" pitchFamily="34" charset="0"/>
                  <a:ea typeface="Aptos" panose="020B0004020202020204" pitchFamily="34" charset="0"/>
                  <a:cs typeface="Times New Roman" panose="02020603050405020304" pitchFamily="18" charset="0"/>
                </a:rPr>
                <a:t>Manages the federal government’s cash flow and accounts, including payments &amp; receipts</a:t>
              </a:r>
              <a:endParaRPr lang="en-GB" sz="1200" b="1" dirty="0">
                <a:solidFill>
                  <a:schemeClr val="tx1">
                    <a:lumMod val="75000"/>
                    <a:lumOff val="25000"/>
                  </a:schemeClr>
                </a:solidFill>
                <a:latin typeface="Avenir Next LT Pro" panose="020B0504020202020204" pitchFamily="34" charset="0"/>
              </a:endParaRPr>
            </a:p>
            <a:p>
              <a:pPr marL="228600" indent="-228600">
                <a:buFont typeface="+mj-lt"/>
                <a:buAutoNum type="arabicPeriod"/>
              </a:pPr>
              <a:endParaRPr lang="en-GB" sz="1200" b="1" noProof="0" dirty="0">
                <a:solidFill>
                  <a:schemeClr val="tx1">
                    <a:lumMod val="75000"/>
                    <a:lumOff val="25000"/>
                  </a:schemeClr>
                </a:solidFill>
                <a:latin typeface="Avenir Next LT Pro" panose="020B0504020202020204" pitchFamily="34" charset="0"/>
              </a:endParaRPr>
            </a:p>
          </p:txBody>
        </p:sp>
        <p:sp>
          <p:nvSpPr>
            <p:cNvPr id="89" name="Rounded Rectangle 15">
              <a:extLst>
                <a:ext uri="{FF2B5EF4-FFF2-40B4-BE49-F238E27FC236}">
                  <a16:creationId xmlns:a16="http://schemas.microsoft.com/office/drawing/2014/main" id="{463B449C-4433-2D72-72AF-37F1E5AD813A}"/>
                </a:ext>
              </a:extLst>
            </p:cNvPr>
            <p:cNvSpPr/>
            <p:nvPr/>
          </p:nvSpPr>
          <p:spPr>
            <a:xfrm>
              <a:off x="559200" y="2542419"/>
              <a:ext cx="5176800" cy="415088"/>
            </a:xfrm>
            <a:prstGeom prst="roundRect">
              <a:avLst/>
            </a:prstGeom>
            <a:solidFill>
              <a:srgbClr val="44546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bg1"/>
                  </a:solidFill>
                  <a:latin typeface="Avenir Next LT Pro" panose="020B0504020202020204" pitchFamily="34" charset="0"/>
                </a:rPr>
                <a:t>Primary functions</a:t>
              </a:r>
              <a:endParaRPr lang="en-GB" sz="1200" b="1" dirty="0">
                <a:solidFill>
                  <a:schemeClr val="bg1"/>
                </a:solidFill>
                <a:latin typeface="Avenir Next LT Pro" panose="020B0504020202020204" pitchFamily="34" charset="0"/>
                <a:ea typeface="Aptos" panose="020B0004020202020204" pitchFamily="34" charset="0"/>
                <a:cs typeface="Times New Roman" panose="02020603050405020304" pitchFamily="18" charset="0"/>
              </a:endParaRPr>
            </a:p>
          </p:txBody>
        </p:sp>
        <p:sp>
          <p:nvSpPr>
            <p:cNvPr id="15" name="Rounded Rectangle 15">
              <a:extLst>
                <a:ext uri="{FF2B5EF4-FFF2-40B4-BE49-F238E27FC236}">
                  <a16:creationId xmlns:a16="http://schemas.microsoft.com/office/drawing/2014/main" id="{C0E260E2-E7ED-1E3E-8C3B-096EA43BF042}"/>
                </a:ext>
              </a:extLst>
            </p:cNvPr>
            <p:cNvSpPr/>
            <p:nvPr/>
          </p:nvSpPr>
          <p:spPr>
            <a:xfrm>
              <a:off x="6469947" y="2542419"/>
              <a:ext cx="5176800" cy="415088"/>
            </a:xfrm>
            <a:prstGeom prst="roundRect">
              <a:avLst/>
            </a:prstGeom>
            <a:solidFill>
              <a:srgbClr val="44546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bg1"/>
                  </a:solidFill>
                  <a:latin typeface="Avenir Next LT Pro" panose="020B0504020202020204" pitchFamily="34" charset="0"/>
                </a:rPr>
                <a:t>Relevance to TP ICAP</a:t>
              </a:r>
              <a:endParaRPr lang="en-GB" sz="1200" b="1" dirty="0">
                <a:solidFill>
                  <a:schemeClr val="bg1"/>
                </a:solidFill>
                <a:latin typeface="Avenir Next LT Pro" panose="020B0504020202020204" pitchFamily="34" charset="0"/>
                <a:ea typeface="Aptos" panose="020B0004020202020204" pitchFamily="34" charset="0"/>
                <a:cs typeface="Times New Roman" panose="02020603050405020304" pitchFamily="18" charset="0"/>
              </a:endParaRPr>
            </a:p>
          </p:txBody>
        </p:sp>
        <p:grpSp>
          <p:nvGrpSpPr>
            <p:cNvPr id="33" name="Group 32">
              <a:extLst>
                <a:ext uri="{FF2B5EF4-FFF2-40B4-BE49-F238E27FC236}">
                  <a16:creationId xmlns:a16="http://schemas.microsoft.com/office/drawing/2014/main" id="{193C1DE1-073A-51E4-3936-220891018E0A}"/>
                </a:ext>
              </a:extLst>
            </p:cNvPr>
            <p:cNvGrpSpPr/>
            <p:nvPr/>
          </p:nvGrpSpPr>
          <p:grpSpPr>
            <a:xfrm>
              <a:off x="6470707" y="5044448"/>
              <a:ext cx="5175280" cy="1529607"/>
              <a:chOff x="6470707" y="5044448"/>
              <a:chExt cx="5175280" cy="1529607"/>
            </a:xfrm>
          </p:grpSpPr>
          <p:grpSp>
            <p:nvGrpSpPr>
              <p:cNvPr id="29" name="Group 28">
                <a:extLst>
                  <a:ext uri="{FF2B5EF4-FFF2-40B4-BE49-F238E27FC236}">
                    <a16:creationId xmlns:a16="http://schemas.microsoft.com/office/drawing/2014/main" id="{DBF913A3-4556-15A4-B9B3-D44670394E7B}"/>
                  </a:ext>
                </a:extLst>
              </p:cNvPr>
              <p:cNvGrpSpPr/>
              <p:nvPr/>
            </p:nvGrpSpPr>
            <p:grpSpPr>
              <a:xfrm>
                <a:off x="9218221" y="5044448"/>
                <a:ext cx="2427766" cy="1529607"/>
                <a:chOff x="9218981" y="5044448"/>
                <a:chExt cx="2427766" cy="1529607"/>
              </a:xfrm>
            </p:grpSpPr>
            <p:sp>
              <p:nvSpPr>
                <p:cNvPr id="10" name="Rounded Rectangle 13">
                  <a:extLst>
                    <a:ext uri="{FF2B5EF4-FFF2-40B4-BE49-F238E27FC236}">
                      <a16:creationId xmlns:a16="http://schemas.microsoft.com/office/drawing/2014/main" id="{C8C05917-96E4-700C-E75E-CC62177F8789}"/>
                    </a:ext>
                  </a:extLst>
                </p:cNvPr>
                <p:cNvSpPr/>
                <p:nvPr/>
              </p:nvSpPr>
              <p:spPr>
                <a:xfrm>
                  <a:off x="9218981" y="5044448"/>
                  <a:ext cx="2427766" cy="1529607"/>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b="1" noProof="0" dirty="0">
                    <a:solidFill>
                      <a:schemeClr val="tx1">
                        <a:lumMod val="75000"/>
                        <a:lumOff val="25000"/>
                      </a:schemeClr>
                    </a:solidFill>
                    <a:latin typeface="Avenir Next LT Pro" panose="020B0504020202020204" pitchFamily="34" charset="0"/>
                  </a:endParaRPr>
                </a:p>
                <a:p>
                  <a:pPr algn="ctr"/>
                  <a:endParaRPr lang="en-GB" sz="1200" b="1" dirty="0">
                    <a:solidFill>
                      <a:schemeClr val="tx1">
                        <a:lumMod val="75000"/>
                        <a:lumOff val="25000"/>
                      </a:schemeClr>
                    </a:solidFill>
                    <a:latin typeface="Avenir Next LT Pro" panose="020B0504020202020204" pitchFamily="34" charset="0"/>
                  </a:endParaRPr>
                </a:p>
                <a:p>
                  <a:pPr algn="ctr"/>
                  <a:r>
                    <a:rPr lang="en-GB" sz="1200" b="1" noProof="0" dirty="0">
                      <a:solidFill>
                        <a:schemeClr val="tx1">
                          <a:lumMod val="75000"/>
                          <a:lumOff val="25000"/>
                        </a:schemeClr>
                      </a:solidFill>
                      <a:latin typeface="Avenir Next LT Pro" panose="020B0504020202020204" pitchFamily="34" charset="0"/>
                    </a:rPr>
                    <a:t>REPO collateral</a:t>
                  </a:r>
                </a:p>
                <a:p>
                  <a:pPr algn="ctr"/>
                  <a:endParaRPr lang="en-GB" sz="1200" b="1" noProof="0" dirty="0">
                    <a:solidFill>
                      <a:schemeClr val="tx1"/>
                    </a:solidFill>
                    <a:latin typeface="Avenir Next LT Pro" panose="020B0504020202020204" pitchFamily="34" charset="0"/>
                  </a:endParaRPr>
                </a:p>
                <a:p>
                  <a:pPr algn="ctr"/>
                  <a:r>
                    <a:rPr lang="en-GB" sz="1200" dirty="0">
                      <a:solidFill>
                        <a:schemeClr val="tx1">
                          <a:lumMod val="75000"/>
                          <a:lumOff val="25000"/>
                        </a:schemeClr>
                      </a:solidFill>
                      <a:latin typeface="Avenir Next LT Pro" panose="020B0504020202020204" pitchFamily="34" charset="0"/>
                      <a:ea typeface="Aptos" panose="020B0004020202020204" pitchFamily="34" charset="0"/>
                      <a:cs typeface="Times New Roman" panose="02020603050405020304" pitchFamily="18" charset="0"/>
                    </a:rPr>
                    <a:t>Treasuries are key collateral in the repo market for ICAP</a:t>
                  </a:r>
                  <a:endParaRPr lang="en-GB" sz="1200" b="1" noProof="0" dirty="0">
                    <a:solidFill>
                      <a:schemeClr val="tx1">
                        <a:lumMod val="75000"/>
                        <a:lumOff val="25000"/>
                      </a:schemeClr>
                    </a:solidFill>
                    <a:latin typeface="Avenir Next LT Pro" panose="020B0504020202020204" pitchFamily="34" charset="0"/>
                  </a:endParaRPr>
                </a:p>
              </p:txBody>
            </p:sp>
            <p:pic>
              <p:nvPicPr>
                <p:cNvPr id="19" name="Graphic 18" descr="Document with solid fill">
                  <a:extLst>
                    <a:ext uri="{FF2B5EF4-FFF2-40B4-BE49-F238E27FC236}">
                      <a16:creationId xmlns:a16="http://schemas.microsoft.com/office/drawing/2014/main" id="{358888C8-C5DC-82AD-E02C-F23840FD4A0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162864" y="5070236"/>
                  <a:ext cx="540000" cy="540000"/>
                </a:xfrm>
                <a:prstGeom prst="rect">
                  <a:avLst/>
                </a:prstGeom>
              </p:spPr>
            </p:pic>
          </p:grpSp>
          <p:grpSp>
            <p:nvGrpSpPr>
              <p:cNvPr id="28" name="Group 27">
                <a:extLst>
                  <a:ext uri="{FF2B5EF4-FFF2-40B4-BE49-F238E27FC236}">
                    <a16:creationId xmlns:a16="http://schemas.microsoft.com/office/drawing/2014/main" id="{F402D4BC-D145-93AB-A536-58DC8BFF2F93}"/>
                  </a:ext>
                </a:extLst>
              </p:cNvPr>
              <p:cNvGrpSpPr/>
              <p:nvPr/>
            </p:nvGrpSpPr>
            <p:grpSpPr>
              <a:xfrm>
                <a:off x="6470707" y="5044448"/>
                <a:ext cx="2427766" cy="1529607"/>
                <a:chOff x="6469947" y="5044448"/>
                <a:chExt cx="2427766" cy="1529607"/>
              </a:xfrm>
            </p:grpSpPr>
            <p:sp>
              <p:nvSpPr>
                <p:cNvPr id="9" name="Rounded Rectangle 13">
                  <a:extLst>
                    <a:ext uri="{FF2B5EF4-FFF2-40B4-BE49-F238E27FC236}">
                      <a16:creationId xmlns:a16="http://schemas.microsoft.com/office/drawing/2014/main" id="{D9D71F6F-3487-C068-D818-0E949DAC02FC}"/>
                    </a:ext>
                  </a:extLst>
                </p:cNvPr>
                <p:cNvSpPr/>
                <p:nvPr/>
              </p:nvSpPr>
              <p:spPr>
                <a:xfrm>
                  <a:off x="6469947" y="5044448"/>
                  <a:ext cx="2427766" cy="1529607"/>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b="1" noProof="0" dirty="0">
                    <a:solidFill>
                      <a:schemeClr val="tx1">
                        <a:lumMod val="75000"/>
                        <a:lumOff val="25000"/>
                      </a:schemeClr>
                    </a:solidFill>
                    <a:latin typeface="Avenir Next LT Pro" panose="020B0504020202020204" pitchFamily="34" charset="0"/>
                  </a:endParaRPr>
                </a:p>
                <a:p>
                  <a:pPr algn="ctr"/>
                  <a:endParaRPr lang="en-GB" sz="1200" b="1" dirty="0">
                    <a:solidFill>
                      <a:schemeClr val="tx1">
                        <a:lumMod val="75000"/>
                        <a:lumOff val="25000"/>
                      </a:schemeClr>
                    </a:solidFill>
                    <a:latin typeface="Avenir Next LT Pro" panose="020B0504020202020204" pitchFamily="34" charset="0"/>
                  </a:endParaRPr>
                </a:p>
                <a:p>
                  <a:pPr algn="ctr"/>
                  <a:r>
                    <a:rPr lang="en-GB" sz="1200" b="1" noProof="0" dirty="0">
                      <a:solidFill>
                        <a:schemeClr val="tx1">
                          <a:lumMod val="75000"/>
                          <a:lumOff val="25000"/>
                        </a:schemeClr>
                      </a:solidFill>
                      <a:latin typeface="Avenir Next LT Pro" panose="020B0504020202020204" pitchFamily="34" charset="0"/>
                    </a:rPr>
                    <a:t>Volatility boosts trade</a:t>
                  </a:r>
                </a:p>
                <a:p>
                  <a:pPr algn="ctr"/>
                  <a:endParaRPr lang="en-GB" sz="1200" b="1" noProof="0" dirty="0">
                    <a:solidFill>
                      <a:schemeClr val="tx1"/>
                    </a:solidFill>
                    <a:latin typeface="Avenir Next LT Pro" panose="020B0504020202020204" pitchFamily="34" charset="0"/>
                  </a:endParaRPr>
                </a:p>
                <a:p>
                  <a:pPr algn="ctr"/>
                  <a:r>
                    <a:rPr lang="en-GB" sz="1200" dirty="0">
                      <a:solidFill>
                        <a:schemeClr val="tx1">
                          <a:lumMod val="75000"/>
                          <a:lumOff val="25000"/>
                        </a:schemeClr>
                      </a:solidFill>
                      <a:latin typeface="Avenir Next LT Pro" panose="020B0504020202020204" pitchFamily="34" charset="0"/>
                      <a:ea typeface="Aptos" panose="020B0004020202020204" pitchFamily="34" charset="0"/>
                      <a:cs typeface="Times New Roman" panose="02020603050405020304" pitchFamily="18" charset="0"/>
                    </a:rPr>
                    <a:t>Yield movements drive client trading, affecting ICAP</a:t>
                  </a:r>
                  <a:endParaRPr lang="en-GB" sz="1200" b="1" noProof="0" dirty="0">
                    <a:solidFill>
                      <a:schemeClr val="tx1">
                        <a:lumMod val="75000"/>
                        <a:lumOff val="25000"/>
                      </a:schemeClr>
                    </a:solidFill>
                    <a:latin typeface="Avenir Next LT Pro" panose="020B0504020202020204" pitchFamily="34" charset="0"/>
                  </a:endParaRPr>
                </a:p>
              </p:txBody>
            </p:sp>
            <p:pic>
              <p:nvPicPr>
                <p:cNvPr id="23" name="Graphic 22" descr="Upward trend with solid fill">
                  <a:extLst>
                    <a:ext uri="{FF2B5EF4-FFF2-40B4-BE49-F238E27FC236}">
                      <a16:creationId xmlns:a16="http://schemas.microsoft.com/office/drawing/2014/main" id="{71824BCF-3813-61D0-5E62-85E01EADD36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413830" y="5070236"/>
                  <a:ext cx="540000" cy="540000"/>
                </a:xfrm>
                <a:prstGeom prst="rect">
                  <a:avLst/>
                </a:prstGeom>
              </p:spPr>
            </p:pic>
          </p:grpSp>
        </p:grpSp>
        <p:grpSp>
          <p:nvGrpSpPr>
            <p:cNvPr id="32" name="Group 31">
              <a:extLst>
                <a:ext uri="{FF2B5EF4-FFF2-40B4-BE49-F238E27FC236}">
                  <a16:creationId xmlns:a16="http://schemas.microsoft.com/office/drawing/2014/main" id="{4FCC01A7-5F48-4F9F-F5CA-3EF2EF705E06}"/>
                </a:ext>
              </a:extLst>
            </p:cNvPr>
            <p:cNvGrpSpPr/>
            <p:nvPr/>
          </p:nvGrpSpPr>
          <p:grpSpPr>
            <a:xfrm>
              <a:off x="6469947" y="3236174"/>
              <a:ext cx="5176800" cy="1529607"/>
              <a:chOff x="6469947" y="3236174"/>
              <a:chExt cx="5176800" cy="1529607"/>
            </a:xfrm>
          </p:grpSpPr>
          <p:grpSp>
            <p:nvGrpSpPr>
              <p:cNvPr id="31" name="Group 30">
                <a:extLst>
                  <a:ext uri="{FF2B5EF4-FFF2-40B4-BE49-F238E27FC236}">
                    <a16:creationId xmlns:a16="http://schemas.microsoft.com/office/drawing/2014/main" id="{977F5F4B-DA1E-EB59-E2A0-970FBF2EBD65}"/>
                  </a:ext>
                </a:extLst>
              </p:cNvPr>
              <p:cNvGrpSpPr/>
              <p:nvPr/>
            </p:nvGrpSpPr>
            <p:grpSpPr>
              <a:xfrm>
                <a:off x="9217461" y="3236174"/>
                <a:ext cx="2429286" cy="1529607"/>
                <a:chOff x="9217461" y="3236174"/>
                <a:chExt cx="2429286" cy="1529607"/>
              </a:xfrm>
            </p:grpSpPr>
            <p:sp>
              <p:nvSpPr>
                <p:cNvPr id="8" name="Rounded Rectangle 13">
                  <a:extLst>
                    <a:ext uri="{FF2B5EF4-FFF2-40B4-BE49-F238E27FC236}">
                      <a16:creationId xmlns:a16="http://schemas.microsoft.com/office/drawing/2014/main" id="{14600F03-03FC-1AD9-FD92-A4D11AB73D0B}"/>
                    </a:ext>
                  </a:extLst>
                </p:cNvPr>
                <p:cNvSpPr/>
                <p:nvPr/>
              </p:nvSpPr>
              <p:spPr>
                <a:xfrm>
                  <a:off x="9217461" y="3236174"/>
                  <a:ext cx="2429286" cy="1529607"/>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b="1" noProof="0" dirty="0">
                    <a:solidFill>
                      <a:schemeClr val="tx1">
                        <a:lumMod val="75000"/>
                        <a:lumOff val="25000"/>
                      </a:schemeClr>
                    </a:solidFill>
                    <a:latin typeface="Avenir Next LT Pro" panose="020B0504020202020204" pitchFamily="34" charset="0"/>
                  </a:endParaRPr>
                </a:p>
                <a:p>
                  <a:pPr algn="ctr"/>
                  <a:endParaRPr lang="en-GB" sz="1200" b="1" noProof="0" dirty="0">
                    <a:solidFill>
                      <a:schemeClr val="tx1">
                        <a:lumMod val="75000"/>
                        <a:lumOff val="25000"/>
                      </a:schemeClr>
                    </a:solidFill>
                    <a:latin typeface="Avenir Next LT Pro" panose="020B0504020202020204" pitchFamily="34" charset="0"/>
                  </a:endParaRPr>
                </a:p>
                <a:p>
                  <a:pPr algn="ctr"/>
                  <a:endParaRPr lang="en-GB" sz="1200" b="1" dirty="0">
                    <a:solidFill>
                      <a:schemeClr val="tx1">
                        <a:lumMod val="75000"/>
                        <a:lumOff val="25000"/>
                      </a:schemeClr>
                    </a:solidFill>
                    <a:latin typeface="Avenir Next LT Pro" panose="020B0504020202020204" pitchFamily="34" charset="0"/>
                  </a:endParaRPr>
                </a:p>
                <a:p>
                  <a:pPr algn="ctr"/>
                  <a:r>
                    <a:rPr lang="en-GB" sz="1200" b="1" noProof="0" dirty="0">
                      <a:solidFill>
                        <a:schemeClr val="tx1">
                          <a:lumMod val="75000"/>
                          <a:lumOff val="25000"/>
                        </a:schemeClr>
                      </a:solidFill>
                      <a:latin typeface="Avenir Next LT Pro" panose="020B0504020202020204" pitchFamily="34" charset="0"/>
                    </a:rPr>
                    <a:t>Market benchmark setter</a:t>
                  </a:r>
                </a:p>
                <a:p>
                  <a:pPr algn="ctr"/>
                  <a:endParaRPr lang="en-GB" sz="1200" b="1" noProof="0" dirty="0">
                    <a:solidFill>
                      <a:schemeClr val="tx1"/>
                    </a:solidFill>
                    <a:latin typeface="Avenir Next LT Pro" panose="020B0504020202020204" pitchFamily="34" charset="0"/>
                  </a:endParaRPr>
                </a:p>
                <a:p>
                  <a:pPr algn="ctr"/>
                  <a:r>
                    <a:rPr lang="en-GB" sz="1200" dirty="0">
                      <a:solidFill>
                        <a:schemeClr val="tx1">
                          <a:lumMod val="75000"/>
                          <a:lumOff val="25000"/>
                        </a:schemeClr>
                      </a:solidFill>
                      <a:latin typeface="Avenir Next LT Pro" panose="020B0504020202020204" pitchFamily="34" charset="0"/>
                      <a:ea typeface="Aptos" panose="020B0004020202020204" pitchFamily="34" charset="0"/>
                      <a:cs typeface="Times New Roman" panose="02020603050405020304" pitchFamily="18" charset="0"/>
                    </a:rPr>
                    <a:t>Rates set heavily affect ICAP-traded products</a:t>
                  </a:r>
                  <a:endParaRPr lang="en-GB" sz="1200" b="1" noProof="0" dirty="0">
                    <a:solidFill>
                      <a:schemeClr val="tx1">
                        <a:lumMod val="75000"/>
                        <a:lumOff val="25000"/>
                      </a:schemeClr>
                    </a:solidFill>
                    <a:latin typeface="Avenir Next LT Pro" panose="020B0504020202020204" pitchFamily="34" charset="0"/>
                  </a:endParaRPr>
                </a:p>
              </p:txBody>
            </p:sp>
            <p:pic>
              <p:nvPicPr>
                <p:cNvPr id="25" name="Graphic 24" descr="Settings with solid fill">
                  <a:extLst>
                    <a:ext uri="{FF2B5EF4-FFF2-40B4-BE49-F238E27FC236}">
                      <a16:creationId xmlns:a16="http://schemas.microsoft.com/office/drawing/2014/main" id="{B7F84D72-1628-A731-748E-AA9A3960313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162104" y="3355137"/>
                  <a:ext cx="540000" cy="540000"/>
                </a:xfrm>
                <a:prstGeom prst="rect">
                  <a:avLst/>
                </a:prstGeom>
              </p:spPr>
            </p:pic>
          </p:grpSp>
          <p:grpSp>
            <p:nvGrpSpPr>
              <p:cNvPr id="30" name="Group 29">
                <a:extLst>
                  <a:ext uri="{FF2B5EF4-FFF2-40B4-BE49-F238E27FC236}">
                    <a16:creationId xmlns:a16="http://schemas.microsoft.com/office/drawing/2014/main" id="{D1487DC8-58EE-DB5D-5F09-F5F0D08B38D7}"/>
                  </a:ext>
                </a:extLst>
              </p:cNvPr>
              <p:cNvGrpSpPr/>
              <p:nvPr/>
            </p:nvGrpSpPr>
            <p:grpSpPr>
              <a:xfrm>
                <a:off x="6469947" y="3236174"/>
                <a:ext cx="2429286" cy="1529607"/>
                <a:chOff x="6469947" y="3236174"/>
                <a:chExt cx="2429286" cy="1529607"/>
              </a:xfrm>
            </p:grpSpPr>
            <p:sp>
              <p:nvSpPr>
                <p:cNvPr id="7" name="Rounded Rectangle 13">
                  <a:extLst>
                    <a:ext uri="{FF2B5EF4-FFF2-40B4-BE49-F238E27FC236}">
                      <a16:creationId xmlns:a16="http://schemas.microsoft.com/office/drawing/2014/main" id="{C29BC4A0-CC68-5051-F366-0CB91B898A3E}"/>
                    </a:ext>
                  </a:extLst>
                </p:cNvPr>
                <p:cNvSpPr/>
                <p:nvPr/>
              </p:nvSpPr>
              <p:spPr>
                <a:xfrm>
                  <a:off x="6469947" y="3236174"/>
                  <a:ext cx="2429286" cy="1529607"/>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b="1" noProof="0" dirty="0">
                    <a:solidFill>
                      <a:schemeClr val="tx1">
                        <a:lumMod val="75000"/>
                        <a:lumOff val="25000"/>
                      </a:schemeClr>
                    </a:solidFill>
                    <a:latin typeface="Avenir Next LT Pro" panose="020B0504020202020204" pitchFamily="34" charset="0"/>
                  </a:endParaRPr>
                </a:p>
                <a:p>
                  <a:pPr algn="ctr"/>
                  <a:endParaRPr lang="en-GB" sz="1200" b="1" dirty="0">
                    <a:solidFill>
                      <a:schemeClr val="tx1">
                        <a:lumMod val="75000"/>
                        <a:lumOff val="25000"/>
                      </a:schemeClr>
                    </a:solidFill>
                    <a:latin typeface="Avenir Next LT Pro" panose="020B0504020202020204" pitchFamily="34" charset="0"/>
                  </a:endParaRPr>
                </a:p>
                <a:p>
                  <a:pPr algn="ctr"/>
                  <a:endParaRPr lang="en-GB" sz="1200" b="1" noProof="0" dirty="0">
                    <a:solidFill>
                      <a:schemeClr val="tx1">
                        <a:lumMod val="75000"/>
                        <a:lumOff val="25000"/>
                      </a:schemeClr>
                    </a:solidFill>
                    <a:latin typeface="Avenir Next LT Pro" panose="020B0504020202020204" pitchFamily="34" charset="0"/>
                  </a:endParaRPr>
                </a:p>
                <a:p>
                  <a:pPr algn="ctr"/>
                  <a:r>
                    <a:rPr lang="en-GB" sz="1200" b="1" dirty="0">
                      <a:solidFill>
                        <a:schemeClr val="tx1">
                          <a:lumMod val="75000"/>
                          <a:lumOff val="25000"/>
                        </a:schemeClr>
                      </a:solidFill>
                      <a:latin typeface="Avenir Next LT Pro" panose="020B0504020202020204" pitchFamily="34" charset="0"/>
                    </a:rPr>
                    <a:t>Core product</a:t>
                  </a:r>
                  <a:endParaRPr lang="en-GB" sz="1200" b="1" noProof="0" dirty="0">
                    <a:solidFill>
                      <a:schemeClr val="tx1">
                        <a:lumMod val="75000"/>
                        <a:lumOff val="25000"/>
                      </a:schemeClr>
                    </a:solidFill>
                    <a:latin typeface="Avenir Next LT Pro" panose="020B0504020202020204" pitchFamily="34" charset="0"/>
                  </a:endParaRPr>
                </a:p>
                <a:p>
                  <a:pPr algn="ctr"/>
                  <a:endParaRPr lang="en-GB" sz="1200" b="1" noProof="0" dirty="0">
                    <a:solidFill>
                      <a:schemeClr val="tx1"/>
                    </a:solidFill>
                    <a:latin typeface="Avenir Next LT Pro" panose="020B0504020202020204" pitchFamily="34" charset="0"/>
                  </a:endParaRPr>
                </a:p>
                <a:p>
                  <a:pPr algn="ctr"/>
                  <a:r>
                    <a:rPr lang="en-GB" sz="1200" dirty="0">
                      <a:solidFill>
                        <a:schemeClr val="tx1">
                          <a:lumMod val="75000"/>
                          <a:lumOff val="25000"/>
                        </a:schemeClr>
                      </a:solidFill>
                      <a:latin typeface="Avenir Next LT Pro" panose="020B0504020202020204" pitchFamily="34" charset="0"/>
                      <a:ea typeface="Aptos" panose="020B0004020202020204" pitchFamily="34" charset="0"/>
                      <a:cs typeface="Times New Roman" panose="02020603050405020304" pitchFamily="18" charset="0"/>
                    </a:rPr>
                    <a:t>US Treasuries are a core product for ICAP brokers</a:t>
                  </a:r>
                  <a:endParaRPr lang="en-GB" sz="1200" b="1" noProof="0" dirty="0">
                    <a:solidFill>
                      <a:schemeClr val="tx1">
                        <a:lumMod val="75000"/>
                        <a:lumOff val="25000"/>
                      </a:schemeClr>
                    </a:solidFill>
                    <a:latin typeface="Avenir Next LT Pro" panose="020B0504020202020204" pitchFamily="34" charset="0"/>
                  </a:endParaRPr>
                </a:p>
              </p:txBody>
            </p:sp>
            <p:pic>
              <p:nvPicPr>
                <p:cNvPr id="27" name="Graphic 26" descr="Box with solid fill">
                  <a:extLst>
                    <a:ext uri="{FF2B5EF4-FFF2-40B4-BE49-F238E27FC236}">
                      <a16:creationId xmlns:a16="http://schemas.microsoft.com/office/drawing/2014/main" id="{07BEE65F-F3AD-1DAF-66D2-1778B1F7F4E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413830" y="3355137"/>
                  <a:ext cx="540000" cy="540000"/>
                </a:xfrm>
                <a:prstGeom prst="rect">
                  <a:avLst/>
                </a:prstGeom>
              </p:spPr>
            </p:pic>
          </p:grpSp>
        </p:grpSp>
      </p:grpSp>
    </p:spTree>
    <p:extLst>
      <p:ext uri="{BB962C8B-B14F-4D97-AF65-F5344CB8AC3E}">
        <p14:creationId xmlns:p14="http://schemas.microsoft.com/office/powerpoint/2010/main" val="3713343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8C993-3EB9-4833-C812-790A7FEE9757}"/>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245493A7-0108-7482-FA53-403D7F71B224}"/>
              </a:ext>
            </a:extLst>
          </p:cNvPr>
          <p:cNvCxnSpPr/>
          <p:nvPr/>
        </p:nvCxnSpPr>
        <p:spPr>
          <a:xfrm>
            <a:off x="0" y="0"/>
            <a:ext cx="914400" cy="0"/>
          </a:xfrm>
          <a:prstGeom prst="line">
            <a:avLst/>
          </a:prstGeom>
          <a:ln w="0" cap="flat" cmpd="sng" algn="ctr">
            <a:solidFill>
              <a:srgbClr val="FBFFFF"/>
            </a:solidFill>
            <a:prstDash val="solid"/>
            <a:miter lim="800000"/>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graphicFrame>
        <p:nvGraphicFramePr>
          <p:cNvPr id="4" name="think-cell data - do not delete" hidden="1">
            <a:extLst>
              <a:ext uri="{FF2B5EF4-FFF2-40B4-BE49-F238E27FC236}">
                <a16:creationId xmlns:a16="http://schemas.microsoft.com/office/drawing/2014/main" id="{AC7D2F4B-6EC1-FA56-C945-486B09E04942}"/>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06" imgH="306" progId="TCLayout.ActiveDocument.1">
                  <p:embed/>
                </p:oleObj>
              </mc:Choice>
              <mc:Fallback>
                <p:oleObj name="think-cell Slide" r:id="rId4" imgW="306" imgH="306" progId="TCLayout.ActiveDocument.1">
                  <p:embed/>
                  <p:pic>
                    <p:nvPicPr>
                      <p:cNvPr id="4" name="think-cell data - do not delete" hidden="1">
                        <a:extLst>
                          <a:ext uri="{FF2B5EF4-FFF2-40B4-BE49-F238E27FC236}">
                            <a16:creationId xmlns:a16="http://schemas.microsoft.com/office/drawing/2014/main" id="{6BB28D98-5EA2-36CB-E8D5-10ABB4DE999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2">
            <a:extLst>
              <a:ext uri="{FF2B5EF4-FFF2-40B4-BE49-F238E27FC236}">
                <a16:creationId xmlns:a16="http://schemas.microsoft.com/office/drawing/2014/main" id="{8603543E-EB58-48FC-F5A9-B169D2CC2F23}"/>
              </a:ext>
            </a:extLst>
          </p:cNvPr>
          <p:cNvSpPr>
            <a:spLocks noChangeArrowheads="1"/>
          </p:cNvSpPr>
          <p:nvPr/>
        </p:nvSpPr>
        <p:spPr bwMode="auto">
          <a:xfrm>
            <a:off x="6003634" y="105975"/>
            <a:ext cx="184731" cy="276999"/>
          </a:xfrm>
          <a:prstGeom prst="rect">
            <a:avLst/>
          </a:prstGeom>
          <a:noFill/>
          <a:ln>
            <a:noFill/>
          </a:ln>
          <a:effectLst/>
        </p:spPr>
        <p:txBody>
          <a:bodyPr vert="horz" wrap="none" lIns="91440" tIns="0" rIns="91440" bIns="0" numCol="1" anchor="ctr" anchorCtr="0" compatLnSpc="1">
            <a:prstTxWarp prst="textNoShape">
              <a:avLst/>
            </a:prstTxWarp>
            <a:spAutoFit/>
          </a:bodyPr>
          <a:lstStyle/>
          <a:p>
            <a:pPr marL="0" marR="0" lvl="0" indent="0" algn="just" defTabSz="91440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noProof="0" dirty="0">
              <a:ln>
                <a:noFill/>
              </a:ln>
              <a:solidFill>
                <a:schemeClr val="tx1"/>
              </a:solidFill>
              <a:effectLst/>
              <a:latin typeface="Arial" panose="020B0604020202020204" pitchFamily="34" charset="0"/>
            </a:endParaRPr>
          </a:p>
        </p:txBody>
      </p:sp>
      <p:sp>
        <p:nvSpPr>
          <p:cNvPr id="9" name="object 4">
            <a:extLst>
              <a:ext uri="{FF2B5EF4-FFF2-40B4-BE49-F238E27FC236}">
                <a16:creationId xmlns:a16="http://schemas.microsoft.com/office/drawing/2014/main" id="{0C075D49-E714-A8F6-79B6-DDF15DF4F9A2}"/>
              </a:ext>
            </a:extLst>
          </p:cNvPr>
          <p:cNvSpPr/>
          <p:nvPr/>
        </p:nvSpPr>
        <p:spPr>
          <a:xfrm>
            <a:off x="354011" y="592524"/>
            <a:ext cx="11483975" cy="0"/>
          </a:xfrm>
          <a:custGeom>
            <a:avLst/>
            <a:gdLst/>
            <a:ahLst/>
            <a:cxnLst/>
            <a:rect l="l" t="t" r="r" b="b"/>
            <a:pathLst>
              <a:path w="11483975">
                <a:moveTo>
                  <a:pt x="0" y="0"/>
                </a:moveTo>
                <a:lnTo>
                  <a:pt x="11483976" y="1"/>
                </a:lnTo>
              </a:path>
            </a:pathLst>
          </a:custGeom>
          <a:ln w="6350">
            <a:solidFill>
              <a:srgbClr val="0A0A23"/>
            </a:solidFill>
          </a:ln>
        </p:spPr>
        <p:txBody>
          <a:bodyPr wrap="square" lIns="0" tIns="0" rIns="0" bIns="0" rtlCol="0"/>
          <a:lstStyle/>
          <a:p>
            <a:endParaRPr lang="en-GB" noProof="0" dirty="0"/>
          </a:p>
        </p:txBody>
      </p:sp>
      <p:sp>
        <p:nvSpPr>
          <p:cNvPr id="12" name="Slide Number Placeholder 11">
            <a:extLst>
              <a:ext uri="{FF2B5EF4-FFF2-40B4-BE49-F238E27FC236}">
                <a16:creationId xmlns:a16="http://schemas.microsoft.com/office/drawing/2014/main" id="{74A3AAA3-4B34-5D24-9884-D236F0169B2A}"/>
              </a:ext>
            </a:extLst>
          </p:cNvPr>
          <p:cNvSpPr>
            <a:spLocks noGrp="1"/>
          </p:cNvSpPr>
          <p:nvPr>
            <p:ph type="sldNum" sz="quarter" idx="12"/>
          </p:nvPr>
        </p:nvSpPr>
        <p:spPr>
          <a:xfrm>
            <a:off x="4724400" y="115094"/>
            <a:ext cx="2743200" cy="365125"/>
          </a:xfrm>
        </p:spPr>
        <p:txBody>
          <a:bodyPr/>
          <a:lstStyle/>
          <a:p>
            <a:fld id="{A65A0187-701F-4CA4-83A1-DEC26A7DC831}" type="slidenum">
              <a:rPr lang="en-GB" noProof="0" smtClean="0"/>
              <a:pPr/>
              <a:t>4</a:t>
            </a:fld>
            <a:endParaRPr lang="en-GB" noProof="0" dirty="0"/>
          </a:p>
        </p:txBody>
      </p:sp>
      <p:sp>
        <p:nvSpPr>
          <p:cNvPr id="2" name="TextBox 1">
            <a:extLst>
              <a:ext uri="{FF2B5EF4-FFF2-40B4-BE49-F238E27FC236}">
                <a16:creationId xmlns:a16="http://schemas.microsoft.com/office/drawing/2014/main" id="{7B1D4782-9699-84E2-BB05-F91FCDD75E74}"/>
              </a:ext>
            </a:extLst>
          </p:cNvPr>
          <p:cNvSpPr txBox="1"/>
          <p:nvPr/>
        </p:nvSpPr>
        <p:spPr>
          <a:xfrm>
            <a:off x="382243" y="631047"/>
            <a:ext cx="9616385" cy="615553"/>
          </a:xfrm>
          <a:prstGeom prst="rect">
            <a:avLst/>
          </a:prstGeom>
          <a:noFill/>
        </p:spPr>
        <p:txBody>
          <a:bodyPr wrap="square" rtlCol="0">
            <a:spAutoFit/>
          </a:bodyPr>
          <a:lstStyle/>
          <a:p>
            <a:r>
              <a:rPr lang="en-GB" sz="3400" b="1" dirty="0">
                <a:solidFill>
                  <a:schemeClr val="tx2"/>
                </a:solidFill>
                <a:latin typeface="Avenir Book" panose="02000503020000020003"/>
                <a:ea typeface="Lato Black" charset="0"/>
                <a:cs typeface="Lato Black" charset="0"/>
              </a:rPr>
              <a:t>Modelling – yield curve basics</a:t>
            </a:r>
            <a:endParaRPr lang="en-GB" sz="3400" b="1" noProof="0" dirty="0">
              <a:solidFill>
                <a:schemeClr val="tx2"/>
              </a:solidFill>
              <a:latin typeface="Avenir Book" panose="02000503020000020003"/>
              <a:ea typeface="Lato Black" charset="0"/>
              <a:cs typeface="Lato Black" charset="0"/>
            </a:endParaRPr>
          </a:p>
        </p:txBody>
      </p:sp>
      <p:pic>
        <p:nvPicPr>
          <p:cNvPr id="6" name="Picture 5" descr="A blue and purple logo&#10;&#10;AI-generated content may be incorrect.">
            <a:extLst>
              <a:ext uri="{FF2B5EF4-FFF2-40B4-BE49-F238E27FC236}">
                <a16:creationId xmlns:a16="http://schemas.microsoft.com/office/drawing/2014/main" id="{03F87640-6B33-C218-3CFD-C25C42BD36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96661" y="154004"/>
            <a:ext cx="441325" cy="441692"/>
          </a:xfrm>
          <a:prstGeom prst="rect">
            <a:avLst/>
          </a:prstGeom>
        </p:spPr>
      </p:pic>
      <p:sp>
        <p:nvSpPr>
          <p:cNvPr id="27" name="TextBox 26">
            <a:extLst>
              <a:ext uri="{FF2B5EF4-FFF2-40B4-BE49-F238E27FC236}">
                <a16:creationId xmlns:a16="http://schemas.microsoft.com/office/drawing/2014/main" id="{7B0BE10E-32E5-622D-638A-29B584EB9483}"/>
              </a:ext>
            </a:extLst>
          </p:cNvPr>
          <p:cNvSpPr txBox="1"/>
          <p:nvPr/>
        </p:nvSpPr>
        <p:spPr>
          <a:xfrm>
            <a:off x="401820" y="6524625"/>
            <a:ext cx="5173579" cy="230832"/>
          </a:xfrm>
          <a:prstGeom prst="rect">
            <a:avLst/>
          </a:prstGeom>
          <a:noFill/>
        </p:spPr>
        <p:txBody>
          <a:bodyPr wrap="square" rtlCol="0">
            <a:spAutoFit/>
          </a:bodyPr>
          <a:lstStyle/>
          <a:p>
            <a:r>
              <a:rPr lang="en-GB" sz="900" dirty="0"/>
              <a:t>Diagram 1.1: graph and table highlighting the US Treasury yield curve data</a:t>
            </a:r>
          </a:p>
        </p:txBody>
      </p:sp>
      <p:grpSp>
        <p:nvGrpSpPr>
          <p:cNvPr id="44" name="Group 43">
            <a:extLst>
              <a:ext uri="{FF2B5EF4-FFF2-40B4-BE49-F238E27FC236}">
                <a16:creationId xmlns:a16="http://schemas.microsoft.com/office/drawing/2014/main" id="{44802E5E-0A7F-7D5E-E175-7BC6535102B0}"/>
              </a:ext>
            </a:extLst>
          </p:cNvPr>
          <p:cNvGrpSpPr/>
          <p:nvPr/>
        </p:nvGrpSpPr>
        <p:grpSpPr>
          <a:xfrm>
            <a:off x="371772" y="1242902"/>
            <a:ext cx="11448456" cy="5234900"/>
            <a:chOff x="353850" y="1242902"/>
            <a:chExt cx="11448456" cy="5234900"/>
          </a:xfrm>
        </p:grpSpPr>
        <p:grpSp>
          <p:nvGrpSpPr>
            <p:cNvPr id="42" name="Group 41">
              <a:extLst>
                <a:ext uri="{FF2B5EF4-FFF2-40B4-BE49-F238E27FC236}">
                  <a16:creationId xmlns:a16="http://schemas.microsoft.com/office/drawing/2014/main" id="{272145D6-827E-66C5-512B-343165875E07}"/>
                </a:ext>
              </a:extLst>
            </p:cNvPr>
            <p:cNvGrpSpPr/>
            <p:nvPr/>
          </p:nvGrpSpPr>
          <p:grpSpPr>
            <a:xfrm>
              <a:off x="353850" y="1242902"/>
              <a:ext cx="6411600" cy="5234900"/>
              <a:chOff x="353850" y="1242902"/>
              <a:chExt cx="6411600" cy="5234900"/>
            </a:xfrm>
          </p:grpSpPr>
          <p:pic>
            <p:nvPicPr>
              <p:cNvPr id="5" name="Picture 4" descr="A graph with green and red dots&#10;&#10;AI-generated content may be incorrect.">
                <a:extLst>
                  <a:ext uri="{FF2B5EF4-FFF2-40B4-BE49-F238E27FC236}">
                    <a16:creationId xmlns:a16="http://schemas.microsoft.com/office/drawing/2014/main" id="{91B6BC9F-1347-B36B-7049-9403C59D425F}"/>
                  </a:ext>
                </a:extLst>
              </p:cNvPr>
              <p:cNvPicPr>
                <a:picLocks noChangeAspect="1"/>
              </p:cNvPicPr>
              <p:nvPr/>
            </p:nvPicPr>
            <p:blipFill>
              <a:blip r:embed="rId7">
                <a:extLst>
                  <a:ext uri="{28A0092B-C50C-407E-A947-70E740481C1C}">
                    <a14:useLocalDpi xmlns:a14="http://schemas.microsoft.com/office/drawing/2010/main" val="0"/>
                  </a:ext>
                </a:extLst>
              </a:blip>
              <a:srcRect t="1301" b="1055"/>
              <a:stretch>
                <a:fillRect/>
              </a:stretch>
            </p:blipFill>
            <p:spPr>
              <a:xfrm>
                <a:off x="353850" y="1561254"/>
                <a:ext cx="6411600" cy="4916548"/>
              </a:xfrm>
              <a:prstGeom prst="rect">
                <a:avLst/>
              </a:prstGeom>
            </p:spPr>
          </p:pic>
          <p:sp>
            <p:nvSpPr>
              <p:cNvPr id="16" name="Rounded Rectangle 15">
                <a:extLst>
                  <a:ext uri="{FF2B5EF4-FFF2-40B4-BE49-F238E27FC236}">
                    <a16:creationId xmlns:a16="http://schemas.microsoft.com/office/drawing/2014/main" id="{C49D586D-034C-AE8B-5269-0E3E6492E533}"/>
                  </a:ext>
                </a:extLst>
              </p:cNvPr>
              <p:cNvSpPr/>
              <p:nvPr/>
            </p:nvSpPr>
            <p:spPr>
              <a:xfrm>
                <a:off x="353850" y="1242902"/>
                <a:ext cx="6411600" cy="285072"/>
              </a:xfrm>
              <a:prstGeom prst="roundRect">
                <a:avLst/>
              </a:prstGeom>
              <a:solidFill>
                <a:srgbClr val="44546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bg1"/>
                    </a:solidFill>
                    <a:latin typeface="Avenir Next LT Pro" panose="020B0504020202020204" pitchFamily="34" charset="0"/>
                  </a:rPr>
                  <a:t>Modelling approach</a:t>
                </a:r>
                <a:endParaRPr lang="en-GB" sz="1200" b="1" dirty="0">
                  <a:solidFill>
                    <a:schemeClr val="bg1"/>
                  </a:solidFill>
                  <a:latin typeface="Avenir Next LT Pro" panose="020B0504020202020204" pitchFamily="34" charset="0"/>
                  <a:ea typeface="Aptos" panose="020B0004020202020204" pitchFamily="34" charset="0"/>
                  <a:cs typeface="Times New Roman" panose="02020603050405020304" pitchFamily="18" charset="0"/>
                </a:endParaRPr>
              </a:p>
            </p:txBody>
          </p:sp>
        </p:grpSp>
        <p:grpSp>
          <p:nvGrpSpPr>
            <p:cNvPr id="43" name="Group 42">
              <a:extLst>
                <a:ext uri="{FF2B5EF4-FFF2-40B4-BE49-F238E27FC236}">
                  <a16:creationId xmlns:a16="http://schemas.microsoft.com/office/drawing/2014/main" id="{70E64D00-6B87-430F-65BB-D120EB8D461F}"/>
                </a:ext>
              </a:extLst>
            </p:cNvPr>
            <p:cNvGrpSpPr/>
            <p:nvPr/>
          </p:nvGrpSpPr>
          <p:grpSpPr>
            <a:xfrm>
              <a:off x="7122306" y="1242902"/>
              <a:ext cx="4680000" cy="5228747"/>
              <a:chOff x="7122306" y="1242902"/>
              <a:chExt cx="4680000" cy="5228747"/>
            </a:xfrm>
          </p:grpSpPr>
          <p:grpSp>
            <p:nvGrpSpPr>
              <p:cNvPr id="17" name="Group 16">
                <a:extLst>
                  <a:ext uri="{FF2B5EF4-FFF2-40B4-BE49-F238E27FC236}">
                    <a16:creationId xmlns:a16="http://schemas.microsoft.com/office/drawing/2014/main" id="{24FB2D4F-44A0-4EA9-523A-F60C08287DEF}"/>
                  </a:ext>
                </a:extLst>
              </p:cNvPr>
              <p:cNvGrpSpPr/>
              <p:nvPr/>
            </p:nvGrpSpPr>
            <p:grpSpPr>
              <a:xfrm>
                <a:off x="7122306" y="1579715"/>
                <a:ext cx="4680000" cy="4891934"/>
                <a:chOff x="7119807" y="1561254"/>
                <a:chExt cx="4680000" cy="4916548"/>
              </a:xfrm>
            </p:grpSpPr>
            <p:sp>
              <p:nvSpPr>
                <p:cNvPr id="24" name="Rounded Rectangle 13">
                  <a:extLst>
                    <a:ext uri="{FF2B5EF4-FFF2-40B4-BE49-F238E27FC236}">
                      <a16:creationId xmlns:a16="http://schemas.microsoft.com/office/drawing/2014/main" id="{1BC07771-917A-867F-DF8D-30B42D00B407}"/>
                    </a:ext>
                  </a:extLst>
                </p:cNvPr>
                <p:cNvSpPr/>
                <p:nvPr/>
              </p:nvSpPr>
              <p:spPr>
                <a:xfrm>
                  <a:off x="7119807" y="1561254"/>
                  <a:ext cx="4680000" cy="164349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600"/>
                    </a:spcBef>
                    <a:spcAft>
                      <a:spcPts val="600"/>
                    </a:spcAft>
                  </a:pPr>
                  <a:r>
                    <a:rPr lang="en-GB" sz="1200" dirty="0">
                      <a:solidFill>
                        <a:schemeClr val="tx1">
                          <a:lumMod val="75000"/>
                          <a:lumOff val="25000"/>
                        </a:schemeClr>
                      </a:solidFill>
                      <a:latin typeface="Avenir Next LT Pro" panose="020B0504020202020204" pitchFamily="34" charset="0"/>
                    </a:rPr>
                    <a:t>A </a:t>
                  </a:r>
                  <a:r>
                    <a:rPr lang="en-GB" sz="1200" b="1" dirty="0">
                      <a:solidFill>
                        <a:schemeClr val="tx1">
                          <a:lumMod val="75000"/>
                          <a:lumOff val="25000"/>
                        </a:schemeClr>
                      </a:solidFill>
                      <a:latin typeface="Avenir Next LT Pro" panose="020B0504020202020204" pitchFamily="34" charset="0"/>
                    </a:rPr>
                    <a:t>yield curve </a:t>
                  </a:r>
                  <a:r>
                    <a:rPr lang="en-GB" sz="1200" dirty="0">
                      <a:solidFill>
                        <a:schemeClr val="tx1">
                          <a:lumMod val="75000"/>
                          <a:lumOff val="25000"/>
                        </a:schemeClr>
                      </a:solidFill>
                      <a:latin typeface="Avenir Next LT Pro" panose="020B0504020202020204" pitchFamily="34" charset="0"/>
                    </a:rPr>
                    <a:t>shows interest rates on bonds with the same credit quality but different maturities</a:t>
                  </a:r>
                </a:p>
                <a:p>
                  <a:pPr marL="628650" lvl="1" indent="-171450">
                    <a:spcBef>
                      <a:spcPts val="600"/>
                    </a:spcBef>
                    <a:spcAft>
                      <a:spcPts val="600"/>
                    </a:spcAft>
                    <a:buFont typeface="Arial" panose="020B0604020202020204" pitchFamily="34" charset="0"/>
                    <a:buChar char="•"/>
                  </a:pPr>
                  <a:r>
                    <a:rPr lang="en-GB" sz="1200" dirty="0">
                      <a:solidFill>
                        <a:schemeClr val="tx1">
                          <a:lumMod val="75000"/>
                          <a:lumOff val="25000"/>
                        </a:schemeClr>
                      </a:solidFill>
                      <a:latin typeface="Avenir Next LT Pro" panose="020B0504020202020204" pitchFamily="34" charset="0"/>
                    </a:rPr>
                    <a:t>The </a:t>
                  </a:r>
                  <a:r>
                    <a:rPr lang="en-GB" sz="1200" b="1" dirty="0">
                      <a:solidFill>
                        <a:schemeClr val="tx1">
                          <a:lumMod val="75000"/>
                          <a:lumOff val="25000"/>
                        </a:schemeClr>
                      </a:solidFill>
                      <a:latin typeface="Avenir Next LT Pro" panose="020B0504020202020204" pitchFamily="34" charset="0"/>
                    </a:rPr>
                    <a:t>U.S. Treasury yield curve </a:t>
                  </a:r>
                  <a:r>
                    <a:rPr lang="en-GB" sz="1200" dirty="0">
                      <a:solidFill>
                        <a:schemeClr val="tx1">
                          <a:lumMod val="75000"/>
                          <a:lumOff val="25000"/>
                        </a:schemeClr>
                      </a:solidFill>
                      <a:latin typeface="Avenir Next LT Pro" panose="020B0504020202020204" pitchFamily="34" charset="0"/>
                    </a:rPr>
                    <a:t>is the benchmark, as it carries no credit risk and is used to compare other bonds like corporate debt</a:t>
                  </a:r>
                  <a:endParaRPr lang="en-GB" sz="1200" noProof="0" dirty="0">
                    <a:solidFill>
                      <a:schemeClr val="tx1">
                        <a:lumMod val="75000"/>
                        <a:lumOff val="25000"/>
                      </a:schemeClr>
                    </a:solidFill>
                    <a:latin typeface="Avenir Next LT Pro" panose="020B0504020202020204" pitchFamily="34" charset="0"/>
                  </a:endParaRPr>
                </a:p>
                <a:p>
                  <a:pPr>
                    <a:spcBef>
                      <a:spcPts val="600"/>
                    </a:spcBef>
                    <a:spcAft>
                      <a:spcPts val="600"/>
                    </a:spcAft>
                  </a:pPr>
                  <a:r>
                    <a:rPr lang="en-GB" sz="1200" noProof="0" dirty="0">
                      <a:solidFill>
                        <a:schemeClr val="tx1">
                          <a:lumMod val="75000"/>
                          <a:lumOff val="25000"/>
                        </a:schemeClr>
                      </a:solidFill>
                      <a:latin typeface="Avenir Next LT Pro" panose="020B0504020202020204" pitchFamily="34" charset="0"/>
                    </a:rPr>
                    <a:t>When looking at the treasury yield curve, there are a few conclusions that can be drawn:</a:t>
                  </a:r>
                </a:p>
              </p:txBody>
            </p:sp>
            <p:grpSp>
              <p:nvGrpSpPr>
                <p:cNvPr id="30" name="Group 29">
                  <a:extLst>
                    <a:ext uri="{FF2B5EF4-FFF2-40B4-BE49-F238E27FC236}">
                      <a16:creationId xmlns:a16="http://schemas.microsoft.com/office/drawing/2014/main" id="{29B92CAE-1159-9970-6AD7-12BE29716864}"/>
                    </a:ext>
                  </a:extLst>
                </p:cNvPr>
                <p:cNvGrpSpPr/>
                <p:nvPr/>
              </p:nvGrpSpPr>
              <p:grpSpPr>
                <a:xfrm>
                  <a:off x="7119807" y="3411582"/>
                  <a:ext cx="4680000" cy="1049840"/>
                  <a:chOff x="7157986" y="3411582"/>
                  <a:chExt cx="4680000" cy="1049840"/>
                </a:xfrm>
              </p:grpSpPr>
              <p:grpSp>
                <p:nvGrpSpPr>
                  <p:cNvPr id="28" name="Group 27">
                    <a:extLst>
                      <a:ext uri="{FF2B5EF4-FFF2-40B4-BE49-F238E27FC236}">
                        <a16:creationId xmlns:a16="http://schemas.microsoft.com/office/drawing/2014/main" id="{316D671F-DE2B-3057-FE46-FB9939117360}"/>
                      </a:ext>
                    </a:extLst>
                  </p:cNvPr>
                  <p:cNvGrpSpPr/>
                  <p:nvPr/>
                </p:nvGrpSpPr>
                <p:grpSpPr>
                  <a:xfrm>
                    <a:off x="9605986" y="3411582"/>
                    <a:ext cx="2232000" cy="1049840"/>
                    <a:chOff x="9605986" y="3411582"/>
                    <a:chExt cx="2232000" cy="1049840"/>
                  </a:xfrm>
                </p:grpSpPr>
                <p:sp>
                  <p:nvSpPr>
                    <p:cNvPr id="7" name="Rounded Rectangle 13">
                      <a:extLst>
                        <a:ext uri="{FF2B5EF4-FFF2-40B4-BE49-F238E27FC236}">
                          <a16:creationId xmlns:a16="http://schemas.microsoft.com/office/drawing/2014/main" id="{D2BDD231-461E-5CD0-3857-161676E87A6E}"/>
                        </a:ext>
                      </a:extLst>
                    </p:cNvPr>
                    <p:cNvSpPr/>
                    <p:nvPr/>
                  </p:nvSpPr>
                  <p:spPr>
                    <a:xfrm>
                      <a:off x="9605986" y="3411582"/>
                      <a:ext cx="2232000" cy="1049840"/>
                    </a:xfrm>
                    <a:prstGeom prst="roundRect">
                      <a:avLst/>
                    </a:prstGeom>
                    <a:solidFill>
                      <a:srgbClr val="44546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b="1" noProof="0" dirty="0">
                        <a:solidFill>
                          <a:schemeClr val="bg1"/>
                        </a:solidFill>
                        <a:latin typeface="Avenir Next LT Pro" panose="020B0504020202020204" pitchFamily="34" charset="0"/>
                      </a:endParaRPr>
                    </a:p>
                    <a:p>
                      <a:pPr algn="ctr"/>
                      <a:endParaRPr lang="en-GB" sz="1200" b="1" dirty="0">
                        <a:solidFill>
                          <a:schemeClr val="bg1"/>
                        </a:solidFill>
                        <a:latin typeface="Avenir Next LT Pro" panose="020B0504020202020204" pitchFamily="34" charset="0"/>
                      </a:endParaRPr>
                    </a:p>
                    <a:p>
                      <a:pPr algn="ctr"/>
                      <a:endParaRPr lang="en-GB" sz="1200" b="1" dirty="0">
                        <a:solidFill>
                          <a:schemeClr val="bg1"/>
                        </a:solidFill>
                        <a:latin typeface="Avenir Next LT Pro" panose="020B0504020202020204" pitchFamily="34" charset="0"/>
                      </a:endParaRPr>
                    </a:p>
                    <a:p>
                      <a:pPr algn="ctr"/>
                      <a:r>
                        <a:rPr lang="en-GB" sz="1200" b="1" dirty="0">
                          <a:solidFill>
                            <a:schemeClr val="bg1"/>
                          </a:solidFill>
                          <a:latin typeface="Avenir Next LT Pro" panose="020B0504020202020204" pitchFamily="34" charset="0"/>
                        </a:rPr>
                        <a:t>Below the curve = Sell</a:t>
                      </a:r>
                    </a:p>
                  </p:txBody>
                </p:sp>
                <p:pic>
                  <p:nvPicPr>
                    <p:cNvPr id="13" name="Graphic 12" descr="Money with solid fill">
                      <a:extLst>
                        <a:ext uri="{FF2B5EF4-FFF2-40B4-BE49-F238E27FC236}">
                          <a16:creationId xmlns:a16="http://schemas.microsoft.com/office/drawing/2014/main" id="{07C39AAB-B8AF-354A-FF99-4BD64668648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451986" y="3485228"/>
                      <a:ext cx="540000" cy="540000"/>
                    </a:xfrm>
                    <a:prstGeom prst="rect">
                      <a:avLst/>
                    </a:prstGeom>
                  </p:spPr>
                </p:pic>
              </p:grpSp>
              <p:grpSp>
                <p:nvGrpSpPr>
                  <p:cNvPr id="29" name="Group 28">
                    <a:extLst>
                      <a:ext uri="{FF2B5EF4-FFF2-40B4-BE49-F238E27FC236}">
                        <a16:creationId xmlns:a16="http://schemas.microsoft.com/office/drawing/2014/main" id="{24BD49D7-F41B-0B3B-7167-3768479E34C2}"/>
                      </a:ext>
                    </a:extLst>
                  </p:cNvPr>
                  <p:cNvGrpSpPr/>
                  <p:nvPr/>
                </p:nvGrpSpPr>
                <p:grpSpPr>
                  <a:xfrm>
                    <a:off x="7157986" y="3411582"/>
                    <a:ext cx="2232000" cy="1049840"/>
                    <a:chOff x="7157986" y="3411582"/>
                    <a:chExt cx="2232000" cy="1049840"/>
                  </a:xfrm>
                </p:grpSpPr>
                <p:sp>
                  <p:nvSpPr>
                    <p:cNvPr id="3" name="Rounded Rectangle 13">
                      <a:extLst>
                        <a:ext uri="{FF2B5EF4-FFF2-40B4-BE49-F238E27FC236}">
                          <a16:creationId xmlns:a16="http://schemas.microsoft.com/office/drawing/2014/main" id="{5E6D99E2-4D4E-7CF1-12B5-36DC1E03A930}"/>
                        </a:ext>
                      </a:extLst>
                    </p:cNvPr>
                    <p:cNvSpPr/>
                    <p:nvPr/>
                  </p:nvSpPr>
                  <p:spPr>
                    <a:xfrm>
                      <a:off x="7157986" y="3411582"/>
                      <a:ext cx="2232000" cy="1049840"/>
                    </a:xfrm>
                    <a:prstGeom prst="roundRect">
                      <a:avLst/>
                    </a:prstGeom>
                    <a:solidFill>
                      <a:srgbClr val="44546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b="1" noProof="0" dirty="0">
                        <a:solidFill>
                          <a:schemeClr val="bg1"/>
                        </a:solidFill>
                        <a:latin typeface="Avenir Next LT Pro" panose="020B0504020202020204" pitchFamily="34" charset="0"/>
                      </a:endParaRPr>
                    </a:p>
                    <a:p>
                      <a:pPr algn="ctr"/>
                      <a:endParaRPr lang="en-GB" sz="1200" b="1" dirty="0">
                        <a:solidFill>
                          <a:schemeClr val="bg1"/>
                        </a:solidFill>
                        <a:latin typeface="Avenir Next LT Pro" panose="020B0504020202020204" pitchFamily="34" charset="0"/>
                      </a:endParaRPr>
                    </a:p>
                    <a:p>
                      <a:pPr algn="ctr"/>
                      <a:endParaRPr lang="en-GB" sz="1200" b="1" dirty="0">
                        <a:solidFill>
                          <a:schemeClr val="bg1"/>
                        </a:solidFill>
                        <a:latin typeface="Avenir Next LT Pro" panose="020B0504020202020204" pitchFamily="34" charset="0"/>
                      </a:endParaRPr>
                    </a:p>
                    <a:p>
                      <a:pPr algn="ctr"/>
                      <a:r>
                        <a:rPr lang="en-GB" sz="1200" b="1" dirty="0">
                          <a:solidFill>
                            <a:schemeClr val="bg1"/>
                          </a:solidFill>
                          <a:latin typeface="Avenir Next LT Pro" panose="020B0504020202020204" pitchFamily="34" charset="0"/>
                        </a:rPr>
                        <a:t>Above the curve = Buy</a:t>
                      </a:r>
                    </a:p>
                  </p:txBody>
                </p:sp>
                <p:pic>
                  <p:nvPicPr>
                    <p:cNvPr id="15" name="Graphic 14" descr="Philanthropy with solid fill">
                      <a:extLst>
                        <a:ext uri="{FF2B5EF4-FFF2-40B4-BE49-F238E27FC236}">
                          <a16:creationId xmlns:a16="http://schemas.microsoft.com/office/drawing/2014/main" id="{3C6DAF07-E606-3E4E-F281-B6BCCD7B062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003986" y="3485228"/>
                      <a:ext cx="540000" cy="540000"/>
                    </a:xfrm>
                    <a:prstGeom prst="rect">
                      <a:avLst/>
                    </a:prstGeom>
                  </p:spPr>
                </p:pic>
              </p:grpSp>
            </p:grpSp>
            <p:sp>
              <p:nvSpPr>
                <p:cNvPr id="19" name="Rounded Rectangle 13">
                  <a:extLst>
                    <a:ext uri="{FF2B5EF4-FFF2-40B4-BE49-F238E27FC236}">
                      <a16:creationId xmlns:a16="http://schemas.microsoft.com/office/drawing/2014/main" id="{2DAC654B-806B-03A0-2306-08C99969005A}"/>
                    </a:ext>
                  </a:extLst>
                </p:cNvPr>
                <p:cNvSpPr/>
                <p:nvPr/>
              </p:nvSpPr>
              <p:spPr>
                <a:xfrm>
                  <a:off x="7119807" y="4668253"/>
                  <a:ext cx="4680000" cy="1809549"/>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sz="1200" b="1" dirty="0">
                    <a:solidFill>
                      <a:schemeClr val="tx1">
                        <a:lumMod val="75000"/>
                        <a:lumOff val="25000"/>
                      </a:schemeClr>
                    </a:solidFill>
                    <a:latin typeface="Avenir Next LT Pro" panose="020B0504020202020204" pitchFamily="34" charset="0"/>
                  </a:endParaRPr>
                </a:p>
                <a:p>
                  <a:pPr>
                    <a:spcBef>
                      <a:spcPts val="300"/>
                    </a:spcBef>
                  </a:pPr>
                  <a:r>
                    <a:rPr lang="en-GB" sz="1200" b="1" dirty="0">
                      <a:solidFill>
                        <a:schemeClr val="tx1">
                          <a:lumMod val="75000"/>
                          <a:lumOff val="25000"/>
                        </a:schemeClr>
                      </a:solidFill>
                      <a:latin typeface="Avenir Next LT Pro" panose="020B0504020202020204" pitchFamily="34" charset="0"/>
                    </a:rPr>
                    <a:t>Distinct behaviours</a:t>
                  </a:r>
                </a:p>
                <a:p>
                  <a:pPr marL="171450" indent="-171450">
                    <a:spcBef>
                      <a:spcPts val="300"/>
                    </a:spcBef>
                    <a:spcAft>
                      <a:spcPts val="300"/>
                    </a:spcAft>
                    <a:buFont typeface="Arial" panose="020B0604020202020204" pitchFamily="34" charset="0"/>
                    <a:buChar char="•"/>
                  </a:pPr>
                  <a:r>
                    <a:rPr lang="en-GB" sz="1200" dirty="0">
                      <a:solidFill>
                        <a:schemeClr val="tx1">
                          <a:lumMod val="75000"/>
                          <a:lumOff val="25000"/>
                        </a:schemeClr>
                      </a:solidFill>
                      <a:latin typeface="Avenir Next LT Pro" panose="020B0504020202020204" pitchFamily="34" charset="0"/>
                    </a:rPr>
                    <a:t>Short-term volatility: Driven by Fed policy shifts</a:t>
                  </a:r>
                </a:p>
                <a:p>
                  <a:pPr marL="171450" indent="-171450">
                    <a:spcBef>
                      <a:spcPts val="300"/>
                    </a:spcBef>
                    <a:spcAft>
                      <a:spcPts val="300"/>
                    </a:spcAft>
                    <a:buFont typeface="Arial" panose="020B0604020202020204" pitchFamily="34" charset="0"/>
                    <a:buChar char="•"/>
                  </a:pPr>
                  <a:r>
                    <a:rPr lang="en-GB" sz="1200" dirty="0">
                      <a:solidFill>
                        <a:schemeClr val="tx1">
                          <a:lumMod val="75000"/>
                          <a:lumOff val="25000"/>
                        </a:schemeClr>
                      </a:solidFill>
                      <a:latin typeface="Avenir Next LT Pro" panose="020B0504020202020204" pitchFamily="34" charset="0"/>
                    </a:rPr>
                    <a:t>Midterm dip: Reflects expectations of future rate cuts</a:t>
                  </a:r>
                </a:p>
                <a:p>
                  <a:pPr marL="171450" indent="-171450">
                    <a:spcBef>
                      <a:spcPts val="300"/>
                    </a:spcBef>
                    <a:spcAft>
                      <a:spcPts val="300"/>
                    </a:spcAft>
                    <a:buFont typeface="Arial" panose="020B0604020202020204" pitchFamily="34" charset="0"/>
                    <a:buChar char="•"/>
                  </a:pPr>
                  <a:r>
                    <a:rPr lang="en-GB" sz="1200" dirty="0">
                      <a:solidFill>
                        <a:schemeClr val="tx1">
                          <a:lumMod val="75000"/>
                          <a:lumOff val="25000"/>
                        </a:schemeClr>
                      </a:solidFill>
                      <a:latin typeface="Avenir Next LT Pro" panose="020B0504020202020204" pitchFamily="34" charset="0"/>
                    </a:rPr>
                    <a:t>20-year hump: Reintroduced in 2020; higher yields needed due to low demand and liquidity</a:t>
                  </a:r>
                </a:p>
                <a:p>
                  <a:pPr marL="171450" indent="-171450">
                    <a:spcBef>
                      <a:spcPts val="300"/>
                    </a:spcBef>
                    <a:spcAft>
                      <a:spcPts val="300"/>
                    </a:spcAft>
                    <a:buFont typeface="Arial" panose="020B0604020202020204" pitchFamily="34" charset="0"/>
                    <a:buChar char="•"/>
                  </a:pPr>
                  <a:r>
                    <a:rPr lang="en-GB" sz="1200" dirty="0">
                      <a:solidFill>
                        <a:schemeClr val="tx1">
                          <a:lumMod val="75000"/>
                          <a:lumOff val="25000"/>
                        </a:schemeClr>
                      </a:solidFill>
                      <a:latin typeface="Avenir Next LT Pro" panose="020B0504020202020204" pitchFamily="34" charset="0"/>
                    </a:rPr>
                    <a:t>Key indicators:</a:t>
                  </a:r>
                </a:p>
                <a:p>
                  <a:pPr marL="628650" lvl="1" indent="-171450">
                    <a:spcBef>
                      <a:spcPts val="300"/>
                    </a:spcBef>
                    <a:spcAft>
                      <a:spcPts val="300"/>
                    </a:spcAft>
                    <a:buFont typeface="Arial" panose="020B0604020202020204" pitchFamily="34" charset="0"/>
                    <a:buChar char="•"/>
                  </a:pPr>
                  <a:r>
                    <a:rPr lang="en-GB" sz="1200" dirty="0">
                      <a:solidFill>
                        <a:schemeClr val="tx1">
                          <a:lumMod val="75000"/>
                          <a:lumOff val="25000"/>
                        </a:schemeClr>
                      </a:solidFill>
                      <a:latin typeface="Avenir Next LT Pro" panose="020B0504020202020204" pitchFamily="34" charset="0"/>
                    </a:rPr>
                    <a:t>LR &gt; SR: Normal curve, signals healthy economy</a:t>
                  </a:r>
                </a:p>
                <a:p>
                  <a:pPr marL="628650" lvl="1" indent="-171450">
                    <a:spcBef>
                      <a:spcPts val="300"/>
                    </a:spcBef>
                    <a:spcAft>
                      <a:spcPts val="300"/>
                    </a:spcAft>
                    <a:buFont typeface="Arial" panose="020B0604020202020204" pitchFamily="34" charset="0"/>
                    <a:buChar char="•"/>
                  </a:pPr>
                  <a:r>
                    <a:rPr lang="en-GB" sz="1200" dirty="0">
                      <a:solidFill>
                        <a:schemeClr val="tx1">
                          <a:lumMod val="75000"/>
                          <a:lumOff val="25000"/>
                        </a:schemeClr>
                      </a:solidFill>
                      <a:latin typeface="Avenir Next LT Pro" panose="020B0504020202020204" pitchFamily="34" charset="0"/>
                    </a:rPr>
                    <a:t>SR &gt; LR: Inverted curve, signals recession fears</a:t>
                  </a:r>
                </a:p>
                <a:p>
                  <a:endParaRPr lang="en-GB" sz="1200" b="1" noProof="0" dirty="0">
                    <a:solidFill>
                      <a:schemeClr val="tx1">
                        <a:lumMod val="75000"/>
                        <a:lumOff val="25000"/>
                      </a:schemeClr>
                    </a:solidFill>
                    <a:latin typeface="Avenir Next LT Pro" panose="020B0504020202020204" pitchFamily="34" charset="0"/>
                  </a:endParaRPr>
                </a:p>
              </p:txBody>
            </p:sp>
          </p:grpSp>
          <p:sp>
            <p:nvSpPr>
              <p:cNvPr id="18" name="Rounded Rectangle 15">
                <a:extLst>
                  <a:ext uri="{FF2B5EF4-FFF2-40B4-BE49-F238E27FC236}">
                    <a16:creationId xmlns:a16="http://schemas.microsoft.com/office/drawing/2014/main" id="{86E89C88-0584-713C-339A-5D0C6ABDF87C}"/>
                  </a:ext>
                </a:extLst>
              </p:cNvPr>
              <p:cNvSpPr/>
              <p:nvPr/>
            </p:nvSpPr>
            <p:spPr>
              <a:xfrm>
                <a:off x="7122306" y="1242902"/>
                <a:ext cx="4680000" cy="285072"/>
              </a:xfrm>
              <a:prstGeom prst="roundRect">
                <a:avLst/>
              </a:prstGeom>
              <a:solidFill>
                <a:srgbClr val="44546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bg1"/>
                    </a:solidFill>
                    <a:latin typeface="Avenir Next LT Pro" panose="020B0504020202020204" pitchFamily="34" charset="0"/>
                  </a:rPr>
                  <a:t>Modelling approach</a:t>
                </a:r>
                <a:endParaRPr lang="en-GB" sz="1200" b="1" dirty="0">
                  <a:solidFill>
                    <a:schemeClr val="bg1"/>
                  </a:solidFill>
                  <a:latin typeface="Avenir Next LT Pro" panose="020B0504020202020204" pitchFamily="34" charset="0"/>
                  <a:ea typeface="Aptos" panose="020B0004020202020204" pitchFamily="34" charset="0"/>
                  <a:cs typeface="Times New Roman" panose="02020603050405020304" pitchFamily="18" charset="0"/>
                </a:endParaRPr>
              </a:p>
            </p:txBody>
          </p:sp>
        </p:grpSp>
      </p:grpSp>
    </p:spTree>
    <p:extLst>
      <p:ext uri="{BB962C8B-B14F-4D97-AF65-F5344CB8AC3E}">
        <p14:creationId xmlns:p14="http://schemas.microsoft.com/office/powerpoint/2010/main" val="322699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1D0FD-8FAF-F16B-4CE4-5480C687675E}"/>
            </a:ext>
          </a:extLst>
        </p:cNvPr>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2C885C13-5B2D-7D16-D14E-44A399EC335B}"/>
              </a:ext>
            </a:extLst>
          </p:cNvPr>
          <p:cNvCxnSpPr/>
          <p:nvPr/>
        </p:nvCxnSpPr>
        <p:spPr>
          <a:xfrm>
            <a:off x="0" y="0"/>
            <a:ext cx="914400" cy="0"/>
          </a:xfrm>
          <a:prstGeom prst="line">
            <a:avLst/>
          </a:prstGeom>
          <a:ln w="0" cap="flat" cmpd="sng" algn="ctr">
            <a:solidFill>
              <a:srgbClr val="FBFFFF"/>
            </a:solidFill>
            <a:prstDash val="solid"/>
            <a:miter lim="800000"/>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graphicFrame>
        <p:nvGraphicFramePr>
          <p:cNvPr id="4" name="think-cell data - do not delete" hidden="1">
            <a:extLst>
              <a:ext uri="{FF2B5EF4-FFF2-40B4-BE49-F238E27FC236}">
                <a16:creationId xmlns:a16="http://schemas.microsoft.com/office/drawing/2014/main" id="{E2ACBA56-3990-8E13-9C61-DD487D4EC6D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06" imgH="306" progId="TCLayout.ActiveDocument.1">
                  <p:embed/>
                </p:oleObj>
              </mc:Choice>
              <mc:Fallback>
                <p:oleObj name="think-cell Slide" r:id="rId4" imgW="306" imgH="306" progId="TCLayout.ActiveDocument.1">
                  <p:embed/>
                  <p:pic>
                    <p:nvPicPr>
                      <p:cNvPr id="4" name="think-cell data - do not delete" hidden="1">
                        <a:extLst>
                          <a:ext uri="{FF2B5EF4-FFF2-40B4-BE49-F238E27FC236}">
                            <a16:creationId xmlns:a16="http://schemas.microsoft.com/office/drawing/2014/main" id="{6BB28D98-5EA2-36CB-E8D5-10ABB4DE999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2">
            <a:extLst>
              <a:ext uri="{FF2B5EF4-FFF2-40B4-BE49-F238E27FC236}">
                <a16:creationId xmlns:a16="http://schemas.microsoft.com/office/drawing/2014/main" id="{2BB6F6A2-A9AE-3D37-FDB0-574950ECBBC6}"/>
              </a:ext>
            </a:extLst>
          </p:cNvPr>
          <p:cNvSpPr>
            <a:spLocks noChangeArrowheads="1"/>
          </p:cNvSpPr>
          <p:nvPr/>
        </p:nvSpPr>
        <p:spPr bwMode="auto">
          <a:xfrm>
            <a:off x="6003634" y="105975"/>
            <a:ext cx="184731" cy="276999"/>
          </a:xfrm>
          <a:prstGeom prst="rect">
            <a:avLst/>
          </a:prstGeom>
          <a:noFill/>
          <a:ln>
            <a:noFill/>
          </a:ln>
          <a:effectLst/>
        </p:spPr>
        <p:txBody>
          <a:bodyPr vert="horz" wrap="none" lIns="91440" tIns="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object 4">
            <a:extLst>
              <a:ext uri="{FF2B5EF4-FFF2-40B4-BE49-F238E27FC236}">
                <a16:creationId xmlns:a16="http://schemas.microsoft.com/office/drawing/2014/main" id="{B37166C9-5EA0-95D1-7F78-0E894A0BC275}"/>
              </a:ext>
            </a:extLst>
          </p:cNvPr>
          <p:cNvSpPr/>
          <p:nvPr/>
        </p:nvSpPr>
        <p:spPr>
          <a:xfrm>
            <a:off x="354011" y="592524"/>
            <a:ext cx="11483975" cy="0"/>
          </a:xfrm>
          <a:custGeom>
            <a:avLst/>
            <a:gdLst/>
            <a:ahLst/>
            <a:cxnLst/>
            <a:rect l="l" t="t" r="r" b="b"/>
            <a:pathLst>
              <a:path w="11483975">
                <a:moveTo>
                  <a:pt x="0" y="0"/>
                </a:moveTo>
                <a:lnTo>
                  <a:pt x="11483976" y="1"/>
                </a:lnTo>
              </a:path>
            </a:pathLst>
          </a:custGeom>
          <a:ln w="6350">
            <a:solidFill>
              <a:srgbClr val="0A0A23"/>
            </a:solidFill>
          </a:ln>
        </p:spPr>
        <p:txBody>
          <a:bodyPr wrap="square" lIns="0" tIns="0" rIns="0" bIns="0" rtlCol="0"/>
          <a:lstStyle/>
          <a:p>
            <a:endParaRPr/>
          </a:p>
        </p:txBody>
      </p:sp>
      <p:sp>
        <p:nvSpPr>
          <p:cNvPr id="2" name="Title 1">
            <a:extLst>
              <a:ext uri="{FF2B5EF4-FFF2-40B4-BE49-F238E27FC236}">
                <a16:creationId xmlns:a16="http://schemas.microsoft.com/office/drawing/2014/main" id="{86871251-DCB3-9E46-C7DB-9CAC4510F269}"/>
              </a:ext>
            </a:extLst>
          </p:cNvPr>
          <p:cNvSpPr txBox="1">
            <a:spLocks/>
          </p:cNvSpPr>
          <p:nvPr/>
        </p:nvSpPr>
        <p:spPr>
          <a:xfrm>
            <a:off x="467359" y="1258420"/>
            <a:ext cx="11082528" cy="517217"/>
          </a:xfrm>
          <a:prstGeom prst="rect">
            <a:avLst/>
          </a:prstGeom>
        </p:spPr>
        <p:txBody>
          <a:bodyPr vert="horz" lIns="36000" tIns="36000" rIns="36000" bIns="3600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endParaRPr lang="en-US" sz="1800">
              <a:solidFill>
                <a:schemeClr val="tx1">
                  <a:lumMod val="75000"/>
                  <a:lumOff val="25000"/>
                </a:schemeClr>
              </a:solidFill>
              <a:latin typeface="Avenir Next LT Pro"/>
              <a:ea typeface="+mn-ea"/>
              <a:cs typeface="+mn-cs"/>
            </a:endParaRPr>
          </a:p>
        </p:txBody>
      </p:sp>
      <p:sp>
        <p:nvSpPr>
          <p:cNvPr id="3" name="Slide Number Placeholder 11">
            <a:extLst>
              <a:ext uri="{FF2B5EF4-FFF2-40B4-BE49-F238E27FC236}">
                <a16:creationId xmlns:a16="http://schemas.microsoft.com/office/drawing/2014/main" id="{43377CD2-1A9B-B256-AB72-74DFC8EA3BC5}"/>
              </a:ext>
            </a:extLst>
          </p:cNvPr>
          <p:cNvSpPr>
            <a:spLocks noGrp="1"/>
          </p:cNvSpPr>
          <p:nvPr>
            <p:ph type="sldNum" sz="quarter" idx="12"/>
          </p:nvPr>
        </p:nvSpPr>
        <p:spPr>
          <a:xfrm>
            <a:off x="4724400" y="115094"/>
            <a:ext cx="2743200" cy="365125"/>
          </a:xfrm>
        </p:spPr>
        <p:txBody>
          <a:bodyPr/>
          <a:lstStyle/>
          <a:p>
            <a:fld id="{A65A0187-701F-4CA4-83A1-DEC26A7DC831}" type="slidenum">
              <a:rPr lang="en-GB" smtClean="0"/>
              <a:t>5</a:t>
            </a:fld>
            <a:endParaRPr lang="en-GB"/>
          </a:p>
        </p:txBody>
      </p:sp>
      <p:sp>
        <p:nvSpPr>
          <p:cNvPr id="5" name="Title 1">
            <a:extLst>
              <a:ext uri="{FF2B5EF4-FFF2-40B4-BE49-F238E27FC236}">
                <a16:creationId xmlns:a16="http://schemas.microsoft.com/office/drawing/2014/main" id="{4EE14CBF-4581-0CDE-9EC4-42C595CDD5F3}"/>
              </a:ext>
            </a:extLst>
          </p:cNvPr>
          <p:cNvSpPr txBox="1">
            <a:spLocks/>
          </p:cNvSpPr>
          <p:nvPr/>
        </p:nvSpPr>
        <p:spPr>
          <a:xfrm>
            <a:off x="508923" y="1221975"/>
            <a:ext cx="11082528" cy="517217"/>
          </a:xfrm>
          <a:prstGeom prst="rect">
            <a:avLst/>
          </a:prstGeom>
        </p:spPr>
        <p:txBody>
          <a:bodyPr vert="horz" lIns="36000" tIns="36000" rIns="36000" bIns="3600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GB" sz="1800" dirty="0">
                <a:solidFill>
                  <a:schemeClr val="tx1">
                    <a:lumMod val="75000"/>
                    <a:lumOff val="25000"/>
                  </a:schemeClr>
                </a:solidFill>
                <a:latin typeface="Avenir Next LT Pro" panose="020B0504020202020204" pitchFamily="34" charset="0"/>
                <a:ea typeface="+mn-ea"/>
                <a:cs typeface="+mn-cs"/>
              </a:rPr>
              <a:t>Utilised the 13 US treasury yield data points over a 2-year period to create the curve </a:t>
            </a:r>
            <a:endParaRPr lang="en-US" sz="1800" dirty="0">
              <a:solidFill>
                <a:schemeClr val="tx1">
                  <a:lumMod val="75000"/>
                  <a:lumOff val="25000"/>
                </a:schemeClr>
              </a:solidFill>
              <a:latin typeface="Avenir Next LT Pro" panose="020B0504020202020204" pitchFamily="34" charset="0"/>
              <a:ea typeface="+mn-ea"/>
              <a:cs typeface="+mn-cs"/>
            </a:endParaRPr>
          </a:p>
        </p:txBody>
      </p:sp>
      <p:pic>
        <p:nvPicPr>
          <p:cNvPr id="12" name="Picture 11" descr="A blue and purple logo&#10;&#10;AI-generated content may be incorrect.">
            <a:extLst>
              <a:ext uri="{FF2B5EF4-FFF2-40B4-BE49-F238E27FC236}">
                <a16:creationId xmlns:a16="http://schemas.microsoft.com/office/drawing/2014/main" id="{8EA0A004-F8E5-B309-9485-217460F5FF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96661" y="154004"/>
            <a:ext cx="441325" cy="441692"/>
          </a:xfrm>
          <a:prstGeom prst="rect">
            <a:avLst/>
          </a:prstGeom>
        </p:spPr>
      </p:pic>
      <p:sp>
        <p:nvSpPr>
          <p:cNvPr id="7" name="TextBox 6">
            <a:extLst>
              <a:ext uri="{FF2B5EF4-FFF2-40B4-BE49-F238E27FC236}">
                <a16:creationId xmlns:a16="http://schemas.microsoft.com/office/drawing/2014/main" id="{544D74F7-F495-3A9C-4B01-7D756C613055}"/>
              </a:ext>
            </a:extLst>
          </p:cNvPr>
          <p:cNvSpPr txBox="1"/>
          <p:nvPr/>
        </p:nvSpPr>
        <p:spPr>
          <a:xfrm>
            <a:off x="382243" y="631047"/>
            <a:ext cx="9616385" cy="615553"/>
          </a:xfrm>
          <a:prstGeom prst="rect">
            <a:avLst/>
          </a:prstGeom>
          <a:noFill/>
        </p:spPr>
        <p:txBody>
          <a:bodyPr wrap="square" rtlCol="0">
            <a:spAutoFit/>
          </a:bodyPr>
          <a:lstStyle/>
          <a:p>
            <a:r>
              <a:rPr lang="en-GB" sz="3400" b="1" dirty="0">
                <a:solidFill>
                  <a:schemeClr val="tx2"/>
                </a:solidFill>
                <a:latin typeface="Avenir Book" panose="02000503020000020003"/>
                <a:ea typeface="Lato Black" charset="0"/>
                <a:cs typeface="Lato Black" charset="0"/>
              </a:rPr>
              <a:t>Modelling – approach &amp; rationale</a:t>
            </a:r>
            <a:endParaRPr lang="en-GB" sz="3400" b="1" noProof="0" dirty="0">
              <a:solidFill>
                <a:schemeClr val="tx2"/>
              </a:solidFill>
              <a:latin typeface="Avenir Book" panose="02000503020000020003"/>
              <a:ea typeface="Lato Black" charset="0"/>
              <a:cs typeface="Lato Black" charset="0"/>
            </a:endParaRPr>
          </a:p>
        </p:txBody>
      </p:sp>
      <p:grpSp>
        <p:nvGrpSpPr>
          <p:cNvPr id="30" name="Group 29">
            <a:extLst>
              <a:ext uri="{FF2B5EF4-FFF2-40B4-BE49-F238E27FC236}">
                <a16:creationId xmlns:a16="http://schemas.microsoft.com/office/drawing/2014/main" id="{B6E5CCB4-81EA-E6A8-B74B-D9EF3F245238}"/>
              </a:ext>
            </a:extLst>
          </p:cNvPr>
          <p:cNvGrpSpPr/>
          <p:nvPr/>
        </p:nvGrpSpPr>
        <p:grpSpPr>
          <a:xfrm>
            <a:off x="364720" y="1815627"/>
            <a:ext cx="11462561" cy="4637561"/>
            <a:chOff x="369728" y="1815627"/>
            <a:chExt cx="11462561" cy="4637561"/>
          </a:xfrm>
        </p:grpSpPr>
        <p:grpSp>
          <p:nvGrpSpPr>
            <p:cNvPr id="11" name="Group 10">
              <a:extLst>
                <a:ext uri="{FF2B5EF4-FFF2-40B4-BE49-F238E27FC236}">
                  <a16:creationId xmlns:a16="http://schemas.microsoft.com/office/drawing/2014/main" id="{22499552-6322-7512-ED85-4E0624A7B799}"/>
                </a:ext>
              </a:extLst>
            </p:cNvPr>
            <p:cNvGrpSpPr/>
            <p:nvPr/>
          </p:nvGrpSpPr>
          <p:grpSpPr>
            <a:xfrm>
              <a:off x="6259489" y="1815627"/>
              <a:ext cx="5572800" cy="4637561"/>
              <a:chOff x="6259489" y="1815627"/>
              <a:chExt cx="5572800" cy="4637561"/>
            </a:xfrm>
          </p:grpSpPr>
          <p:sp>
            <p:nvSpPr>
              <p:cNvPr id="94" name="Rounded Rectangle 15">
                <a:extLst>
                  <a:ext uri="{FF2B5EF4-FFF2-40B4-BE49-F238E27FC236}">
                    <a16:creationId xmlns:a16="http://schemas.microsoft.com/office/drawing/2014/main" id="{6BF41C9C-47A4-5427-A6D1-4F2EE9886D1B}"/>
                  </a:ext>
                </a:extLst>
              </p:cNvPr>
              <p:cNvSpPr/>
              <p:nvPr/>
            </p:nvSpPr>
            <p:spPr>
              <a:xfrm>
                <a:off x="6259489" y="1815627"/>
                <a:ext cx="5571701" cy="540000"/>
              </a:xfrm>
              <a:prstGeom prst="roundRect">
                <a:avLst/>
              </a:prstGeom>
              <a:solidFill>
                <a:srgbClr val="44546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bg1"/>
                    </a:solidFill>
                    <a:latin typeface="Avenir Next LT Pro" panose="020B0504020202020204" pitchFamily="34" charset="0"/>
                    <a:ea typeface="Aptos" panose="020B0004020202020204" pitchFamily="34" charset="0"/>
                    <a:cs typeface="Times New Roman" panose="02020603050405020304" pitchFamily="18" charset="0"/>
                  </a:rPr>
                  <a:t>Model optimisation</a:t>
                </a:r>
              </a:p>
            </p:txBody>
          </p:sp>
          <p:sp>
            <p:nvSpPr>
              <p:cNvPr id="109" name="Rounded Rectangle 13">
                <a:extLst>
                  <a:ext uri="{FF2B5EF4-FFF2-40B4-BE49-F238E27FC236}">
                    <a16:creationId xmlns:a16="http://schemas.microsoft.com/office/drawing/2014/main" id="{D2BAA9E4-71E4-73DC-3E90-EAAF34E0633B}"/>
                  </a:ext>
                </a:extLst>
              </p:cNvPr>
              <p:cNvSpPr/>
              <p:nvPr/>
            </p:nvSpPr>
            <p:spPr>
              <a:xfrm>
                <a:off x="6259489" y="2568611"/>
                <a:ext cx="5572800" cy="388457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28600" indent="-228600">
                  <a:spcBef>
                    <a:spcPts val="600"/>
                  </a:spcBef>
                  <a:buFont typeface="+mj-lt"/>
                  <a:buAutoNum type="arabicPeriod"/>
                </a:pPr>
                <a:endParaRPr lang="en-GB" sz="1200" b="1" dirty="0">
                  <a:solidFill>
                    <a:schemeClr val="tx1">
                      <a:lumMod val="75000"/>
                      <a:lumOff val="25000"/>
                    </a:schemeClr>
                  </a:solidFill>
                  <a:latin typeface="Avenir Next LT Pro" panose="020B0504020202020204" pitchFamily="34" charset="0"/>
                </a:endParaRPr>
              </a:p>
              <a:p>
                <a:pPr marL="228600" indent="-228600">
                  <a:spcBef>
                    <a:spcPts val="600"/>
                  </a:spcBef>
                  <a:buFont typeface="+mj-lt"/>
                  <a:buAutoNum type="arabicPeriod"/>
                </a:pPr>
                <a:r>
                  <a:rPr lang="en-GB" sz="1200" b="1" dirty="0">
                    <a:solidFill>
                      <a:schemeClr val="tx1">
                        <a:lumMod val="75000"/>
                        <a:lumOff val="25000"/>
                      </a:schemeClr>
                    </a:solidFill>
                    <a:latin typeface="Avenir Next LT Pro" panose="020B0504020202020204" pitchFamily="34" charset="0"/>
                  </a:rPr>
                  <a:t>Using the Nelson Siegel Svensson model </a:t>
                </a:r>
              </a:p>
              <a:p>
                <a:pPr lvl="1">
                  <a:spcBef>
                    <a:spcPts val="600"/>
                  </a:spcBef>
                </a:pPr>
                <a:r>
                  <a:rPr lang="en-GB" sz="1200" dirty="0">
                    <a:solidFill>
                      <a:schemeClr val="tx1">
                        <a:lumMod val="75000"/>
                        <a:lumOff val="25000"/>
                      </a:schemeClr>
                    </a:solidFill>
                    <a:latin typeface="Avenir Next LT Pro" panose="020B0504020202020204" pitchFamily="34" charset="0"/>
                  </a:rPr>
                  <a:t>This algorithm is a derivative-free method that optimises complex parameters by gradually improving a set of points through reflection, expansion, and contraction until the best fit is found</a:t>
                </a:r>
              </a:p>
              <a:p>
                <a:pPr marL="228600" indent="-228600">
                  <a:spcBef>
                    <a:spcPts val="600"/>
                  </a:spcBef>
                  <a:buFont typeface="+mj-lt"/>
                  <a:buAutoNum type="arabicPeriod"/>
                </a:pPr>
                <a:r>
                  <a:rPr lang="en-GB" sz="1200" b="1" dirty="0">
                    <a:solidFill>
                      <a:schemeClr val="tx1">
                        <a:lumMod val="75000"/>
                        <a:lumOff val="25000"/>
                      </a:schemeClr>
                    </a:solidFill>
                    <a:latin typeface="Avenir Next LT Pro" panose="020B0504020202020204" pitchFamily="34" charset="0"/>
                  </a:rPr>
                  <a:t>Error functions: </a:t>
                </a:r>
                <a:r>
                  <a:rPr lang="en-GB" sz="1200" dirty="0">
                    <a:solidFill>
                      <a:schemeClr val="tx1">
                        <a:lumMod val="75000"/>
                        <a:lumOff val="25000"/>
                      </a:schemeClr>
                    </a:solidFill>
                    <a:latin typeface="Avenir Next LT Pro" panose="020B0504020202020204" pitchFamily="34" charset="0"/>
                  </a:rPr>
                  <a:t>Calculates the sum of residuals between observed market yields and NSS model predictions across 13 maturities</a:t>
                </a:r>
                <a:endParaRPr lang="en-GB" sz="1200" b="1" dirty="0">
                  <a:solidFill>
                    <a:schemeClr val="tx1">
                      <a:lumMod val="75000"/>
                      <a:lumOff val="25000"/>
                    </a:schemeClr>
                  </a:solidFill>
                  <a:latin typeface="Avenir Next LT Pro" panose="020B0504020202020204" pitchFamily="34" charset="0"/>
                </a:endParaRPr>
              </a:p>
              <a:p>
                <a:pPr marL="228600" indent="-228600">
                  <a:spcBef>
                    <a:spcPts val="600"/>
                  </a:spcBef>
                  <a:buFont typeface="+mj-lt"/>
                  <a:buAutoNum type="arabicPeriod"/>
                </a:pPr>
                <a:r>
                  <a:rPr lang="en-GB" sz="1200" b="1" dirty="0">
                    <a:solidFill>
                      <a:schemeClr val="tx1">
                        <a:lumMod val="75000"/>
                        <a:lumOff val="25000"/>
                      </a:schemeClr>
                    </a:solidFill>
                    <a:latin typeface="Avenir Next LT Pro" panose="020B0504020202020204" pitchFamily="34" charset="0"/>
                  </a:rPr>
                  <a:t>Challenges:</a:t>
                </a:r>
              </a:p>
              <a:p>
                <a:pPr marL="628650" lvl="1" indent="-171450">
                  <a:spcBef>
                    <a:spcPts val="600"/>
                  </a:spcBef>
                  <a:buFont typeface="Arial" panose="020B0604020202020204" pitchFamily="34" charset="0"/>
                  <a:buChar char="•"/>
                </a:pPr>
                <a:r>
                  <a:rPr lang="en-GB" sz="1200" dirty="0">
                    <a:solidFill>
                      <a:schemeClr val="tx1">
                        <a:lumMod val="75000"/>
                        <a:lumOff val="25000"/>
                      </a:schemeClr>
                    </a:solidFill>
                    <a:latin typeface="Avenir Next LT Pro" panose="020B0504020202020204" pitchFamily="34" charset="0"/>
                  </a:rPr>
                  <a:t>Without limits, the model’s values can get too large or become unrealistic, so setting manual limits keeps them within a reasonable range</a:t>
                </a:r>
              </a:p>
              <a:p>
                <a:pPr marL="628650" lvl="1" indent="-171450">
                  <a:spcBef>
                    <a:spcPts val="600"/>
                  </a:spcBef>
                  <a:buFont typeface="Arial" panose="020B0604020202020204" pitchFamily="34" charset="0"/>
                  <a:buChar char="•"/>
                </a:pPr>
                <a:r>
                  <a:rPr lang="en-GB" sz="1200" dirty="0">
                    <a:solidFill>
                      <a:schemeClr val="tx1">
                        <a:lumMod val="75000"/>
                        <a:lumOff val="25000"/>
                      </a:schemeClr>
                    </a:solidFill>
                    <a:latin typeface="Avenir Next LT Pro" panose="020B0504020202020204" pitchFamily="34" charset="0"/>
                  </a:rPr>
                  <a:t>The algorithm can also get stuck at a “local best” solution, so a fix to this would be by adjusting the lambda values to help the algorithm to search for a better overall fit</a:t>
                </a:r>
              </a:p>
              <a:p>
                <a:pPr marL="228600" indent="-228600">
                  <a:spcBef>
                    <a:spcPts val="600"/>
                  </a:spcBef>
                  <a:buFont typeface="+mj-lt"/>
                  <a:buAutoNum type="arabicPeriod"/>
                </a:pPr>
                <a:r>
                  <a:rPr lang="en-GB" sz="1200" b="1" dirty="0">
                    <a:solidFill>
                      <a:schemeClr val="tx1">
                        <a:lumMod val="75000"/>
                        <a:lumOff val="25000"/>
                      </a:schemeClr>
                    </a:solidFill>
                    <a:latin typeface="Avenir Next LT Pro" panose="020B0504020202020204" pitchFamily="34" charset="0"/>
                  </a:rPr>
                  <a:t>Fine Tuning</a:t>
                </a:r>
              </a:p>
              <a:p>
                <a:pPr>
                  <a:spcBef>
                    <a:spcPts val="600"/>
                  </a:spcBef>
                </a:pPr>
                <a:r>
                  <a:rPr lang="en-GB" sz="1200" noProof="0" dirty="0">
                    <a:solidFill>
                      <a:schemeClr val="tx1">
                        <a:lumMod val="75000"/>
                        <a:lumOff val="25000"/>
                      </a:schemeClr>
                    </a:solidFill>
                    <a:latin typeface="Avenir Next LT Pro" panose="020B0504020202020204" pitchFamily="34" charset="0"/>
                  </a:rPr>
                  <a:t>Adjusting one parameter affects others, so iterative tuning with model knowledge and visual feedback was key to fitting the curve well</a:t>
                </a:r>
              </a:p>
              <a:p>
                <a:pPr>
                  <a:spcBef>
                    <a:spcPts val="600"/>
                  </a:spcBef>
                </a:pPr>
                <a:endParaRPr lang="en-GB" sz="1200" noProof="0" dirty="0">
                  <a:solidFill>
                    <a:schemeClr val="tx1">
                      <a:lumMod val="75000"/>
                      <a:lumOff val="25000"/>
                    </a:schemeClr>
                  </a:solidFill>
                  <a:latin typeface="Avenir Next LT Pro" panose="020B0504020202020204" pitchFamily="34" charset="0"/>
                </a:endParaRPr>
              </a:p>
            </p:txBody>
          </p:sp>
        </p:grpSp>
        <p:grpSp>
          <p:nvGrpSpPr>
            <p:cNvPr id="27" name="Group 26">
              <a:extLst>
                <a:ext uri="{FF2B5EF4-FFF2-40B4-BE49-F238E27FC236}">
                  <a16:creationId xmlns:a16="http://schemas.microsoft.com/office/drawing/2014/main" id="{16F54B95-EA4C-5534-1FD8-EFC516CD7100}"/>
                </a:ext>
              </a:extLst>
            </p:cNvPr>
            <p:cNvGrpSpPr/>
            <p:nvPr/>
          </p:nvGrpSpPr>
          <p:grpSpPr>
            <a:xfrm>
              <a:off x="369728" y="1815627"/>
              <a:ext cx="5572800" cy="4637561"/>
              <a:chOff x="369728" y="1815627"/>
              <a:chExt cx="5572800" cy="4637561"/>
            </a:xfrm>
          </p:grpSpPr>
          <p:sp>
            <p:nvSpPr>
              <p:cNvPr id="19" name="Rounded Rectangle 15">
                <a:extLst>
                  <a:ext uri="{FF2B5EF4-FFF2-40B4-BE49-F238E27FC236}">
                    <a16:creationId xmlns:a16="http://schemas.microsoft.com/office/drawing/2014/main" id="{8D3670D3-C1B7-B41E-3494-BFCB9F6FB54A}"/>
                  </a:ext>
                </a:extLst>
              </p:cNvPr>
              <p:cNvSpPr/>
              <p:nvPr/>
            </p:nvSpPr>
            <p:spPr>
              <a:xfrm>
                <a:off x="370278" y="1815627"/>
                <a:ext cx="5571701" cy="540000"/>
              </a:xfrm>
              <a:prstGeom prst="roundRect">
                <a:avLst/>
              </a:prstGeom>
              <a:solidFill>
                <a:srgbClr val="44546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bg1"/>
                    </a:solidFill>
                    <a:latin typeface="Avenir Next LT Pro" panose="020B0504020202020204" pitchFamily="34" charset="0"/>
                  </a:rPr>
                  <a:t>Modelling approach</a:t>
                </a:r>
                <a:endParaRPr lang="en-GB" sz="1200" b="1" dirty="0">
                  <a:solidFill>
                    <a:schemeClr val="bg1"/>
                  </a:solidFill>
                  <a:latin typeface="Avenir Next LT Pro" panose="020B0504020202020204" pitchFamily="34" charset="0"/>
                  <a:ea typeface="Aptos" panose="020B0004020202020204" pitchFamily="34" charset="0"/>
                  <a:cs typeface="Times New Roman" panose="02020603050405020304" pitchFamily="18" charset="0"/>
                </a:endParaRPr>
              </a:p>
            </p:txBody>
          </p:sp>
          <p:grpSp>
            <p:nvGrpSpPr>
              <p:cNvPr id="84" name="Group 83">
                <a:extLst>
                  <a:ext uri="{FF2B5EF4-FFF2-40B4-BE49-F238E27FC236}">
                    <a16:creationId xmlns:a16="http://schemas.microsoft.com/office/drawing/2014/main" id="{5D083F10-94B3-9CFA-7BEA-6870DF4D6160}"/>
                  </a:ext>
                </a:extLst>
              </p:cNvPr>
              <p:cNvGrpSpPr/>
              <p:nvPr/>
            </p:nvGrpSpPr>
            <p:grpSpPr>
              <a:xfrm>
                <a:off x="369728" y="2568612"/>
                <a:ext cx="5572800" cy="1045764"/>
                <a:chOff x="366508" y="2611836"/>
                <a:chExt cx="5753412" cy="1045764"/>
              </a:xfrm>
            </p:grpSpPr>
            <p:sp>
              <p:nvSpPr>
                <p:cNvPr id="20" name="Rounded Rectangle 13">
                  <a:extLst>
                    <a:ext uri="{FF2B5EF4-FFF2-40B4-BE49-F238E27FC236}">
                      <a16:creationId xmlns:a16="http://schemas.microsoft.com/office/drawing/2014/main" id="{4F78F419-C88B-5EA4-EA5E-20B0C346E7B3}"/>
                    </a:ext>
                  </a:extLst>
                </p:cNvPr>
                <p:cNvSpPr/>
                <p:nvPr/>
              </p:nvSpPr>
              <p:spPr>
                <a:xfrm>
                  <a:off x="366508" y="2611837"/>
                  <a:ext cx="2772000" cy="1045763"/>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b="1" noProof="0" dirty="0">
                    <a:solidFill>
                      <a:srgbClr val="404040"/>
                    </a:solidFill>
                    <a:latin typeface="Avenir Next LT Pro" panose="020B0504020202020204" pitchFamily="34" charset="0"/>
                  </a:endParaRPr>
                </a:p>
                <a:p>
                  <a:pPr algn="ctr"/>
                  <a:r>
                    <a:rPr lang="en-GB" sz="1200" b="1" dirty="0">
                      <a:solidFill>
                        <a:srgbClr val="404040"/>
                      </a:solidFill>
                      <a:latin typeface="Avenir Next LT Pro" panose="020B0504020202020204" pitchFamily="34" charset="0"/>
                    </a:rPr>
                    <a:t>Nelson – Siegel</a:t>
                  </a:r>
                </a:p>
                <a:p>
                  <a:pPr algn="ctr"/>
                  <a:endParaRPr lang="en-GB" sz="1200" b="1" dirty="0">
                    <a:solidFill>
                      <a:srgbClr val="404040"/>
                    </a:solidFill>
                    <a:latin typeface="Avenir Next LT Pro" panose="020B0504020202020204" pitchFamily="34" charset="0"/>
                  </a:endParaRPr>
                </a:p>
                <a:p>
                  <a:pPr algn="ctr"/>
                  <a:r>
                    <a:rPr lang="en-GB" sz="1200" dirty="0">
                      <a:solidFill>
                        <a:srgbClr val="404040"/>
                      </a:solidFill>
                      <a:latin typeface="Avenir Next LT Pro" panose="020B0504020202020204" pitchFamily="34" charset="0"/>
                    </a:rPr>
                    <a:t>Economically-driven curve built using parameters β₀, β₁, β₂, and λ₀</a:t>
                  </a:r>
                </a:p>
              </p:txBody>
            </p:sp>
            <p:sp>
              <p:nvSpPr>
                <p:cNvPr id="21" name="Rounded Rectangle 13">
                  <a:extLst>
                    <a:ext uri="{FF2B5EF4-FFF2-40B4-BE49-F238E27FC236}">
                      <a16:creationId xmlns:a16="http://schemas.microsoft.com/office/drawing/2014/main" id="{A988E911-C01B-F1FF-E34A-6C09032D95E0}"/>
                    </a:ext>
                  </a:extLst>
                </p:cNvPr>
                <p:cNvSpPr/>
                <p:nvPr/>
              </p:nvSpPr>
              <p:spPr>
                <a:xfrm>
                  <a:off x="3347920" y="2611836"/>
                  <a:ext cx="2772000" cy="1045763"/>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b="1" noProof="0" dirty="0">
                    <a:solidFill>
                      <a:srgbClr val="404040"/>
                    </a:solidFill>
                    <a:latin typeface="Avenir Next LT Pro" panose="020B0504020202020204" pitchFamily="34" charset="0"/>
                  </a:endParaRPr>
                </a:p>
                <a:p>
                  <a:pPr algn="ctr"/>
                  <a:r>
                    <a:rPr lang="en-GB" sz="1200" b="1" dirty="0">
                      <a:solidFill>
                        <a:srgbClr val="404040"/>
                      </a:solidFill>
                      <a:latin typeface="Avenir Next LT Pro" panose="020B0504020202020204" pitchFamily="34" charset="0"/>
                    </a:rPr>
                    <a:t>Cubic spline interpolation</a:t>
                  </a:r>
                </a:p>
                <a:p>
                  <a:pPr algn="ctr"/>
                  <a:r>
                    <a:rPr lang="en-GB" sz="1200" b="1" dirty="0">
                      <a:solidFill>
                        <a:srgbClr val="404040"/>
                      </a:solidFill>
                      <a:latin typeface="Avenir Next LT Pro" panose="020B0504020202020204" pitchFamily="34" charset="0"/>
                    </a:rPr>
                    <a:t>	</a:t>
                  </a:r>
                </a:p>
                <a:p>
                  <a:pPr algn="ctr"/>
                  <a:r>
                    <a:rPr lang="en-GB" sz="1200" dirty="0">
                      <a:solidFill>
                        <a:srgbClr val="404040"/>
                      </a:solidFill>
                      <a:latin typeface="Avenir Next LT Pro" panose="020B0504020202020204" pitchFamily="34" charset="0"/>
                    </a:rPr>
                    <a:t>Fits smooth curves using cubic polynomials &amp; derivatives</a:t>
                  </a:r>
                </a:p>
              </p:txBody>
            </p:sp>
          </p:grpSp>
          <p:grpSp>
            <p:nvGrpSpPr>
              <p:cNvPr id="83" name="Group 82">
                <a:extLst>
                  <a:ext uri="{FF2B5EF4-FFF2-40B4-BE49-F238E27FC236}">
                    <a16:creationId xmlns:a16="http://schemas.microsoft.com/office/drawing/2014/main" id="{094E3FE8-67B3-2842-4C8D-CDF58D4E70CB}"/>
                  </a:ext>
                </a:extLst>
              </p:cNvPr>
              <p:cNvGrpSpPr/>
              <p:nvPr/>
            </p:nvGrpSpPr>
            <p:grpSpPr>
              <a:xfrm>
                <a:off x="369728" y="4317343"/>
                <a:ext cx="5572800" cy="961429"/>
                <a:chOff x="366508" y="4106327"/>
                <a:chExt cx="5753412" cy="961429"/>
              </a:xfrm>
            </p:grpSpPr>
            <p:sp>
              <p:nvSpPr>
                <p:cNvPr id="28" name="Rounded Rectangle 13">
                  <a:extLst>
                    <a:ext uri="{FF2B5EF4-FFF2-40B4-BE49-F238E27FC236}">
                      <a16:creationId xmlns:a16="http://schemas.microsoft.com/office/drawing/2014/main" id="{69600DCC-974B-2679-142D-6848502580A3}"/>
                    </a:ext>
                  </a:extLst>
                </p:cNvPr>
                <p:cNvSpPr/>
                <p:nvPr/>
              </p:nvSpPr>
              <p:spPr>
                <a:xfrm>
                  <a:off x="366508" y="4106327"/>
                  <a:ext cx="2772000" cy="961429"/>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noProof="0" dirty="0">
                      <a:solidFill>
                        <a:srgbClr val="404040"/>
                      </a:solidFill>
                      <a:latin typeface="Avenir Next LT Pro" panose="020B0504020202020204" pitchFamily="34" charset="0"/>
                    </a:rPr>
                    <a:t>4 parameters can’t capture short-term volatility &amp; long-term features like the 10Y dip and 20Y hump</a:t>
                  </a:r>
                  <a:endParaRPr lang="en-GB" sz="1200" dirty="0">
                    <a:solidFill>
                      <a:srgbClr val="404040"/>
                    </a:solidFill>
                    <a:latin typeface="Avenir Next LT Pro" panose="020B0504020202020204" pitchFamily="34" charset="0"/>
                  </a:endParaRPr>
                </a:p>
              </p:txBody>
            </p:sp>
            <p:sp>
              <p:nvSpPr>
                <p:cNvPr id="29" name="Rounded Rectangle 13">
                  <a:extLst>
                    <a:ext uri="{FF2B5EF4-FFF2-40B4-BE49-F238E27FC236}">
                      <a16:creationId xmlns:a16="http://schemas.microsoft.com/office/drawing/2014/main" id="{165104E2-BA8F-081B-9D28-3E442AA0889A}"/>
                    </a:ext>
                  </a:extLst>
                </p:cNvPr>
                <p:cNvSpPr/>
                <p:nvPr/>
              </p:nvSpPr>
              <p:spPr>
                <a:xfrm>
                  <a:off x="3347920" y="4106327"/>
                  <a:ext cx="2772000" cy="961429"/>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dirty="0">
                    <a:solidFill>
                      <a:srgbClr val="404040"/>
                    </a:solidFill>
                    <a:latin typeface="Avenir Next LT Pro" panose="020B0504020202020204" pitchFamily="34" charset="0"/>
                  </a:endParaRPr>
                </a:p>
                <a:p>
                  <a:pPr algn="ctr"/>
                  <a:r>
                    <a:rPr lang="en-GB" sz="1200" dirty="0">
                      <a:solidFill>
                        <a:srgbClr val="404040"/>
                      </a:solidFill>
                      <a:latin typeface="Avenir Next LT Pro" panose="020B0504020202020204" pitchFamily="34" charset="0"/>
                    </a:rPr>
                    <a:t>Overfits yields due to lack of economic parameters; sensitive to outliers, causing curve oscillations</a:t>
                  </a:r>
                </a:p>
                <a:p>
                  <a:pPr algn="ctr"/>
                  <a:endParaRPr lang="en-GB" sz="1200" b="1" dirty="0">
                    <a:solidFill>
                      <a:srgbClr val="404040"/>
                    </a:solidFill>
                    <a:latin typeface="Avenir Next LT Pro" panose="020B0504020202020204" pitchFamily="34" charset="0"/>
                  </a:endParaRPr>
                </a:p>
              </p:txBody>
            </p:sp>
          </p:grpSp>
          <p:sp>
            <p:nvSpPr>
              <p:cNvPr id="37" name="Rounded Rectangle 15">
                <a:extLst>
                  <a:ext uri="{FF2B5EF4-FFF2-40B4-BE49-F238E27FC236}">
                    <a16:creationId xmlns:a16="http://schemas.microsoft.com/office/drawing/2014/main" id="{EF6EAB90-CDC9-F0CE-9A59-62A723928A70}"/>
                  </a:ext>
                </a:extLst>
              </p:cNvPr>
              <p:cNvSpPr/>
              <p:nvPr/>
            </p:nvSpPr>
            <p:spPr>
              <a:xfrm>
                <a:off x="369728" y="5491759"/>
                <a:ext cx="5572800" cy="961429"/>
              </a:xfrm>
              <a:prstGeom prst="roundRect">
                <a:avLst/>
              </a:prstGeom>
              <a:solidFill>
                <a:srgbClr val="4040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latin typeface="Avenir Next LT Pro" panose="020B0504020202020204" pitchFamily="34" charset="0"/>
                  </a:rPr>
                  <a:t>Nelson – Siegel – Svensson (NSS)</a:t>
                </a:r>
              </a:p>
              <a:p>
                <a:pPr algn="ctr"/>
                <a:r>
                  <a:rPr lang="en-GB" sz="1200" dirty="0">
                    <a:latin typeface="Avenir Next LT Pro" panose="020B0504020202020204" pitchFamily="34" charset="0"/>
                  </a:rPr>
                  <a:t>The Nelson-Siegel-Svensson solves the limitations by extending  the Nelson-Siegel with 2 extra parameters (</a:t>
                </a:r>
                <a:r>
                  <a:rPr lang="el-GR" sz="1200" dirty="0">
                    <a:latin typeface="Avenir Next LT Pro" panose="020B0504020202020204" pitchFamily="34" charset="0"/>
                  </a:rPr>
                  <a:t>β₃, λ₁) </a:t>
                </a:r>
                <a:r>
                  <a:rPr lang="en-GB" sz="1200" dirty="0">
                    <a:latin typeface="Avenir Next LT Pro" panose="020B0504020202020204" pitchFamily="34" charset="0"/>
                  </a:rPr>
                  <a:t>for better fitting 13 tenures, balancing long-term yields and short-term volatility</a:t>
                </a:r>
                <a:endParaRPr lang="en-GB" sz="1200" b="1" dirty="0">
                  <a:solidFill>
                    <a:schemeClr val="bg1"/>
                  </a:solidFill>
                  <a:latin typeface="Avenir Next LT Pro" panose="020B0504020202020204" pitchFamily="34" charset="0"/>
                  <a:ea typeface="Aptos" panose="020B0004020202020204" pitchFamily="34" charset="0"/>
                  <a:cs typeface="Times New Roman" panose="02020603050405020304" pitchFamily="18" charset="0"/>
                </a:endParaRPr>
              </a:p>
            </p:txBody>
          </p:sp>
          <p:cxnSp>
            <p:nvCxnSpPr>
              <p:cNvPr id="47" name="Connector: Elbow 46">
                <a:extLst>
                  <a:ext uri="{FF2B5EF4-FFF2-40B4-BE49-F238E27FC236}">
                    <a16:creationId xmlns:a16="http://schemas.microsoft.com/office/drawing/2014/main" id="{906E2E3B-E2E2-5A25-B633-B1D59556E255}"/>
                  </a:ext>
                </a:extLst>
              </p:cNvPr>
              <p:cNvCxnSpPr>
                <a:cxnSpLocks/>
                <a:stCxn id="19" idx="2"/>
                <a:endCxn id="20" idx="0"/>
              </p:cNvCxnSpPr>
              <p:nvPr/>
            </p:nvCxnSpPr>
            <p:spPr>
              <a:xfrm rot="5400000">
                <a:off x="2327681" y="1740165"/>
                <a:ext cx="212986" cy="144391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9" name="Connector: Elbow 48">
                <a:extLst>
                  <a:ext uri="{FF2B5EF4-FFF2-40B4-BE49-F238E27FC236}">
                    <a16:creationId xmlns:a16="http://schemas.microsoft.com/office/drawing/2014/main" id="{A43A881A-2102-A26E-D053-73C7748F7682}"/>
                  </a:ext>
                </a:extLst>
              </p:cNvPr>
              <p:cNvCxnSpPr>
                <a:cxnSpLocks/>
                <a:stCxn id="19" idx="2"/>
                <a:endCxn id="21" idx="0"/>
              </p:cNvCxnSpPr>
              <p:nvPr/>
            </p:nvCxnSpPr>
            <p:spPr>
              <a:xfrm rot="16200000" flipH="1">
                <a:off x="3771591" y="1740164"/>
                <a:ext cx="212985" cy="144390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80" name="Connector: Elbow 79">
                <a:extLst>
                  <a:ext uri="{FF2B5EF4-FFF2-40B4-BE49-F238E27FC236}">
                    <a16:creationId xmlns:a16="http://schemas.microsoft.com/office/drawing/2014/main" id="{9BC9136C-3087-A351-16BD-FC794DA5AF77}"/>
                  </a:ext>
                </a:extLst>
              </p:cNvPr>
              <p:cNvCxnSpPr>
                <a:cxnSpLocks/>
                <a:stCxn id="28" idx="2"/>
                <a:endCxn id="37" idx="0"/>
              </p:cNvCxnSpPr>
              <p:nvPr/>
            </p:nvCxnSpPr>
            <p:spPr>
              <a:xfrm rot="16200000" flipH="1">
                <a:off x="2327680" y="4663310"/>
                <a:ext cx="212987" cy="144390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82" name="Connector: Elbow 81">
                <a:extLst>
                  <a:ext uri="{FF2B5EF4-FFF2-40B4-BE49-F238E27FC236}">
                    <a16:creationId xmlns:a16="http://schemas.microsoft.com/office/drawing/2014/main" id="{CBFD8FD1-21B8-95B2-8094-17A6E8277A4D}"/>
                  </a:ext>
                </a:extLst>
              </p:cNvPr>
              <p:cNvCxnSpPr>
                <a:cxnSpLocks/>
                <a:stCxn id="29" idx="2"/>
                <a:endCxn id="37" idx="0"/>
              </p:cNvCxnSpPr>
              <p:nvPr/>
            </p:nvCxnSpPr>
            <p:spPr>
              <a:xfrm rot="5400000">
                <a:off x="3771590" y="4663310"/>
                <a:ext cx="212987" cy="144391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13" name="Rectangle: Rounded Corners 12">
                <a:extLst>
                  <a:ext uri="{FF2B5EF4-FFF2-40B4-BE49-F238E27FC236}">
                    <a16:creationId xmlns:a16="http://schemas.microsoft.com/office/drawing/2014/main" id="{ED58A8EC-4E73-977A-481D-E0A56858A6F9}"/>
                  </a:ext>
                </a:extLst>
              </p:cNvPr>
              <p:cNvSpPr/>
              <p:nvPr/>
            </p:nvSpPr>
            <p:spPr>
              <a:xfrm>
                <a:off x="2363003" y="3827360"/>
                <a:ext cx="1592981" cy="276997"/>
              </a:xfrm>
              <a:prstGeom prst="roundRect">
                <a:avLst/>
              </a:prstGeom>
              <a:solidFill>
                <a:srgbClr val="8EB4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latin typeface="Avenir Next LT Pro" panose="020B0504020202020204" pitchFamily="34" charset="0"/>
                  </a:rPr>
                  <a:t>Limitations</a:t>
                </a:r>
              </a:p>
            </p:txBody>
          </p:sp>
          <p:cxnSp>
            <p:nvCxnSpPr>
              <p:cNvPr id="15" name="Connector: Elbow 14">
                <a:extLst>
                  <a:ext uri="{FF2B5EF4-FFF2-40B4-BE49-F238E27FC236}">
                    <a16:creationId xmlns:a16="http://schemas.microsoft.com/office/drawing/2014/main" id="{0B52D1C4-46DB-9E78-6257-D0FD77B72250}"/>
                  </a:ext>
                </a:extLst>
              </p:cNvPr>
              <p:cNvCxnSpPr>
                <a:stCxn id="20" idx="2"/>
                <a:endCxn id="13" idx="0"/>
              </p:cNvCxnSpPr>
              <p:nvPr/>
            </p:nvCxnSpPr>
            <p:spPr>
              <a:xfrm rot="16200000" flipH="1">
                <a:off x="2329364" y="2997230"/>
                <a:ext cx="212984" cy="144727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nector: Elbow 21">
                <a:extLst>
                  <a:ext uri="{FF2B5EF4-FFF2-40B4-BE49-F238E27FC236}">
                    <a16:creationId xmlns:a16="http://schemas.microsoft.com/office/drawing/2014/main" id="{38A52EFB-DDB6-AF94-5A9A-719C7E62C4D3}"/>
                  </a:ext>
                </a:extLst>
              </p:cNvPr>
              <p:cNvCxnSpPr>
                <a:stCxn id="21" idx="2"/>
                <a:endCxn id="13" idx="0"/>
              </p:cNvCxnSpPr>
              <p:nvPr/>
            </p:nvCxnSpPr>
            <p:spPr>
              <a:xfrm rot="5400000">
                <a:off x="3773274" y="3000595"/>
                <a:ext cx="212985" cy="144054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nector: Elbow 23">
                <a:extLst>
                  <a:ext uri="{FF2B5EF4-FFF2-40B4-BE49-F238E27FC236}">
                    <a16:creationId xmlns:a16="http://schemas.microsoft.com/office/drawing/2014/main" id="{7FD84D38-6F87-6244-9609-822494EEBFCE}"/>
                  </a:ext>
                </a:extLst>
              </p:cNvPr>
              <p:cNvCxnSpPr>
                <a:stCxn id="13" idx="2"/>
                <a:endCxn id="28" idx="0"/>
              </p:cNvCxnSpPr>
              <p:nvPr/>
            </p:nvCxnSpPr>
            <p:spPr>
              <a:xfrm rot="5400000">
                <a:off x="2329364" y="3487213"/>
                <a:ext cx="212986" cy="144727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nector: Elbow 25">
                <a:extLst>
                  <a:ext uri="{FF2B5EF4-FFF2-40B4-BE49-F238E27FC236}">
                    <a16:creationId xmlns:a16="http://schemas.microsoft.com/office/drawing/2014/main" id="{D557275E-8749-354F-FE1D-70D372EDEB66}"/>
                  </a:ext>
                </a:extLst>
              </p:cNvPr>
              <p:cNvCxnSpPr>
                <a:stCxn id="13" idx="2"/>
                <a:endCxn id="29" idx="0"/>
              </p:cNvCxnSpPr>
              <p:nvPr/>
            </p:nvCxnSpPr>
            <p:spPr>
              <a:xfrm rot="16200000" flipH="1">
                <a:off x="3773273" y="3490578"/>
                <a:ext cx="212986" cy="144054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586154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FD392-49A1-DD68-D600-9273D057F6C8}"/>
            </a:ext>
          </a:extLst>
        </p:cNvPr>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436D79B3-DD26-68B9-AC8F-DCE94A7E80EB}"/>
              </a:ext>
            </a:extLst>
          </p:cNvPr>
          <p:cNvCxnSpPr/>
          <p:nvPr/>
        </p:nvCxnSpPr>
        <p:spPr>
          <a:xfrm>
            <a:off x="0" y="0"/>
            <a:ext cx="914400" cy="0"/>
          </a:xfrm>
          <a:prstGeom prst="line">
            <a:avLst/>
          </a:prstGeom>
          <a:ln w="0" cap="flat" cmpd="sng" algn="ctr">
            <a:solidFill>
              <a:srgbClr val="FBFFFF"/>
            </a:solidFill>
            <a:prstDash val="solid"/>
            <a:miter lim="800000"/>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graphicFrame>
        <p:nvGraphicFramePr>
          <p:cNvPr id="4" name="think-cell data - do not delete" hidden="1">
            <a:extLst>
              <a:ext uri="{FF2B5EF4-FFF2-40B4-BE49-F238E27FC236}">
                <a16:creationId xmlns:a16="http://schemas.microsoft.com/office/drawing/2014/main" id="{D810610D-3384-1ACF-4960-C4348162ED3E}"/>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06" imgH="306" progId="TCLayout.ActiveDocument.1">
                  <p:embed/>
                </p:oleObj>
              </mc:Choice>
              <mc:Fallback>
                <p:oleObj name="think-cell Slide" r:id="rId4" imgW="306" imgH="306" progId="TCLayout.ActiveDocument.1">
                  <p:embed/>
                  <p:pic>
                    <p:nvPicPr>
                      <p:cNvPr id="4" name="think-cell data - do not delete" hidden="1">
                        <a:extLst>
                          <a:ext uri="{FF2B5EF4-FFF2-40B4-BE49-F238E27FC236}">
                            <a16:creationId xmlns:a16="http://schemas.microsoft.com/office/drawing/2014/main" id="{6BB28D98-5EA2-36CB-E8D5-10ABB4DE999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2">
            <a:extLst>
              <a:ext uri="{FF2B5EF4-FFF2-40B4-BE49-F238E27FC236}">
                <a16:creationId xmlns:a16="http://schemas.microsoft.com/office/drawing/2014/main" id="{B0F97371-B3B9-9402-4B14-87D28B790328}"/>
              </a:ext>
            </a:extLst>
          </p:cNvPr>
          <p:cNvSpPr>
            <a:spLocks noChangeArrowheads="1"/>
          </p:cNvSpPr>
          <p:nvPr/>
        </p:nvSpPr>
        <p:spPr bwMode="auto">
          <a:xfrm>
            <a:off x="6003634" y="105975"/>
            <a:ext cx="184731" cy="276999"/>
          </a:xfrm>
          <a:prstGeom prst="rect">
            <a:avLst/>
          </a:prstGeom>
          <a:noFill/>
          <a:ln>
            <a:noFill/>
          </a:ln>
          <a:effectLst/>
        </p:spPr>
        <p:txBody>
          <a:bodyPr vert="horz" wrap="none" lIns="91440" tIns="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object 4">
            <a:extLst>
              <a:ext uri="{FF2B5EF4-FFF2-40B4-BE49-F238E27FC236}">
                <a16:creationId xmlns:a16="http://schemas.microsoft.com/office/drawing/2014/main" id="{E6C7A590-6AA1-68B6-4510-9A788F42ACDE}"/>
              </a:ext>
            </a:extLst>
          </p:cNvPr>
          <p:cNvSpPr/>
          <p:nvPr/>
        </p:nvSpPr>
        <p:spPr>
          <a:xfrm>
            <a:off x="354011" y="592524"/>
            <a:ext cx="11483975" cy="0"/>
          </a:xfrm>
          <a:custGeom>
            <a:avLst/>
            <a:gdLst/>
            <a:ahLst/>
            <a:cxnLst/>
            <a:rect l="l" t="t" r="r" b="b"/>
            <a:pathLst>
              <a:path w="11483975">
                <a:moveTo>
                  <a:pt x="0" y="0"/>
                </a:moveTo>
                <a:lnTo>
                  <a:pt x="11483976" y="1"/>
                </a:lnTo>
              </a:path>
            </a:pathLst>
          </a:custGeom>
          <a:ln w="6350">
            <a:solidFill>
              <a:srgbClr val="0A0A23"/>
            </a:solidFill>
          </a:ln>
        </p:spPr>
        <p:txBody>
          <a:bodyPr wrap="square" lIns="0" tIns="0" rIns="0" bIns="0" rtlCol="0"/>
          <a:lstStyle/>
          <a:p>
            <a:endParaRPr/>
          </a:p>
        </p:txBody>
      </p:sp>
      <p:sp>
        <p:nvSpPr>
          <p:cNvPr id="2" name="Title 1">
            <a:extLst>
              <a:ext uri="{FF2B5EF4-FFF2-40B4-BE49-F238E27FC236}">
                <a16:creationId xmlns:a16="http://schemas.microsoft.com/office/drawing/2014/main" id="{865BED2D-991F-8300-CF9C-EF89B44364B3}"/>
              </a:ext>
            </a:extLst>
          </p:cNvPr>
          <p:cNvSpPr txBox="1">
            <a:spLocks/>
          </p:cNvSpPr>
          <p:nvPr/>
        </p:nvSpPr>
        <p:spPr>
          <a:xfrm>
            <a:off x="467359" y="1258420"/>
            <a:ext cx="11082528" cy="517217"/>
          </a:xfrm>
          <a:prstGeom prst="rect">
            <a:avLst/>
          </a:prstGeom>
        </p:spPr>
        <p:txBody>
          <a:bodyPr vert="horz" lIns="36000" tIns="36000" rIns="36000" bIns="3600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endParaRPr lang="en-US" sz="1800">
              <a:solidFill>
                <a:schemeClr val="tx1">
                  <a:lumMod val="75000"/>
                  <a:lumOff val="25000"/>
                </a:schemeClr>
              </a:solidFill>
              <a:latin typeface="Avenir Next LT Pro"/>
              <a:ea typeface="+mn-ea"/>
              <a:cs typeface="+mn-cs"/>
            </a:endParaRPr>
          </a:p>
        </p:txBody>
      </p:sp>
      <p:sp>
        <p:nvSpPr>
          <p:cNvPr id="3" name="Slide Number Placeholder 11">
            <a:extLst>
              <a:ext uri="{FF2B5EF4-FFF2-40B4-BE49-F238E27FC236}">
                <a16:creationId xmlns:a16="http://schemas.microsoft.com/office/drawing/2014/main" id="{5730601B-42DD-6A3A-DF76-34481737C125}"/>
              </a:ext>
            </a:extLst>
          </p:cNvPr>
          <p:cNvSpPr>
            <a:spLocks noGrp="1"/>
          </p:cNvSpPr>
          <p:nvPr>
            <p:ph type="sldNum" sz="quarter" idx="12"/>
          </p:nvPr>
        </p:nvSpPr>
        <p:spPr>
          <a:xfrm>
            <a:off x="4724400" y="115094"/>
            <a:ext cx="2743200" cy="365125"/>
          </a:xfrm>
        </p:spPr>
        <p:txBody>
          <a:bodyPr/>
          <a:lstStyle/>
          <a:p>
            <a:fld id="{A65A0187-701F-4CA4-83A1-DEC26A7DC831}" type="slidenum">
              <a:rPr lang="en-GB" smtClean="0"/>
              <a:t>6</a:t>
            </a:fld>
            <a:endParaRPr lang="en-GB"/>
          </a:p>
        </p:txBody>
      </p:sp>
      <p:sp>
        <p:nvSpPr>
          <p:cNvPr id="5" name="Title 1">
            <a:extLst>
              <a:ext uri="{FF2B5EF4-FFF2-40B4-BE49-F238E27FC236}">
                <a16:creationId xmlns:a16="http://schemas.microsoft.com/office/drawing/2014/main" id="{A296F95E-3276-EF55-6F83-B136A7C3EF75}"/>
              </a:ext>
            </a:extLst>
          </p:cNvPr>
          <p:cNvSpPr txBox="1">
            <a:spLocks/>
          </p:cNvSpPr>
          <p:nvPr/>
        </p:nvSpPr>
        <p:spPr>
          <a:xfrm>
            <a:off x="508923" y="1221975"/>
            <a:ext cx="11082528" cy="517217"/>
          </a:xfrm>
          <a:prstGeom prst="rect">
            <a:avLst/>
          </a:prstGeom>
        </p:spPr>
        <p:txBody>
          <a:bodyPr vert="horz" lIns="36000" tIns="36000" rIns="36000" bIns="3600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GB" sz="1800" dirty="0">
                <a:latin typeface="Avenir Next LT Pro" panose="020B0504020202020204" pitchFamily="34" charset="0"/>
              </a:rPr>
              <a:t>Using yield curves, spreads and z-scores to identify potential trade opportunities</a:t>
            </a:r>
            <a:endParaRPr lang="en-US" sz="1800" dirty="0">
              <a:solidFill>
                <a:schemeClr val="tx1">
                  <a:lumMod val="75000"/>
                  <a:lumOff val="25000"/>
                </a:schemeClr>
              </a:solidFill>
              <a:latin typeface="Avenir Next LT Pro" panose="020B0504020202020204" pitchFamily="34" charset="0"/>
              <a:ea typeface="+mn-ea"/>
              <a:cs typeface="+mn-cs"/>
            </a:endParaRPr>
          </a:p>
        </p:txBody>
      </p:sp>
      <p:pic>
        <p:nvPicPr>
          <p:cNvPr id="12" name="Picture 11" descr="A blue and purple logo&#10;&#10;AI-generated content may be incorrect.">
            <a:extLst>
              <a:ext uri="{FF2B5EF4-FFF2-40B4-BE49-F238E27FC236}">
                <a16:creationId xmlns:a16="http://schemas.microsoft.com/office/drawing/2014/main" id="{90843B7F-8ECC-EFAE-5AED-C21057559B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96661" y="154004"/>
            <a:ext cx="441325" cy="441692"/>
          </a:xfrm>
          <a:prstGeom prst="rect">
            <a:avLst/>
          </a:prstGeom>
        </p:spPr>
      </p:pic>
      <p:sp>
        <p:nvSpPr>
          <p:cNvPr id="14" name="TextBox 13">
            <a:extLst>
              <a:ext uri="{FF2B5EF4-FFF2-40B4-BE49-F238E27FC236}">
                <a16:creationId xmlns:a16="http://schemas.microsoft.com/office/drawing/2014/main" id="{693AD61B-C406-D238-669D-115440A1CB4B}"/>
              </a:ext>
            </a:extLst>
          </p:cNvPr>
          <p:cNvSpPr txBox="1"/>
          <p:nvPr/>
        </p:nvSpPr>
        <p:spPr>
          <a:xfrm>
            <a:off x="382243" y="621319"/>
            <a:ext cx="9616385" cy="615553"/>
          </a:xfrm>
          <a:prstGeom prst="rect">
            <a:avLst/>
          </a:prstGeom>
          <a:noFill/>
        </p:spPr>
        <p:txBody>
          <a:bodyPr wrap="square" rtlCol="0">
            <a:spAutoFit/>
          </a:bodyPr>
          <a:lstStyle/>
          <a:p>
            <a:r>
              <a:rPr lang="en-GB" sz="3400" b="1" dirty="0">
                <a:solidFill>
                  <a:schemeClr val="tx2"/>
                </a:solidFill>
                <a:latin typeface="Avenir Book" panose="02000503020000020003"/>
                <a:ea typeface="Lato Black" charset="0"/>
                <a:cs typeface="Lato Black" charset="0"/>
              </a:rPr>
              <a:t>Trading opportunities – statistical findings</a:t>
            </a:r>
            <a:endParaRPr lang="en-GB" sz="3400" b="1" noProof="0" dirty="0">
              <a:solidFill>
                <a:schemeClr val="tx2"/>
              </a:solidFill>
              <a:latin typeface="Avenir Book" panose="02000503020000020003"/>
              <a:ea typeface="Lato Black" charset="0"/>
              <a:cs typeface="Lato Black" charset="0"/>
            </a:endParaRPr>
          </a:p>
        </p:txBody>
      </p:sp>
      <p:grpSp>
        <p:nvGrpSpPr>
          <p:cNvPr id="7" name="Group 6">
            <a:extLst>
              <a:ext uri="{FF2B5EF4-FFF2-40B4-BE49-F238E27FC236}">
                <a16:creationId xmlns:a16="http://schemas.microsoft.com/office/drawing/2014/main" id="{C850ED6B-6524-F916-65C2-0850C764A5E4}"/>
              </a:ext>
            </a:extLst>
          </p:cNvPr>
          <p:cNvGrpSpPr/>
          <p:nvPr/>
        </p:nvGrpSpPr>
        <p:grpSpPr>
          <a:xfrm>
            <a:off x="364437" y="1728536"/>
            <a:ext cx="11463126" cy="4536940"/>
            <a:chOff x="382243" y="1728536"/>
            <a:chExt cx="11463126" cy="4536940"/>
          </a:xfrm>
        </p:grpSpPr>
        <p:grpSp>
          <p:nvGrpSpPr>
            <p:cNvPr id="45" name="Group 44">
              <a:extLst>
                <a:ext uri="{FF2B5EF4-FFF2-40B4-BE49-F238E27FC236}">
                  <a16:creationId xmlns:a16="http://schemas.microsoft.com/office/drawing/2014/main" id="{E0F46D6C-8D31-4D24-BD17-C58E848ECA86}"/>
                </a:ext>
              </a:extLst>
            </p:cNvPr>
            <p:cNvGrpSpPr/>
            <p:nvPr/>
          </p:nvGrpSpPr>
          <p:grpSpPr>
            <a:xfrm>
              <a:off x="382243" y="4750067"/>
              <a:ext cx="5580000" cy="1515409"/>
              <a:chOff x="382243" y="4750067"/>
              <a:chExt cx="5580000" cy="1708490"/>
            </a:xfrm>
          </p:grpSpPr>
          <p:sp>
            <p:nvSpPr>
              <p:cNvPr id="25" name="Rounded Rectangle 15">
                <a:extLst>
                  <a:ext uri="{FF2B5EF4-FFF2-40B4-BE49-F238E27FC236}">
                    <a16:creationId xmlns:a16="http://schemas.microsoft.com/office/drawing/2014/main" id="{36166548-DCB3-111A-D3F1-D0C3C8F61850}"/>
                  </a:ext>
                </a:extLst>
              </p:cNvPr>
              <p:cNvSpPr/>
              <p:nvPr/>
            </p:nvSpPr>
            <p:spPr>
              <a:xfrm>
                <a:off x="382243" y="4750067"/>
                <a:ext cx="5580000" cy="581491"/>
              </a:xfrm>
              <a:prstGeom prst="roundRect">
                <a:avLst/>
              </a:prstGeom>
              <a:solidFill>
                <a:srgbClr val="44546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noProof="0" dirty="0">
                    <a:solidFill>
                      <a:schemeClr val="bg1"/>
                    </a:solidFill>
                    <a:latin typeface="Avenir Next LT Pro" panose="020B0504020202020204" pitchFamily="34" charset="0"/>
                  </a:rPr>
                  <a:t>Spread &amp; mean reversion</a:t>
                </a:r>
              </a:p>
            </p:txBody>
          </p:sp>
          <p:sp>
            <p:nvSpPr>
              <p:cNvPr id="30" name="Rounded Rectangle 13">
                <a:extLst>
                  <a:ext uri="{FF2B5EF4-FFF2-40B4-BE49-F238E27FC236}">
                    <a16:creationId xmlns:a16="http://schemas.microsoft.com/office/drawing/2014/main" id="{F5551BF3-727F-8D37-852B-27488EF8FC46}"/>
                  </a:ext>
                </a:extLst>
              </p:cNvPr>
              <p:cNvSpPr/>
              <p:nvPr/>
            </p:nvSpPr>
            <p:spPr>
              <a:xfrm>
                <a:off x="382243" y="5430039"/>
                <a:ext cx="5580000" cy="1028518"/>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noProof="0" dirty="0">
                    <a:solidFill>
                      <a:srgbClr val="404040"/>
                    </a:solidFill>
                    <a:latin typeface="Avenir Next LT Pro" panose="020B0504020202020204" pitchFamily="34" charset="0"/>
                  </a:rPr>
                  <a:t>The spread between 2Y and 5Y yields clusters around 9.7 bps, with most values staying within a standard deviation of ±3.5 bps. This suggests mean reversion, where extremes return to the average</a:t>
                </a:r>
              </a:p>
            </p:txBody>
          </p:sp>
        </p:grpSp>
        <p:grpSp>
          <p:nvGrpSpPr>
            <p:cNvPr id="37" name="Group 36">
              <a:extLst>
                <a:ext uri="{FF2B5EF4-FFF2-40B4-BE49-F238E27FC236}">
                  <a16:creationId xmlns:a16="http://schemas.microsoft.com/office/drawing/2014/main" id="{0266EC2D-36B9-C24D-919B-B12BC7BFECE2}"/>
                </a:ext>
              </a:extLst>
            </p:cNvPr>
            <p:cNvGrpSpPr/>
            <p:nvPr/>
          </p:nvGrpSpPr>
          <p:grpSpPr>
            <a:xfrm>
              <a:off x="6265369" y="4750067"/>
              <a:ext cx="5580000" cy="1515409"/>
              <a:chOff x="8086930" y="4542225"/>
              <a:chExt cx="3744000" cy="1579442"/>
            </a:xfrm>
          </p:grpSpPr>
          <p:sp>
            <p:nvSpPr>
              <p:cNvPr id="26" name="Rounded Rectangle 15">
                <a:extLst>
                  <a:ext uri="{FF2B5EF4-FFF2-40B4-BE49-F238E27FC236}">
                    <a16:creationId xmlns:a16="http://schemas.microsoft.com/office/drawing/2014/main" id="{08E5E66E-8740-1940-2B84-44B8EFC9F79E}"/>
                  </a:ext>
                </a:extLst>
              </p:cNvPr>
              <p:cNvSpPr/>
              <p:nvPr/>
            </p:nvSpPr>
            <p:spPr>
              <a:xfrm>
                <a:off x="8086930" y="4542225"/>
                <a:ext cx="3744000" cy="537569"/>
              </a:xfrm>
              <a:prstGeom prst="roundRect">
                <a:avLst/>
              </a:prstGeom>
              <a:solidFill>
                <a:srgbClr val="44546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noProof="0" dirty="0">
                    <a:solidFill>
                      <a:schemeClr val="bg1"/>
                    </a:solidFill>
                    <a:latin typeface="Avenir Next LT Pro" panose="020B0504020202020204" pitchFamily="34" charset="0"/>
                  </a:rPr>
                  <a:t>Z-Score strategy</a:t>
                </a:r>
              </a:p>
            </p:txBody>
          </p:sp>
          <p:sp>
            <p:nvSpPr>
              <p:cNvPr id="31" name="Rounded Rectangle 13">
                <a:extLst>
                  <a:ext uri="{FF2B5EF4-FFF2-40B4-BE49-F238E27FC236}">
                    <a16:creationId xmlns:a16="http://schemas.microsoft.com/office/drawing/2014/main" id="{50004A4D-42BA-5147-2BA2-55205E917531}"/>
                  </a:ext>
                </a:extLst>
              </p:cNvPr>
              <p:cNvSpPr/>
              <p:nvPr/>
            </p:nvSpPr>
            <p:spPr>
              <a:xfrm>
                <a:off x="8086930" y="5170836"/>
                <a:ext cx="3744000" cy="950831"/>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noProof="0" dirty="0">
                    <a:solidFill>
                      <a:srgbClr val="404040"/>
                    </a:solidFill>
                    <a:latin typeface="Avenir Next LT Pro" panose="020B0504020202020204" pitchFamily="34" charset="0"/>
                  </a:rPr>
                  <a:t>The general consensus is that Z-scores between -1 &amp; 1 are normal. If:</a:t>
                </a:r>
              </a:p>
              <a:p>
                <a:pPr marL="171450" indent="-171450">
                  <a:buFont typeface="Arial" panose="020B0604020202020204" pitchFamily="34" charset="0"/>
                  <a:buChar char="•"/>
                </a:pPr>
                <a:r>
                  <a:rPr lang="en-GB" sz="1200" noProof="0" dirty="0">
                    <a:solidFill>
                      <a:srgbClr val="404040"/>
                    </a:solidFill>
                    <a:latin typeface="Avenir Next LT Pro" panose="020B0504020202020204" pitchFamily="34" charset="0"/>
                  </a:rPr>
                  <a:t>Z &gt; 2.5 → Sell 2Y, Buy </a:t>
                </a:r>
                <a:r>
                  <a:rPr lang="en-GB" sz="1200" dirty="0">
                    <a:solidFill>
                      <a:srgbClr val="404040"/>
                    </a:solidFill>
                    <a:latin typeface="Avenir Next LT Pro" panose="020B0504020202020204" pitchFamily="34" charset="0"/>
                  </a:rPr>
                  <a:t>5Y → This indicates the spread is </a:t>
                </a:r>
                <a:r>
                  <a:rPr lang="en-GB" sz="1200" b="1" dirty="0">
                    <a:solidFill>
                      <a:srgbClr val="404040"/>
                    </a:solidFill>
                    <a:latin typeface="Avenir Next LT Pro" panose="020B0504020202020204" pitchFamily="34" charset="0"/>
                  </a:rPr>
                  <a:t>widening</a:t>
                </a:r>
                <a:endParaRPr lang="en-GB" sz="1200" b="1" noProof="0" dirty="0">
                  <a:solidFill>
                    <a:srgbClr val="404040"/>
                  </a:solidFill>
                  <a:latin typeface="Avenir Next LT Pro" panose="020B0504020202020204" pitchFamily="34" charset="0"/>
                </a:endParaRPr>
              </a:p>
              <a:p>
                <a:pPr marL="171450" indent="-171450">
                  <a:buFont typeface="Arial" panose="020B0604020202020204" pitchFamily="34" charset="0"/>
                  <a:buChar char="•"/>
                </a:pPr>
                <a:r>
                  <a:rPr lang="en-GB" sz="1200" noProof="0" dirty="0">
                    <a:solidFill>
                      <a:srgbClr val="404040"/>
                    </a:solidFill>
                    <a:latin typeface="Avenir Next LT Pro" panose="020B0504020202020204" pitchFamily="34" charset="0"/>
                  </a:rPr>
                  <a:t>Z &lt; -2.5 → Buy 2Y, </a:t>
                </a:r>
                <a:r>
                  <a:rPr lang="en-GB" sz="1200" dirty="0">
                    <a:solidFill>
                      <a:srgbClr val="404040"/>
                    </a:solidFill>
                    <a:latin typeface="Avenir Next LT Pro" panose="020B0504020202020204" pitchFamily="34" charset="0"/>
                  </a:rPr>
                  <a:t>Sell 5Y → This indicates that the spread is </a:t>
                </a:r>
                <a:r>
                  <a:rPr lang="en-GB" sz="1200" b="1" dirty="0">
                    <a:solidFill>
                      <a:srgbClr val="404040"/>
                    </a:solidFill>
                    <a:latin typeface="Avenir Next LT Pro" panose="020B0504020202020204" pitchFamily="34" charset="0"/>
                  </a:rPr>
                  <a:t>tightening</a:t>
                </a:r>
                <a:endParaRPr lang="en-GB" sz="1200" b="1" noProof="0" dirty="0">
                  <a:solidFill>
                    <a:srgbClr val="404040"/>
                  </a:solidFill>
                  <a:latin typeface="Avenir Next LT Pro" panose="020B0504020202020204" pitchFamily="34" charset="0"/>
                </a:endParaRPr>
              </a:p>
            </p:txBody>
          </p:sp>
        </p:grpSp>
        <p:grpSp>
          <p:nvGrpSpPr>
            <p:cNvPr id="43" name="Group 42">
              <a:extLst>
                <a:ext uri="{FF2B5EF4-FFF2-40B4-BE49-F238E27FC236}">
                  <a16:creationId xmlns:a16="http://schemas.microsoft.com/office/drawing/2014/main" id="{D10A0B2A-5FFF-551D-1FAE-B56EBCBE8AA3}"/>
                </a:ext>
              </a:extLst>
            </p:cNvPr>
            <p:cNvGrpSpPr/>
            <p:nvPr/>
          </p:nvGrpSpPr>
          <p:grpSpPr>
            <a:xfrm>
              <a:off x="6265369" y="1728536"/>
              <a:ext cx="5580000" cy="2907070"/>
              <a:chOff x="6250930" y="1728536"/>
              <a:chExt cx="5580000" cy="2907070"/>
            </a:xfrm>
          </p:grpSpPr>
          <p:pic>
            <p:nvPicPr>
              <p:cNvPr id="20" name="Picture 19" descr="A graph of a bar graph&#10;&#10;AI-generated content may be incorrect.">
                <a:extLst>
                  <a:ext uri="{FF2B5EF4-FFF2-40B4-BE49-F238E27FC236}">
                    <a16:creationId xmlns:a16="http://schemas.microsoft.com/office/drawing/2014/main" id="{FE3FB8A6-D45F-D0D7-5277-9C9ED01E9D21}"/>
                  </a:ext>
                </a:extLst>
              </p:cNvPr>
              <p:cNvPicPr>
                <a:picLocks/>
              </p:cNvPicPr>
              <p:nvPr/>
            </p:nvPicPr>
            <p:blipFill>
              <a:blip r:embed="rId7">
                <a:extLst>
                  <a:ext uri="{28A0092B-C50C-407E-A947-70E740481C1C}">
                    <a14:useLocalDpi xmlns:a14="http://schemas.microsoft.com/office/drawing/2010/main" val="0"/>
                  </a:ext>
                </a:extLst>
              </a:blip>
              <a:srcRect l="1078" t="1995" r="493"/>
              <a:stretch>
                <a:fillRect/>
              </a:stretch>
            </p:blipFill>
            <p:spPr>
              <a:xfrm>
                <a:off x="6250930" y="1728536"/>
                <a:ext cx="5580000" cy="2724301"/>
              </a:xfrm>
              <a:prstGeom prst="rect">
                <a:avLst/>
              </a:prstGeom>
            </p:spPr>
          </p:pic>
          <p:sp>
            <p:nvSpPr>
              <p:cNvPr id="40" name="TextBox 39">
                <a:extLst>
                  <a:ext uri="{FF2B5EF4-FFF2-40B4-BE49-F238E27FC236}">
                    <a16:creationId xmlns:a16="http://schemas.microsoft.com/office/drawing/2014/main" id="{FAF0541E-EF84-EF59-DD67-BB3F7217341B}"/>
                  </a:ext>
                </a:extLst>
              </p:cNvPr>
              <p:cNvSpPr txBox="1"/>
              <p:nvPr/>
            </p:nvSpPr>
            <p:spPr>
              <a:xfrm>
                <a:off x="6250930" y="4404774"/>
                <a:ext cx="5173579" cy="230832"/>
              </a:xfrm>
              <a:prstGeom prst="rect">
                <a:avLst/>
              </a:prstGeom>
              <a:noFill/>
            </p:spPr>
            <p:txBody>
              <a:bodyPr wrap="square" rtlCol="0">
                <a:spAutoFit/>
              </a:bodyPr>
              <a:lstStyle/>
              <a:p>
                <a:r>
                  <a:rPr lang="en-GB" sz="900" dirty="0"/>
                  <a:t>Diagram 2.2: graph illustrating the Z-scores of spreads over time</a:t>
                </a:r>
              </a:p>
            </p:txBody>
          </p:sp>
        </p:grpSp>
        <p:grpSp>
          <p:nvGrpSpPr>
            <p:cNvPr id="42" name="Group 41">
              <a:extLst>
                <a:ext uri="{FF2B5EF4-FFF2-40B4-BE49-F238E27FC236}">
                  <a16:creationId xmlns:a16="http://schemas.microsoft.com/office/drawing/2014/main" id="{26341EFB-A4E1-653D-5FDA-E9137A82A595}"/>
                </a:ext>
              </a:extLst>
            </p:cNvPr>
            <p:cNvGrpSpPr/>
            <p:nvPr/>
          </p:nvGrpSpPr>
          <p:grpSpPr>
            <a:xfrm>
              <a:off x="382243" y="1728537"/>
              <a:ext cx="5580000" cy="2907069"/>
              <a:chOff x="361071" y="1728537"/>
              <a:chExt cx="5580000" cy="2907069"/>
            </a:xfrm>
          </p:grpSpPr>
          <p:pic>
            <p:nvPicPr>
              <p:cNvPr id="16" name="Picture 15" descr="A graph of a distribution of data&#10;&#10;AI-generated content may be incorrect.">
                <a:extLst>
                  <a:ext uri="{FF2B5EF4-FFF2-40B4-BE49-F238E27FC236}">
                    <a16:creationId xmlns:a16="http://schemas.microsoft.com/office/drawing/2014/main" id="{007B6E4D-DF1A-DB54-D392-374071D1947D}"/>
                  </a:ext>
                </a:extLst>
              </p:cNvPr>
              <p:cNvPicPr>
                <a:picLocks/>
              </p:cNvPicPr>
              <p:nvPr/>
            </p:nvPicPr>
            <p:blipFill>
              <a:blip r:embed="rId8">
                <a:extLst>
                  <a:ext uri="{28A0092B-C50C-407E-A947-70E740481C1C}">
                    <a14:useLocalDpi xmlns:a14="http://schemas.microsoft.com/office/drawing/2010/main" val="0"/>
                  </a:ext>
                </a:extLst>
              </a:blip>
              <a:srcRect l="1063" t="1994" b="1761"/>
              <a:stretch>
                <a:fillRect/>
              </a:stretch>
            </p:blipFill>
            <p:spPr>
              <a:xfrm>
                <a:off x="361071" y="1728537"/>
                <a:ext cx="5580000" cy="2700000"/>
              </a:xfrm>
              <a:prstGeom prst="rect">
                <a:avLst/>
              </a:prstGeom>
            </p:spPr>
          </p:pic>
          <p:sp>
            <p:nvSpPr>
              <p:cNvPr id="41" name="TextBox 40">
                <a:extLst>
                  <a:ext uri="{FF2B5EF4-FFF2-40B4-BE49-F238E27FC236}">
                    <a16:creationId xmlns:a16="http://schemas.microsoft.com/office/drawing/2014/main" id="{8931A467-B262-3BDA-7BFD-273AB5AAEF62}"/>
                  </a:ext>
                </a:extLst>
              </p:cNvPr>
              <p:cNvSpPr txBox="1"/>
              <p:nvPr/>
            </p:nvSpPr>
            <p:spPr>
              <a:xfrm>
                <a:off x="361071" y="4404774"/>
                <a:ext cx="5173579" cy="230832"/>
              </a:xfrm>
              <a:prstGeom prst="rect">
                <a:avLst/>
              </a:prstGeom>
              <a:noFill/>
            </p:spPr>
            <p:txBody>
              <a:bodyPr wrap="square" rtlCol="0">
                <a:spAutoFit/>
              </a:bodyPr>
              <a:lstStyle/>
              <a:p>
                <a:r>
                  <a:rPr lang="en-GB" sz="900" dirty="0"/>
                  <a:t>Diagram 2.1: graph showing the distributions of 2Yx5Y spreads</a:t>
                </a:r>
              </a:p>
            </p:txBody>
          </p:sp>
        </p:grpSp>
      </p:grpSp>
    </p:spTree>
    <p:extLst>
      <p:ext uri="{BB962C8B-B14F-4D97-AF65-F5344CB8AC3E}">
        <p14:creationId xmlns:p14="http://schemas.microsoft.com/office/powerpoint/2010/main" val="300174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5E8FFC-9D43-F448-19AC-807F1447FBAC}"/>
            </a:ext>
          </a:extLst>
        </p:cNvPr>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CA9A0C4-6008-BDAC-E017-6996F24063EA}"/>
              </a:ext>
            </a:extLst>
          </p:cNvPr>
          <p:cNvCxnSpPr/>
          <p:nvPr/>
        </p:nvCxnSpPr>
        <p:spPr>
          <a:xfrm>
            <a:off x="0" y="0"/>
            <a:ext cx="914400" cy="0"/>
          </a:xfrm>
          <a:prstGeom prst="line">
            <a:avLst/>
          </a:prstGeom>
          <a:ln w="0" cap="flat" cmpd="sng" algn="ctr">
            <a:solidFill>
              <a:srgbClr val="FBFFFF"/>
            </a:solidFill>
            <a:prstDash val="solid"/>
            <a:miter lim="800000"/>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graphicFrame>
        <p:nvGraphicFramePr>
          <p:cNvPr id="4" name="think-cell data - do not delete" hidden="1">
            <a:extLst>
              <a:ext uri="{FF2B5EF4-FFF2-40B4-BE49-F238E27FC236}">
                <a16:creationId xmlns:a16="http://schemas.microsoft.com/office/drawing/2014/main" id="{460360D9-3D46-CD33-98FB-3D7D7216156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06" imgH="306" progId="TCLayout.ActiveDocument.1">
                  <p:embed/>
                </p:oleObj>
              </mc:Choice>
              <mc:Fallback>
                <p:oleObj name="think-cell Slide" r:id="rId4" imgW="306" imgH="306" progId="TCLayout.ActiveDocument.1">
                  <p:embed/>
                  <p:pic>
                    <p:nvPicPr>
                      <p:cNvPr id="4" name="think-cell data - do not delete" hidden="1">
                        <a:extLst>
                          <a:ext uri="{FF2B5EF4-FFF2-40B4-BE49-F238E27FC236}">
                            <a16:creationId xmlns:a16="http://schemas.microsoft.com/office/drawing/2014/main" id="{D810610D-3384-1ACF-4960-C4348162ED3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2">
            <a:extLst>
              <a:ext uri="{FF2B5EF4-FFF2-40B4-BE49-F238E27FC236}">
                <a16:creationId xmlns:a16="http://schemas.microsoft.com/office/drawing/2014/main" id="{5BA1DD37-13CB-9FD3-9F5A-95888FBF001F}"/>
              </a:ext>
            </a:extLst>
          </p:cNvPr>
          <p:cNvSpPr>
            <a:spLocks noChangeArrowheads="1"/>
          </p:cNvSpPr>
          <p:nvPr/>
        </p:nvSpPr>
        <p:spPr bwMode="auto">
          <a:xfrm>
            <a:off x="6003634" y="105975"/>
            <a:ext cx="184731" cy="276999"/>
          </a:xfrm>
          <a:prstGeom prst="rect">
            <a:avLst/>
          </a:prstGeom>
          <a:noFill/>
          <a:ln>
            <a:noFill/>
          </a:ln>
          <a:effectLst/>
        </p:spPr>
        <p:txBody>
          <a:bodyPr vert="horz" wrap="none" lIns="91440" tIns="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object 4">
            <a:extLst>
              <a:ext uri="{FF2B5EF4-FFF2-40B4-BE49-F238E27FC236}">
                <a16:creationId xmlns:a16="http://schemas.microsoft.com/office/drawing/2014/main" id="{944B3276-85D7-BD58-616A-00052DA3C28D}"/>
              </a:ext>
            </a:extLst>
          </p:cNvPr>
          <p:cNvSpPr/>
          <p:nvPr/>
        </p:nvSpPr>
        <p:spPr>
          <a:xfrm>
            <a:off x="354011" y="592524"/>
            <a:ext cx="11483975" cy="0"/>
          </a:xfrm>
          <a:custGeom>
            <a:avLst/>
            <a:gdLst/>
            <a:ahLst/>
            <a:cxnLst/>
            <a:rect l="l" t="t" r="r" b="b"/>
            <a:pathLst>
              <a:path w="11483975">
                <a:moveTo>
                  <a:pt x="0" y="0"/>
                </a:moveTo>
                <a:lnTo>
                  <a:pt x="11483976" y="1"/>
                </a:lnTo>
              </a:path>
            </a:pathLst>
          </a:custGeom>
          <a:ln w="6350">
            <a:solidFill>
              <a:srgbClr val="0A0A23"/>
            </a:solidFill>
          </a:ln>
        </p:spPr>
        <p:txBody>
          <a:bodyPr wrap="square" lIns="0" tIns="0" rIns="0" bIns="0" rtlCol="0"/>
          <a:lstStyle/>
          <a:p>
            <a:endParaRPr/>
          </a:p>
        </p:txBody>
      </p:sp>
      <p:sp>
        <p:nvSpPr>
          <p:cNvPr id="2" name="Title 1">
            <a:extLst>
              <a:ext uri="{FF2B5EF4-FFF2-40B4-BE49-F238E27FC236}">
                <a16:creationId xmlns:a16="http://schemas.microsoft.com/office/drawing/2014/main" id="{6CD19009-F940-3EC7-C0AE-C7445278E300}"/>
              </a:ext>
            </a:extLst>
          </p:cNvPr>
          <p:cNvSpPr txBox="1">
            <a:spLocks/>
          </p:cNvSpPr>
          <p:nvPr/>
        </p:nvSpPr>
        <p:spPr>
          <a:xfrm>
            <a:off x="467359" y="1258420"/>
            <a:ext cx="11082528" cy="517217"/>
          </a:xfrm>
          <a:prstGeom prst="rect">
            <a:avLst/>
          </a:prstGeom>
        </p:spPr>
        <p:txBody>
          <a:bodyPr vert="horz" lIns="36000" tIns="36000" rIns="36000" bIns="3600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endParaRPr lang="en-US" sz="1800">
              <a:solidFill>
                <a:schemeClr val="tx1">
                  <a:lumMod val="75000"/>
                  <a:lumOff val="25000"/>
                </a:schemeClr>
              </a:solidFill>
              <a:latin typeface="Avenir Next LT Pro"/>
              <a:ea typeface="+mn-ea"/>
              <a:cs typeface="+mn-cs"/>
            </a:endParaRPr>
          </a:p>
        </p:txBody>
      </p:sp>
      <p:sp>
        <p:nvSpPr>
          <p:cNvPr id="3" name="Slide Number Placeholder 11">
            <a:extLst>
              <a:ext uri="{FF2B5EF4-FFF2-40B4-BE49-F238E27FC236}">
                <a16:creationId xmlns:a16="http://schemas.microsoft.com/office/drawing/2014/main" id="{DB506DB9-6222-5B91-B67F-5F22DA8894E7}"/>
              </a:ext>
            </a:extLst>
          </p:cNvPr>
          <p:cNvSpPr>
            <a:spLocks noGrp="1"/>
          </p:cNvSpPr>
          <p:nvPr>
            <p:ph type="sldNum" sz="quarter" idx="12"/>
          </p:nvPr>
        </p:nvSpPr>
        <p:spPr>
          <a:xfrm>
            <a:off x="4724400" y="115094"/>
            <a:ext cx="2743200" cy="365125"/>
          </a:xfrm>
        </p:spPr>
        <p:txBody>
          <a:bodyPr/>
          <a:lstStyle/>
          <a:p>
            <a:fld id="{A65A0187-701F-4CA4-83A1-DEC26A7DC831}" type="slidenum">
              <a:rPr lang="en-GB" smtClean="0"/>
              <a:t>7</a:t>
            </a:fld>
            <a:endParaRPr lang="en-GB"/>
          </a:p>
        </p:txBody>
      </p:sp>
      <p:sp>
        <p:nvSpPr>
          <p:cNvPr id="5" name="Title 1">
            <a:extLst>
              <a:ext uri="{FF2B5EF4-FFF2-40B4-BE49-F238E27FC236}">
                <a16:creationId xmlns:a16="http://schemas.microsoft.com/office/drawing/2014/main" id="{2510FCCA-72DF-A0B8-24A6-F9BB3C105D26}"/>
              </a:ext>
            </a:extLst>
          </p:cNvPr>
          <p:cNvSpPr txBox="1">
            <a:spLocks/>
          </p:cNvSpPr>
          <p:nvPr/>
        </p:nvSpPr>
        <p:spPr>
          <a:xfrm>
            <a:off x="508923" y="1221975"/>
            <a:ext cx="11082528" cy="517217"/>
          </a:xfrm>
          <a:prstGeom prst="rect">
            <a:avLst/>
          </a:prstGeom>
        </p:spPr>
        <p:txBody>
          <a:bodyPr vert="horz" lIns="36000" tIns="36000" rIns="36000" bIns="3600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GB" sz="1800" dirty="0">
                <a:latin typeface="Avenir Next LT Pro" panose="020B0504020202020204" pitchFamily="34" charset="0"/>
              </a:rPr>
              <a:t>Butterfly spreads can be used to gain a more comprehensive understanding of ICAP’s position</a:t>
            </a:r>
            <a:endParaRPr lang="en-US" sz="1800" dirty="0">
              <a:solidFill>
                <a:schemeClr val="tx1">
                  <a:lumMod val="75000"/>
                  <a:lumOff val="25000"/>
                </a:schemeClr>
              </a:solidFill>
              <a:latin typeface="Avenir Next LT Pro" panose="020B0504020202020204" pitchFamily="34" charset="0"/>
              <a:ea typeface="+mn-ea"/>
              <a:cs typeface="+mn-cs"/>
            </a:endParaRPr>
          </a:p>
        </p:txBody>
      </p:sp>
      <p:pic>
        <p:nvPicPr>
          <p:cNvPr id="12" name="Picture 11" descr="A blue and purple logo&#10;&#10;AI-generated content may be incorrect.">
            <a:extLst>
              <a:ext uri="{FF2B5EF4-FFF2-40B4-BE49-F238E27FC236}">
                <a16:creationId xmlns:a16="http://schemas.microsoft.com/office/drawing/2014/main" id="{DF4CA595-FFC5-1851-30FE-B4BDF56B7A6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96661" y="154004"/>
            <a:ext cx="441325" cy="441692"/>
          </a:xfrm>
          <a:prstGeom prst="rect">
            <a:avLst/>
          </a:prstGeom>
        </p:spPr>
      </p:pic>
      <p:sp>
        <p:nvSpPr>
          <p:cNvPr id="14" name="TextBox 13">
            <a:extLst>
              <a:ext uri="{FF2B5EF4-FFF2-40B4-BE49-F238E27FC236}">
                <a16:creationId xmlns:a16="http://schemas.microsoft.com/office/drawing/2014/main" id="{F078FB75-29D6-0EA9-0B84-9944832C0AC2}"/>
              </a:ext>
            </a:extLst>
          </p:cNvPr>
          <p:cNvSpPr txBox="1"/>
          <p:nvPr/>
        </p:nvSpPr>
        <p:spPr>
          <a:xfrm>
            <a:off x="382243" y="621319"/>
            <a:ext cx="9616385" cy="615553"/>
          </a:xfrm>
          <a:prstGeom prst="rect">
            <a:avLst/>
          </a:prstGeom>
          <a:noFill/>
        </p:spPr>
        <p:txBody>
          <a:bodyPr wrap="square" rtlCol="0">
            <a:spAutoFit/>
          </a:bodyPr>
          <a:lstStyle/>
          <a:p>
            <a:r>
              <a:rPr lang="en-GB" sz="3400" b="1" dirty="0">
                <a:solidFill>
                  <a:schemeClr val="tx2"/>
                </a:solidFill>
                <a:latin typeface="Avenir Book" panose="02000503020000020003"/>
                <a:ea typeface="Lato Black" charset="0"/>
                <a:cs typeface="Lato Black" charset="0"/>
              </a:rPr>
              <a:t>Trading opportunities – butterfly spreads</a:t>
            </a:r>
            <a:endParaRPr lang="en-GB" sz="3400" b="1" noProof="0" dirty="0">
              <a:solidFill>
                <a:schemeClr val="tx2"/>
              </a:solidFill>
              <a:latin typeface="Avenir Book" panose="02000503020000020003"/>
              <a:ea typeface="Lato Black" charset="0"/>
              <a:cs typeface="Lato Black" charset="0"/>
            </a:endParaRPr>
          </a:p>
        </p:txBody>
      </p:sp>
      <p:grpSp>
        <p:nvGrpSpPr>
          <p:cNvPr id="47" name="Group 46">
            <a:extLst>
              <a:ext uri="{FF2B5EF4-FFF2-40B4-BE49-F238E27FC236}">
                <a16:creationId xmlns:a16="http://schemas.microsoft.com/office/drawing/2014/main" id="{212D5B33-11B3-E6C1-0365-AE7F398AE894}"/>
              </a:ext>
            </a:extLst>
          </p:cNvPr>
          <p:cNvGrpSpPr/>
          <p:nvPr/>
        </p:nvGrpSpPr>
        <p:grpSpPr>
          <a:xfrm>
            <a:off x="558553" y="1827902"/>
            <a:ext cx="11074894" cy="4580347"/>
            <a:chOff x="557906" y="1827902"/>
            <a:chExt cx="11074894" cy="4580347"/>
          </a:xfrm>
        </p:grpSpPr>
        <p:sp>
          <p:nvSpPr>
            <p:cNvPr id="10" name="Rounded Rectangle 15">
              <a:extLst>
                <a:ext uri="{FF2B5EF4-FFF2-40B4-BE49-F238E27FC236}">
                  <a16:creationId xmlns:a16="http://schemas.microsoft.com/office/drawing/2014/main" id="{E18E0FC3-EE2C-0DD4-B1C5-C24677F1DCCF}"/>
                </a:ext>
              </a:extLst>
            </p:cNvPr>
            <p:cNvSpPr/>
            <p:nvPr/>
          </p:nvSpPr>
          <p:spPr>
            <a:xfrm>
              <a:off x="559200" y="1827902"/>
              <a:ext cx="11073600" cy="537569"/>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noProof="0" dirty="0">
                  <a:solidFill>
                    <a:schemeClr val="tx1">
                      <a:lumMod val="75000"/>
                      <a:lumOff val="25000"/>
                    </a:schemeClr>
                  </a:solidFill>
                  <a:latin typeface="Avenir Next LT Pro" panose="020B0504020202020204" pitchFamily="34" charset="0"/>
                </a:rPr>
                <a:t>In the U.S. Treasury market, a butterfly spread is another yield curve strategy using three securities of short, medium and long maturities to isolate and profit from changes in the curvature of the curve</a:t>
              </a:r>
              <a:endParaRPr lang="en-GB" sz="1200" b="1" noProof="0" dirty="0">
                <a:solidFill>
                  <a:schemeClr val="tx1"/>
                </a:solidFill>
                <a:latin typeface="Avenir Next LT Pro" panose="020B0504020202020204" pitchFamily="34" charset="0"/>
              </a:endParaRPr>
            </a:p>
          </p:txBody>
        </p:sp>
        <p:grpSp>
          <p:nvGrpSpPr>
            <p:cNvPr id="46" name="Group 45">
              <a:extLst>
                <a:ext uri="{FF2B5EF4-FFF2-40B4-BE49-F238E27FC236}">
                  <a16:creationId xmlns:a16="http://schemas.microsoft.com/office/drawing/2014/main" id="{E553D5CF-4418-0ED4-DF43-6901D64DFD05}"/>
                </a:ext>
              </a:extLst>
            </p:cNvPr>
            <p:cNvGrpSpPr/>
            <p:nvPr/>
          </p:nvGrpSpPr>
          <p:grpSpPr>
            <a:xfrm>
              <a:off x="557906" y="2394828"/>
              <a:ext cx="5419294" cy="4012843"/>
              <a:chOff x="559200" y="2387260"/>
              <a:chExt cx="5444434" cy="4040379"/>
            </a:xfrm>
          </p:grpSpPr>
          <p:sp>
            <p:nvSpPr>
              <p:cNvPr id="17" name="Rounded Rectangle 13">
                <a:extLst>
                  <a:ext uri="{FF2B5EF4-FFF2-40B4-BE49-F238E27FC236}">
                    <a16:creationId xmlns:a16="http://schemas.microsoft.com/office/drawing/2014/main" id="{F65C841A-52B8-E008-1898-8FB1336A0D1A}"/>
                  </a:ext>
                </a:extLst>
              </p:cNvPr>
              <p:cNvSpPr/>
              <p:nvPr/>
            </p:nvSpPr>
            <p:spPr>
              <a:xfrm>
                <a:off x="559200" y="2387260"/>
                <a:ext cx="5444434" cy="1515782"/>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14000"/>
                  </a:lnSpc>
                </a:pPr>
                <a:r>
                  <a:rPr lang="en-GB" sz="1200" noProof="0" dirty="0">
                    <a:solidFill>
                      <a:srgbClr val="404040"/>
                    </a:solidFill>
                    <a:latin typeface="Avenir Next LT Pro" panose="020B0504020202020204" pitchFamily="34" charset="0"/>
                  </a:rPr>
                  <a:t>A 2s5s10s butterfly is a fixed income trade that profits from yield curve curvature by comparing the 5Y to the 2Y and 10Y</a:t>
                </a:r>
              </a:p>
              <a:p>
                <a:pPr>
                  <a:lnSpc>
                    <a:spcPct val="114000"/>
                  </a:lnSpc>
                </a:pPr>
                <a:endParaRPr lang="en-GB" sz="1200" noProof="0" dirty="0">
                  <a:solidFill>
                    <a:srgbClr val="404040"/>
                  </a:solidFill>
                  <a:latin typeface="Avenir Next LT Pro" panose="020B0504020202020204" pitchFamily="34" charset="0"/>
                </a:endParaRPr>
              </a:p>
              <a:p>
                <a:pPr>
                  <a:lnSpc>
                    <a:spcPct val="114000"/>
                  </a:lnSpc>
                </a:pPr>
                <a:r>
                  <a:rPr lang="en-GB" sz="1200" dirty="0">
                    <a:solidFill>
                      <a:srgbClr val="404040"/>
                    </a:solidFill>
                    <a:latin typeface="Avenir Next LT Pro" panose="020B0504020202020204" pitchFamily="34" charset="0"/>
                  </a:rPr>
                  <a:t>Using the NSS and market data, two trade opportunities were identified:</a:t>
                </a:r>
              </a:p>
              <a:p>
                <a:pPr marL="171450" indent="-171450">
                  <a:lnSpc>
                    <a:spcPct val="114000"/>
                  </a:lnSpc>
                  <a:buFont typeface="Arial" panose="020B0604020202020204" pitchFamily="34" charset="0"/>
                  <a:buChar char="•"/>
                </a:pPr>
                <a:r>
                  <a:rPr lang="en-GB" sz="1200" dirty="0">
                    <a:solidFill>
                      <a:srgbClr val="404040"/>
                    </a:solidFill>
                    <a:latin typeface="Avenir Next LT Pro" panose="020B0504020202020204" pitchFamily="34" charset="0"/>
                  </a:rPr>
                  <a:t>If market &gt; NSS: Buy 5Y, sell 2Y &amp; 10Y – more curvature</a:t>
                </a:r>
              </a:p>
              <a:p>
                <a:pPr marL="171450" indent="-171450">
                  <a:lnSpc>
                    <a:spcPct val="114000"/>
                  </a:lnSpc>
                  <a:buFont typeface="Arial" panose="020B0604020202020204" pitchFamily="34" charset="0"/>
                  <a:buChar char="•"/>
                </a:pPr>
                <a:r>
                  <a:rPr lang="en-GB" sz="1200" dirty="0">
                    <a:solidFill>
                      <a:srgbClr val="404040"/>
                    </a:solidFill>
                    <a:latin typeface="Avenir Next LT Pro" panose="020B0504020202020204" pitchFamily="34" charset="0"/>
                  </a:rPr>
                  <a:t>If NSS &gt; market: Sell 5Y, buy 2Y &amp; 10Y – flatter curve</a:t>
                </a:r>
              </a:p>
            </p:txBody>
          </p:sp>
          <p:sp>
            <p:nvSpPr>
              <p:cNvPr id="29" name="TextBox 28">
                <a:extLst>
                  <a:ext uri="{FF2B5EF4-FFF2-40B4-BE49-F238E27FC236}">
                    <a16:creationId xmlns:a16="http://schemas.microsoft.com/office/drawing/2014/main" id="{1B0CAA5B-9E1B-8372-E908-059DE47D5DFC}"/>
                  </a:ext>
                </a:extLst>
              </p:cNvPr>
              <p:cNvSpPr txBox="1"/>
              <p:nvPr/>
            </p:nvSpPr>
            <p:spPr>
              <a:xfrm>
                <a:off x="559200" y="4244734"/>
                <a:ext cx="5419294" cy="2182905"/>
              </a:xfrm>
              <a:prstGeom prst="rect">
                <a:avLst/>
              </a:prstGeom>
              <a:noFill/>
            </p:spPr>
            <p:txBody>
              <a:bodyPr wrap="square" rtlCol="0">
                <a:spAutoFit/>
              </a:bodyPr>
              <a:lstStyle/>
              <a:p>
                <a:pPr>
                  <a:lnSpc>
                    <a:spcPct val="114000"/>
                  </a:lnSpc>
                </a:pPr>
                <a:r>
                  <a:rPr lang="en-GB" sz="1200" dirty="0">
                    <a:latin typeface="Avenir Next LT Pro" panose="020B0504020202020204" pitchFamily="34" charset="0"/>
                  </a:rPr>
                  <a:t>The wings of the butterfly need to be weighted to hedge such risks:</a:t>
                </a:r>
              </a:p>
              <a:p>
                <a:pPr>
                  <a:lnSpc>
                    <a:spcPct val="114000"/>
                  </a:lnSpc>
                </a:pPr>
                <a:endParaRPr lang="en-GB" sz="1200" dirty="0">
                  <a:latin typeface="Avenir Next LT Pro" panose="020B0504020202020204" pitchFamily="34" charset="0"/>
                </a:endParaRPr>
              </a:p>
              <a:p>
                <a:pPr marL="228600" indent="-228600">
                  <a:lnSpc>
                    <a:spcPct val="114000"/>
                  </a:lnSpc>
                  <a:buFont typeface="+mj-lt"/>
                  <a:buAutoNum type="arabicPeriod"/>
                </a:pPr>
                <a:r>
                  <a:rPr lang="en-GB" sz="1200" b="1" dirty="0">
                    <a:latin typeface="Avenir Next LT Pro" panose="020B0504020202020204" pitchFamily="34" charset="0"/>
                  </a:rPr>
                  <a:t>Unit Butterfly</a:t>
                </a:r>
                <a:r>
                  <a:rPr lang="en-GB" sz="1200" dirty="0">
                    <a:latin typeface="Avenir Next LT Pro" panose="020B0504020202020204" pitchFamily="34" charset="0"/>
                  </a:rPr>
                  <a:t>: Unit Butterfly: Most common; equal wings, body offsets (e.g., -1, 2, -1)</a:t>
                </a:r>
              </a:p>
              <a:p>
                <a:pPr marL="228600" indent="-228600">
                  <a:lnSpc>
                    <a:spcPct val="114000"/>
                  </a:lnSpc>
                  <a:buFont typeface="+mj-lt"/>
                  <a:buAutoNum type="arabicPeriod"/>
                </a:pPr>
                <a:r>
                  <a:rPr lang="en-GB" sz="1200" b="1" dirty="0">
                    <a:latin typeface="Avenir Next LT Pro" panose="020B0504020202020204" pitchFamily="34" charset="0"/>
                  </a:rPr>
                  <a:t>Durational Risk</a:t>
                </a:r>
                <a:r>
                  <a:rPr lang="en-GB" sz="1200" dirty="0">
                    <a:latin typeface="Avenir Next LT Pro" panose="020B0504020202020204" pitchFamily="34" charset="0"/>
                  </a:rPr>
                  <a:t>: Weighted by DV01 to stay duration-neutral and hedge parallel shifts</a:t>
                </a:r>
              </a:p>
              <a:p>
                <a:pPr marL="228600" indent="-228600">
                  <a:lnSpc>
                    <a:spcPct val="114000"/>
                  </a:lnSpc>
                  <a:buFont typeface="+mj-lt"/>
                  <a:buAutoNum type="arabicPeriod"/>
                </a:pPr>
                <a:r>
                  <a:rPr lang="en-GB" sz="1200" b="1" dirty="0">
                    <a:latin typeface="Avenir Next LT Pro" panose="020B0504020202020204" pitchFamily="34" charset="0"/>
                  </a:rPr>
                  <a:t>Directional Risk</a:t>
                </a:r>
                <a:r>
                  <a:rPr lang="en-GB" sz="1200" dirty="0">
                    <a:latin typeface="Avenir Next LT Pro" panose="020B0504020202020204" pitchFamily="34" charset="0"/>
                  </a:rPr>
                  <a:t>: Limits exposure to curve steepening/flattening</a:t>
                </a:r>
              </a:p>
              <a:p>
                <a:pPr marL="228600" indent="-228600">
                  <a:lnSpc>
                    <a:spcPct val="114000"/>
                  </a:lnSpc>
                  <a:buFont typeface="+mj-lt"/>
                  <a:buAutoNum type="arabicPeriod"/>
                </a:pPr>
                <a:r>
                  <a:rPr lang="en-GB" sz="1200" b="1" dirty="0">
                    <a:latin typeface="Avenir Next LT Pro" panose="020B0504020202020204" pitchFamily="34" charset="0"/>
                  </a:rPr>
                  <a:t>Regression Optimised</a:t>
                </a:r>
                <a:r>
                  <a:rPr lang="en-GB" sz="1200" dirty="0">
                    <a:latin typeface="Avenir Next LT Pro" panose="020B0504020202020204" pitchFamily="34" charset="0"/>
                  </a:rPr>
                  <a:t>: Uses historical data to reduce P&amp;L variance</a:t>
                </a:r>
              </a:p>
              <a:p>
                <a:pPr marL="228600" indent="-228600">
                  <a:lnSpc>
                    <a:spcPct val="114000"/>
                  </a:lnSpc>
                  <a:buFont typeface="+mj-lt"/>
                  <a:buAutoNum type="arabicPeriod"/>
                </a:pPr>
                <a:endParaRPr lang="en-GB" sz="1200" dirty="0">
                  <a:latin typeface="Avenir Next LT Pro" panose="020B0504020202020204" pitchFamily="34" charset="0"/>
                </a:endParaRPr>
              </a:p>
              <a:p>
                <a:pPr>
                  <a:lnSpc>
                    <a:spcPct val="114000"/>
                  </a:lnSpc>
                </a:pPr>
                <a:r>
                  <a:rPr lang="en-GB" sz="1200" dirty="0">
                    <a:latin typeface="Avenir Next LT Pro" panose="020B0504020202020204" pitchFamily="34" charset="0"/>
                  </a:rPr>
                  <a:t>Traders must choose between hedging duration or direction—can’t do both</a:t>
                </a:r>
              </a:p>
            </p:txBody>
          </p:sp>
          <p:sp>
            <p:nvSpPr>
              <p:cNvPr id="32" name="Rounded Rectangle 15">
                <a:extLst>
                  <a:ext uri="{FF2B5EF4-FFF2-40B4-BE49-F238E27FC236}">
                    <a16:creationId xmlns:a16="http://schemas.microsoft.com/office/drawing/2014/main" id="{BA8D8550-9CFC-6E6E-2B66-2B93AFD913B1}"/>
                  </a:ext>
                </a:extLst>
              </p:cNvPr>
              <p:cNvSpPr/>
              <p:nvPr/>
            </p:nvSpPr>
            <p:spPr>
              <a:xfrm>
                <a:off x="559200" y="3931352"/>
                <a:ext cx="5444434" cy="285072"/>
              </a:xfrm>
              <a:prstGeom prst="roundRect">
                <a:avLst/>
              </a:prstGeom>
              <a:solidFill>
                <a:srgbClr val="4040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bg1"/>
                    </a:solidFill>
                    <a:latin typeface="Avenir Next LT Pro" panose="020B0504020202020204" pitchFamily="34" charset="0"/>
                  </a:rPr>
                  <a:t>Hedging </a:t>
                </a:r>
                <a:endParaRPr lang="en-GB" sz="1200" b="1" dirty="0">
                  <a:solidFill>
                    <a:schemeClr val="bg1"/>
                  </a:solidFill>
                  <a:latin typeface="Avenir Next LT Pro" panose="020B0504020202020204" pitchFamily="34" charset="0"/>
                  <a:ea typeface="Aptos" panose="020B0004020202020204" pitchFamily="34" charset="0"/>
                  <a:cs typeface="Times New Roman" panose="02020603050405020304" pitchFamily="18" charset="0"/>
                </a:endParaRPr>
              </a:p>
            </p:txBody>
          </p:sp>
        </p:grpSp>
        <p:grpSp>
          <p:nvGrpSpPr>
            <p:cNvPr id="44" name="Group 43">
              <a:extLst>
                <a:ext uri="{FF2B5EF4-FFF2-40B4-BE49-F238E27FC236}">
                  <a16:creationId xmlns:a16="http://schemas.microsoft.com/office/drawing/2014/main" id="{767E6634-3426-78DE-62E2-4F8C14F799E5}"/>
                </a:ext>
              </a:extLst>
            </p:cNvPr>
            <p:cNvGrpSpPr/>
            <p:nvPr/>
          </p:nvGrpSpPr>
          <p:grpSpPr>
            <a:xfrm>
              <a:off x="6213506" y="2394249"/>
              <a:ext cx="5419294" cy="4014000"/>
              <a:chOff x="6213506" y="2387260"/>
              <a:chExt cx="5419294" cy="4070653"/>
            </a:xfrm>
          </p:grpSpPr>
          <p:pic>
            <p:nvPicPr>
              <p:cNvPr id="24" name="Picture 23" descr="A graph showing the growth of the stock market&#10;&#10;AI-generated content may be incorrect.">
                <a:extLst>
                  <a:ext uri="{FF2B5EF4-FFF2-40B4-BE49-F238E27FC236}">
                    <a16:creationId xmlns:a16="http://schemas.microsoft.com/office/drawing/2014/main" id="{C79AD453-0492-C903-CCD8-CFAFF61664F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13506" y="2387260"/>
                <a:ext cx="5419294" cy="3801784"/>
              </a:xfrm>
              <a:prstGeom prst="rect">
                <a:avLst/>
              </a:prstGeom>
            </p:spPr>
          </p:pic>
          <p:sp>
            <p:nvSpPr>
              <p:cNvPr id="39" name="TextBox 38">
                <a:extLst>
                  <a:ext uri="{FF2B5EF4-FFF2-40B4-BE49-F238E27FC236}">
                    <a16:creationId xmlns:a16="http://schemas.microsoft.com/office/drawing/2014/main" id="{C1738C5A-6E5B-5F3B-7A2F-E328204BB697}"/>
                  </a:ext>
                </a:extLst>
              </p:cNvPr>
              <p:cNvSpPr txBox="1"/>
              <p:nvPr/>
            </p:nvSpPr>
            <p:spPr>
              <a:xfrm>
                <a:off x="6213506" y="6227081"/>
                <a:ext cx="5173579" cy="230832"/>
              </a:xfrm>
              <a:prstGeom prst="rect">
                <a:avLst/>
              </a:prstGeom>
              <a:noFill/>
            </p:spPr>
            <p:txBody>
              <a:bodyPr wrap="square" rtlCol="0">
                <a:spAutoFit/>
              </a:bodyPr>
              <a:lstStyle/>
              <a:p>
                <a:r>
                  <a:rPr lang="en-GB" sz="900" dirty="0"/>
                  <a:t>Diagram 3.1: Butterfly spread showing the difference between the treasury market and model spreads</a:t>
                </a:r>
              </a:p>
            </p:txBody>
          </p:sp>
        </p:grpSp>
      </p:grpSp>
    </p:spTree>
    <p:extLst>
      <p:ext uri="{BB962C8B-B14F-4D97-AF65-F5344CB8AC3E}">
        <p14:creationId xmlns:p14="http://schemas.microsoft.com/office/powerpoint/2010/main" val="3956209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4F1D0A-7048-801A-1D68-BFE7E04F5870}"/>
            </a:ext>
          </a:extLst>
        </p:cNvPr>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7B132E3A-9A80-00CB-C6DD-ABAF8079766E}"/>
              </a:ext>
            </a:extLst>
          </p:cNvPr>
          <p:cNvCxnSpPr/>
          <p:nvPr/>
        </p:nvCxnSpPr>
        <p:spPr>
          <a:xfrm>
            <a:off x="0" y="0"/>
            <a:ext cx="914400" cy="0"/>
          </a:xfrm>
          <a:prstGeom prst="line">
            <a:avLst/>
          </a:prstGeom>
          <a:ln w="0" cap="flat" cmpd="sng" algn="ctr">
            <a:solidFill>
              <a:srgbClr val="FBFFFF"/>
            </a:solidFill>
            <a:prstDash val="solid"/>
            <a:miter lim="800000"/>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graphicFrame>
        <p:nvGraphicFramePr>
          <p:cNvPr id="4" name="think-cell data - do not delete" hidden="1">
            <a:extLst>
              <a:ext uri="{FF2B5EF4-FFF2-40B4-BE49-F238E27FC236}">
                <a16:creationId xmlns:a16="http://schemas.microsoft.com/office/drawing/2014/main" id="{DC55D5CC-1190-24C7-FAE6-AF3592B4EADE}"/>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06" imgH="306" progId="TCLayout.ActiveDocument.1">
                  <p:embed/>
                </p:oleObj>
              </mc:Choice>
              <mc:Fallback>
                <p:oleObj name="think-cell Slide" r:id="rId4" imgW="306" imgH="306" progId="TCLayout.ActiveDocument.1">
                  <p:embed/>
                  <p:pic>
                    <p:nvPicPr>
                      <p:cNvPr id="4" name="think-cell data - do not delete" hidden="1">
                        <a:extLst>
                          <a:ext uri="{FF2B5EF4-FFF2-40B4-BE49-F238E27FC236}">
                            <a16:creationId xmlns:a16="http://schemas.microsoft.com/office/drawing/2014/main" id="{799B7C97-5FFA-20C3-6241-E8B7B269E23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2">
            <a:extLst>
              <a:ext uri="{FF2B5EF4-FFF2-40B4-BE49-F238E27FC236}">
                <a16:creationId xmlns:a16="http://schemas.microsoft.com/office/drawing/2014/main" id="{F4F78015-1B3E-13FB-2982-6596416F645E}"/>
              </a:ext>
            </a:extLst>
          </p:cNvPr>
          <p:cNvSpPr>
            <a:spLocks noChangeArrowheads="1"/>
          </p:cNvSpPr>
          <p:nvPr/>
        </p:nvSpPr>
        <p:spPr bwMode="auto">
          <a:xfrm>
            <a:off x="6003634" y="105975"/>
            <a:ext cx="184731" cy="276999"/>
          </a:xfrm>
          <a:prstGeom prst="rect">
            <a:avLst/>
          </a:prstGeom>
          <a:noFill/>
          <a:ln>
            <a:noFill/>
          </a:ln>
          <a:effectLst/>
        </p:spPr>
        <p:txBody>
          <a:bodyPr vert="horz" wrap="none" lIns="91440" tIns="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object 4">
            <a:extLst>
              <a:ext uri="{FF2B5EF4-FFF2-40B4-BE49-F238E27FC236}">
                <a16:creationId xmlns:a16="http://schemas.microsoft.com/office/drawing/2014/main" id="{9DE0CE60-9246-FD0A-93C1-50DA51B6F1B0}"/>
              </a:ext>
            </a:extLst>
          </p:cNvPr>
          <p:cNvSpPr/>
          <p:nvPr/>
        </p:nvSpPr>
        <p:spPr>
          <a:xfrm>
            <a:off x="354011" y="592524"/>
            <a:ext cx="11483975" cy="0"/>
          </a:xfrm>
          <a:custGeom>
            <a:avLst/>
            <a:gdLst/>
            <a:ahLst/>
            <a:cxnLst/>
            <a:rect l="l" t="t" r="r" b="b"/>
            <a:pathLst>
              <a:path w="11483975">
                <a:moveTo>
                  <a:pt x="0" y="0"/>
                </a:moveTo>
                <a:lnTo>
                  <a:pt x="11483976" y="1"/>
                </a:lnTo>
              </a:path>
            </a:pathLst>
          </a:custGeom>
          <a:ln w="6350">
            <a:solidFill>
              <a:srgbClr val="0A0A23"/>
            </a:solidFill>
          </a:ln>
        </p:spPr>
        <p:txBody>
          <a:bodyPr wrap="square" lIns="0" tIns="0" rIns="0" bIns="0" rtlCol="0"/>
          <a:lstStyle/>
          <a:p>
            <a:endParaRPr/>
          </a:p>
        </p:txBody>
      </p:sp>
      <p:sp>
        <p:nvSpPr>
          <p:cNvPr id="2" name="Title 1">
            <a:extLst>
              <a:ext uri="{FF2B5EF4-FFF2-40B4-BE49-F238E27FC236}">
                <a16:creationId xmlns:a16="http://schemas.microsoft.com/office/drawing/2014/main" id="{7EC1E4CE-9718-1AAD-AF05-4F68662A31A5}"/>
              </a:ext>
            </a:extLst>
          </p:cNvPr>
          <p:cNvSpPr txBox="1">
            <a:spLocks/>
          </p:cNvSpPr>
          <p:nvPr/>
        </p:nvSpPr>
        <p:spPr>
          <a:xfrm>
            <a:off x="467359" y="1258420"/>
            <a:ext cx="11082528" cy="517217"/>
          </a:xfrm>
          <a:prstGeom prst="rect">
            <a:avLst/>
          </a:prstGeom>
        </p:spPr>
        <p:txBody>
          <a:bodyPr vert="horz" lIns="36000" tIns="36000" rIns="36000" bIns="3600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endParaRPr lang="en-US" sz="1800">
              <a:solidFill>
                <a:schemeClr val="tx1">
                  <a:lumMod val="75000"/>
                  <a:lumOff val="25000"/>
                </a:schemeClr>
              </a:solidFill>
              <a:latin typeface="Avenir Next LT Pro"/>
              <a:ea typeface="+mn-ea"/>
              <a:cs typeface="+mn-cs"/>
            </a:endParaRPr>
          </a:p>
        </p:txBody>
      </p:sp>
      <p:sp>
        <p:nvSpPr>
          <p:cNvPr id="3" name="Slide Number Placeholder 11">
            <a:extLst>
              <a:ext uri="{FF2B5EF4-FFF2-40B4-BE49-F238E27FC236}">
                <a16:creationId xmlns:a16="http://schemas.microsoft.com/office/drawing/2014/main" id="{6B17E635-79F3-A594-7260-04C295EEDDF7}"/>
              </a:ext>
            </a:extLst>
          </p:cNvPr>
          <p:cNvSpPr>
            <a:spLocks noGrp="1"/>
          </p:cNvSpPr>
          <p:nvPr>
            <p:ph type="sldNum" sz="quarter" idx="12"/>
          </p:nvPr>
        </p:nvSpPr>
        <p:spPr>
          <a:xfrm>
            <a:off x="4724400" y="115094"/>
            <a:ext cx="2743200" cy="365125"/>
          </a:xfrm>
        </p:spPr>
        <p:txBody>
          <a:bodyPr/>
          <a:lstStyle/>
          <a:p>
            <a:fld id="{A65A0187-701F-4CA4-83A1-DEC26A7DC831}" type="slidenum">
              <a:rPr lang="en-GB" smtClean="0"/>
              <a:t>8</a:t>
            </a:fld>
            <a:endParaRPr lang="en-GB"/>
          </a:p>
        </p:txBody>
      </p:sp>
      <p:sp>
        <p:nvSpPr>
          <p:cNvPr id="5" name="Title 1">
            <a:extLst>
              <a:ext uri="{FF2B5EF4-FFF2-40B4-BE49-F238E27FC236}">
                <a16:creationId xmlns:a16="http://schemas.microsoft.com/office/drawing/2014/main" id="{601DE1AB-3C54-4CA7-A690-1D07AD943556}"/>
              </a:ext>
            </a:extLst>
          </p:cNvPr>
          <p:cNvSpPr txBox="1">
            <a:spLocks/>
          </p:cNvSpPr>
          <p:nvPr/>
        </p:nvSpPr>
        <p:spPr>
          <a:xfrm>
            <a:off x="508923" y="1221975"/>
            <a:ext cx="11082528" cy="517217"/>
          </a:xfrm>
          <a:prstGeom prst="rect">
            <a:avLst/>
          </a:prstGeom>
        </p:spPr>
        <p:txBody>
          <a:bodyPr vert="horz" lIns="36000" tIns="36000" rIns="36000" bIns="3600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GB" sz="1800" dirty="0">
                <a:solidFill>
                  <a:schemeClr val="tx1">
                    <a:lumMod val="75000"/>
                    <a:lumOff val="25000"/>
                  </a:schemeClr>
                </a:solidFill>
                <a:latin typeface="Avenir Next LT Pro" panose="020B0504020202020204" pitchFamily="34" charset="0"/>
                <a:ea typeface="+mn-ea"/>
                <a:cs typeface="+mn-cs"/>
              </a:rPr>
              <a:t>Model and techniques</a:t>
            </a:r>
            <a:endParaRPr lang="en-US" sz="1800" dirty="0">
              <a:solidFill>
                <a:schemeClr val="tx1">
                  <a:lumMod val="75000"/>
                  <a:lumOff val="25000"/>
                </a:schemeClr>
              </a:solidFill>
              <a:latin typeface="Avenir Next LT Pro" panose="020B0504020202020204" pitchFamily="34" charset="0"/>
              <a:ea typeface="+mn-ea"/>
              <a:cs typeface="+mn-cs"/>
            </a:endParaRPr>
          </a:p>
        </p:txBody>
      </p:sp>
      <p:pic>
        <p:nvPicPr>
          <p:cNvPr id="12" name="Picture 11" descr="A blue and purple logo&#10;&#10;AI-generated content may be incorrect.">
            <a:extLst>
              <a:ext uri="{FF2B5EF4-FFF2-40B4-BE49-F238E27FC236}">
                <a16:creationId xmlns:a16="http://schemas.microsoft.com/office/drawing/2014/main" id="{8F6AF932-8900-A2F4-8BF5-F0866CA8A9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96661" y="154004"/>
            <a:ext cx="441325" cy="441692"/>
          </a:xfrm>
          <a:prstGeom prst="rect">
            <a:avLst/>
          </a:prstGeom>
        </p:spPr>
      </p:pic>
      <p:sp>
        <p:nvSpPr>
          <p:cNvPr id="14" name="TextBox 13">
            <a:extLst>
              <a:ext uri="{FF2B5EF4-FFF2-40B4-BE49-F238E27FC236}">
                <a16:creationId xmlns:a16="http://schemas.microsoft.com/office/drawing/2014/main" id="{1856F8A2-57CA-096C-3B2B-45882EE7C05E}"/>
              </a:ext>
            </a:extLst>
          </p:cNvPr>
          <p:cNvSpPr txBox="1"/>
          <p:nvPr/>
        </p:nvSpPr>
        <p:spPr>
          <a:xfrm>
            <a:off x="382243" y="621319"/>
            <a:ext cx="9616385" cy="615553"/>
          </a:xfrm>
          <a:prstGeom prst="rect">
            <a:avLst/>
          </a:prstGeom>
          <a:noFill/>
        </p:spPr>
        <p:txBody>
          <a:bodyPr wrap="square" rtlCol="0">
            <a:spAutoFit/>
          </a:bodyPr>
          <a:lstStyle/>
          <a:p>
            <a:r>
              <a:rPr lang="en-GB" sz="3400" b="1" dirty="0">
                <a:solidFill>
                  <a:schemeClr val="tx2"/>
                </a:solidFill>
                <a:latin typeface="Avenir Book" panose="02000503020000020003"/>
                <a:ea typeface="Lato Black" charset="0"/>
                <a:cs typeface="Lato Black" charset="0"/>
              </a:rPr>
              <a:t>Appendix</a:t>
            </a:r>
            <a:endParaRPr lang="en-GB" sz="3400" b="1" noProof="0" dirty="0">
              <a:solidFill>
                <a:schemeClr val="tx2"/>
              </a:solidFill>
              <a:latin typeface="Avenir Book" panose="02000503020000020003"/>
              <a:ea typeface="Lato Black" charset="0"/>
              <a:cs typeface="Lato Black" charset="0"/>
            </a:endParaRPr>
          </a:p>
        </p:txBody>
      </p:sp>
      <p:grpSp>
        <p:nvGrpSpPr>
          <p:cNvPr id="7" name="Group 6">
            <a:extLst>
              <a:ext uri="{FF2B5EF4-FFF2-40B4-BE49-F238E27FC236}">
                <a16:creationId xmlns:a16="http://schemas.microsoft.com/office/drawing/2014/main" id="{2A0146B8-7C9C-588F-A16B-D76318F5E9AD}"/>
              </a:ext>
            </a:extLst>
          </p:cNvPr>
          <p:cNvGrpSpPr/>
          <p:nvPr/>
        </p:nvGrpSpPr>
        <p:grpSpPr>
          <a:xfrm>
            <a:off x="368129" y="1808163"/>
            <a:ext cx="11455743" cy="4635681"/>
            <a:chOff x="368127" y="1808163"/>
            <a:chExt cx="11455743" cy="4635681"/>
          </a:xfrm>
        </p:grpSpPr>
        <p:sp>
          <p:nvSpPr>
            <p:cNvPr id="11" name="Rectangle 10">
              <a:extLst>
                <a:ext uri="{FF2B5EF4-FFF2-40B4-BE49-F238E27FC236}">
                  <a16:creationId xmlns:a16="http://schemas.microsoft.com/office/drawing/2014/main" id="{2A5B72E9-A39F-D615-29C3-BCE0D13F1CB5}"/>
                </a:ext>
              </a:extLst>
            </p:cNvPr>
            <p:cNvSpPr/>
            <p:nvPr/>
          </p:nvSpPr>
          <p:spPr>
            <a:xfrm>
              <a:off x="368127" y="1808163"/>
              <a:ext cx="11455743" cy="343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b="1" dirty="0">
                  <a:solidFill>
                    <a:schemeClr val="tx1"/>
                  </a:solidFill>
                  <a:latin typeface="Avenir Next LT Pro" panose="020B0504020202020204" pitchFamily="34" charset="0"/>
                </a:rPr>
                <a:t>1. Nelson - Siegel Model</a:t>
              </a:r>
              <a:r>
                <a:rPr lang="en-GB" sz="1200" dirty="0">
                  <a:solidFill>
                    <a:schemeClr val="tx1"/>
                  </a:solidFill>
                  <a:latin typeface="Avenir Next LT Pro" panose="020B0504020202020204" pitchFamily="34" charset="0"/>
                </a:rPr>
                <a:t>: A parametric yield curve model using 4 parameters (β₀, β₁, β₂, λ₀) to fit the term structure of interest rates with economic interpretation</a:t>
              </a:r>
            </a:p>
          </p:txBody>
        </p:sp>
        <p:pic>
          <p:nvPicPr>
            <p:cNvPr id="17" name="Picture 16">
              <a:extLst>
                <a:ext uri="{FF2B5EF4-FFF2-40B4-BE49-F238E27FC236}">
                  <a16:creationId xmlns:a16="http://schemas.microsoft.com/office/drawing/2014/main" id="{2B98A269-A7C0-481A-AE3D-8C3FEBFEA140}"/>
                </a:ext>
              </a:extLst>
            </p:cNvPr>
            <p:cNvPicPr>
              <a:picLocks noChangeAspect="1"/>
            </p:cNvPicPr>
            <p:nvPr/>
          </p:nvPicPr>
          <p:blipFill>
            <a:blip r:embed="rId7">
              <a:extLst>
                <a:ext uri="{28A0092B-C50C-407E-A947-70E740481C1C}">
                  <a14:useLocalDpi xmlns:a14="http://schemas.microsoft.com/office/drawing/2010/main" val="0"/>
                </a:ext>
              </a:extLst>
            </a:blip>
            <a:srcRect t="-1" b="43770"/>
            <a:stretch>
              <a:fillRect/>
            </a:stretch>
          </p:blipFill>
          <p:spPr>
            <a:xfrm>
              <a:off x="3123871" y="2231942"/>
              <a:ext cx="5944255" cy="1547449"/>
            </a:xfrm>
            <a:prstGeom prst="rect">
              <a:avLst/>
            </a:prstGeom>
          </p:spPr>
        </p:pic>
        <p:sp>
          <p:nvSpPr>
            <p:cNvPr id="18" name="Rectangle 17">
              <a:extLst>
                <a:ext uri="{FF2B5EF4-FFF2-40B4-BE49-F238E27FC236}">
                  <a16:creationId xmlns:a16="http://schemas.microsoft.com/office/drawing/2014/main" id="{ABC00FD3-6749-51B4-9A0D-30A481746CAE}"/>
                </a:ext>
              </a:extLst>
            </p:cNvPr>
            <p:cNvSpPr/>
            <p:nvPr/>
          </p:nvSpPr>
          <p:spPr>
            <a:xfrm>
              <a:off x="368127" y="3932052"/>
              <a:ext cx="11455743" cy="343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b="1" dirty="0">
                  <a:solidFill>
                    <a:schemeClr val="tx1"/>
                  </a:solidFill>
                  <a:latin typeface="Avenir Next LT Pro" panose="020B0504020202020204" pitchFamily="34" charset="0"/>
                </a:rPr>
                <a:t>2. Nelson Siegel Svensson (NSS) Model: </a:t>
              </a:r>
              <a:r>
                <a:rPr lang="en-GB" sz="1200" dirty="0">
                  <a:solidFill>
                    <a:schemeClr val="tx1"/>
                  </a:solidFill>
                  <a:latin typeface="Avenir Next LT Pro" panose="020B0504020202020204" pitchFamily="34" charset="0"/>
                </a:rPr>
                <a:t>Extended version of Nelson Siegel with 6 parameters (</a:t>
              </a:r>
              <a:r>
                <a:rPr lang="el-GR" sz="1200" dirty="0">
                  <a:solidFill>
                    <a:schemeClr val="tx1"/>
                  </a:solidFill>
                  <a:latin typeface="Avenir Next LT Pro" panose="020B0504020202020204" pitchFamily="34" charset="0"/>
                </a:rPr>
                <a:t>β₀, β₁, β₂, β₃, λ₀, λ₁) </a:t>
              </a:r>
              <a:r>
                <a:rPr lang="en-GB" sz="1200" dirty="0">
                  <a:solidFill>
                    <a:schemeClr val="tx1"/>
                  </a:solidFill>
                  <a:latin typeface="Avenir Next LT Pro" panose="020B0504020202020204" pitchFamily="34" charset="0"/>
                </a:rPr>
                <a:t>providing additional flexibility for fitting yield curves</a:t>
              </a:r>
            </a:p>
          </p:txBody>
        </p:sp>
        <p:pic>
          <p:nvPicPr>
            <p:cNvPr id="20" name="Picture 19">
              <a:extLst>
                <a:ext uri="{FF2B5EF4-FFF2-40B4-BE49-F238E27FC236}">
                  <a16:creationId xmlns:a16="http://schemas.microsoft.com/office/drawing/2014/main" id="{DF93C83C-2BF8-29EA-92FE-942E63D8859E}"/>
                </a:ext>
              </a:extLst>
            </p:cNvPr>
            <p:cNvPicPr>
              <a:picLocks noChangeAspect="1"/>
            </p:cNvPicPr>
            <p:nvPr/>
          </p:nvPicPr>
          <p:blipFill>
            <a:blip r:embed="rId8">
              <a:extLst>
                <a:ext uri="{28A0092B-C50C-407E-A947-70E740481C1C}">
                  <a14:useLocalDpi xmlns:a14="http://schemas.microsoft.com/office/drawing/2010/main" val="0"/>
                </a:ext>
              </a:extLst>
            </a:blip>
            <a:srcRect t="20495" b="33183"/>
            <a:stretch>
              <a:fillRect/>
            </a:stretch>
          </p:blipFill>
          <p:spPr>
            <a:xfrm>
              <a:off x="3206430" y="4283866"/>
              <a:ext cx="5779137" cy="1041401"/>
            </a:xfrm>
            <a:prstGeom prst="rect">
              <a:avLst/>
            </a:prstGeom>
          </p:spPr>
        </p:pic>
        <p:sp>
          <p:nvSpPr>
            <p:cNvPr id="21" name="Rectangle 20">
              <a:extLst>
                <a:ext uri="{FF2B5EF4-FFF2-40B4-BE49-F238E27FC236}">
                  <a16:creationId xmlns:a16="http://schemas.microsoft.com/office/drawing/2014/main" id="{22502832-35C9-28C0-00B2-5DC1BBC737B5}"/>
                </a:ext>
              </a:extLst>
            </p:cNvPr>
            <p:cNvSpPr/>
            <p:nvPr/>
          </p:nvSpPr>
          <p:spPr>
            <a:xfrm>
              <a:off x="368127" y="5405964"/>
              <a:ext cx="11455743" cy="10378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14000"/>
                </a:lnSpc>
                <a:spcBef>
                  <a:spcPts val="600"/>
                </a:spcBef>
                <a:spcAft>
                  <a:spcPts val="600"/>
                </a:spcAft>
              </a:pPr>
              <a:r>
                <a:rPr lang="en-GB" sz="1200" b="1" dirty="0">
                  <a:solidFill>
                    <a:schemeClr val="tx1"/>
                  </a:solidFill>
                  <a:latin typeface="Avenir Next LT Pro" panose="020B0504020202020204" pitchFamily="34" charset="0"/>
                </a:rPr>
                <a:t>3. Cubic Spline Interpolation: </a:t>
              </a:r>
              <a:r>
                <a:rPr lang="en-GB" sz="1200" dirty="0">
                  <a:solidFill>
                    <a:schemeClr val="tx1"/>
                  </a:solidFill>
                  <a:latin typeface="Avenir Next LT Pro" panose="020B0504020202020204" pitchFamily="34" charset="0"/>
                </a:rPr>
                <a:t>Mathematical technique that fits piecewise cubic polynomials between data points while maintaining smooth first and second derivatives</a:t>
              </a:r>
            </a:p>
            <a:p>
              <a:pPr>
                <a:lnSpc>
                  <a:spcPct val="114000"/>
                </a:lnSpc>
                <a:spcBef>
                  <a:spcPts val="600"/>
                </a:spcBef>
                <a:spcAft>
                  <a:spcPts val="600"/>
                </a:spcAft>
              </a:pPr>
              <a:r>
                <a:rPr lang="en-GB" sz="1200" b="1" dirty="0">
                  <a:solidFill>
                    <a:schemeClr val="tx1"/>
                  </a:solidFill>
                  <a:latin typeface="Avenir Next LT Pro" panose="020B0504020202020204" pitchFamily="34" charset="0"/>
                </a:rPr>
                <a:t>4. Mean Reversion: </a:t>
              </a:r>
              <a:r>
                <a:rPr lang="en-GB" sz="1200" dirty="0">
                  <a:solidFill>
                    <a:schemeClr val="tx1"/>
                  </a:solidFill>
                  <a:latin typeface="Avenir Next LT Pro" panose="020B0504020202020204" pitchFamily="34" charset="0"/>
                </a:rPr>
                <a:t>Statistical property where values tend to return to their long-term average over time</a:t>
              </a:r>
            </a:p>
          </p:txBody>
        </p:sp>
      </p:grpSp>
    </p:spTree>
    <p:extLst>
      <p:ext uri="{BB962C8B-B14F-4D97-AF65-F5344CB8AC3E}">
        <p14:creationId xmlns:p14="http://schemas.microsoft.com/office/powerpoint/2010/main" val="911559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0D3E1-D92A-A2BA-6B1D-81596CA14290}"/>
            </a:ext>
          </a:extLst>
        </p:cNvPr>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E3BFF4D6-7E31-8367-3042-D5FDD6C0A7A9}"/>
              </a:ext>
            </a:extLst>
          </p:cNvPr>
          <p:cNvCxnSpPr/>
          <p:nvPr/>
        </p:nvCxnSpPr>
        <p:spPr>
          <a:xfrm>
            <a:off x="0" y="0"/>
            <a:ext cx="914400" cy="0"/>
          </a:xfrm>
          <a:prstGeom prst="line">
            <a:avLst/>
          </a:prstGeom>
          <a:ln w="0" cap="flat" cmpd="sng" algn="ctr">
            <a:solidFill>
              <a:srgbClr val="FBFFFF"/>
            </a:solidFill>
            <a:prstDash val="solid"/>
            <a:miter lim="800000"/>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graphicFrame>
        <p:nvGraphicFramePr>
          <p:cNvPr id="4" name="think-cell data - do not delete" hidden="1">
            <a:extLst>
              <a:ext uri="{FF2B5EF4-FFF2-40B4-BE49-F238E27FC236}">
                <a16:creationId xmlns:a16="http://schemas.microsoft.com/office/drawing/2014/main" id="{799B7C97-5FFA-20C3-6241-E8B7B269E23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06" imgH="306" progId="TCLayout.ActiveDocument.1">
                  <p:embed/>
                </p:oleObj>
              </mc:Choice>
              <mc:Fallback>
                <p:oleObj name="think-cell Slide" r:id="rId4" imgW="306" imgH="306" progId="TCLayout.ActiveDocument.1">
                  <p:embed/>
                  <p:pic>
                    <p:nvPicPr>
                      <p:cNvPr id="4" name="think-cell data - do not delete" hidden="1">
                        <a:extLst>
                          <a:ext uri="{FF2B5EF4-FFF2-40B4-BE49-F238E27FC236}">
                            <a16:creationId xmlns:a16="http://schemas.microsoft.com/office/drawing/2014/main" id="{E2ACBA56-3990-8E13-9C61-DD487D4EC6D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2">
            <a:extLst>
              <a:ext uri="{FF2B5EF4-FFF2-40B4-BE49-F238E27FC236}">
                <a16:creationId xmlns:a16="http://schemas.microsoft.com/office/drawing/2014/main" id="{F08C44DA-65FF-E2FE-505D-5FD44C145F77}"/>
              </a:ext>
            </a:extLst>
          </p:cNvPr>
          <p:cNvSpPr>
            <a:spLocks noChangeArrowheads="1"/>
          </p:cNvSpPr>
          <p:nvPr/>
        </p:nvSpPr>
        <p:spPr bwMode="auto">
          <a:xfrm>
            <a:off x="6003634" y="105975"/>
            <a:ext cx="184731" cy="276999"/>
          </a:xfrm>
          <a:prstGeom prst="rect">
            <a:avLst/>
          </a:prstGeom>
          <a:noFill/>
          <a:ln>
            <a:noFill/>
          </a:ln>
          <a:effectLst/>
        </p:spPr>
        <p:txBody>
          <a:bodyPr vert="horz" wrap="none" lIns="91440" tIns="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object 4">
            <a:extLst>
              <a:ext uri="{FF2B5EF4-FFF2-40B4-BE49-F238E27FC236}">
                <a16:creationId xmlns:a16="http://schemas.microsoft.com/office/drawing/2014/main" id="{C54D637F-FB12-91C2-EBFB-264E306FECB3}"/>
              </a:ext>
            </a:extLst>
          </p:cNvPr>
          <p:cNvSpPr/>
          <p:nvPr/>
        </p:nvSpPr>
        <p:spPr>
          <a:xfrm>
            <a:off x="354011" y="592524"/>
            <a:ext cx="11483975" cy="0"/>
          </a:xfrm>
          <a:custGeom>
            <a:avLst/>
            <a:gdLst/>
            <a:ahLst/>
            <a:cxnLst/>
            <a:rect l="l" t="t" r="r" b="b"/>
            <a:pathLst>
              <a:path w="11483975">
                <a:moveTo>
                  <a:pt x="0" y="0"/>
                </a:moveTo>
                <a:lnTo>
                  <a:pt x="11483976" y="1"/>
                </a:lnTo>
              </a:path>
            </a:pathLst>
          </a:custGeom>
          <a:ln w="6350">
            <a:solidFill>
              <a:srgbClr val="0A0A23"/>
            </a:solidFill>
          </a:ln>
        </p:spPr>
        <p:txBody>
          <a:bodyPr wrap="square" lIns="0" tIns="0" rIns="0" bIns="0" rtlCol="0"/>
          <a:lstStyle/>
          <a:p>
            <a:endParaRPr/>
          </a:p>
        </p:txBody>
      </p:sp>
      <p:sp>
        <p:nvSpPr>
          <p:cNvPr id="2" name="Title 1">
            <a:extLst>
              <a:ext uri="{FF2B5EF4-FFF2-40B4-BE49-F238E27FC236}">
                <a16:creationId xmlns:a16="http://schemas.microsoft.com/office/drawing/2014/main" id="{D89B755D-95CE-91FC-89C6-239BF7A308BD}"/>
              </a:ext>
            </a:extLst>
          </p:cNvPr>
          <p:cNvSpPr txBox="1">
            <a:spLocks/>
          </p:cNvSpPr>
          <p:nvPr/>
        </p:nvSpPr>
        <p:spPr>
          <a:xfrm>
            <a:off x="467359" y="1258420"/>
            <a:ext cx="11082528" cy="517217"/>
          </a:xfrm>
          <a:prstGeom prst="rect">
            <a:avLst/>
          </a:prstGeom>
        </p:spPr>
        <p:txBody>
          <a:bodyPr vert="horz" lIns="36000" tIns="36000" rIns="36000" bIns="3600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endParaRPr lang="en-US" sz="1800">
              <a:solidFill>
                <a:schemeClr val="tx1">
                  <a:lumMod val="75000"/>
                  <a:lumOff val="25000"/>
                </a:schemeClr>
              </a:solidFill>
              <a:latin typeface="Avenir Next LT Pro"/>
              <a:ea typeface="+mn-ea"/>
              <a:cs typeface="+mn-cs"/>
            </a:endParaRPr>
          </a:p>
        </p:txBody>
      </p:sp>
      <p:sp>
        <p:nvSpPr>
          <p:cNvPr id="3" name="Slide Number Placeholder 11">
            <a:extLst>
              <a:ext uri="{FF2B5EF4-FFF2-40B4-BE49-F238E27FC236}">
                <a16:creationId xmlns:a16="http://schemas.microsoft.com/office/drawing/2014/main" id="{5F1A9D27-160B-9030-B597-2720982BD4DF}"/>
              </a:ext>
            </a:extLst>
          </p:cNvPr>
          <p:cNvSpPr>
            <a:spLocks noGrp="1"/>
          </p:cNvSpPr>
          <p:nvPr>
            <p:ph type="sldNum" sz="quarter" idx="12"/>
          </p:nvPr>
        </p:nvSpPr>
        <p:spPr>
          <a:xfrm>
            <a:off x="4724400" y="115094"/>
            <a:ext cx="2743200" cy="365125"/>
          </a:xfrm>
        </p:spPr>
        <p:txBody>
          <a:bodyPr/>
          <a:lstStyle/>
          <a:p>
            <a:fld id="{A65A0187-701F-4CA4-83A1-DEC26A7DC831}" type="slidenum">
              <a:rPr lang="en-GB" smtClean="0"/>
              <a:t>9</a:t>
            </a:fld>
            <a:endParaRPr lang="en-GB"/>
          </a:p>
        </p:txBody>
      </p:sp>
      <p:sp>
        <p:nvSpPr>
          <p:cNvPr id="5" name="Title 1">
            <a:extLst>
              <a:ext uri="{FF2B5EF4-FFF2-40B4-BE49-F238E27FC236}">
                <a16:creationId xmlns:a16="http://schemas.microsoft.com/office/drawing/2014/main" id="{B963A351-22C6-AF0D-5BD3-34D459CB1C94}"/>
              </a:ext>
            </a:extLst>
          </p:cNvPr>
          <p:cNvSpPr txBox="1">
            <a:spLocks/>
          </p:cNvSpPr>
          <p:nvPr/>
        </p:nvSpPr>
        <p:spPr>
          <a:xfrm>
            <a:off x="508923" y="1221975"/>
            <a:ext cx="11082528" cy="517217"/>
          </a:xfrm>
          <a:prstGeom prst="rect">
            <a:avLst/>
          </a:prstGeom>
        </p:spPr>
        <p:txBody>
          <a:bodyPr vert="horz" lIns="36000" tIns="36000" rIns="36000" bIns="3600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GB" sz="1800" dirty="0">
                <a:solidFill>
                  <a:schemeClr val="tx1">
                    <a:lumMod val="75000"/>
                    <a:lumOff val="25000"/>
                  </a:schemeClr>
                </a:solidFill>
                <a:latin typeface="Avenir Next LT Pro" panose="020B0504020202020204" pitchFamily="34" charset="0"/>
                <a:ea typeface="+mn-ea"/>
                <a:cs typeface="+mn-cs"/>
              </a:rPr>
              <a:t>Optimisation and algorithms</a:t>
            </a:r>
            <a:endParaRPr lang="en-US" sz="1800" dirty="0">
              <a:solidFill>
                <a:schemeClr val="tx1">
                  <a:lumMod val="75000"/>
                  <a:lumOff val="25000"/>
                </a:schemeClr>
              </a:solidFill>
              <a:latin typeface="Avenir Next LT Pro" panose="020B0504020202020204" pitchFamily="34" charset="0"/>
              <a:ea typeface="+mn-ea"/>
              <a:cs typeface="+mn-cs"/>
            </a:endParaRPr>
          </a:p>
        </p:txBody>
      </p:sp>
      <p:pic>
        <p:nvPicPr>
          <p:cNvPr id="12" name="Picture 11" descr="A blue and purple logo&#10;&#10;AI-generated content may be incorrect.">
            <a:extLst>
              <a:ext uri="{FF2B5EF4-FFF2-40B4-BE49-F238E27FC236}">
                <a16:creationId xmlns:a16="http://schemas.microsoft.com/office/drawing/2014/main" id="{3A05C0F8-3F70-EF79-B432-0F0B629F60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96661" y="154004"/>
            <a:ext cx="441325" cy="441692"/>
          </a:xfrm>
          <a:prstGeom prst="rect">
            <a:avLst/>
          </a:prstGeom>
        </p:spPr>
      </p:pic>
      <p:sp>
        <p:nvSpPr>
          <p:cNvPr id="14" name="TextBox 13">
            <a:extLst>
              <a:ext uri="{FF2B5EF4-FFF2-40B4-BE49-F238E27FC236}">
                <a16:creationId xmlns:a16="http://schemas.microsoft.com/office/drawing/2014/main" id="{5FBAECE5-FCD9-A0BD-6AD9-94D16D1B4357}"/>
              </a:ext>
            </a:extLst>
          </p:cNvPr>
          <p:cNvSpPr txBox="1"/>
          <p:nvPr/>
        </p:nvSpPr>
        <p:spPr>
          <a:xfrm>
            <a:off x="382243" y="621319"/>
            <a:ext cx="9616385" cy="615553"/>
          </a:xfrm>
          <a:prstGeom prst="rect">
            <a:avLst/>
          </a:prstGeom>
          <a:noFill/>
        </p:spPr>
        <p:txBody>
          <a:bodyPr wrap="square" rtlCol="0">
            <a:spAutoFit/>
          </a:bodyPr>
          <a:lstStyle/>
          <a:p>
            <a:r>
              <a:rPr lang="en-GB" sz="3400" b="1" dirty="0">
                <a:solidFill>
                  <a:schemeClr val="tx2"/>
                </a:solidFill>
                <a:latin typeface="Avenir Book" panose="02000503020000020003"/>
                <a:ea typeface="Lato Black" charset="0"/>
                <a:cs typeface="Lato Black" charset="0"/>
              </a:rPr>
              <a:t>Appendix</a:t>
            </a:r>
            <a:endParaRPr lang="en-GB" sz="3400" b="1" noProof="0" dirty="0">
              <a:solidFill>
                <a:schemeClr val="tx2"/>
              </a:solidFill>
              <a:latin typeface="Avenir Book" panose="02000503020000020003"/>
              <a:ea typeface="Lato Black" charset="0"/>
              <a:cs typeface="Lato Black" charset="0"/>
            </a:endParaRPr>
          </a:p>
        </p:txBody>
      </p:sp>
      <p:sp>
        <p:nvSpPr>
          <p:cNvPr id="11" name="Rectangle 10">
            <a:extLst>
              <a:ext uri="{FF2B5EF4-FFF2-40B4-BE49-F238E27FC236}">
                <a16:creationId xmlns:a16="http://schemas.microsoft.com/office/drawing/2014/main" id="{0F37671D-8C5E-2290-566D-8920D13CF4B1}"/>
              </a:ext>
            </a:extLst>
          </p:cNvPr>
          <p:cNvSpPr/>
          <p:nvPr/>
        </p:nvSpPr>
        <p:spPr>
          <a:xfrm>
            <a:off x="354012" y="1972846"/>
            <a:ext cx="11483976" cy="42638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28600" indent="-228600">
              <a:lnSpc>
                <a:spcPct val="114000"/>
              </a:lnSpc>
              <a:spcBef>
                <a:spcPts val="600"/>
              </a:spcBef>
              <a:spcAft>
                <a:spcPts val="600"/>
              </a:spcAft>
              <a:buFont typeface="+mj-lt"/>
              <a:buAutoNum type="arabicPeriod"/>
            </a:pPr>
            <a:r>
              <a:rPr lang="en-GB" sz="1200" b="1" dirty="0">
                <a:solidFill>
                  <a:schemeClr val="tx1"/>
                </a:solidFill>
                <a:latin typeface="Avenir Next LT Pro" panose="020B0504020202020204" pitchFamily="34" charset="0"/>
              </a:rPr>
              <a:t>Nelder Mead Algorithm: </a:t>
            </a:r>
            <a:r>
              <a:rPr lang="en-GB" sz="1200" dirty="0">
                <a:solidFill>
                  <a:schemeClr val="tx1"/>
                </a:solidFill>
                <a:latin typeface="Avenir Next LT Pro" panose="020B0504020202020204" pitchFamily="34" charset="0"/>
              </a:rPr>
              <a:t>Derivative-free optimization method that uses a simplex (geometric shape) to find minimum values of a function</a:t>
            </a:r>
          </a:p>
          <a:p>
            <a:pPr marL="228600" indent="-228600">
              <a:lnSpc>
                <a:spcPct val="114000"/>
              </a:lnSpc>
              <a:spcBef>
                <a:spcPts val="600"/>
              </a:spcBef>
              <a:spcAft>
                <a:spcPts val="600"/>
              </a:spcAft>
              <a:buFont typeface="+mj-lt"/>
              <a:buAutoNum type="arabicPeriod"/>
            </a:pPr>
            <a:r>
              <a:rPr lang="en-GB" sz="1200" b="1" dirty="0">
                <a:solidFill>
                  <a:schemeClr val="tx1"/>
                </a:solidFill>
                <a:latin typeface="Avenir Next LT Pro" panose="020B0504020202020204" pitchFamily="34" charset="0"/>
              </a:rPr>
              <a:t>Residual: </a:t>
            </a:r>
            <a:r>
              <a:rPr lang="en-GB" sz="1200" dirty="0">
                <a:solidFill>
                  <a:schemeClr val="tx1"/>
                </a:solidFill>
                <a:latin typeface="Avenir Next LT Pro" panose="020B0504020202020204" pitchFamily="34" charset="0"/>
              </a:rPr>
              <a:t>The difference between an observed value and the value predicted by the model</a:t>
            </a:r>
          </a:p>
          <a:p>
            <a:pPr marL="228600" indent="-228600">
              <a:lnSpc>
                <a:spcPct val="114000"/>
              </a:lnSpc>
              <a:spcBef>
                <a:spcPts val="600"/>
              </a:spcBef>
              <a:spcAft>
                <a:spcPts val="600"/>
              </a:spcAft>
              <a:buFont typeface="+mj-lt"/>
              <a:buAutoNum type="arabicPeriod"/>
            </a:pPr>
            <a:endParaRPr lang="en-GB" sz="1200" dirty="0">
              <a:solidFill>
                <a:schemeClr val="tx1"/>
              </a:solidFill>
              <a:latin typeface="Avenir Next LT Pro" panose="020B0504020202020204" pitchFamily="34" charset="0"/>
            </a:endParaRPr>
          </a:p>
          <a:p>
            <a:pPr marL="228600" indent="-228600">
              <a:lnSpc>
                <a:spcPct val="114000"/>
              </a:lnSpc>
              <a:spcBef>
                <a:spcPts val="600"/>
              </a:spcBef>
              <a:spcAft>
                <a:spcPts val="600"/>
              </a:spcAft>
              <a:buFont typeface="+mj-lt"/>
              <a:buAutoNum type="arabicPeriod"/>
            </a:pPr>
            <a:endParaRPr lang="en-GB" sz="1200" dirty="0">
              <a:solidFill>
                <a:schemeClr val="tx1"/>
              </a:solidFill>
              <a:latin typeface="Avenir Next LT Pro" panose="020B0504020202020204" pitchFamily="34" charset="0"/>
            </a:endParaRPr>
          </a:p>
          <a:p>
            <a:pPr marL="228600" indent="-228600">
              <a:lnSpc>
                <a:spcPct val="114000"/>
              </a:lnSpc>
              <a:spcBef>
                <a:spcPts val="600"/>
              </a:spcBef>
              <a:spcAft>
                <a:spcPts val="600"/>
              </a:spcAft>
              <a:buFont typeface="+mj-lt"/>
              <a:buAutoNum type="arabicPeriod"/>
            </a:pPr>
            <a:r>
              <a:rPr lang="en-GB" sz="1200" b="1" dirty="0">
                <a:solidFill>
                  <a:schemeClr val="tx1"/>
                </a:solidFill>
                <a:latin typeface="Avenir Next LT Pro" panose="020B0504020202020204" pitchFamily="34" charset="0"/>
              </a:rPr>
              <a:t>Error Function: </a:t>
            </a:r>
            <a:r>
              <a:rPr lang="en-GB" sz="1200" dirty="0">
                <a:solidFill>
                  <a:schemeClr val="tx1"/>
                </a:solidFill>
                <a:latin typeface="Avenir Next LT Pro" panose="020B0504020202020204" pitchFamily="34" charset="0"/>
              </a:rPr>
              <a:t>The error function gives the optimiser a single value to minimize. The smaller the error function means a better fit</a:t>
            </a:r>
          </a:p>
          <a:p>
            <a:pPr marL="228600" indent="-228600">
              <a:lnSpc>
                <a:spcPct val="114000"/>
              </a:lnSpc>
              <a:spcBef>
                <a:spcPts val="600"/>
              </a:spcBef>
              <a:spcAft>
                <a:spcPts val="600"/>
              </a:spcAft>
              <a:buFont typeface="+mj-lt"/>
              <a:buAutoNum type="arabicPeriod"/>
            </a:pPr>
            <a:endParaRPr lang="en-GB" sz="1200" dirty="0">
              <a:solidFill>
                <a:schemeClr val="tx1"/>
              </a:solidFill>
              <a:latin typeface="Avenir Next LT Pro" panose="020B0504020202020204" pitchFamily="34" charset="0"/>
            </a:endParaRPr>
          </a:p>
          <a:p>
            <a:pPr marL="228600" indent="-228600">
              <a:lnSpc>
                <a:spcPct val="114000"/>
              </a:lnSpc>
              <a:spcBef>
                <a:spcPts val="600"/>
              </a:spcBef>
              <a:spcAft>
                <a:spcPts val="600"/>
              </a:spcAft>
              <a:buFont typeface="+mj-lt"/>
              <a:buAutoNum type="arabicPeriod"/>
            </a:pPr>
            <a:endParaRPr lang="en-GB" sz="1200" dirty="0">
              <a:solidFill>
                <a:schemeClr val="tx1"/>
              </a:solidFill>
              <a:latin typeface="Avenir Next LT Pro" panose="020B0504020202020204" pitchFamily="34" charset="0"/>
            </a:endParaRPr>
          </a:p>
          <a:p>
            <a:pPr marL="228600" indent="-228600">
              <a:lnSpc>
                <a:spcPct val="114000"/>
              </a:lnSpc>
              <a:spcBef>
                <a:spcPts val="600"/>
              </a:spcBef>
              <a:spcAft>
                <a:spcPts val="600"/>
              </a:spcAft>
              <a:buFont typeface="+mj-lt"/>
              <a:buAutoNum type="arabicPeriod"/>
            </a:pPr>
            <a:r>
              <a:rPr lang="en-GB" sz="1200" b="1" dirty="0">
                <a:solidFill>
                  <a:schemeClr val="tx1"/>
                </a:solidFill>
                <a:latin typeface="Avenir Next LT Pro" panose="020B0504020202020204" pitchFamily="34" charset="0"/>
              </a:rPr>
              <a:t>Simplex: </a:t>
            </a:r>
            <a:r>
              <a:rPr lang="en-GB" sz="1200" dirty="0">
                <a:solidFill>
                  <a:schemeClr val="tx1"/>
                </a:solidFill>
                <a:latin typeface="Avenir Next LT Pro" panose="020B0504020202020204" pitchFamily="34" charset="0"/>
              </a:rPr>
              <a:t>In optimisation, a geometric figure with n+1 vertices used to search for optimal solutions in n-dimensional space</a:t>
            </a:r>
          </a:p>
          <a:p>
            <a:pPr marL="228600" indent="-228600">
              <a:lnSpc>
                <a:spcPct val="114000"/>
              </a:lnSpc>
              <a:spcBef>
                <a:spcPts val="600"/>
              </a:spcBef>
              <a:spcAft>
                <a:spcPts val="600"/>
              </a:spcAft>
              <a:buFont typeface="+mj-lt"/>
              <a:buAutoNum type="arabicPeriod"/>
            </a:pPr>
            <a:r>
              <a:rPr lang="en-GB" sz="1200" b="1" dirty="0">
                <a:solidFill>
                  <a:schemeClr val="tx1"/>
                </a:solidFill>
                <a:latin typeface="Avenir Next LT Pro" panose="020B0504020202020204" pitchFamily="34" charset="0"/>
              </a:rPr>
              <a:t>Local Minima: </a:t>
            </a:r>
            <a:r>
              <a:rPr lang="en-GB" sz="1200" dirty="0">
                <a:solidFill>
                  <a:schemeClr val="tx1"/>
                </a:solidFill>
                <a:latin typeface="Avenir Next LT Pro" panose="020B0504020202020204" pitchFamily="34" charset="0"/>
              </a:rPr>
              <a:t>Points where a function reaches its lowest value within a small neighbourhood, but not necessarily the global minimum</a:t>
            </a:r>
          </a:p>
          <a:p>
            <a:pPr marL="228600" indent="-228600">
              <a:lnSpc>
                <a:spcPct val="114000"/>
              </a:lnSpc>
              <a:spcBef>
                <a:spcPts val="600"/>
              </a:spcBef>
              <a:spcAft>
                <a:spcPts val="600"/>
              </a:spcAft>
              <a:buFont typeface="+mj-lt"/>
              <a:buAutoNum type="arabicPeriod"/>
            </a:pPr>
            <a:r>
              <a:rPr lang="en-GB" sz="1200" b="1" dirty="0">
                <a:solidFill>
                  <a:schemeClr val="tx1"/>
                </a:solidFill>
                <a:latin typeface="Avenir Next LT Pro" panose="020B0504020202020204" pitchFamily="34" charset="0"/>
              </a:rPr>
              <a:t>Global Minima: </a:t>
            </a:r>
            <a:r>
              <a:rPr lang="en-GB" sz="1200" dirty="0">
                <a:solidFill>
                  <a:schemeClr val="tx1"/>
                </a:solidFill>
                <a:latin typeface="Avenir Next LT Pro" panose="020B0504020202020204" pitchFamily="34" charset="0"/>
              </a:rPr>
              <a:t>The absolute lowest point of a function across its entire domain</a:t>
            </a:r>
          </a:p>
          <a:p>
            <a:pPr marL="228600" indent="-228600">
              <a:lnSpc>
                <a:spcPct val="114000"/>
              </a:lnSpc>
              <a:spcBef>
                <a:spcPts val="600"/>
              </a:spcBef>
              <a:spcAft>
                <a:spcPts val="600"/>
              </a:spcAft>
              <a:buFont typeface="+mj-lt"/>
              <a:buAutoNum type="arabicPeriod"/>
            </a:pPr>
            <a:r>
              <a:rPr lang="en-GB" sz="1200" b="1" dirty="0">
                <a:solidFill>
                  <a:schemeClr val="tx1"/>
                </a:solidFill>
                <a:latin typeface="Avenir Next LT Pro" panose="020B0504020202020204" pitchFamily="34" charset="0"/>
              </a:rPr>
              <a:t>Warm Start: </a:t>
            </a:r>
            <a:r>
              <a:rPr lang="en-GB" sz="1200" dirty="0">
                <a:solidFill>
                  <a:schemeClr val="tx1"/>
                </a:solidFill>
                <a:latin typeface="Avenir Next LT Pro" panose="020B0504020202020204" pitchFamily="34" charset="0"/>
              </a:rPr>
              <a:t>Optimization technique where previous solutions are used as starting points for new iterations to improve efficiency</a:t>
            </a:r>
          </a:p>
          <a:p>
            <a:pPr marL="228600" indent="-228600">
              <a:lnSpc>
                <a:spcPct val="114000"/>
              </a:lnSpc>
              <a:spcBef>
                <a:spcPts val="600"/>
              </a:spcBef>
              <a:spcAft>
                <a:spcPts val="600"/>
              </a:spcAft>
              <a:buFont typeface="+mj-lt"/>
              <a:buAutoNum type="arabicPeriod"/>
            </a:pPr>
            <a:r>
              <a:rPr lang="en-GB" sz="1200" b="1" dirty="0">
                <a:solidFill>
                  <a:schemeClr val="tx1"/>
                </a:solidFill>
                <a:latin typeface="Avenir Next LT Pro" panose="020B0504020202020204" pitchFamily="34" charset="0"/>
              </a:rPr>
              <a:t>Bounds: </a:t>
            </a:r>
            <a:r>
              <a:rPr lang="en-GB" sz="1200" dirty="0">
                <a:solidFill>
                  <a:schemeClr val="tx1"/>
                </a:solidFill>
                <a:latin typeface="Avenir Next LT Pro" panose="020B0504020202020204" pitchFamily="34" charset="0"/>
              </a:rPr>
              <a:t>Constraints placed on parameters to keep them within economically reasonable ranges</a:t>
            </a:r>
          </a:p>
        </p:txBody>
      </p:sp>
      <p:pic>
        <p:nvPicPr>
          <p:cNvPr id="26" name="Picture 25">
            <a:extLst>
              <a:ext uri="{FF2B5EF4-FFF2-40B4-BE49-F238E27FC236}">
                <a16:creationId xmlns:a16="http://schemas.microsoft.com/office/drawing/2014/main" id="{506C41D8-506E-FB11-8C5C-ED1DCC58F240}"/>
              </a:ext>
            </a:extLst>
          </p:cNvPr>
          <p:cNvPicPr>
            <a:picLocks noChangeAspect="1"/>
          </p:cNvPicPr>
          <p:nvPr/>
        </p:nvPicPr>
        <p:blipFill>
          <a:blip r:embed="rId7">
            <a:extLst>
              <a:ext uri="{28A0092B-C50C-407E-A947-70E740481C1C}">
                <a14:useLocalDpi xmlns:a14="http://schemas.microsoft.com/office/drawing/2010/main" val="0"/>
              </a:ext>
            </a:extLst>
          </a:blip>
          <a:srcRect b="78750"/>
          <a:stretch>
            <a:fillRect/>
          </a:stretch>
        </p:blipFill>
        <p:spPr>
          <a:xfrm>
            <a:off x="5649334" y="2833520"/>
            <a:ext cx="893332" cy="307687"/>
          </a:xfrm>
          <a:prstGeom prst="rect">
            <a:avLst/>
          </a:prstGeom>
        </p:spPr>
      </p:pic>
      <p:pic>
        <p:nvPicPr>
          <p:cNvPr id="27" name="Picture 26">
            <a:extLst>
              <a:ext uri="{FF2B5EF4-FFF2-40B4-BE49-F238E27FC236}">
                <a16:creationId xmlns:a16="http://schemas.microsoft.com/office/drawing/2014/main" id="{EEF5B8FF-AA9D-AD7F-1808-4F962F1308D7}"/>
              </a:ext>
            </a:extLst>
          </p:cNvPr>
          <p:cNvPicPr>
            <a:picLocks noChangeAspect="1"/>
          </p:cNvPicPr>
          <p:nvPr/>
        </p:nvPicPr>
        <p:blipFill>
          <a:blip r:embed="rId7">
            <a:extLst>
              <a:ext uri="{28A0092B-C50C-407E-A947-70E740481C1C}">
                <a14:useLocalDpi xmlns:a14="http://schemas.microsoft.com/office/drawing/2010/main" val="0"/>
              </a:ext>
            </a:extLst>
          </a:blip>
          <a:srcRect t="59029"/>
          <a:stretch>
            <a:fillRect/>
          </a:stretch>
        </p:blipFill>
        <p:spPr>
          <a:xfrm>
            <a:off x="5649334" y="3654225"/>
            <a:ext cx="893332" cy="593235"/>
          </a:xfrm>
          <a:prstGeom prst="rect">
            <a:avLst/>
          </a:prstGeom>
        </p:spPr>
      </p:pic>
    </p:spTree>
    <p:extLst>
      <p:ext uri="{BB962C8B-B14F-4D97-AF65-F5344CB8AC3E}">
        <p14:creationId xmlns:p14="http://schemas.microsoft.com/office/powerpoint/2010/main" val="30648607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THINKCELLPRESENTATIONDONOTDELETE" val="&lt;?xml version=&quot;1.0&quot; encoding=&quot;UTF-16&quot; standalone=&quot;yes&quot;?&gt;&lt;root reqver=&quot;28224&quot;&gt;&lt;version val=&quot;35716&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Day&gt;&lt;m_yearfmt&gt;&lt;begin val=&quot;0&quot;/&gt;&lt;end val=&quot;4&quot;/&gt;&lt;/m_yearfmt&gt;&lt;/m_precDefaultDay&gt;&lt;m_precDefaultWeek&gt;&lt;m_yearfmt&gt;&lt;begin val=&quot;0&quot;/&gt;&lt;end val=&quot;4&quot;/&gt;&lt;/m_yearfmt&gt;&lt;/m_precDefaultWeek&gt;&lt;m_precDefaultMonth&gt;&lt;m_yearfmt&gt;&lt;begin val=&quot;0&quot;/&gt;&lt;end val=&quot;4&quot;/&gt;&lt;/m_yearfmt&gt;&lt;/m_precDefaultMonth&gt;&lt;m_precDefaultQuarter&gt;&lt;m_yearfmt&gt;&lt;begin val=&quot;0&quot;/&gt;&lt;end val=&quot;4&quot;/&gt;&lt;/m_yearfmt&gt;&lt;/m_precDefaultQuarter&gt;&lt;m_precDefaultYear&gt;&lt;m_yearfmt&gt;&lt;begin val=&quot;0&quot;/&gt;&lt;end val=&quot;4&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2&quot;&gt;&lt;elem m_fUsage=&quot;2.62900000000000000355E+00&quot;&gt;&lt;m_msothmcolidx val=&quot;0&quot;/&gt;&lt;m_rgb r=&quot;B1&quot; g=&quot;8F&quot; b=&quot;6A&quot;/&gt;&lt;/elem&gt;&lt;elem m_fUsage=&quot;8.10000000000000053291E-01&quot;&gt;&lt;m_msothmcolidx val=&quot;0&quot;/&gt;&lt;m_rgb r=&quot;01&quot; g=&quot;20&quot; b=&quot;57&quot;/&gt;&lt;/elem&gt;&lt;/m_vecMRU&gt;&lt;/m_mruColor&gt;&lt;m_eweekdayFirstOfWeek val=&quot;2&quot;/&gt;&lt;m_eweekdayFirstOfWorkweek val=&quot;2&quot;/&gt;&lt;m_eweekdayFirstOfWeekend val=&quot;7&quot;/&gt;&lt;/CPresentation&gt;&lt;/root&gt;"/>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d88917d8-6344-4517-a23f-894241ce6852" xsi:nil="true"/>
    <lcf76f155ced4ddcb4097134ff3c332f xmlns="c106cb73-2cdf-490c-a436-c4d54d918363">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4AA6EADB2EC124097C2BCC9661CE643" ma:contentTypeVersion="18" ma:contentTypeDescription="Create a new document." ma:contentTypeScope="" ma:versionID="2ea39d296612c97383ddba39a3e25f97">
  <xsd:schema xmlns:xsd="http://www.w3.org/2001/XMLSchema" xmlns:xs="http://www.w3.org/2001/XMLSchema" xmlns:p="http://schemas.microsoft.com/office/2006/metadata/properties" xmlns:ns2="c106cb73-2cdf-490c-a436-c4d54d918363" xmlns:ns3="d88917d8-6344-4517-a23f-894241ce6852" targetNamespace="http://schemas.microsoft.com/office/2006/metadata/properties" ma:root="true" ma:fieldsID="6d84e63387ad16c4044a8deb0378c416" ns2:_="" ns3:_="">
    <xsd:import namespace="c106cb73-2cdf-490c-a436-c4d54d918363"/>
    <xsd:import namespace="d88917d8-6344-4517-a23f-894241ce68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06cb73-2cdf-490c-a436-c4d54d9183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67ccd70a-c385-4b2f-a8b0-e73c4643ec3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88917d8-6344-4517-a23f-894241ce68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87ca5771-6a3c-4983-a261-2b2bbfbdf088}" ma:internalName="TaxCatchAll" ma:showField="CatchAllData" ma:web="d88917d8-6344-4517-a23f-894241ce685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70F7B4-F28A-49CC-8F57-317832B17D96}">
  <ds:schemaRefs>
    <ds:schemaRef ds:uri="http://schemas.microsoft.com/sharepoint/v3/contenttype/forms"/>
  </ds:schemaRefs>
</ds:datastoreItem>
</file>

<file path=customXml/itemProps2.xml><?xml version="1.0" encoding="utf-8"?>
<ds:datastoreItem xmlns:ds="http://schemas.openxmlformats.org/officeDocument/2006/customXml" ds:itemID="{749F1349-4062-43BC-9426-16726A0E1EB7}">
  <ds:schemaRefs>
    <ds:schemaRef ds:uri="http://purl.org/dc/dcmitype/"/>
    <ds:schemaRef ds:uri="c106cb73-2cdf-490c-a436-c4d54d918363"/>
    <ds:schemaRef ds:uri="http://purl.org/dc/terms/"/>
    <ds:schemaRef ds:uri="http://schemas.microsoft.com/office/2006/documentManagement/types"/>
    <ds:schemaRef ds:uri="http://www.w3.org/XML/1998/namespace"/>
    <ds:schemaRef ds:uri="http://schemas.microsoft.com/office/2006/metadata/properties"/>
    <ds:schemaRef ds:uri="d88917d8-6344-4517-a23f-894241ce6852"/>
    <ds:schemaRef ds:uri="http://purl.org/dc/elements/1.1/"/>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F11F24AC-488A-4CA7-8ABD-3BEFE29E93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06cb73-2cdf-490c-a436-c4d54d918363"/>
    <ds:schemaRef ds:uri="d88917d8-6344-4517-a23f-894241ce68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1328</TotalTime>
  <Words>1738</Words>
  <Application>Microsoft Office PowerPoint</Application>
  <PresentationFormat>Widescreen</PresentationFormat>
  <Paragraphs>199</Paragraphs>
  <Slides>12</Slides>
  <Notes>12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9" baseType="lpstr">
      <vt:lpstr>Arial</vt:lpstr>
      <vt:lpstr>Avenir Book</vt:lpstr>
      <vt:lpstr>Avenir Next LT Pro</vt:lpstr>
      <vt:lpstr>Calibri</vt:lpstr>
      <vt:lpstr>Calibri Light</vt:lpstr>
      <vt:lpstr>Office Theme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Sonny</dc:creator>
  <cp:lastModifiedBy>Chia, I-Ren</cp:lastModifiedBy>
  <cp:revision>252</cp:revision>
  <cp:lastPrinted>2024-09-06T16:23:19Z</cp:lastPrinted>
  <dcterms:created xsi:type="dcterms:W3CDTF">2023-10-16T10:20:49Z</dcterms:created>
  <dcterms:modified xsi:type="dcterms:W3CDTF">2025-08-04T01:49:52Z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0x01010034AA6EADB2EC124097C2BCC9661CE643</vt:lpwstr>
  </property>
</Properties>
</file>