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8639" r:id="rId5"/>
    <p:sldMasterId id="2147489135" r:id="rId6"/>
  </p:sldMasterIdLst>
  <p:notesMasterIdLst>
    <p:notesMasterId r:id="rId51"/>
  </p:notesMasterIdLst>
  <p:sldIdLst>
    <p:sldId id="256" r:id="rId7"/>
    <p:sldId id="257" r:id="rId8"/>
    <p:sldId id="720" r:id="rId9"/>
    <p:sldId id="739" r:id="rId10"/>
    <p:sldId id="740" r:id="rId11"/>
    <p:sldId id="755" r:id="rId12"/>
    <p:sldId id="756" r:id="rId13"/>
    <p:sldId id="757" r:id="rId14"/>
    <p:sldId id="758" r:id="rId15"/>
    <p:sldId id="760" r:id="rId16"/>
    <p:sldId id="759" r:id="rId17"/>
    <p:sldId id="761" r:id="rId18"/>
    <p:sldId id="762" r:id="rId19"/>
    <p:sldId id="763" r:id="rId20"/>
    <p:sldId id="764" r:id="rId21"/>
    <p:sldId id="765" r:id="rId22"/>
    <p:sldId id="721" r:id="rId23"/>
    <p:sldId id="768" r:id="rId24"/>
    <p:sldId id="766" r:id="rId25"/>
    <p:sldId id="767" r:id="rId26"/>
    <p:sldId id="692" r:id="rId27"/>
    <p:sldId id="769" r:id="rId28"/>
    <p:sldId id="693" r:id="rId29"/>
    <p:sldId id="723" r:id="rId30"/>
    <p:sldId id="695" r:id="rId31"/>
    <p:sldId id="772" r:id="rId32"/>
    <p:sldId id="770" r:id="rId33"/>
    <p:sldId id="771" r:id="rId34"/>
    <p:sldId id="773" r:id="rId35"/>
    <p:sldId id="774" r:id="rId36"/>
    <p:sldId id="775" r:id="rId37"/>
    <p:sldId id="776" r:id="rId38"/>
    <p:sldId id="777" r:id="rId39"/>
    <p:sldId id="778" r:id="rId40"/>
    <p:sldId id="779" r:id="rId41"/>
    <p:sldId id="780" r:id="rId42"/>
    <p:sldId id="781" r:id="rId43"/>
    <p:sldId id="782" r:id="rId44"/>
    <p:sldId id="783" r:id="rId45"/>
    <p:sldId id="784" r:id="rId46"/>
    <p:sldId id="785" r:id="rId47"/>
    <p:sldId id="786" r:id="rId48"/>
    <p:sldId id="787" r:id="rId49"/>
    <p:sldId id="788" r:id="rId50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FF"/>
    <a:srgbClr val="3333FF"/>
    <a:srgbClr val="CCFFFF"/>
    <a:srgbClr val="FF0000"/>
    <a:srgbClr val="CCFFCC"/>
    <a:srgbClr val="93968F"/>
    <a:srgbClr val="0066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00" autoAdjust="0"/>
    <p:restoredTop sz="72542" autoAdjust="0"/>
  </p:normalViewPr>
  <p:slideViewPr>
    <p:cSldViewPr snapToGrid="0">
      <p:cViewPr varScale="1">
        <p:scale>
          <a:sx n="87" d="100"/>
          <a:sy n="87" d="100"/>
        </p:scale>
        <p:origin x="-1334" y="-82"/>
      </p:cViewPr>
      <p:guideLst>
        <p:guide orient="horz" pos="2163"/>
        <p:guide orient="horz" pos="347"/>
        <p:guide orient="horz" pos="3703"/>
        <p:guide orient="horz" pos="572"/>
        <p:guide pos="2889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1FB087-42C0-4CA1-8978-C94C7665E0C6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AB9C04-1943-4A91-ABDC-AB8727608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尊敬的各位评委，在座的各位老师，大家上午好！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今天我给大家带来的课程是材料固体力学，与大家分享的内容是“这就是应力”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F8F14E-5215-4B40-924A-D085910D1C2B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准备分</a:t>
            </a:r>
            <a:r>
              <a:rPr lang="en-US" altLang="zh-CN" smtClean="0"/>
              <a:t>4</a:t>
            </a:r>
            <a:r>
              <a:rPr lang="zh-CN" altLang="en-US" smtClean="0"/>
              <a:t>个部分给大家进述：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首先引入一些与生活相关的固体力学事物，它们一定会受到外力作用，第二部分我们将给出外力的定义。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有了外力，那么事物内部的相互作用会怎样？紧接着，我们将引入应力的概念及其它的定义。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最后将给出应力的知识框架及课程展望。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47428-0C6F-47E6-AE78-83EA1125BEC4}" type="slidenum">
              <a:rPr lang="zh-CN" altLang="en-US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B1FD-4946-4D7C-B59D-8B401F1DC0CF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1ABB-839D-4FC3-912D-D1284F47B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13EEA-0876-4E20-B7A0-D3C891F90CF8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0623-DC9F-4C04-83B1-562187DE4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87D8B-3229-4B08-9973-22603568D90A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CE9E-5646-4A51-A2F5-F51B8DF66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F492-DB1A-4774-A5D8-6767575B6AD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9622-2387-432D-A6CE-71AFD957E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10F-3CB8-4626-83FD-5CF857A41230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B982-F846-49BE-9306-B06B0FBC3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569E-E1AA-4D3C-A9AC-0A6F97BA2374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38D7-0FA1-455C-B1DD-2441B2EB9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5F25-8CE1-4C44-80DB-729418BB0B39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E306-3251-411E-81D5-56FEA8421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8A65-B7B6-4D2B-B1A0-ED700CDE4F0C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7BB-5A70-43FD-B838-87BF6E609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3732-0594-4B0C-8883-244116BAB19F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734C9-8466-4126-ABB6-6337DD1AA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8ACA-DD88-4F7D-9412-F9E6FE62DE2A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927B1-F324-4BCB-B134-B53C17C16E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40ED-C5E6-494E-A08D-5213C22A31A4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16E9-D3A0-4D81-8994-7294FE9B4B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42B0-B623-4820-A2DE-8F5123D6A4AC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61282-A610-4F39-AA36-C54B135EE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E9F5-7280-4634-BD4D-7B32A3D51976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9CE6-587F-4265-A759-95B95AB4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66EE-9267-4B56-899B-571C4F8028E5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83D04-3046-4DAF-A949-F831D9ABC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CD17-46ED-4A5C-B3D4-DF0F974E1682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6427-F93F-49A3-A0AD-B55C95D50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C06-DAEC-4125-8EED-B0D5E854E707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F2B-26B7-45EC-99CD-6FE87FFCE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2974-98A5-4AD6-A8BC-C50B1F389F8A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311-A83E-42B2-BD89-62783586F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41E6-ADCA-48BA-B41E-D5EC707EB1DB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381A-59B6-42D0-91B6-1511B9404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F602-68A3-4804-BEE0-F0BFFEAF0AAC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9B87-CD73-41D1-8E15-EF4068C94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0A538-15A6-4FD6-8D52-7F81E05067D6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D397-8809-4058-9F25-781819A2C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E534-722B-4269-9038-EA7756F56B87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5238-D225-44F6-AF07-FDA8110E8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BE40-70D2-4936-AA72-4BED6BA28101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A51-5895-4EE1-9503-7B0FF9310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EB16-0921-4B8F-8351-D63C9D700602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69C5-82D2-4F73-A1EB-A855B589C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AF43-2260-4333-8A37-F4DF280B9764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B6BD-CAA6-4DF6-BBCD-B1F4EE3E2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901A-51C7-4B69-964E-9FD1B9509768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302E-7C76-4D30-B7E8-66510BC4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8D01-1C06-422A-BF0C-366321C6CE0D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6776-5F70-409A-A29B-14649897D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E33E-037B-4CE1-B6E5-EDF7996CB15C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103D7-9864-4222-8769-989821C38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4315-64C1-47A4-BC78-4C93933D309C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64-219B-48F5-AE5D-903C00C1F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96E8-12B3-4E07-837B-708A6BDAB53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EF578-1A1F-4684-9222-EA49FB8F3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0406-9302-4A83-A668-FE3EF04CF57F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DB947-2F4A-45CF-9124-BD557A43F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A34C-E733-4DA9-831A-007934AFF00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3F38-26DB-43B2-84D4-FCC80464A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0525-EB87-4C9A-A153-7406913EEF2A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6E85-5EFC-4D72-9EE8-2FEAA1DD5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7486-AE49-43F6-A5CB-6DFF7DBE2262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2FAC-4762-4FB4-9A67-671708A73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38E2-8949-4DD0-B935-E2865AADDB92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DF6F-C5A9-4FCD-B31F-AD7679DB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B96B5-9C6C-4093-ACFC-06CCAE787C9B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417-4960-46C4-A7A0-C3A0B5E1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92C4-082C-4A9A-A79B-5B1261F5F540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17EC-1BBE-4E78-8B4E-8F3EC7200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513D-70C0-4167-B88C-A3C555992ED8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5C2C-32F9-4D36-812B-5FAE06541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4F18-6BBB-4586-88B5-05B3F1F2DCC7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9AD12-8F23-49FA-90FC-49688F923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114C-CB88-4BA7-959B-724165E54263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C36C-CAAF-4E21-AA67-958FAA9F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11FF24-E9E9-460A-AA04-F0CB194D14D1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B7AF7E3-1262-4CB5-AB23-8F73DE8C1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23" r:id="rId1"/>
    <p:sldLayoutId id="2147491924" r:id="rId2"/>
    <p:sldLayoutId id="2147491925" r:id="rId3"/>
    <p:sldLayoutId id="2147491926" r:id="rId4"/>
    <p:sldLayoutId id="2147491927" r:id="rId5"/>
    <p:sldLayoutId id="2147491928" r:id="rId6"/>
    <p:sldLayoutId id="2147491929" r:id="rId7"/>
    <p:sldLayoutId id="2147491930" r:id="rId8"/>
    <p:sldLayoutId id="2147491931" r:id="rId9"/>
    <p:sldLayoutId id="2147491932" r:id="rId10"/>
    <p:sldLayoutId id="214749193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56" r:id="rId1"/>
    <p:sldLayoutId id="2147491957" r:id="rId2"/>
    <p:sldLayoutId id="2147491958" r:id="rId3"/>
    <p:sldLayoutId id="2147491959" r:id="rId4"/>
    <p:sldLayoutId id="2147491960" r:id="rId5"/>
    <p:sldLayoutId id="2147491961" r:id="rId6"/>
    <p:sldLayoutId id="2147491962" r:id="rId7"/>
    <p:sldLayoutId id="2147491963" r:id="rId8"/>
    <p:sldLayoutId id="2147491964" r:id="rId9"/>
    <p:sldLayoutId id="2147491965" r:id="rId10"/>
    <p:sldLayoutId id="21474919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67" r:id="rId1"/>
    <p:sldLayoutId id="2147491968" r:id="rId2"/>
    <p:sldLayoutId id="2147491969" r:id="rId3"/>
    <p:sldLayoutId id="2147491970" r:id="rId4"/>
    <p:sldLayoutId id="2147491971" r:id="rId5"/>
    <p:sldLayoutId id="2147491972" r:id="rId6"/>
    <p:sldLayoutId id="2147491973" r:id="rId7"/>
    <p:sldLayoutId id="2147491974" r:id="rId8"/>
    <p:sldLayoutId id="2147491975" r:id="rId9"/>
    <p:sldLayoutId id="2147491976" r:id="rId10"/>
    <p:sldLayoutId id="21474919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1A8910-94D5-48D3-8991-F943756E4719}" type="datetimeFigureOut">
              <a:rPr lang="zh-CN" altLang="en-US"/>
              <a:pPr>
                <a:defRPr/>
              </a:pPr>
              <a:t>2021/4/28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0E5CE1-C6A6-4002-AB60-C4ADD0E40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34" r:id="rId1"/>
    <p:sldLayoutId id="2147491935" r:id="rId2"/>
    <p:sldLayoutId id="2147491936" r:id="rId3"/>
    <p:sldLayoutId id="2147491937" r:id="rId4"/>
    <p:sldLayoutId id="2147491938" r:id="rId5"/>
    <p:sldLayoutId id="2147491939" r:id="rId6"/>
    <p:sldLayoutId id="2147491940" r:id="rId7"/>
    <p:sldLayoutId id="2147491941" r:id="rId8"/>
    <p:sldLayoutId id="2147491942" r:id="rId9"/>
    <p:sldLayoutId id="2147491943" r:id="rId10"/>
    <p:sldLayoutId id="2147491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4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9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052586B-CF5E-4BFF-91EE-6771735DAE69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7" y="6459539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9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596E41-3792-44E3-92D4-8F06BE758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78" r:id="rId1"/>
    <p:sldLayoutId id="2147491979" r:id="rId2"/>
    <p:sldLayoutId id="2147491980" r:id="rId3"/>
    <p:sldLayoutId id="2147491981" r:id="rId4"/>
    <p:sldLayoutId id="2147491982" r:id="rId5"/>
    <p:sldLayoutId id="2147491983" r:id="rId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B162BD-61F3-46BE-9A0C-5DC6F4D1E915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9C4641-7772-43E9-AA39-40C46FAE8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45" r:id="rId1"/>
    <p:sldLayoutId id="2147491946" r:id="rId2"/>
    <p:sldLayoutId id="2147491947" r:id="rId3"/>
    <p:sldLayoutId id="2147491948" r:id="rId4"/>
    <p:sldLayoutId id="2147491949" r:id="rId5"/>
    <p:sldLayoutId id="2147491950" r:id="rId6"/>
    <p:sldLayoutId id="2147491951" r:id="rId7"/>
    <p:sldLayoutId id="2147491952" r:id="rId8"/>
    <p:sldLayoutId id="2147491953" r:id="rId9"/>
    <p:sldLayoutId id="2147491954" r:id="rId10"/>
    <p:sldLayoutId id="2147491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unesevitan/titanic-advanced-feature-engineering-tutorial/lo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5"/>
          <p:cNvSpPr>
            <a:spLocks noChangeArrowheads="1"/>
          </p:cNvSpPr>
          <p:nvPr/>
        </p:nvSpPr>
        <p:spPr bwMode="auto">
          <a:xfrm>
            <a:off x="1652588" y="1630078"/>
            <a:ext cx="7491412" cy="23764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6868" name="文本框 6"/>
          <p:cNvSpPr txBox="1">
            <a:spLocks noChangeArrowheads="1"/>
          </p:cNvSpPr>
          <p:nvPr/>
        </p:nvSpPr>
        <p:spPr bwMode="auto">
          <a:xfrm>
            <a:off x="1725615" y="1858963"/>
            <a:ext cx="7418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it-IT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Titanic</a:t>
            </a:r>
            <a:r>
              <a:rPr lang="zh-CN" altLang="it-IT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幸存因素分析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文本框 32"/>
          <p:cNvSpPr txBox="1">
            <a:spLocks noChangeArrowheads="1"/>
          </p:cNvSpPr>
          <p:nvPr/>
        </p:nvSpPr>
        <p:spPr bwMode="auto">
          <a:xfrm>
            <a:off x="1811648" y="3057162"/>
            <a:ext cx="72550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  <a:cs typeface="Times New Roman" pitchFamily="18" charset="0"/>
                <a:sym typeface="Arial" charset="0"/>
              </a:rPr>
              <a:t>Analysis of survival factors</a:t>
            </a:r>
            <a:endParaRPr lang="en-US" altLang="zh-CN" sz="3200" b="1" i="1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  <a:cs typeface="Times New Roman" pitchFamily="18" charset="0"/>
              <a:sym typeface="Arial" charset="0"/>
            </a:endParaRPr>
          </a:p>
        </p:txBody>
      </p:sp>
      <p:cxnSp>
        <p:nvCxnSpPr>
          <p:cNvPr id="36870" name="直接连接符 16"/>
          <p:cNvCxnSpPr>
            <a:cxnSpLocks noChangeShapeType="1"/>
          </p:cNvCxnSpPr>
          <p:nvPr/>
        </p:nvCxnSpPr>
        <p:spPr bwMode="auto">
          <a:xfrm flipH="1">
            <a:off x="1589088" y="2817814"/>
            <a:ext cx="7554912" cy="6351"/>
          </a:xfrm>
          <a:prstGeom prst="line">
            <a:avLst/>
          </a:prstGeom>
          <a:noFill/>
          <a:ln w="3175" algn="ctr">
            <a:solidFill>
              <a:schemeClr val="bg1"/>
            </a:solidFill>
            <a:prstDash val="sysDash"/>
            <a:round/>
            <a:headEnd/>
            <a:tailEnd/>
          </a:ln>
        </p:spPr>
      </p:cxn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6034121" y="4668839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CC0000"/>
                </a:solidFill>
                <a:ea typeface="微软雅黑" pitchFamily="34" charset="-122"/>
              </a:rPr>
              <a:t>信息科学与工程</a:t>
            </a:r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学院</a:t>
            </a:r>
          </a:p>
          <a:p>
            <a:pPr algn="r"/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潘 理</a:t>
            </a:r>
          </a:p>
        </p:txBody>
      </p:sp>
      <p:pic>
        <p:nvPicPr>
          <p:cNvPr id="9" name="Picture 2" descr="https://img1.doubanio.com/view/subject/l/public/s284914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7412"/>
            <a:ext cx="1846101" cy="23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4064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Cabin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Cabin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个字母表示船舱所在的甲板区域。创建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Deck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属性，取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Cabin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的首字母，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缺失值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填充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7979" y="2476141"/>
            <a:ext cx="7494587" cy="1181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96" y="3940122"/>
            <a:ext cx="9072000" cy="286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820" y="2363092"/>
            <a:ext cx="965609" cy="24763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383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Cabin (Deck)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全部是一等乘客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大部分（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80%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以上）是一等乘客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没有一等乘客，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全部是三等乘客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只有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个乘客，而且是一等乘客，可将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可将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合并为一组，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合并为一组，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合并为一组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558" y="4479768"/>
            <a:ext cx="4762500" cy="5524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5389" y="3387417"/>
            <a:ext cx="2181225" cy="3381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5472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Cabin (Deck)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BCDE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幸存率最高，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幸存率最低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568" y="2321661"/>
            <a:ext cx="2314575" cy="3781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065" y="3640967"/>
            <a:ext cx="4953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5472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Cabin (Deck)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标记为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合并为一组，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合并为一组，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合并为一组，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为一组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231" y="2820001"/>
            <a:ext cx="6181725" cy="179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2983" y="4924270"/>
            <a:ext cx="3705225" cy="1562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5787491" y="534143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缺失值仅做标记</a:t>
            </a:r>
            <a:endParaRPr lang="en-US" altLang="zh-CN" dirty="0" smtClean="0"/>
          </a:p>
          <a:p>
            <a:r>
              <a:rPr lang="zh-CN" altLang="en-US" dirty="0" smtClean="0"/>
              <a:t>其它值进行合并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5472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缺失值处理完毕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处理结果显示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569" y="2469124"/>
            <a:ext cx="2324100" cy="2609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180" y="3178115"/>
            <a:ext cx="5705475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5472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目标变量分布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幸存和遇难比例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8324" y="3953775"/>
            <a:ext cx="302895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406" y="2257785"/>
            <a:ext cx="6808787" cy="1238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2087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相关分析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计算所有属性的相关系数，并排序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列出相关系数高于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0.1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的相关项（去掉自相关）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绘制相关系数热度图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Seaborn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matplotlib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的基础上的图形库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1203" y="3327369"/>
            <a:ext cx="6600825" cy="2428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相关分析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Seaborn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：是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matplotlib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的基础上的图形库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162" y="2249668"/>
            <a:ext cx="4391104" cy="377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127" y="1978236"/>
            <a:ext cx="3257550" cy="4695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6480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Both of the continuous features (Age and Fare) have good split points and spikes for a decision tree to learn.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2730" y="2723072"/>
            <a:ext cx="7361237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464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Age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的目标分布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959" y="2632052"/>
            <a:ext cx="211514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岁以下幸存率更高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954" y="2441275"/>
            <a:ext cx="4765427" cy="330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>
            <a:off x="2639683" y="2967487"/>
            <a:ext cx="2104845" cy="15958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3476445"/>
            <a:ext cx="288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Distribution of Age feature clearly shows that children younger than 15 has a higher survival rate than any of the other age groups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46"/>
          <p:cNvGrpSpPr>
            <a:grpSpLocks/>
          </p:cNvGrpSpPr>
          <p:nvPr/>
        </p:nvGrpSpPr>
        <p:grpSpPr bwMode="auto">
          <a:xfrm>
            <a:off x="2" y="284165"/>
            <a:ext cx="1692275" cy="530225"/>
            <a:chOff x="0" y="0"/>
            <a:chExt cx="1692275" cy="529772"/>
          </a:xfrm>
        </p:grpSpPr>
        <p:sp>
          <p:nvSpPr>
            <p:cNvPr id="37892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ea typeface="微软雅黑" pitchFamily="34" charset="-122"/>
                  <a:sym typeface="Arial" charset="0"/>
                </a:rPr>
                <a:t>目录</a:t>
              </a:r>
            </a:p>
          </p:txBody>
        </p:sp>
        <p:sp>
          <p:nvSpPr>
            <p:cNvPr id="37893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7891" name="矩形 19"/>
          <p:cNvSpPr>
            <a:spLocks noChangeArrowheads="1"/>
          </p:cNvSpPr>
          <p:nvPr/>
        </p:nvSpPr>
        <p:spPr bwMode="auto">
          <a:xfrm>
            <a:off x="1397000" y="1439864"/>
            <a:ext cx="7315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概述</a:t>
            </a: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探索性数据分析</a:t>
            </a: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特征工程</a:t>
            </a: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模型训练与预测</a:t>
            </a:r>
            <a:endParaRPr lang="zh-CN" alt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251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的目标分布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2414" y="2953250"/>
            <a:ext cx="203132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票价越高幸存率</a:t>
            </a:r>
            <a:endParaRPr lang="en-US" altLang="zh-CN" dirty="0" smtClean="0"/>
          </a:p>
          <a:p>
            <a:r>
              <a:rPr lang="zh-CN" altLang="en-US" dirty="0" smtClean="0"/>
              <a:t>票价分布明显长尾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369" y="2317391"/>
            <a:ext cx="480218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>
            <a:stCxn id="14" idx="1"/>
          </p:cNvCxnSpPr>
          <p:nvPr/>
        </p:nvCxnSpPr>
        <p:spPr>
          <a:xfrm rot="10800000" flipV="1">
            <a:off x="2553422" y="3276416"/>
            <a:ext cx="3598993" cy="1709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5743" y="3881887"/>
            <a:ext cx="2921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distribution of Fare feature, the survival rate is higher on distribution tails. The distribution also has positive skew because of the extremely large outliers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3208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000" dirty="0" smtClean="0"/>
              <a:t>Every categorical feature has at least one class with high mortality rate. Those classes are very helpful to predict whether the passenger is a survivor or victim.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000" dirty="0" smtClean="0"/>
              <a:t>Best categorical features are </a:t>
            </a:r>
            <a:r>
              <a:rPr lang="en-US" sz="2000" dirty="0" err="1" smtClean="0"/>
              <a:t>Pclass</a:t>
            </a:r>
            <a:r>
              <a:rPr lang="en-US" sz="2000" dirty="0" smtClean="0"/>
              <a:t> and Sex, because they have the most homogenous distributions.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03" y="3474288"/>
            <a:ext cx="6904037" cy="2400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242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Pclass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：等级越高（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最高），幸存率越高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5592" y="2214203"/>
            <a:ext cx="49418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1218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：女性幸存率更高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0482" y="2231458"/>
            <a:ext cx="49418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3288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Embarked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码头幸存率高，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码头幸存率低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9326" y="2153818"/>
            <a:ext cx="49418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242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SibSp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Parch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：至少有一个家庭成员的乘客具有更高的生存率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728" y="2533381"/>
            <a:ext cx="4145262" cy="296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1925" y="2559259"/>
            <a:ext cx="4071226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8120" y="2196952"/>
            <a:ext cx="49418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2684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Deck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幸存率低，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ABC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幸存率高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4719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小结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大多数特征彼此相关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可以利用特征转换或组合，创建新特征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目标编码是有用的，因为存在与目标高相关的特征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连续特征中存在分割点和突刺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可采用决策树模型来这些特点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类别特征具有项目不同的幸存率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可考虑用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one-hot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其中一些特征可以相互组合产生新特征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去除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Cabin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特征，构建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Deck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5020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连续特征离散化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：正偏态，在长尾部分具有极高的幸存率。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通常可将连续特征离散化（分段）。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pd.qcut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特征值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个分段。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755" y="3598204"/>
            <a:ext cx="5810250" cy="199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291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连续特征离散化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(0-7.25)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具有最低的幸存率，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(83.475-512.329)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具有最高幸存率。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(15.742, 23.25]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也发现了高幸存率。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05" y="2723273"/>
            <a:ext cx="8841600" cy="404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Titanic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幸存因素分析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6825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Titanic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幸存者预测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Kaggle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竞赛：目前共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18,802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支队伍参赛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19673"/>
          <a:stretch>
            <a:fillRect/>
          </a:stretch>
        </p:blipFill>
        <p:spPr bwMode="auto">
          <a:xfrm>
            <a:off x="448574" y="2199641"/>
            <a:ext cx="8264105" cy="18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815" y="4394258"/>
            <a:ext cx="8358996" cy="1685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0" name="TextBox 19"/>
          <p:cNvSpPr txBox="1"/>
          <p:nvPr/>
        </p:nvSpPr>
        <p:spPr>
          <a:xfrm>
            <a:off x="2984740" y="538287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194/18802 = 1.03%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291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连续特征离散化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Age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存在突刺和凸起。可采用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Age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特征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6015" y="2715613"/>
            <a:ext cx="5791200" cy="204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291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连续特征离散化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个具有最高幸存率，第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个最低。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最明显的突刺分段是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(34.0, 40.0].</a:t>
            </a: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242" y="2622438"/>
            <a:ext cx="8890398" cy="381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291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编码频数特征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Family_size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= SibSp+Parch+1.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931" y="2037902"/>
            <a:ext cx="6124575" cy="1419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3822" y="3589402"/>
            <a:ext cx="5609236" cy="313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467819" y="453749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Family_size</a:t>
            </a:r>
            <a:r>
              <a:rPr lang="en-US" altLang="zh-CN" dirty="0" smtClean="0"/>
              <a:t>=2~4</a:t>
            </a:r>
            <a:r>
              <a:rPr lang="zh-CN" altLang="en-US" dirty="0" smtClean="0"/>
              <a:t>具有高幸存率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3394496" y="5085273"/>
            <a:ext cx="707366" cy="42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12316" cy="32094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编码频数特征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Family_size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分为四个类别：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Alone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Small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2~4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Medium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5~6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Large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7~11 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其中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Small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具有高幸存率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487" y="4686749"/>
            <a:ext cx="7467600" cy="1590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1977" y="1000384"/>
            <a:ext cx="4750654" cy="34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编码频数特征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Ticket_Frequency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Many passengers travelled along with groups. Those groups consist of friends, nannies, maids and etc. They weren't counted as family, but they used the same ticket.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374" y="3440321"/>
            <a:ext cx="7915275" cy="1771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编码频数特征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Ticket_Frequency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 Many passengers travelled along with groups. Those groups consist of friends, nannies, maids and etc. They weren't counted as family, but they used the same ticket.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287" y="3167905"/>
            <a:ext cx="4704186" cy="336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752490" y="4295955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Ticket_Frequency</a:t>
            </a:r>
            <a:r>
              <a:rPr lang="en-US" altLang="zh-CN" dirty="0" smtClean="0"/>
              <a:t>=2~4</a:t>
            </a:r>
            <a:r>
              <a:rPr lang="zh-CN" altLang="en-US" dirty="0" smtClean="0"/>
              <a:t>具有高幸存率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79167" y="4843733"/>
            <a:ext cx="707366" cy="422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7177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编码为类别特征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Title is created by extracting the prefix before Name feature. 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Master is a unique title. It is given to male passengers below age 26.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Married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Mrs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title. 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Mrs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title has the highest survival rate among other female titles.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074" y="3823389"/>
            <a:ext cx="7581900" cy="2886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编码为类别特征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Title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Master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Sir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Married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98" y="2812213"/>
            <a:ext cx="4158150" cy="292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5930" y="2820838"/>
            <a:ext cx="4171944" cy="288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3830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特征转换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Label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编码非数值特征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Embarked, Sex, Deck , Title and 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Family_Size_Grouped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are object type, and Age and Fare features are category type.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They are converted to numerical type with 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LabelEncoder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. 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LabelEncoder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basically labels the classes from 0 to n.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This process is necessary for models to learn from those features.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374" y="5055080"/>
            <a:ext cx="7915275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特征转换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OneHot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编码类别特征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The categorical features 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Pclass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 Sex, Deck, Embarked, Title) are converted to one-hot encoded features with 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OneHotEncoder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.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577" y="3193302"/>
            <a:ext cx="7953375" cy="3076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Titanic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幸存因素分析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6825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Titanic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幸存者预测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分析过程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4555" y="2122099"/>
            <a:ext cx="653019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微软雅黑 Light" pitchFamily="34" charset="-122"/>
                <a:ea typeface="微软雅黑 Light" pitchFamily="34" charset="-122"/>
              </a:rPr>
              <a:t>0. Introduction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引言</a:t>
            </a:r>
            <a:endParaRPr lang="en-US" sz="20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微软雅黑 Light" pitchFamily="34" charset="-122"/>
                <a:ea typeface="微软雅黑 Light" pitchFamily="34" charset="-122"/>
              </a:rPr>
              <a:t>1. Exploratory Data Analysis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探索性分析</a:t>
            </a:r>
            <a:endParaRPr lang="en-US" sz="20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微软雅黑 Light" pitchFamily="34" charset="-122"/>
                <a:ea typeface="微软雅黑 Light" pitchFamily="34" charset="-122"/>
              </a:rPr>
              <a:t>2. Feature Engineering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特征工程</a:t>
            </a:r>
            <a:endParaRPr lang="en-US" sz="20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微软雅黑 Light" pitchFamily="34" charset="-122"/>
                <a:ea typeface="微软雅黑 Light" pitchFamily="34" charset="-122"/>
              </a:rPr>
              <a:t>3. Model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模型</a:t>
            </a:r>
            <a:endParaRPr lang="zh-CN" altLang="en-US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特征工程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4719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小结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Fare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被分段化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Family_Size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通过合并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Parch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SibSp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Ticket_Frequency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通过计算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Ticket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同票数创建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Married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通过挖掘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特征创建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对非数值特征进行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对类别特征进行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one-hot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编码后，删除冗余特征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模型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模型参数优化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60" y="2140249"/>
            <a:ext cx="7562850" cy="4095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模型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预测与评价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689"/>
          <a:stretch>
            <a:fillRect/>
          </a:stretch>
        </p:blipFill>
        <p:spPr bwMode="auto">
          <a:xfrm>
            <a:off x="801898" y="2077538"/>
            <a:ext cx="7505700" cy="32445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9" name="矩形 8"/>
          <p:cNvSpPr/>
          <p:nvPr/>
        </p:nvSpPr>
        <p:spPr>
          <a:xfrm>
            <a:off x="655608" y="5537530"/>
            <a:ext cx="7694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{'</a:t>
            </a:r>
            <a:r>
              <a:rPr lang="en-US" altLang="zh-CN" sz="1600" dirty="0" err="1" smtClean="0"/>
              <a:t>max_depth</a:t>
            </a:r>
            <a:r>
              <a:rPr lang="en-US" altLang="zh-CN" sz="1600" dirty="0" smtClean="0"/>
              <a:t>': 7, '</a:t>
            </a:r>
            <a:r>
              <a:rPr lang="en-US" altLang="zh-CN" sz="1600" dirty="0" err="1" smtClean="0"/>
              <a:t>min_samples_leaf</a:t>
            </a:r>
            <a:r>
              <a:rPr lang="en-US" altLang="zh-CN" sz="1600" dirty="0" smtClean="0"/>
              <a:t>': 6, '</a:t>
            </a:r>
            <a:r>
              <a:rPr lang="en-US" altLang="zh-CN" sz="1600" dirty="0" err="1" smtClean="0"/>
              <a:t>min_samples_split</a:t>
            </a:r>
            <a:r>
              <a:rPr lang="en-US" altLang="zh-CN" sz="1600" dirty="0" smtClean="0"/>
              <a:t>': 6, '</a:t>
            </a:r>
            <a:r>
              <a:rPr lang="en-US" altLang="zh-CN" sz="1600" dirty="0" err="1" smtClean="0"/>
              <a:t>n_estimators</a:t>
            </a:r>
            <a:r>
              <a:rPr lang="en-US" altLang="zh-CN" sz="1600" dirty="0" smtClean="0"/>
              <a:t>': 100} </a:t>
            </a:r>
          </a:p>
          <a:p>
            <a:r>
              <a:rPr lang="en-US" altLang="zh-CN" sz="1600" dirty="0" smtClean="0"/>
              <a:t>0.829405162738496</a:t>
            </a:r>
          </a:p>
          <a:p>
            <a:r>
              <a:rPr lang="en-US" altLang="zh-CN" sz="1600" dirty="0" smtClean="0"/>
              <a:t>0.784688995215311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模型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0707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特征重要性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928" y="33338"/>
            <a:ext cx="610552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参考资料</a:t>
            </a:r>
            <a:endParaRPr lang="zh-CN" altLang="en-US" sz="2400" b="1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4719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Titanic - Machine Learning from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Disaster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://www.kaggle.com/c/titanic</a:t>
            </a: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Titanic - Advanced Feature Engineering Tutorial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://www.kaggle.com/gunesevitan/titanic-advanced-feature-engineering-tutorial/log#2.-Feature-Engineering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268288" lvl="1" indent="-268288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引言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5617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导入数据集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导入数据集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178" y="2084710"/>
            <a:ext cx="8151813" cy="2895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4427" y="5089215"/>
            <a:ext cx="6950284" cy="17049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01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数据基本信息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info()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函数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: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3991" y="2907147"/>
            <a:ext cx="3139706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7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项数值型特征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Age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属性缺失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263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条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Fare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属性缺失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条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Cabin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属性缺失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1014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条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Embarked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缺失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条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Survived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缺失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418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，用于预测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0201" y="2064408"/>
            <a:ext cx="4029075" cy="4057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11" name="直接箭头连接符 10"/>
          <p:cNvCxnSpPr/>
          <p:nvPr/>
        </p:nvCxnSpPr>
        <p:spPr>
          <a:xfrm rot="5400000" flipH="1" flipV="1">
            <a:off x="6888193" y="3170208"/>
            <a:ext cx="1751163" cy="293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0257" y="207034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缺失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80%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15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年龄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Age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缺失值处理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Filling the missing values in Age with the medians of Sex and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Pclass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groups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40" y="2497531"/>
            <a:ext cx="5924550" cy="2190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1788" y="2497531"/>
            <a:ext cx="2181225" cy="2181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5272" y="4936558"/>
            <a:ext cx="7427913" cy="1781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4323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Embarked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Cabin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Ticket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相同，都是女性，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Pclass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一等乘客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390" y="3047390"/>
            <a:ext cx="4895850" cy="1114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9187" y="4491850"/>
            <a:ext cx="3648075" cy="71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274" y="2307421"/>
            <a:ext cx="8997344" cy="4099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63397" y="5536259"/>
            <a:ext cx="5210175" cy="77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探索性数据分析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751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Fare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Fare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只有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个缺失值，此乘客的特点为：三等、男性、无同船家庭成员。根据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Pclass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, Parch,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SibSp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特征，取分类均值填充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58" y="2932762"/>
            <a:ext cx="8784000" cy="3825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6076" y="5389887"/>
            <a:ext cx="3343275" cy="857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61" y="3762053"/>
            <a:ext cx="7504113" cy="1181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15625</TotalTime>
  <Pages>0</Pages>
  <Words>1326</Words>
  <Characters>0</Characters>
  <Application>Microsoft Office PowerPoint</Application>
  <DocSecurity>0</DocSecurity>
  <PresentationFormat>全屏显示(4:3)</PresentationFormat>
  <Lines>0</Lines>
  <Paragraphs>290</Paragraphs>
  <Slides>44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1_Office 主题</vt:lpstr>
      <vt:lpstr>2_Office 主题</vt:lpstr>
      <vt:lpstr>3_Office 主题</vt:lpstr>
      <vt:lpstr>空白设计模板</vt:lpstr>
      <vt:lpstr>回顾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PanLi</cp:lastModifiedBy>
  <cp:revision>2581</cp:revision>
  <dcterms:created xsi:type="dcterms:W3CDTF">2014-11-08T02:42:27Z</dcterms:created>
  <dcterms:modified xsi:type="dcterms:W3CDTF">2021-04-28T02:56:49Z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