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5" r:id="rId3"/>
    <p:sldMasterId id="2147483686" r:id="rId4"/>
    <p:sldMasterId id="2147488639" r:id="rId5"/>
    <p:sldMasterId id="2147489135" r:id="rId6"/>
  </p:sldMasterIdLst>
  <p:notesMasterIdLst>
    <p:notesMasterId r:id="rId44"/>
  </p:notesMasterIdLst>
  <p:sldIdLst>
    <p:sldId id="256" r:id="rId7"/>
    <p:sldId id="257" r:id="rId8"/>
    <p:sldId id="467" r:id="rId9"/>
    <p:sldId id="466" r:id="rId10"/>
    <p:sldId id="470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515" r:id="rId19"/>
    <p:sldId id="493" r:id="rId20"/>
    <p:sldId id="494" r:id="rId21"/>
    <p:sldId id="495" r:id="rId22"/>
    <p:sldId id="497" r:id="rId23"/>
    <p:sldId id="498" r:id="rId24"/>
    <p:sldId id="502" r:id="rId25"/>
    <p:sldId id="504" r:id="rId26"/>
    <p:sldId id="507" r:id="rId27"/>
    <p:sldId id="511" r:id="rId28"/>
    <p:sldId id="508" r:id="rId29"/>
    <p:sldId id="505" r:id="rId30"/>
    <p:sldId id="506" r:id="rId31"/>
    <p:sldId id="412" r:id="rId32"/>
    <p:sldId id="471" r:id="rId33"/>
    <p:sldId id="473" r:id="rId34"/>
    <p:sldId id="474" r:id="rId35"/>
    <p:sldId id="475" r:id="rId36"/>
    <p:sldId id="501" r:id="rId37"/>
    <p:sldId id="509" r:id="rId38"/>
    <p:sldId id="512" r:id="rId39"/>
    <p:sldId id="513" r:id="rId40"/>
    <p:sldId id="478" r:id="rId41"/>
    <p:sldId id="499" r:id="rId42"/>
    <p:sldId id="514" r:id="rId4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FF"/>
    <a:srgbClr val="3333FF"/>
    <a:srgbClr val="CCFFFF"/>
    <a:srgbClr val="FF0000"/>
    <a:srgbClr val="CCFFCC"/>
    <a:srgbClr val="93968F"/>
    <a:srgbClr val="0066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38" autoAdjust="0"/>
    <p:restoredTop sz="72542" autoAdjust="0"/>
  </p:normalViewPr>
  <p:slideViewPr>
    <p:cSldViewPr snapToGrid="0">
      <p:cViewPr varScale="1">
        <p:scale>
          <a:sx n="89" d="100"/>
          <a:sy n="89" d="100"/>
        </p:scale>
        <p:origin x="-1638" y="-96"/>
      </p:cViewPr>
      <p:guideLst>
        <p:guide orient="horz" pos="2163"/>
        <p:guide orient="horz" pos="347"/>
        <p:guide orient="horz" pos="3703"/>
        <p:guide orient="horz" pos="572"/>
        <p:guide pos="2889"/>
        <p:guide pos="272"/>
        <p:guide pos="5488"/>
        <p:guide pos="3833"/>
        <p:guide pos="4173"/>
        <p:guide pos="15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11FB087-42C0-4CA1-8978-C94C7665E0C6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AB9C04-1943-4A91-ABDC-AB8727608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尊敬的各位评委，在座的各位老师，大家上午好！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今天我给大家带来的课程是材料固体力学，与大家分享的内容是“这就是应力”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F8F14E-5215-4B40-924A-D085910D1C2B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准备分</a:t>
            </a:r>
            <a:r>
              <a:rPr lang="en-US" altLang="zh-CN" smtClean="0"/>
              <a:t>4</a:t>
            </a:r>
            <a:r>
              <a:rPr lang="zh-CN" altLang="en-US" smtClean="0"/>
              <a:t>个部分给大家进述：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首先引入一些与生活相关的固体力学事物，它们一定会受到外力作用，第二部分我们将给出外力的定义。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有了外力，那么事物内部的相互作用会怎样？紧接着，我们将引入应力的概念及其它的定义。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最后将给出应力的知识框架及课程展望。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847428-0C6F-47E6-AE78-83EA1125BEC4}" type="slidenum">
              <a:rPr lang="zh-CN" altLang="en-US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29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6B1FD-4946-4D7C-B59D-8B401F1DC0CF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1ABB-839D-4FC3-912D-D1284F47B3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13EEA-0876-4E20-B7A0-D3C891F90CF8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0623-DC9F-4C04-83B1-562187DE4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87D8B-3229-4B08-9973-22603568D90A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CE9E-5646-4A51-A2F5-F51B8DF66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F492-DB1A-4774-A5D8-6767575B6AD9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9622-2387-432D-A6CE-71AFD957E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E10F-3CB8-4626-83FD-5CF857A41230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B982-F846-49BE-9306-B06B0FBC3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569E-E1AA-4D3C-A9AC-0A6F97BA2374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38D7-0FA1-455C-B1DD-2441B2EB93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5F25-8CE1-4C44-80DB-729418BB0B39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E306-3251-411E-81D5-56FEA8421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D8A65-B7B6-4D2B-B1A0-ED700CDE4F0C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7BB-5A70-43FD-B838-87BF6E609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3732-0594-4B0C-8883-244116BAB19F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734C9-8466-4126-ABB6-6337DD1AA5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48ACA-DD88-4F7D-9412-F9E6FE62DE2A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927B1-F324-4BCB-B134-B53C17C16E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40ED-C5E6-494E-A08D-5213C22A31A4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16E9-D3A0-4D81-8994-7294FE9B4B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42B0-B623-4820-A2DE-8F5123D6A4AC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61282-A610-4F39-AA36-C54B135EE5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E9F5-7280-4634-BD4D-7B32A3D51976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39CE6-587F-4265-A759-95B95AB494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166EE-9267-4B56-899B-571C4F8028E5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83D04-3046-4DAF-A949-F831D9ABC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BCD17-46ED-4A5C-B3D4-DF0F974E1682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6427-F93F-49A3-A0AD-B55C95D506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0C06-DAEC-4125-8EED-B0D5E854E707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F2B-26B7-45EC-99CD-6FE87FFCE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2974-98A5-4AD6-A8BC-C50B1F389F8A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311-A83E-42B2-BD89-62783586F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41E6-ADCA-48BA-B41E-D5EC707EB1DB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381A-59B6-42D0-91B6-1511B94041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F602-68A3-4804-BEE0-F0BFFEAF0AAC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99B87-CD73-41D1-8E15-EF4068C947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0A538-15A6-4FD6-8D52-7F81E05067D6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AD397-8809-4058-9F25-781819A2C1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E534-722B-4269-9038-EA7756F56B87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5238-D225-44F6-AF07-FDA8110E8B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CBE40-70D2-4936-AA72-4BED6BA28101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1A51-5895-4EE1-9503-7B0FF9310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FEB16-0921-4B8F-8351-D63C9D700602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69C5-82D2-4F73-A1EB-A855B589C5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0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AF43-2260-4333-8A37-F4DF280B9764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B6BD-CAA6-4DF6-BBCD-B1F4EE3E2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901A-51C7-4B69-964E-9FD1B9509768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C302E-7C76-4D30-B7E8-66510BC42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8D01-1C06-422A-BF0C-366321C6CE0D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6776-5F70-409A-A29B-14649897D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1E33E-037B-4CE1-B6E5-EDF7996CB15C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103D7-9864-4222-8769-989821C38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4315-64C1-47A4-BC78-4C93933D309C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64-219B-48F5-AE5D-903C00C1FE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896E8-12B3-4E07-837B-708A6BDAB539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EF578-1A1F-4684-9222-EA49FB8F3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0406-9302-4A83-A668-FE3EF04CF57F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DB947-2F4A-45CF-9124-BD557A43F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A34C-E733-4DA9-831A-007934AFF009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B3F38-26DB-43B2-84D4-FCC80464A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0525-EB87-4C9A-A153-7406913EEF2A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C6E85-5EFC-4D72-9EE8-2FEAA1DD5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7486-AE49-43F6-A5CB-6DFF7DBE2262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2FAC-4762-4FB4-9A67-671708A73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38E2-8949-4DD0-B935-E2865AADDB92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DF6F-C5A9-4FCD-B31F-AD7679DBC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B96B5-9C6C-4093-ACFC-06CCAE787C9B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417-4960-46C4-A7A0-C3A0B5E1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92C4-082C-4A9A-A79B-5B1261F5F540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17EC-1BBE-4E78-8B4E-8F3EC7200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513D-70C0-4167-B88C-A3C555992ED8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F5C2C-32F9-4D36-812B-5FAE06541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04F18-6BBB-4586-88B5-05B3F1F2DCC7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9AD12-8F23-49FA-90FC-49688F923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114C-CB88-4BA7-959B-724165E54263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6C36C-CAAF-4E21-AA67-958FAA9FB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11FF24-E9E9-460A-AA04-F0CB194D14D1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B7AF7E3-1262-4CB5-AB23-8F73DE8C1B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23" r:id="rId1"/>
    <p:sldLayoutId id="2147491924" r:id="rId2"/>
    <p:sldLayoutId id="2147491925" r:id="rId3"/>
    <p:sldLayoutId id="2147491926" r:id="rId4"/>
    <p:sldLayoutId id="2147491927" r:id="rId5"/>
    <p:sldLayoutId id="2147491928" r:id="rId6"/>
    <p:sldLayoutId id="2147491929" r:id="rId7"/>
    <p:sldLayoutId id="2147491930" r:id="rId8"/>
    <p:sldLayoutId id="2147491931" r:id="rId9"/>
    <p:sldLayoutId id="2147491932" r:id="rId10"/>
    <p:sldLayoutId id="214749193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56" r:id="rId1"/>
    <p:sldLayoutId id="2147491957" r:id="rId2"/>
    <p:sldLayoutId id="2147491958" r:id="rId3"/>
    <p:sldLayoutId id="2147491959" r:id="rId4"/>
    <p:sldLayoutId id="2147491960" r:id="rId5"/>
    <p:sldLayoutId id="2147491961" r:id="rId6"/>
    <p:sldLayoutId id="2147491962" r:id="rId7"/>
    <p:sldLayoutId id="2147491963" r:id="rId8"/>
    <p:sldLayoutId id="2147491964" r:id="rId9"/>
    <p:sldLayoutId id="2147491965" r:id="rId10"/>
    <p:sldLayoutId id="214749196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67" r:id="rId1"/>
    <p:sldLayoutId id="2147491968" r:id="rId2"/>
    <p:sldLayoutId id="2147491969" r:id="rId3"/>
    <p:sldLayoutId id="2147491970" r:id="rId4"/>
    <p:sldLayoutId id="2147491971" r:id="rId5"/>
    <p:sldLayoutId id="2147491972" r:id="rId6"/>
    <p:sldLayoutId id="2147491973" r:id="rId7"/>
    <p:sldLayoutId id="2147491974" r:id="rId8"/>
    <p:sldLayoutId id="2147491975" r:id="rId9"/>
    <p:sldLayoutId id="2147491976" r:id="rId10"/>
    <p:sldLayoutId id="21474919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1A8910-94D5-48D3-8991-F943756E4719}" type="datetimeFigureOut">
              <a:rPr lang="zh-CN" altLang="en-US"/>
              <a:pPr>
                <a:defRPr/>
              </a:pPr>
              <a:t>2021/3/9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0E5CE1-C6A6-4002-AB60-C4ADD0E40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34" r:id="rId1"/>
    <p:sldLayoutId id="2147491935" r:id="rId2"/>
    <p:sldLayoutId id="2147491936" r:id="rId3"/>
    <p:sldLayoutId id="2147491937" r:id="rId4"/>
    <p:sldLayoutId id="2147491938" r:id="rId5"/>
    <p:sldLayoutId id="2147491939" r:id="rId6"/>
    <p:sldLayoutId id="2147491940" r:id="rId7"/>
    <p:sldLayoutId id="2147491941" r:id="rId8"/>
    <p:sldLayoutId id="2147491942" r:id="rId9"/>
    <p:sldLayoutId id="2147491943" r:id="rId10"/>
    <p:sldLayoutId id="21474919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4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9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052586B-CF5E-4BFF-91EE-6771735DAE69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7" y="6459539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9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C596E41-3792-44E3-92D4-8F06BE758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78" r:id="rId1"/>
    <p:sldLayoutId id="2147491979" r:id="rId2"/>
    <p:sldLayoutId id="2147491980" r:id="rId3"/>
    <p:sldLayoutId id="2147491981" r:id="rId4"/>
    <p:sldLayoutId id="2147491982" r:id="rId5"/>
    <p:sldLayoutId id="2147491983" r:id="rId6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EB162BD-61F3-46BE-9A0C-5DC6F4D1E915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9C4641-7772-43E9-AA39-40C46FAE8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45" r:id="rId1"/>
    <p:sldLayoutId id="2147491946" r:id="rId2"/>
    <p:sldLayoutId id="2147491947" r:id="rId3"/>
    <p:sldLayoutId id="2147491948" r:id="rId4"/>
    <p:sldLayoutId id="2147491949" r:id="rId5"/>
    <p:sldLayoutId id="2147491950" r:id="rId6"/>
    <p:sldLayoutId id="2147491951" r:id="rId7"/>
    <p:sldLayoutId id="2147491952" r:id="rId8"/>
    <p:sldLayoutId id="2147491953" r:id="rId9"/>
    <p:sldLayoutId id="2147491954" r:id="rId10"/>
    <p:sldLayoutId id="21474919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gallery/index.html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5"/>
          <p:cNvSpPr>
            <a:spLocks noChangeArrowheads="1"/>
          </p:cNvSpPr>
          <p:nvPr/>
        </p:nvSpPr>
        <p:spPr bwMode="auto">
          <a:xfrm>
            <a:off x="1652588" y="1630078"/>
            <a:ext cx="7491412" cy="23764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6868" name="文本框 6"/>
          <p:cNvSpPr txBox="1">
            <a:spLocks noChangeArrowheads="1"/>
          </p:cNvSpPr>
          <p:nvPr/>
        </p:nvSpPr>
        <p:spPr bwMode="auto">
          <a:xfrm>
            <a:off x="1725615" y="1858963"/>
            <a:ext cx="74183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en-US" altLang="zh-CN" sz="4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文本框 32"/>
          <p:cNvSpPr txBox="1">
            <a:spLocks noChangeArrowheads="1"/>
          </p:cNvSpPr>
          <p:nvPr/>
        </p:nvSpPr>
        <p:spPr bwMode="auto">
          <a:xfrm>
            <a:off x="1785770" y="2962276"/>
            <a:ext cx="72550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4000" b="1" dirty="0" err="1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  <a:cs typeface="Times New Roman" pitchFamily="18" charset="0"/>
                <a:sym typeface="Arial" charset="0"/>
              </a:rPr>
              <a:t>Matplotlib</a:t>
            </a:r>
            <a:r>
              <a:rPr lang="en-US" altLang="zh-CN" sz="4000" b="1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  <a:cs typeface="Times New Roman" pitchFamily="18" charset="0"/>
                <a:sym typeface="Arial" charset="0"/>
              </a:rPr>
              <a:t> foundation</a:t>
            </a:r>
            <a:endParaRPr lang="en-US" altLang="zh-CN" sz="4000" b="1" i="1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  <a:cs typeface="Times New Roman" pitchFamily="18" charset="0"/>
              <a:sym typeface="Arial" charset="0"/>
            </a:endParaRPr>
          </a:p>
        </p:txBody>
      </p:sp>
      <p:cxnSp>
        <p:nvCxnSpPr>
          <p:cNvPr id="36870" name="直接连接符 16"/>
          <p:cNvCxnSpPr>
            <a:cxnSpLocks noChangeShapeType="1"/>
          </p:cNvCxnSpPr>
          <p:nvPr/>
        </p:nvCxnSpPr>
        <p:spPr bwMode="auto">
          <a:xfrm flipH="1">
            <a:off x="1589088" y="2817814"/>
            <a:ext cx="7554912" cy="6351"/>
          </a:xfrm>
          <a:prstGeom prst="line">
            <a:avLst/>
          </a:prstGeom>
          <a:noFill/>
          <a:ln w="3175" algn="ctr">
            <a:solidFill>
              <a:schemeClr val="bg1"/>
            </a:solidFill>
            <a:prstDash val="sysDash"/>
            <a:round/>
            <a:headEnd/>
            <a:tailEnd/>
          </a:ln>
        </p:spPr>
      </p:cxn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6034121" y="4668839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CC0000"/>
                </a:solidFill>
                <a:ea typeface="微软雅黑" pitchFamily="34" charset="-122"/>
              </a:rPr>
              <a:t>信息科学与工程</a:t>
            </a:r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学院</a:t>
            </a:r>
          </a:p>
          <a:p>
            <a:pPr algn="r"/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潘 理</a:t>
            </a:r>
          </a:p>
        </p:txBody>
      </p:sp>
      <p:pic>
        <p:nvPicPr>
          <p:cNvPr id="9" name="Picture 2" descr="https://img1.doubanio.com/view/subject/l/public/s284914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7412"/>
            <a:ext cx="1846101" cy="237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matplotlib.pyplot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5916" y="3611232"/>
            <a:ext cx="5041481" cy="299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0929" y="2054617"/>
            <a:ext cx="4511454" cy="1387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4" name="矩形 13"/>
          <p:cNvSpPr/>
          <p:nvPr/>
        </p:nvSpPr>
        <p:spPr>
          <a:xfrm>
            <a:off x="6961516" y="3466712"/>
            <a:ext cx="18633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将下、左边线移到</a:t>
            </a:r>
            <a:endParaRPr lang="en-US" altLang="zh-CN" sz="14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数据值为</a:t>
            </a:r>
            <a:r>
              <a:rPr lang="en-US" altLang="zh-CN" sz="1400" dirty="0" smtClean="0">
                <a:latin typeface="微软雅黑 Light" pitchFamily="34" charset="-122"/>
                <a:ea typeface="微软雅黑 Light" pitchFamily="34" charset="-122"/>
              </a:rPr>
              <a:t>0</a:t>
            </a:r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的位置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75260" y="1505485"/>
            <a:ext cx="15182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400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</a:rPr>
              <a:t>将上、右边线的颜色设为无</a:t>
            </a:r>
            <a:endParaRPr lang="en-US" altLang="zh-CN" sz="1400" dirty="0" smtClean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rot="10800000" flipV="1">
            <a:off x="5814204" y="1846053"/>
            <a:ext cx="1043796" cy="802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>
            <a:off x="6409427" y="3234906"/>
            <a:ext cx="508959" cy="2932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matplotlib.pyplot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7876" y="3416062"/>
            <a:ext cx="5195706" cy="30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054" y="2117517"/>
            <a:ext cx="6229350" cy="828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matplotlib.pyplot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875" y="1951277"/>
            <a:ext cx="6742113" cy="1609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00300" y="3636464"/>
            <a:ext cx="5231263" cy="310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" y="284166"/>
            <a:ext cx="1692275" cy="530225"/>
            <a:chOff x="0" y="0"/>
            <a:chExt cx="1692275" cy="529772"/>
          </a:xfrm>
          <a:solidFill>
            <a:srgbClr val="C00000"/>
          </a:solidFill>
        </p:grpSpPr>
        <p:sp>
          <p:nvSpPr>
            <p:cNvPr id="87057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练习</a:t>
              </a: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7058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57347" name="Rectangle 8"/>
          <p:cNvSpPr>
            <a:spLocks noChangeArrowheads="1"/>
          </p:cNvSpPr>
          <p:nvPr/>
        </p:nvSpPr>
        <p:spPr bwMode="auto">
          <a:xfrm>
            <a:off x="2" y="-11255"/>
            <a:ext cx="18471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 anchor="ctr">
            <a:spAutoFit/>
          </a:bodyPr>
          <a:lstStyle/>
          <a:p>
            <a:pPr eaLnBrk="1" hangingPunct="1"/>
            <a:endParaRPr lang="zh-CN" altLang="en-US"/>
          </a:p>
        </p:txBody>
      </p:sp>
      <p:cxnSp>
        <p:nvCxnSpPr>
          <p:cNvPr id="57348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57351" name="矩形 6"/>
          <p:cNvSpPr>
            <a:spLocks noChangeArrowheads="1"/>
          </p:cNvSpPr>
          <p:nvPr/>
        </p:nvSpPr>
        <p:spPr bwMode="auto">
          <a:xfrm>
            <a:off x="8610600" y="6043615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eaLnBrk="1" hangingPunct="1"/>
            <a:fld id="{87F45A92-0E95-43DB-BE32-526ED5B93D3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13</a:t>
            </a:fld>
            <a:endParaRPr lang="zh-CN" altLang="en-US" sz="24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601" y="1174751"/>
            <a:ext cx="48007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一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、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导入</a:t>
            </a:r>
            <a:r>
              <a:rPr lang="en-US" altLang="zh-CN" sz="2000" b="1" dirty="0" smtClean="0">
                <a:latin typeface="微软雅黑 Light" pitchFamily="34" charset="-122"/>
                <a:ea typeface="微软雅黑 Light" pitchFamily="34" charset="-122"/>
              </a:rPr>
              <a:t>dc, </a:t>
            </a:r>
            <a:r>
              <a:rPr lang="en-US" altLang="zh-CN" sz="2000" b="1" dirty="0" err="1" smtClean="0">
                <a:latin typeface="微软雅黑 Light" pitchFamily="34" charset="-122"/>
                <a:ea typeface="微软雅黑 Light" pitchFamily="34" charset="-122"/>
              </a:rPr>
              <a:t>nc</a:t>
            </a:r>
            <a:r>
              <a:rPr lang="en-US" altLang="zh-CN" sz="2000" b="1" dirty="0" smtClean="0">
                <a:latin typeface="微软雅黑 Light" pitchFamily="34" charset="-122"/>
                <a:ea typeface="微软雅黑 Light" pitchFamily="34" charset="-122"/>
              </a:rPr>
              <a:t>, lac.npy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文件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中数据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，绘制三种中心性方法的 </a:t>
            </a:r>
            <a:r>
              <a:rPr lang="en-US" altLang="zh-CN" sz="2000" b="1" dirty="0" smtClean="0">
                <a:latin typeface="微软雅黑 Light" pitchFamily="34" charset="-122"/>
                <a:ea typeface="微软雅黑 Light" pitchFamily="34" charset="-122"/>
              </a:rPr>
              <a:t>k-value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图线</a:t>
            </a:r>
            <a:endParaRPr lang="en-US" altLang="zh-CN" sz="2000" b="1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）从</a:t>
            </a:r>
            <a:r>
              <a:rPr lang="en-US" altLang="zh-CN" sz="2000" dirty="0" err="1" smtClean="0">
                <a:latin typeface="微软雅黑 Light" pitchFamily="34" charset="-122"/>
                <a:ea typeface="微软雅黑 Light" pitchFamily="34" charset="-122"/>
              </a:rPr>
              <a:t>npy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文件导入数据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）第一列为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k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值，第二列为识别数目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使用线型或标记区分三条曲线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4114" y="3973775"/>
            <a:ext cx="2752725" cy="1685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56" y="1182949"/>
            <a:ext cx="3076575" cy="54387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subplots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92" y="203583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子图布局（简单布局）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6693" y="4468482"/>
            <a:ext cx="2904758" cy="2294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5201739" y="5080807"/>
            <a:ext cx="3217653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subplot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第一个参数代表子图的行数；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第二个参数代表该行图像的列数； 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第三个参数代表每行的第几个图像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132" y="2481263"/>
            <a:ext cx="7056437" cy="189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练习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992" y="203583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子图布局（简单布局）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213" y="2907102"/>
            <a:ext cx="3073520" cy="240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3073" y="2236053"/>
            <a:ext cx="3940263" cy="381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subplots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992" y="203583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子图布局（简单布局）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4957" y="4455411"/>
            <a:ext cx="3011339" cy="2350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28738" y="2481263"/>
            <a:ext cx="6484937" cy="1895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gridspec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992" y="2035832"/>
            <a:ext cx="4112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子图布局（复杂布局）</a:t>
            </a:r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: </a:t>
            </a:r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</a:rPr>
              <a:t>matplotlib.gridspec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9144" y="2695037"/>
            <a:ext cx="4076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gridspec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992" y="2035832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 Light" pitchFamily="34" charset="-122"/>
                <a:ea typeface="微软雅黑 Light" pitchFamily="34" charset="-122"/>
              </a:rPr>
              <a:t>Gridspec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（复杂布局）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5379" y="2851149"/>
            <a:ext cx="3690153" cy="246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3462" y="2078965"/>
            <a:ext cx="5953125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gridspec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0391" y="2184251"/>
            <a:ext cx="6066605" cy="3997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46"/>
          <p:cNvGrpSpPr>
            <a:grpSpLocks/>
          </p:cNvGrpSpPr>
          <p:nvPr/>
        </p:nvGrpSpPr>
        <p:grpSpPr bwMode="auto">
          <a:xfrm>
            <a:off x="2" y="284165"/>
            <a:ext cx="1692275" cy="530225"/>
            <a:chOff x="0" y="0"/>
            <a:chExt cx="1692275" cy="529772"/>
          </a:xfrm>
        </p:grpSpPr>
        <p:sp>
          <p:nvSpPr>
            <p:cNvPr id="37892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ea typeface="微软雅黑" pitchFamily="34" charset="-122"/>
                  <a:sym typeface="Arial" charset="0"/>
                </a:rPr>
                <a:t>目录</a:t>
              </a:r>
            </a:p>
          </p:txBody>
        </p:sp>
        <p:sp>
          <p:nvSpPr>
            <p:cNvPr id="37893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7891" name="矩形 19"/>
          <p:cNvSpPr>
            <a:spLocks noChangeArrowheads="1"/>
          </p:cNvSpPr>
          <p:nvPr/>
        </p:nvSpPr>
        <p:spPr bwMode="auto">
          <a:xfrm>
            <a:off x="1397000" y="1439864"/>
            <a:ext cx="731520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绘图基础</a:t>
            </a:r>
            <a:endParaRPr lang="en-US" altLang="zh-CN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常用图表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endParaRPr lang="zh-CN" altLang="en-US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endParaRPr lang="en-US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gridspec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849" y="1124759"/>
            <a:ext cx="4298381" cy="55049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614" y="1410277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通过直方图可直观观察数据是高斯分布、指数分布等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1613" y="2245205"/>
            <a:ext cx="5960694" cy="799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23296" y="3505419"/>
            <a:ext cx="4077329" cy="2792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614" y="1410277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通过直方图可直观观察数据是高斯分布、指数分布等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1613" y="2245205"/>
            <a:ext cx="5960694" cy="799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908" y="4011282"/>
            <a:ext cx="2759254" cy="1889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3972" y="3456226"/>
            <a:ext cx="11715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9060" y="3664244"/>
            <a:ext cx="10763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6685471" y="3157267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bins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2613" y="333841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bins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中统计量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614" y="1410277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通过直方图可直观观察数据是高斯分布、指数分布等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6849" y="3622632"/>
            <a:ext cx="3956559" cy="270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9159" y="2181496"/>
            <a:ext cx="5731938" cy="9843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3043" y="2835080"/>
            <a:ext cx="3216933" cy="965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78222" y="2725947"/>
            <a:ext cx="1281569" cy="1183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614" y="1410277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通过直方图可直观观察数据是高斯分布、指数分布等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015" y="207976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导入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iris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数据集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3268" y="4322193"/>
            <a:ext cx="5791200" cy="2095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直方图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614" y="1410277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通过直方图可直观观察数据是高斯分布、指数分布等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3015" y="207976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导入</a:t>
            </a:r>
            <a:r>
              <a:rPr lang="en-US" altLang="zh-CN" dirty="0" smtClean="0">
                <a:latin typeface="微软雅黑 Light" pitchFamily="34" charset="-122"/>
                <a:ea typeface="微软雅黑 Light" pitchFamily="34" charset="-122"/>
              </a:rPr>
              <a:t>iris</a:t>
            </a:r>
            <a:r>
              <a:rPr lang="zh-CN" altLang="en-US" dirty="0" smtClean="0">
                <a:latin typeface="微软雅黑 Light" pitchFamily="34" charset="-122"/>
                <a:ea typeface="微软雅黑 Light" pitchFamily="34" charset="-122"/>
              </a:rPr>
              <a:t>数据集</a:t>
            </a:r>
            <a:endParaRPr lang="zh-CN" altLang="en-US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8518" y="3416061"/>
            <a:ext cx="3618702" cy="324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8143" y="2028464"/>
            <a:ext cx="2505075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07693" y="2380889"/>
            <a:ext cx="1076325" cy="809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07693" y="3416061"/>
            <a:ext cx="1063125" cy="324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6" name="矩形 15"/>
          <p:cNvSpPr/>
          <p:nvPr/>
        </p:nvSpPr>
        <p:spPr>
          <a:xfrm>
            <a:off x="7406707" y="2269548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山鸢尾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06707" y="2623232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变色鸢尾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06707" y="2976915"/>
            <a:ext cx="11528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 维吉尼亚鸢尾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练习：直方图（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bins=30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3397" y="2313647"/>
            <a:ext cx="5812361" cy="377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线箱图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2" name="内容占位符 1"/>
          <p:cNvSpPr txBox="1">
            <a:spLocks/>
          </p:cNvSpPr>
          <p:nvPr/>
        </p:nvSpPr>
        <p:spPr>
          <a:xfrm>
            <a:off x="576263" y="2013631"/>
            <a:ext cx="3107216" cy="4370387"/>
          </a:xfrm>
          <a:prstGeom prst="rect">
            <a:avLst/>
          </a:prstGeom>
        </p:spPr>
        <p:txBody>
          <a:bodyPr/>
          <a:lstStyle/>
          <a:p>
            <a:pPr marL="361950" marR="0" lvl="0" indent="-36195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itchFamily="34" charset="0"/>
              <a:buChar char="•"/>
              <a:tabLst/>
              <a:defRPr/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b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 Light" pitchFamily="34" charset="-122"/>
                <a:ea typeface="微软雅黑 Light" pitchFamily="34" charset="-122"/>
              </a:rPr>
              <a:t>oxplot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 Light" pitchFamily="34" charset="-122"/>
                <a:ea typeface="微软雅黑 Light" pitchFamily="34" charset="-122"/>
              </a:rPr>
              <a:t>()</a:t>
            </a:r>
          </a:p>
          <a:p>
            <a:pPr marL="361950" lvl="0" indent="-36195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Arial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zh-CN" sz="2000" dirty="0" smtClean="0">
                <a:latin typeface="微软雅黑 Light" pitchFamily="34" charset="-122"/>
                <a:ea typeface="微软雅黑 Light" pitchFamily="34" charset="-122"/>
              </a:rPr>
              <a:t>个数据统计量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 Light" pitchFamily="34" charset="-122"/>
              <a:ea typeface="微软雅黑 Light" pitchFamily="34" charset="-122"/>
            </a:endParaRPr>
          </a:p>
          <a:p>
            <a:pPr marL="819150" lvl="1" indent="-36195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 Light" pitchFamily="34" charset="-122"/>
                <a:ea typeface="微软雅黑 Light" pitchFamily="34" charset="-122"/>
              </a:rPr>
              <a:t>最小值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 Light" pitchFamily="34" charset="-122"/>
              <a:ea typeface="微软雅黑 Light" pitchFamily="34" charset="-122"/>
            </a:endParaRPr>
          </a:p>
          <a:p>
            <a:pPr marL="819150" lvl="1" indent="-36195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 Light" pitchFamily="34" charset="-122"/>
                <a:ea typeface="微软雅黑 Light" pitchFamily="34" charset="-122"/>
              </a:rPr>
              <a:t>下四分位数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 Light" pitchFamily="34" charset="-122"/>
              <a:ea typeface="微软雅黑 Light" pitchFamily="34" charset="-122"/>
            </a:endParaRPr>
          </a:p>
          <a:p>
            <a:pPr marL="819150" lvl="1" indent="-36195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 Light" pitchFamily="34" charset="-122"/>
                <a:ea typeface="微软雅黑 Light" pitchFamily="34" charset="-122"/>
              </a:rPr>
              <a:t>中位数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 Light" pitchFamily="34" charset="-122"/>
              <a:ea typeface="微软雅黑 Light" pitchFamily="34" charset="-122"/>
            </a:endParaRPr>
          </a:p>
          <a:p>
            <a:pPr marL="819150" lvl="1" indent="-36195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 Light" pitchFamily="34" charset="-122"/>
                <a:ea typeface="微软雅黑 Light" pitchFamily="34" charset="-122"/>
              </a:rPr>
              <a:t>上四分位数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 Light" pitchFamily="34" charset="-122"/>
              <a:ea typeface="微软雅黑 Light" pitchFamily="34" charset="-122"/>
            </a:endParaRPr>
          </a:p>
          <a:p>
            <a:pPr marL="819150" lvl="1" indent="-361950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defRPr/>
            </a:pP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 Light" pitchFamily="34" charset="-122"/>
                <a:ea typeface="微软雅黑 Light" pitchFamily="34" charset="-122"/>
              </a:rPr>
              <a:t>最大值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8617" y="2128067"/>
            <a:ext cx="2488769" cy="419161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885999" y="1401651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了解数据是否具有对称性、分布的分散程度等信息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线箱图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3420" y="3720157"/>
            <a:ext cx="4419270" cy="291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1885999" y="1401651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了解数据是否具有对称性、分布的分散程度等信息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6642" y="1975182"/>
            <a:ext cx="4552826" cy="16047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29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散点图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5999" y="1401651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能快速现变量之间的相关性，在进行线性回归时非常重要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5615" y="1897811"/>
            <a:ext cx="4761782" cy="476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527126" y="1353339"/>
            <a:ext cx="8165054" cy="17481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绘图框架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整个图像为一个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f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igure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对象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lvl="0" eaLnBrk="1" hangingPunct="1">
              <a:buFont typeface="Arial" pitchFamily="34" charset="0"/>
              <a:buChar char="•"/>
            </a:pPr>
            <a:r>
              <a:rPr lang="zh-CN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matplotlib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中，是一个基于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Python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的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2D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图形包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igure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对象中可以包含一个或者多个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a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xes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对象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effectLst/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每个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a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xes(ax)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对象都是一个拥有自己坐标系统的</a:t>
            </a:r>
            <a:r>
              <a:rPr kumimoji="0" lang="zh-CN" sz="2000" b="1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绘图区域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effectLst/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。 </a:t>
            </a:r>
          </a:p>
        </p:txBody>
      </p:sp>
      <p:pic>
        <p:nvPicPr>
          <p:cNvPr id="8" name="Picture 2" descr="http://i.imgur.com/Xt03c7u.png"/>
          <p:cNvPicPr>
            <a:picLocks noChangeAspect="1" noChangeArrowheads="1"/>
          </p:cNvPicPr>
          <p:nvPr/>
        </p:nvPicPr>
        <p:blipFill>
          <a:blip r:embed="rId3" cstate="print"/>
          <a:srcRect l="596" t="4959" r="1787"/>
          <a:stretch>
            <a:fillRect/>
          </a:stretch>
        </p:blipFill>
        <p:spPr bwMode="auto">
          <a:xfrm>
            <a:off x="333153" y="3291271"/>
            <a:ext cx="4604359" cy="3230287"/>
          </a:xfrm>
          <a:prstGeom prst="rect">
            <a:avLst/>
          </a:prstGeom>
          <a:noFill/>
        </p:spPr>
      </p:pic>
      <p:pic>
        <p:nvPicPr>
          <p:cNvPr id="9" name="Picture 3" descr="http://i.imgur.com/5Vfd6AY.png"/>
          <p:cNvPicPr>
            <a:picLocks noChangeAspect="1" noChangeArrowheads="1"/>
          </p:cNvPicPr>
          <p:nvPr/>
        </p:nvPicPr>
        <p:blipFill>
          <a:blip r:embed="rId4" cstate="print"/>
          <a:srcRect b="3150"/>
          <a:stretch>
            <a:fillRect/>
          </a:stretch>
        </p:blipFill>
        <p:spPr bwMode="auto">
          <a:xfrm>
            <a:off x="4983832" y="3519568"/>
            <a:ext cx="3868353" cy="25328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散点图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3102" y="2160919"/>
            <a:ext cx="3580023" cy="358002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9689" y="2558721"/>
            <a:ext cx="4371055" cy="24963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饼状图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614" y="1410277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通过饼图可以直观地了解各部分的比例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294" y="2419348"/>
            <a:ext cx="3360348" cy="336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4180" y="2566639"/>
            <a:ext cx="1178584" cy="324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777044" y="217386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成绩分数段情况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饼状图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25614" y="1410277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pie()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函数创建饼图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7563" y="2122098"/>
            <a:ext cx="7285288" cy="150098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62027" y="3752137"/>
            <a:ext cx="2674540" cy="267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柱状图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614" y="1410277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也可以通过柱状图可以直观地了解各部分的比重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180" y="2566639"/>
            <a:ext cx="1178584" cy="324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777044" y="217386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 Light" pitchFamily="34" charset="-122"/>
                <a:ea typeface="微软雅黑 Light" pitchFamily="34" charset="-122"/>
              </a:rPr>
              <a:t>成绩分数段情况</a:t>
            </a:r>
            <a:endParaRPr lang="zh-CN" altLang="en-US" sz="14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2575" y="2780522"/>
            <a:ext cx="3968750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9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柱状图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5614" y="1410277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也可以通过柱状图可以直观地了解各部分的比重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5481" y="3970967"/>
            <a:ext cx="3968750" cy="2468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91035" y="2036014"/>
            <a:ext cx="5772150" cy="1733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常用图表</a:t>
            </a:r>
            <a:endParaRPr lang="zh-CN" altLang="en-US" sz="24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0" name="矩形 16"/>
          <p:cNvSpPr>
            <a:spLocks noChangeArrowheads="1"/>
          </p:cNvSpPr>
          <p:nvPr/>
        </p:nvSpPr>
        <p:spPr bwMode="auto">
          <a:xfrm>
            <a:off x="427037" y="1285877"/>
            <a:ext cx="8351203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显示图片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8288" y="1410277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使用</a:t>
            </a:r>
            <a:r>
              <a:rPr lang="en-US" altLang="zh-CN" sz="2000" dirty="0" err="1" smtClean="0">
                <a:latin typeface="微软雅黑 Light" pitchFamily="34" charset="-122"/>
                <a:ea typeface="微软雅黑 Light" pitchFamily="34" charset="-122"/>
              </a:rPr>
              <a:t>imshow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()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函数显示图像</a:t>
            </a:r>
            <a:endParaRPr lang="zh-CN" altLang="en-US" sz="2000" dirty="0">
              <a:latin typeface="微软雅黑 Light" pitchFamily="34" charset="-122"/>
              <a:ea typeface="微软雅黑 Light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1128" y="4082382"/>
            <a:ext cx="2593226" cy="2488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9701" y="2022985"/>
            <a:ext cx="7083483" cy="17467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5780" y="4069392"/>
            <a:ext cx="2378236" cy="235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" y="284166"/>
            <a:ext cx="1692275" cy="530225"/>
            <a:chOff x="0" y="0"/>
            <a:chExt cx="1692275" cy="529772"/>
          </a:xfrm>
          <a:solidFill>
            <a:srgbClr val="C00000"/>
          </a:solidFill>
        </p:grpSpPr>
        <p:sp>
          <p:nvSpPr>
            <p:cNvPr id="87057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学习参考</a:t>
              </a: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7058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57347" name="Rectangle 8"/>
          <p:cNvSpPr>
            <a:spLocks noChangeArrowheads="1"/>
          </p:cNvSpPr>
          <p:nvPr/>
        </p:nvSpPr>
        <p:spPr bwMode="auto">
          <a:xfrm>
            <a:off x="2" y="-11255"/>
            <a:ext cx="18471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 anchor="ctr">
            <a:spAutoFit/>
          </a:bodyPr>
          <a:lstStyle/>
          <a:p>
            <a:pPr eaLnBrk="1" hangingPunct="1"/>
            <a:endParaRPr lang="zh-CN" altLang="en-US"/>
          </a:p>
        </p:txBody>
      </p:sp>
      <p:cxnSp>
        <p:nvCxnSpPr>
          <p:cNvPr id="57348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57351" name="矩形 6"/>
          <p:cNvSpPr>
            <a:spLocks noChangeArrowheads="1"/>
          </p:cNvSpPr>
          <p:nvPr/>
        </p:nvSpPr>
        <p:spPr bwMode="auto">
          <a:xfrm>
            <a:off x="8610600" y="6043615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eaLnBrk="1" hangingPunct="1"/>
            <a:fld id="{87F45A92-0E95-43DB-BE32-526ED5B93D3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36</a:t>
            </a:fld>
            <a:endParaRPr lang="zh-CN" altLang="en-US" sz="24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3475" y="1467003"/>
            <a:ext cx="5338581" cy="52098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1" name="矩形 10"/>
          <p:cNvSpPr/>
          <p:nvPr/>
        </p:nvSpPr>
        <p:spPr>
          <a:xfrm>
            <a:off x="1536393" y="1035972"/>
            <a:ext cx="3238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hlinkClick r:id="rId3"/>
              </a:rPr>
              <a:t>https://matplotlib.org/gallery/index.html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3" y="284166"/>
            <a:ext cx="1692275" cy="530225"/>
            <a:chOff x="0" y="0"/>
            <a:chExt cx="1692275" cy="529772"/>
          </a:xfrm>
          <a:solidFill>
            <a:srgbClr val="C00000"/>
          </a:solidFill>
        </p:grpSpPr>
        <p:sp>
          <p:nvSpPr>
            <p:cNvPr id="87057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sym typeface="Arial" pitchFamily="34" charset="0"/>
                </a:rPr>
                <a:t>作业</a:t>
              </a: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7058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sz="24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sym typeface="Arial" pitchFamily="34" charset="0"/>
              </a:endParaRPr>
            </a:p>
          </p:txBody>
        </p:sp>
      </p:grpSp>
      <p:sp>
        <p:nvSpPr>
          <p:cNvPr id="57347" name="Rectangle 8"/>
          <p:cNvSpPr>
            <a:spLocks noChangeArrowheads="1"/>
          </p:cNvSpPr>
          <p:nvPr/>
        </p:nvSpPr>
        <p:spPr bwMode="auto">
          <a:xfrm>
            <a:off x="2" y="-11255"/>
            <a:ext cx="184712" cy="36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5" rIns="91431" bIns="45715" anchor="ctr">
            <a:spAutoFit/>
          </a:bodyPr>
          <a:lstStyle/>
          <a:p>
            <a:pPr eaLnBrk="1" hangingPunct="1"/>
            <a:endParaRPr lang="zh-CN" altLang="en-US"/>
          </a:p>
        </p:txBody>
      </p:sp>
      <p:cxnSp>
        <p:nvCxnSpPr>
          <p:cNvPr id="57348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57351" name="矩形 6"/>
          <p:cNvSpPr>
            <a:spLocks noChangeArrowheads="1"/>
          </p:cNvSpPr>
          <p:nvPr/>
        </p:nvSpPr>
        <p:spPr bwMode="auto">
          <a:xfrm>
            <a:off x="8610600" y="6043615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eaLnBrk="1" hangingPunct="1"/>
            <a:fld id="{87F45A92-0E95-43DB-BE32-526ED5B93D3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37</a:t>
            </a:fld>
            <a:endParaRPr lang="zh-CN" altLang="en-US" sz="2400" b="1" dirty="0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602" y="1174751"/>
            <a:ext cx="834004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一、根据</a:t>
            </a:r>
            <a:r>
              <a:rPr lang="en-US" altLang="zh-CN" sz="2000" b="1" dirty="0" smtClean="0">
                <a:latin typeface="微软雅黑 Light" pitchFamily="34" charset="-122"/>
                <a:ea typeface="微软雅黑 Light" pitchFamily="34" charset="-122"/>
              </a:rPr>
              <a:t>studentscores.csv</a:t>
            </a: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文件中数据，用多子图形式，绘制下列图形：</a:t>
            </a:r>
            <a:endParaRPr lang="en-US" altLang="zh-CN" sz="2000" b="1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1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）学习时长和成绩的散点图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2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）学习时长的直方图（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bins=[1,2,3,…,10]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3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）学习成绩的直方图（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bins=[10,20,30,…,100]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4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）学习时长的线箱图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5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）学习成绩的饼图（分为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A,B,C,D,E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等级）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（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6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）学习成绩的柱状图（分为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A,B,C,D,E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等级）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 Light" pitchFamily="34" charset="-122"/>
                <a:ea typeface="微软雅黑 Light" pitchFamily="34" charset="-122"/>
              </a:rPr>
              <a:t>二、作业计分：</a:t>
            </a:r>
            <a:endParaRPr lang="en-US" altLang="zh-CN" sz="2000" b="1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程序截图（共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40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分）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6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个子图（共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60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分）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打包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-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命名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</a:rPr>
              <a:t>-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</a:rPr>
              <a:t>发群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12" name="矩形 11"/>
          <p:cNvSpPr/>
          <p:nvPr/>
        </p:nvSpPr>
        <p:spPr>
          <a:xfrm>
            <a:off x="309841" y="2244128"/>
            <a:ext cx="26356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title</a:t>
            </a:r>
            <a:r>
              <a:rPr lang="zh-CN" altLang="en-US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为图像标题</a:t>
            </a:r>
            <a:endParaRPr lang="en-US" altLang="zh-CN" dirty="0" smtClean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lvl="0"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axis</a:t>
            </a:r>
            <a:r>
              <a:rPr lang="zh-CN" altLang="en-US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为坐标轴</a:t>
            </a:r>
            <a:r>
              <a:rPr lang="en-US" altLang="zh-CN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,</a:t>
            </a:r>
          </a:p>
          <a:p>
            <a:pPr lvl="0"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label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为坐标轴标注</a:t>
            </a:r>
            <a:endParaRPr lang="en-US" altLang="zh-CN" dirty="0" smtClean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lvl="0"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tick</a:t>
            </a:r>
            <a:r>
              <a:rPr lang="zh-CN" altLang="en-US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为刻度线，</a:t>
            </a:r>
            <a:endParaRPr lang="en-US" altLang="zh-CN" dirty="0" smtClean="0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lvl="0" eaLnBrk="1" hangingPunct="1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tick Label</a:t>
            </a:r>
            <a:r>
              <a:rPr lang="zh-CN" altLang="en-US" dirty="0" smtClean="0">
                <a:solidFill>
                  <a:srgbClr val="000000"/>
                </a:solidFill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为刻度标注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7126" y="1353339"/>
            <a:ext cx="8165054" cy="47327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Figure</a:t>
            </a:r>
          </a:p>
        </p:txBody>
      </p:sp>
      <p:pic>
        <p:nvPicPr>
          <p:cNvPr id="51202" name="Picture 2" descr="https://images2018.cnblogs.com/blog/1293123/201805/1293123-20180518172638264-76694935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6407" y="560717"/>
            <a:ext cx="6095238" cy="6095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132382" y="1864105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24292E"/>
                </a:solidFill>
                <a:latin typeface="-apple-system"/>
              </a:rPr>
              <a:t>A figure is the windows in the GUI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matplotlib.pyplot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4024" y="2065393"/>
            <a:ext cx="4514850" cy="1933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3427" y="4222320"/>
            <a:ext cx="3876045" cy="248950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676845" y="2501661"/>
            <a:ext cx="1798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从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-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pai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都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pai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（包括</a:t>
            </a:r>
            <a:r>
              <a:rPr lang="en-US" altLang="zh-CN" sz="1200" dirty="0" err="1" smtClean="0">
                <a:latin typeface="微软雅黑 Light" pitchFamily="34" charset="-122"/>
                <a:ea typeface="微软雅黑 Light" pitchFamily="34" charset="-122"/>
              </a:rPr>
              <a:t>pai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）</a:t>
            </a:r>
            <a:endParaRPr lang="en-US" altLang="zh-CN" sz="1200" dirty="0" smtClean="0">
              <a:latin typeface="微软雅黑 Light" pitchFamily="34" charset="-122"/>
              <a:ea typeface="微软雅黑 Light" pitchFamily="34" charset="-122"/>
            </a:endParaRPr>
          </a:p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等间距，共</a:t>
            </a:r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256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个数据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76845" y="3217653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plot()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绘图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76845" y="3666227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 Light" pitchFamily="34" charset="-122"/>
                <a:ea typeface="微软雅黑 Light" pitchFamily="34" charset="-122"/>
              </a:rPr>
              <a:t>show()</a:t>
            </a:r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显示</a:t>
            </a:r>
            <a:endParaRPr lang="zh-CN" altLang="en-US" sz="1200" dirty="0"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6845" y="210484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 Light" pitchFamily="34" charset="-122"/>
                <a:ea typeface="微软雅黑 Light" pitchFamily="34" charset="-122"/>
              </a:rPr>
              <a:t>导入相关包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matplotlib.pyplot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6298" y="3776241"/>
            <a:ext cx="4853736" cy="283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2790" y="2087324"/>
            <a:ext cx="5400752" cy="14495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matplotlib.pyplot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4811" y="2174665"/>
            <a:ext cx="3780574" cy="86183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0655" y="3341994"/>
            <a:ext cx="5348886" cy="31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5716" y="5741600"/>
            <a:ext cx="219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1658879" y="5974511"/>
            <a:ext cx="219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matplotlib.pyplot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888" y="3226599"/>
            <a:ext cx="5360747" cy="321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7645" y="2118140"/>
            <a:ext cx="5473232" cy="8665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绘图基础</a:t>
            </a:r>
          </a:p>
        </p:txBody>
      </p:sp>
      <p:sp>
        <p:nvSpPr>
          <p:cNvPr id="8" name="矩形 16"/>
          <p:cNvSpPr>
            <a:spLocks noChangeArrowheads="1"/>
          </p:cNvSpPr>
          <p:nvPr/>
        </p:nvSpPr>
        <p:spPr bwMode="auto">
          <a:xfrm>
            <a:off x="427038" y="1285877"/>
            <a:ext cx="7954962" cy="56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matplotlib.pyplot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基础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0000" y="3295656"/>
            <a:ext cx="5533276" cy="3344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639" y="2154091"/>
            <a:ext cx="6532563" cy="876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3" name="矩形 12"/>
          <p:cNvSpPr/>
          <p:nvPr/>
        </p:nvSpPr>
        <p:spPr>
          <a:xfrm>
            <a:off x="7309459" y="1450040"/>
            <a:ext cx="10198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微软雅黑 Light" pitchFamily="34" charset="-122"/>
                <a:ea typeface="微软雅黑 Light" pitchFamily="34" charset="-122"/>
              </a:rPr>
              <a:t>latex</a:t>
            </a:r>
            <a:r>
              <a:rPr lang="zh-CN" altLang="en-US" sz="1600" dirty="0" smtClean="0">
                <a:latin typeface="微软雅黑 Light" pitchFamily="34" charset="-122"/>
                <a:ea typeface="微软雅黑 Light" pitchFamily="34" charset="-122"/>
              </a:rPr>
              <a:t>语法</a:t>
            </a:r>
            <a:endParaRPr lang="zh-CN" altLang="en-US" sz="1600" dirty="0">
              <a:latin typeface="微软雅黑 Light" pitchFamily="34" charset="-122"/>
              <a:ea typeface="微软雅黑 Light" pitchFamily="34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6858000" y="1828800"/>
            <a:ext cx="612476" cy="370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设计模板">
  <a:themeElements>
    <a:clrScheme name="空白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白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9116</TotalTime>
  <Pages>0</Pages>
  <Words>943</Words>
  <Characters>0</Characters>
  <Application>Microsoft Office PowerPoint</Application>
  <DocSecurity>0</DocSecurity>
  <PresentationFormat>全屏显示(4:3)</PresentationFormat>
  <Lines>0</Lines>
  <Paragraphs>221</Paragraphs>
  <Slides>37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1_Office 主题</vt:lpstr>
      <vt:lpstr>2_Office 主题</vt:lpstr>
      <vt:lpstr>3_Office 主题</vt:lpstr>
      <vt:lpstr>空白设计模板</vt:lpstr>
      <vt:lpstr>回顾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1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个人用户</cp:lastModifiedBy>
  <cp:revision>1529</cp:revision>
  <dcterms:created xsi:type="dcterms:W3CDTF">2014-11-08T02:42:27Z</dcterms:created>
  <dcterms:modified xsi:type="dcterms:W3CDTF">2021-03-09T13:24:21Z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