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85" r:id="rId3"/>
    <p:sldMasterId id="2147483686" r:id="rId4"/>
    <p:sldMasterId id="2147488639" r:id="rId5"/>
    <p:sldMasterId id="2147489135" r:id="rId6"/>
  </p:sldMasterIdLst>
  <p:notesMasterIdLst>
    <p:notesMasterId r:id="rId53"/>
  </p:notesMasterIdLst>
  <p:sldIdLst>
    <p:sldId id="256" r:id="rId7"/>
    <p:sldId id="257" r:id="rId8"/>
    <p:sldId id="513" r:id="rId9"/>
    <p:sldId id="581" r:id="rId10"/>
    <p:sldId id="582" r:id="rId11"/>
    <p:sldId id="583" r:id="rId12"/>
    <p:sldId id="525" r:id="rId13"/>
    <p:sldId id="526" r:id="rId14"/>
    <p:sldId id="524" r:id="rId15"/>
    <p:sldId id="527" r:id="rId16"/>
    <p:sldId id="529" r:id="rId17"/>
    <p:sldId id="532" r:id="rId18"/>
    <p:sldId id="531" r:id="rId19"/>
    <p:sldId id="544" r:id="rId20"/>
    <p:sldId id="533" r:id="rId21"/>
    <p:sldId id="518" r:id="rId22"/>
    <p:sldId id="536" r:id="rId23"/>
    <p:sldId id="537" r:id="rId24"/>
    <p:sldId id="584" r:id="rId25"/>
    <p:sldId id="585" r:id="rId26"/>
    <p:sldId id="586" r:id="rId27"/>
    <p:sldId id="540" r:id="rId28"/>
    <p:sldId id="541" r:id="rId29"/>
    <p:sldId id="543" r:id="rId30"/>
    <p:sldId id="539" r:id="rId31"/>
    <p:sldId id="550" r:id="rId32"/>
    <p:sldId id="552" r:id="rId33"/>
    <p:sldId id="553" r:id="rId34"/>
    <p:sldId id="555" r:id="rId35"/>
    <p:sldId id="554" r:id="rId36"/>
    <p:sldId id="556" r:id="rId37"/>
    <p:sldId id="557" r:id="rId38"/>
    <p:sldId id="595" r:id="rId39"/>
    <p:sldId id="596" r:id="rId40"/>
    <p:sldId id="597" r:id="rId41"/>
    <p:sldId id="598" r:id="rId42"/>
    <p:sldId id="587" r:id="rId43"/>
    <p:sldId id="600" r:id="rId44"/>
    <p:sldId id="588" r:id="rId45"/>
    <p:sldId id="589" r:id="rId46"/>
    <p:sldId id="590" r:id="rId47"/>
    <p:sldId id="591" r:id="rId48"/>
    <p:sldId id="592" r:id="rId49"/>
    <p:sldId id="593" r:id="rId50"/>
    <p:sldId id="447" r:id="rId51"/>
    <p:sldId id="599"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FF"/>
    <a:srgbClr val="3333FF"/>
    <a:srgbClr val="CCFFFF"/>
    <a:srgbClr val="FF0000"/>
    <a:srgbClr val="CCFFCC"/>
    <a:srgbClr val="93968F"/>
    <a:srgbClr val="006600"/>
    <a:srgbClr val="CC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38" autoAdjust="0"/>
    <p:restoredTop sz="72542" autoAdjust="0"/>
  </p:normalViewPr>
  <p:slideViewPr>
    <p:cSldViewPr snapToGrid="0">
      <p:cViewPr varScale="1">
        <p:scale>
          <a:sx n="87" d="100"/>
          <a:sy n="87" d="100"/>
        </p:scale>
        <p:origin x="-1526" y="-82"/>
      </p:cViewPr>
      <p:guideLst>
        <p:guide orient="horz" pos="2163"/>
        <p:guide orient="horz" pos="347"/>
        <p:guide orient="horz" pos="3703"/>
        <p:guide orient="horz" pos="572"/>
        <p:guide pos="2889"/>
        <p:guide pos="272"/>
        <p:guide pos="5488"/>
        <p:guide pos="3833"/>
        <p:guide pos="4173"/>
        <p:guide pos="154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F11FB087-42C0-4CA1-8978-C94C7665E0C6}" type="datetimeFigureOut">
              <a:rPr lang="zh-CN" altLang="en-US"/>
              <a:pPr>
                <a:defRPr/>
              </a:pPr>
              <a:t>2021/3/24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A0AB9C04-1943-4A91-ABDC-AB8727608E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尊敬的各位评委，在座的各位老师，大家上午好！</a:t>
            </a:r>
            <a:endParaRPr lang="en-US" altLang="zh-CN" smtClean="0"/>
          </a:p>
          <a:p>
            <a:pPr eaLnBrk="1" hangingPunct="1">
              <a:spcBef>
                <a:spcPct val="0"/>
              </a:spcBef>
            </a:pPr>
            <a:r>
              <a:rPr lang="zh-CN" altLang="en-US" smtClean="0"/>
              <a:t>今天我给大家带来的课程是材料固体力学，与大家分享的内容是“这就是应力”</a:t>
            </a:r>
          </a:p>
        </p:txBody>
      </p:sp>
      <p:sp>
        <p:nvSpPr>
          <p:cNvPr id="83972" name="灯片编号占位符 3"/>
          <p:cNvSpPr>
            <a:spLocks noGrp="1"/>
          </p:cNvSpPr>
          <p:nvPr>
            <p:ph type="sldNum" sz="quarter" idx="5"/>
          </p:nvPr>
        </p:nvSpPr>
        <p:spPr bwMode="auto">
          <a:noFill/>
          <a:ln>
            <a:miter lim="800000"/>
            <a:headEnd/>
            <a:tailEnd/>
          </a:ln>
        </p:spPr>
        <p:txBody>
          <a:bodyPr/>
          <a:lstStyle/>
          <a:p>
            <a:fld id="{1AF8F14E-5215-4B40-924A-D085910D1C2B}" type="slidenum">
              <a:rPr lang="zh-CN" altLang="en-US" smtClean="0">
                <a:latin typeface="Arial" charset="0"/>
              </a:rPr>
              <a:pPr/>
              <a:t>1</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10</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11</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12</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13</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14</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15</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16</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17</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18</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19</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准备分</a:t>
            </a:r>
            <a:r>
              <a:rPr lang="en-US" altLang="zh-CN" smtClean="0"/>
              <a:t>4</a:t>
            </a:r>
            <a:r>
              <a:rPr lang="zh-CN" altLang="en-US" smtClean="0"/>
              <a:t>个部分给大家进述：</a:t>
            </a:r>
            <a:endParaRPr lang="en-US" altLang="zh-CN" smtClean="0"/>
          </a:p>
          <a:p>
            <a:pPr eaLnBrk="1" hangingPunct="1">
              <a:spcBef>
                <a:spcPct val="0"/>
              </a:spcBef>
            </a:pPr>
            <a:r>
              <a:rPr lang="zh-CN" altLang="en-US" smtClean="0"/>
              <a:t>首先引入一些与生活相关的固体力学事物，它们一定会受到外力作用，第二部分我们将给出外力的定义。</a:t>
            </a:r>
            <a:endParaRPr lang="en-US" altLang="zh-CN" smtClean="0"/>
          </a:p>
          <a:p>
            <a:pPr eaLnBrk="1" hangingPunct="1">
              <a:spcBef>
                <a:spcPct val="0"/>
              </a:spcBef>
            </a:pPr>
            <a:r>
              <a:rPr lang="zh-CN" altLang="en-US" smtClean="0"/>
              <a:t>有了外力，那么事物内部的相互作用会怎样？紧接着，我们将引入应力的概念及其它的定义。</a:t>
            </a:r>
            <a:endParaRPr lang="en-US" altLang="zh-CN" smtClean="0"/>
          </a:p>
          <a:p>
            <a:pPr eaLnBrk="1" hangingPunct="1">
              <a:spcBef>
                <a:spcPct val="0"/>
              </a:spcBef>
            </a:pPr>
            <a:r>
              <a:rPr lang="zh-CN" altLang="en-US" smtClean="0"/>
              <a:t>最后将给出应力的知识框架及课程展望。</a:t>
            </a:r>
          </a:p>
        </p:txBody>
      </p:sp>
      <p:sp>
        <p:nvSpPr>
          <p:cNvPr id="84996" name="灯片编号占位符 3"/>
          <p:cNvSpPr>
            <a:spLocks noGrp="1"/>
          </p:cNvSpPr>
          <p:nvPr>
            <p:ph type="sldNum" sz="quarter" idx="5"/>
          </p:nvPr>
        </p:nvSpPr>
        <p:spPr bwMode="auto">
          <a:noFill/>
          <a:ln>
            <a:miter lim="800000"/>
            <a:headEnd/>
            <a:tailEnd/>
          </a:ln>
        </p:spPr>
        <p:txBody>
          <a:bodyPr/>
          <a:lstStyle/>
          <a:p>
            <a:fld id="{55847428-0C6F-47E6-AE78-83EA1125BEC4}" type="slidenum">
              <a:rPr lang="zh-CN" altLang="en-US" smtClean="0">
                <a:latin typeface="Arial" charset="0"/>
              </a:rPr>
              <a:pPr/>
              <a:t>2</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20</a:t>
            </a:fld>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21</a:t>
            </a:fld>
            <a:endParaRPr lang="en-US"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22</a:t>
            </a:fld>
            <a:endParaRPr lang="en-US"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23</a:t>
            </a:fld>
            <a:endParaRPr lang="en-US" altLang="zh-CN"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24</a:t>
            </a:fld>
            <a:endParaRPr lang="en-US" altLang="zh-CN"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25</a:t>
            </a:fld>
            <a:endParaRPr lang="en-US" altLang="zh-CN"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26</a:t>
            </a:fld>
            <a:endParaRPr lang="en-US" altLang="zh-CN"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27</a:t>
            </a:fld>
            <a:endParaRPr lang="en-US" altLang="zh-CN"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28</a:t>
            </a:fld>
            <a:endParaRPr lang="en-US" altLang="zh-CN"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29</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a:t>
            </a:fld>
            <a:endParaRPr lang="en-US" altLang="zh-CN"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30</a:t>
            </a:fld>
            <a:endParaRPr lang="en-US" altLang="zh-CN"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31</a:t>
            </a:fld>
            <a:endParaRPr lang="en-US" altLang="zh-CN"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32</a:t>
            </a:fld>
            <a:endParaRPr lang="en-US" altLang="zh-CN"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33</a:t>
            </a:fld>
            <a:endParaRPr lang="en-US" altLang="zh-CN"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34</a:t>
            </a:fld>
            <a:endParaRPr lang="en-US" altLang="zh-CN"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35</a:t>
            </a:fld>
            <a:endParaRPr lang="en-US" altLang="zh-CN"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36</a:t>
            </a:fld>
            <a:endParaRPr lang="en-US"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37</a:t>
            </a:fld>
            <a:endParaRPr lang="en-US" altLang="zh-CN"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38</a:t>
            </a:fld>
            <a:endParaRPr lang="en-US"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39</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a:t>
            </a:fld>
            <a:endParaRPr lang="en-US" altLang="zh-CN"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40</a:t>
            </a:fld>
            <a:endParaRPr lang="en-US" altLang="zh-CN"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41</a:t>
            </a:fld>
            <a:endParaRPr lang="en-US" altLang="zh-CN"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42</a:t>
            </a:fld>
            <a:endParaRPr lang="en-US" altLang="zh-CN"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43</a:t>
            </a:fld>
            <a:endParaRPr lang="en-US" altLang="zh-CN"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44</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5</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6</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7</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8</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6F6B1FD-4946-4D7C-B59D-8B401F1DC0CF}" type="datetimeFigureOut">
              <a:rPr lang="zh-CN" altLang="en-US"/>
              <a:pPr>
                <a:defRPr/>
              </a:pPr>
              <a:t>2021/3/24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7011ABB-839D-4FC3-912D-D1284F47B3E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7013EEA-0876-4E20-B7A0-D3C891F90CF8}" type="datetimeFigureOut">
              <a:rPr lang="zh-CN" altLang="en-US"/>
              <a:pPr>
                <a:defRPr/>
              </a:pPr>
              <a:t>2021/3/24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9C50623-DC9F-4C04-83B1-562187DE41D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6087D8B-3229-4B08-9973-22603568D90A}" type="datetimeFigureOut">
              <a:rPr lang="zh-CN" altLang="en-US"/>
              <a:pPr>
                <a:defRPr/>
              </a:pPr>
              <a:t>2021/3/24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2CE9E-5646-4A51-A2F5-F51B8DF66FC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BE6F492-DB1A-4774-A5D8-6767575B6AD9}" type="datetimeFigureOut">
              <a:rPr lang="zh-CN" altLang="en-US"/>
              <a:pPr>
                <a:defRPr/>
              </a:pPr>
              <a:t>2021/3/24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AE09622-2387-432D-A6CE-71AFD957EE27}"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C07E10F-3CB8-4626-83FD-5CF857A41230}" type="datetimeFigureOut">
              <a:rPr lang="zh-CN" altLang="en-US"/>
              <a:pPr>
                <a:defRPr/>
              </a:pPr>
              <a:t>2021/3/24</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261B982-F846-49BE-9306-B06B0FBC3DC0}"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2FF569E-E1AA-4D3C-A9AC-0A6F97BA2374}" type="datetimeFigureOut">
              <a:rPr lang="zh-CN" altLang="en-US"/>
              <a:pPr>
                <a:defRPr/>
              </a:pPr>
              <a:t>2021/3/24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3F38D7-0FA1-455C-B1DD-2441B2EB9348}"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9E75F25-8CE1-4C44-80DB-729418BB0B39}" type="datetimeFigureOut">
              <a:rPr lang="zh-CN" altLang="en-US"/>
              <a:pPr>
                <a:defRPr/>
              </a:pPr>
              <a:t>2021/3/24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7E306-3251-411E-81D5-56FEA8421DBC}"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39D8A65-B7B6-4D2B-B1A0-ED700CDE4F0C}" type="datetimeFigureOut">
              <a:rPr lang="zh-CN" altLang="en-US"/>
              <a:pPr>
                <a:defRPr/>
              </a:pPr>
              <a:t>2021/3/24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6D87BB-5A70-43FD-B838-87BF6E609F36}" type="slidenum">
              <a:rPr lang="zh-CN" altLang="en-US"/>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3693732-0594-4B0C-8883-244116BAB19F}" type="datetimeFigureOut">
              <a:rPr lang="zh-CN" altLang="en-US"/>
              <a:pPr>
                <a:defRPr/>
              </a:pPr>
              <a:t>2021/3/24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1734C9-8466-4126-ABB6-6337DD1AA5A2}" type="slidenum">
              <a:rPr lang="zh-CN" altLang="en-US"/>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09F48ACA-DD88-4F7D-9412-F9E6FE62DE2A}" type="datetimeFigureOut">
              <a:rPr lang="zh-CN" altLang="en-US"/>
              <a:pPr>
                <a:defRPr/>
              </a:pPr>
              <a:t>2021/3/24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F7927B1-F324-4BCB-B134-B53C17C16E93}" type="slidenum">
              <a:rPr lang="zh-CN" altLang="en-US"/>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51640ED-C5E6-494E-A08D-5213C22A31A4}" type="datetimeFigureOut">
              <a:rPr lang="zh-CN" altLang="en-US"/>
              <a:pPr>
                <a:defRPr/>
              </a:pPr>
              <a:t>2021/3/24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ED16E9-D3A0-4D81-8994-7294FE9B4BCB}"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3C442B0-B623-4820-A2DE-8F5123D6A4AC}" type="datetimeFigureOut">
              <a:rPr lang="zh-CN" altLang="en-US"/>
              <a:pPr>
                <a:defRPr/>
              </a:pPr>
              <a:t>2021/3/24</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BF61282-A610-4F39-AA36-C54B135EE57B}"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624E9F5-7280-4634-BD4D-7B32A3D51976}" type="datetimeFigureOut">
              <a:rPr lang="zh-CN" altLang="en-US"/>
              <a:pPr>
                <a:defRPr/>
              </a:pPr>
              <a:t>2021/3/24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FF39CE6-587F-4265-A759-95B95AB494BE}" type="slidenum">
              <a:rPr lang="zh-CN" altLang="en-US"/>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5C166EE-9267-4B56-899B-571C4F8028E5}" type="datetimeFigureOut">
              <a:rPr lang="zh-CN" altLang="en-US"/>
              <a:pPr>
                <a:defRPr/>
              </a:pPr>
              <a:t>2021/3/24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483D04-3046-4DAF-A949-F831D9ABCB94}" type="slidenum">
              <a:rPr lang="zh-CN" altLang="en-US"/>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2FBCD17-46ED-4A5C-B3D4-DF0F974E1682}" type="datetimeFigureOut">
              <a:rPr lang="zh-CN" altLang="en-US"/>
              <a:pPr>
                <a:defRPr/>
              </a:pPr>
              <a:t>2021/3/24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916427-F93F-49A3-A0AD-B55C95D5061F}" type="slidenum">
              <a:rPr lang="zh-CN" altLang="en-US"/>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4FE0C06-DAEC-4125-8EED-B0D5E854E707}" type="datetimeFigureOut">
              <a:rPr lang="zh-CN" altLang="en-US"/>
              <a:pPr>
                <a:defRPr/>
              </a:pPr>
              <a:t>2021/3/24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BCFF2B-26B7-45EC-99CD-6FE87FFCE807}" type="slidenum">
              <a:rPr lang="zh-CN" altLang="en-US"/>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2592974-98A5-4AD6-A8BC-C50B1F389F8A}" type="datetimeFigureOut">
              <a:rPr lang="zh-CN" altLang="en-US"/>
              <a:pPr>
                <a:defRPr/>
              </a:pPr>
              <a:t>2021/3/24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130311-A83E-42B2-BD89-62783586F70C}" type="slidenum">
              <a:rPr lang="zh-CN" altLang="en-US"/>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314941E6-ADCA-48BA-B41E-D5EC707EB1DB}" type="datetimeFigureOut">
              <a:rPr lang="zh-CN" altLang="en-US"/>
              <a:pPr>
                <a:defRPr/>
              </a:pPr>
              <a:t>2021/3/24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ECE381A-59B6-42D0-91B6-1511B9404158}" type="slidenum">
              <a:rPr lang="zh-CN" altLang="en-US"/>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0D5BF602-68A3-4804-BEE0-F0BFFEAF0AAC}" type="datetimeFigureOut">
              <a:rPr lang="zh-CN" altLang="en-US"/>
              <a:pPr>
                <a:defRPr/>
              </a:pPr>
              <a:t>2021/3/24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5999B87-CD73-41D1-8E15-EF4068C947BF}" type="slidenum">
              <a:rPr lang="zh-CN" altLang="en-US"/>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fld id="{DB90A538-15A6-4FD6-8D52-7F81E05067D6}" type="datetimeFigureOut">
              <a:rPr lang="zh-CN" altLang="en-US"/>
              <a:pPr>
                <a:defRPr/>
              </a:pPr>
              <a:t>2021/3/24</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95AD397-8809-4058-9F25-781819A2C1C6}" type="slidenum">
              <a:rPr lang="zh-CN" altLang="en-US"/>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6"/>
          <p:cNvSpPr>
            <a:spLocks noGrp="1"/>
          </p:cNvSpPr>
          <p:nvPr>
            <p:ph type="dt" sz="half" idx="10"/>
          </p:nvPr>
        </p:nvSpPr>
        <p:spPr/>
        <p:txBody>
          <a:bodyPr/>
          <a:lstStyle>
            <a:lvl1pPr>
              <a:defRPr/>
            </a:lvl1pPr>
          </a:lstStyle>
          <a:p>
            <a:pPr>
              <a:defRPr/>
            </a:pPr>
            <a:fld id="{B011E534-722B-4269-9038-EA7756F56B87}" type="datetimeFigureOut">
              <a:rPr lang="zh-CN" altLang="en-US"/>
              <a:pPr>
                <a:defRPr/>
              </a:pPr>
              <a:t>2021/3/24</a:t>
            </a:fld>
            <a:endParaRPr lang="en-US"/>
          </a:p>
        </p:txBody>
      </p:sp>
      <p:sp>
        <p:nvSpPr>
          <p:cNvPr id="3"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4" name="Slide Number Placeholder 8"/>
          <p:cNvSpPr>
            <a:spLocks noGrp="1"/>
          </p:cNvSpPr>
          <p:nvPr>
            <p:ph type="sldNum" sz="quarter" idx="12"/>
          </p:nvPr>
        </p:nvSpPr>
        <p:spPr/>
        <p:txBody>
          <a:bodyPr/>
          <a:lstStyle>
            <a:lvl1pPr>
              <a:defRPr/>
            </a:lvl1pPr>
          </a:lstStyle>
          <a:p>
            <a:pPr>
              <a:defRPr/>
            </a:pPr>
            <a:fld id="{96415238-D225-44F6-AF07-FDA8110E8B81}" type="slidenum">
              <a:rPr lang="zh-CN" altLang="en-US"/>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FCCBE40-70D2-4936-AA72-4BED6BA28101}" type="datetimeFigureOut">
              <a:rPr lang="zh-CN" altLang="en-US"/>
              <a:pPr>
                <a:defRPr/>
              </a:pPr>
              <a:t>2021/3/24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EC1A51-5895-4EE1-9503-7B0FF93102FA}"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0EFEB16-0921-4B8F-8351-D63C9D700602}" type="datetimeFigureOut">
              <a:rPr lang="zh-CN" altLang="en-US"/>
              <a:pPr>
                <a:defRPr/>
              </a:pPr>
              <a:t>2021/3/24</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3EE69C5-82D2-4F73-A1EB-A855B589C5F3}"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14780"/>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79DAF43-2260-4333-8A37-F4DF280B9764}" type="datetimeFigureOut">
              <a:rPr lang="zh-CN" altLang="en-US"/>
              <a:pPr>
                <a:defRPr/>
              </a:pPr>
              <a:t>2021/3/24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93B6BD-CAA6-4DF6-BBCD-B1F4EE3E28D1}" type="slidenum">
              <a:rPr lang="zh-CN" altLang="en-US"/>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5C0901A-51C7-4B69-964E-9FD1B9509768}" type="datetimeFigureOut">
              <a:rPr lang="zh-CN" altLang="en-US"/>
              <a:pPr>
                <a:defRPr/>
              </a:pPr>
              <a:t>2021/3/24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2C302E-7C76-4D30-B7E8-66510BC42FD7}" type="slidenum">
              <a:rPr lang="zh-CN" altLang="en-US"/>
              <a:pPr>
                <a:defRPr/>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D48D01-1C06-422A-BF0C-366321C6CE0D}" type="datetimeFigureOut">
              <a:rPr lang="zh-CN" altLang="en-US"/>
              <a:pPr>
                <a:defRPr/>
              </a:pPr>
              <a:t>2021/3/24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A76776-5F70-409A-A29B-14649897DBED}" type="slidenum">
              <a:rPr lang="zh-CN" altLang="en-US"/>
              <a:pPr>
                <a:defRPr/>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031E33E-037B-4CE1-B6E5-EDF7996CB15C}" type="datetimeFigureOut">
              <a:rPr lang="zh-CN" altLang="en-US"/>
              <a:pPr>
                <a:defRPr/>
              </a:pPr>
              <a:t>2021/3/24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D103D7-9864-4222-8769-989821C38AD3}" type="slidenum">
              <a:rPr lang="zh-CN" altLang="en-US"/>
              <a:pPr>
                <a:defRPr/>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6D04315-64C1-47A4-BC78-4C93933D309C}" type="datetimeFigureOut">
              <a:rPr lang="zh-CN" altLang="en-US"/>
              <a:pPr>
                <a:defRPr/>
              </a:pPr>
              <a:t>2021/3/24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52C864-219B-48F5-AE5D-903C00C1FEC2}" type="slidenum">
              <a:rPr lang="zh-CN" altLang="en-US"/>
              <a:pPr>
                <a:defRPr/>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D1896E8-12B3-4E07-837B-708A6BDAB539}" type="datetimeFigureOut">
              <a:rPr lang="zh-CN" altLang="en-US"/>
              <a:pPr>
                <a:defRPr/>
              </a:pPr>
              <a:t>2021/3/24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03EF578-1A1F-4684-9222-EA49FB8F3956}" type="slidenum">
              <a:rPr lang="zh-CN" altLang="en-US"/>
              <a:pPr>
                <a:defRPr/>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7050406-9302-4A83-A668-FE3EF04CF57F}" type="datetimeFigureOut">
              <a:rPr lang="zh-CN" altLang="en-US"/>
              <a:pPr>
                <a:defRPr/>
              </a:pPr>
              <a:t>2021/3/24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4DB947-2F4A-45CF-9124-BD557A43F8B7}" type="slidenum">
              <a:rPr lang="zh-CN" altLang="en-US"/>
              <a:pPr>
                <a:defRPr/>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AB5A34C-E733-4DA9-831A-007934AFF009}" type="datetimeFigureOut">
              <a:rPr lang="zh-CN" altLang="en-US"/>
              <a:pPr>
                <a:defRPr/>
              </a:pPr>
              <a:t>2021/3/24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54B3F38-26DB-43B2-84D4-FCC80464AF7D}" type="slidenum">
              <a:rPr lang="zh-CN" altLang="en-US"/>
              <a:pPr>
                <a:defRPr/>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B5C0525-EB87-4C9A-A153-7406913EEF2A}" type="datetimeFigureOut">
              <a:rPr lang="zh-CN" altLang="en-US"/>
              <a:pPr>
                <a:defRPr/>
              </a:pPr>
              <a:t>2021/3/24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34C6E85-5EFC-4D72-9EE8-2FEAA1DD5EE8}" type="slidenum">
              <a:rPr lang="zh-CN" altLang="en-US"/>
              <a:pPr>
                <a:defRPr/>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A47486-AE49-43F6-A5CB-6DFF7DBE2262}" type="datetimeFigureOut">
              <a:rPr lang="zh-CN" altLang="en-US"/>
              <a:pPr>
                <a:defRPr/>
              </a:pPr>
              <a:t>2021/3/24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C62FAC-4762-4FB4-9A67-671708A73CB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29238E2-8949-4DD0-B935-E2865AADDB92}" type="datetimeFigureOut">
              <a:rPr lang="zh-CN" altLang="en-US"/>
              <a:pPr>
                <a:defRPr/>
              </a:pPr>
              <a:t>2021/3/24</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22ADF6F-C5A9-4FCD-B31F-AD7679DBCAB0}"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6BB96B5-9C6C-4093-ACFC-06CCAE787C9B}" type="datetimeFigureOut">
              <a:rPr lang="zh-CN" altLang="en-US"/>
              <a:pPr>
                <a:defRPr/>
              </a:pPr>
              <a:t>2021/3/24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196417-4960-46C4-A7A0-C3A0B5E11630}" type="slidenum">
              <a:rPr lang="zh-CN" altLang="en-US"/>
              <a:pPr>
                <a:defRPr/>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48992C4-082C-4A9A-A79B-5B1261F5F540}" type="datetimeFigureOut">
              <a:rPr lang="zh-CN" altLang="en-US"/>
              <a:pPr>
                <a:defRPr/>
              </a:pPr>
              <a:t>2021/3/24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B517EC-1BBE-4E78-8B4E-8F3EC720074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31CA513D-70C0-4167-B88C-A3C555992ED8}" type="datetimeFigureOut">
              <a:rPr lang="zh-CN" altLang="en-US"/>
              <a:pPr>
                <a:defRPr/>
              </a:pPr>
              <a:t>2021/3/24</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52F5C2C-32F9-4D36-812B-5FAE0654120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3904F18-6BBB-4586-88B5-05B3F1F2DCC7}" type="datetimeFigureOut">
              <a:rPr lang="zh-CN" altLang="en-US"/>
              <a:pPr>
                <a:defRPr/>
              </a:pPr>
              <a:t>2021/3/24</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339AD12-8F23-49FA-90FC-49688F923F5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12C114C-CB88-4BA7-959B-724165E54263}" type="datetimeFigureOut">
              <a:rPr lang="zh-CN" altLang="en-US"/>
              <a:pPr>
                <a:defRPr/>
              </a:pPr>
              <a:t>2021/3/24</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B86C36C-CAAF-4E21-AA67-958FAA9FB24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0F0F0"/>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noChangeArrowheads="1"/>
          </p:cNvSpPr>
          <p:nvPr>
            <p:ph type="dt" sz="half" idx="2"/>
          </p:nvPr>
        </p:nvSpPr>
        <p:spPr bwMode="auto">
          <a:xfrm>
            <a:off x="628650" y="6356351"/>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900">
                <a:solidFill>
                  <a:srgbClr val="898989"/>
                </a:solidFill>
                <a:latin typeface="+mn-lt"/>
                <a:ea typeface="宋体" pitchFamily="2" charset="-122"/>
              </a:defRPr>
            </a:lvl1pPr>
          </a:lstStyle>
          <a:p>
            <a:pPr>
              <a:defRPr/>
            </a:pPr>
            <a:fld id="{1711FF24-E9E9-460A-AA04-F0CB194D14D1}" type="datetimeFigureOut">
              <a:rPr lang="zh-CN" altLang="en-US"/>
              <a:pPr>
                <a:defRPr/>
              </a:pPr>
              <a:t>2021/3/24</a:t>
            </a:fld>
            <a:endParaRPr lang="zh-CN" altLang="en-US"/>
          </a:p>
        </p:txBody>
      </p:sp>
      <p:sp>
        <p:nvSpPr>
          <p:cNvPr id="1029" name="页脚占位符 4"/>
          <p:cNvSpPr>
            <a:spLocks noGrp="1" noChangeArrowheads="1"/>
          </p:cNvSpPr>
          <p:nvPr>
            <p:ph type="ftr" sz="quarter" idx="3"/>
          </p:nvPr>
        </p:nvSpPr>
        <p:spPr bwMode="auto">
          <a:xfrm>
            <a:off x="3028950" y="6356351"/>
            <a:ext cx="30861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900">
                <a:solidFill>
                  <a:srgbClr val="898989"/>
                </a:solidFill>
                <a:latin typeface="+mn-lt"/>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6356351"/>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900">
                <a:solidFill>
                  <a:srgbClr val="898989"/>
                </a:solidFill>
                <a:latin typeface="Calibri" pitchFamily="34" charset="0"/>
                <a:ea typeface="宋体" pitchFamily="2" charset="-122"/>
              </a:defRPr>
            </a:lvl1pPr>
          </a:lstStyle>
          <a:p>
            <a:pPr>
              <a:defRPr/>
            </a:pPr>
            <a:fld id="{4B7AF7E3-1262-4CB5-AB23-8F73DE8C1B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923" r:id="rId1"/>
    <p:sldLayoutId id="2147491924" r:id="rId2"/>
    <p:sldLayoutId id="2147491925" r:id="rId3"/>
    <p:sldLayoutId id="2147491926" r:id="rId4"/>
    <p:sldLayoutId id="2147491927" r:id="rId5"/>
    <p:sldLayoutId id="2147491928" r:id="rId6"/>
    <p:sldLayoutId id="2147491929" r:id="rId7"/>
    <p:sldLayoutId id="2147491930" r:id="rId8"/>
    <p:sldLayoutId id="2147491931" r:id="rId9"/>
    <p:sldLayoutId id="2147491932" r:id="rId10"/>
    <p:sldLayoutId id="2147491933" r:id="rId11"/>
  </p:sldLayoutIdLst>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noChangeArrowheads="1"/>
          </p:cNvPicPr>
          <p:nvPr/>
        </p:nvPicPr>
        <p:blipFill>
          <a:blip r:embed="rId13" cstate="print"/>
          <a:srcRect l="11958" t="11958" r="11958" b="11958"/>
          <a:stretch>
            <a:fillRect/>
          </a:stretch>
        </p:blipFill>
        <p:spPr bwMode="auto">
          <a:xfrm>
            <a:off x="0" y="0"/>
            <a:ext cx="6858000" cy="6858000"/>
          </a:xfrm>
          <a:prstGeom prst="rect">
            <a:avLst/>
          </a:prstGeom>
          <a:noFill/>
          <a:ln w="9525">
            <a:noFill/>
            <a:miter lim="800000"/>
            <a:headEnd/>
            <a:tailEnd/>
          </a:ln>
        </p:spPr>
      </p:pic>
      <p:sp>
        <p:nvSpPr>
          <p:cNvPr id="2051" name="矩形 7"/>
          <p:cNvSpPr>
            <a:spLocks noChangeArrowheads="1"/>
          </p:cNvSpPr>
          <p:nvPr/>
        </p:nvSpPr>
        <p:spPr bwMode="auto">
          <a:xfrm>
            <a:off x="0" y="0"/>
            <a:ext cx="9144000" cy="6858000"/>
          </a:xfrm>
          <a:prstGeom prst="rect">
            <a:avLst/>
          </a:prstGeom>
          <a:solidFill>
            <a:schemeClr val="bg1">
              <a:alpha val="89803"/>
            </a:schemeClr>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latin typeface="Calibri" pitchFamily="34" charset="0"/>
            </a:endParaRPr>
          </a:p>
        </p:txBody>
      </p:sp>
      <p:sp>
        <p:nvSpPr>
          <p:cNvPr id="3076"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7" name="Text Placeholder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91956" r:id="rId1"/>
    <p:sldLayoutId id="2147491957" r:id="rId2"/>
    <p:sldLayoutId id="2147491958" r:id="rId3"/>
    <p:sldLayoutId id="2147491959" r:id="rId4"/>
    <p:sldLayoutId id="2147491960" r:id="rId5"/>
    <p:sldLayoutId id="2147491961" r:id="rId6"/>
    <p:sldLayoutId id="2147491962" r:id="rId7"/>
    <p:sldLayoutId id="2147491963" r:id="rId8"/>
    <p:sldLayoutId id="2147491964" r:id="rId9"/>
    <p:sldLayoutId id="2147491965" r:id="rId10"/>
    <p:sldLayoutId id="214749196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3" cstate="print"/>
          <a:srcRect l="11958" t="11958" r="11958" b="11958"/>
          <a:stretch>
            <a:fillRect/>
          </a:stretch>
        </p:blipFill>
        <p:spPr bwMode="auto">
          <a:xfrm>
            <a:off x="1143000" y="0"/>
            <a:ext cx="6858000" cy="6858000"/>
          </a:xfrm>
          <a:prstGeom prst="rect">
            <a:avLst/>
          </a:prstGeom>
          <a:noFill/>
          <a:ln w="9525">
            <a:noFill/>
            <a:miter lim="800000"/>
            <a:headEnd/>
            <a:tailEnd/>
          </a:ln>
        </p:spPr>
      </p:pic>
      <p:sp>
        <p:nvSpPr>
          <p:cNvPr id="3075" name="矩形 7"/>
          <p:cNvSpPr>
            <a:spLocks noChangeArrowheads="1"/>
          </p:cNvSpPr>
          <p:nvPr/>
        </p:nvSpPr>
        <p:spPr bwMode="auto">
          <a:xfrm>
            <a:off x="0" y="0"/>
            <a:ext cx="9144000" cy="6858000"/>
          </a:xfrm>
          <a:prstGeom prst="rect">
            <a:avLst/>
          </a:prstGeom>
          <a:solidFill>
            <a:schemeClr val="bg1">
              <a:alpha val="89803"/>
            </a:schemeClr>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latin typeface="Calibri" pitchFamily="34" charset="0"/>
            </a:endParaRPr>
          </a:p>
        </p:txBody>
      </p:sp>
      <p:sp>
        <p:nvSpPr>
          <p:cNvPr id="4100"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1" name="Text Placeholder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91967" r:id="rId1"/>
    <p:sldLayoutId id="2147491968" r:id="rId2"/>
    <p:sldLayoutId id="2147491969" r:id="rId3"/>
    <p:sldLayoutId id="2147491970" r:id="rId4"/>
    <p:sldLayoutId id="2147491971" r:id="rId5"/>
    <p:sldLayoutId id="2147491972" r:id="rId6"/>
    <p:sldLayoutId id="2147491973" r:id="rId7"/>
    <p:sldLayoutId id="2147491974" r:id="rId8"/>
    <p:sldLayoutId id="2147491975" r:id="rId9"/>
    <p:sldLayoutId id="2147491976" r:id="rId10"/>
    <p:sldLayoutId id="214749197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a:latin typeface="Calibri" pitchFamily="34" charset="0"/>
                <a:ea typeface="宋体" pitchFamily="2" charset="-122"/>
              </a:defRPr>
            </a:lvl1pPr>
          </a:lstStyle>
          <a:p>
            <a:pPr>
              <a:defRPr/>
            </a:pPr>
            <a:fld id="{A81A8910-94D5-48D3-8991-F943756E4719}" type="datetimeFigureOut">
              <a:rPr lang="zh-CN" altLang="en-US"/>
              <a:pPr>
                <a:defRPr/>
              </a:pPr>
              <a:t>2021/3/24</a:t>
            </a:fld>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a:latin typeface="Calibri" pitchFamily="34" charset="0"/>
                <a:ea typeface="宋体" pitchFamily="2" charset="-122"/>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latin typeface="Calibri" pitchFamily="34" charset="0"/>
                <a:ea typeface="宋体" pitchFamily="2" charset="-122"/>
              </a:defRPr>
            </a:lvl1pPr>
          </a:lstStyle>
          <a:p>
            <a:pPr>
              <a:defRPr/>
            </a:pPr>
            <a:fld id="{B30E5CE1-C6A6-4002-AB60-C4ADD0E406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91934" r:id="rId1"/>
    <p:sldLayoutId id="2147491935" r:id="rId2"/>
    <p:sldLayoutId id="2147491936" r:id="rId3"/>
    <p:sldLayoutId id="2147491937" r:id="rId4"/>
    <p:sldLayoutId id="2147491938" r:id="rId5"/>
    <p:sldLayoutId id="2147491939" r:id="rId6"/>
    <p:sldLayoutId id="2147491940" r:id="rId7"/>
    <p:sldLayoutId id="2147491941" r:id="rId8"/>
    <p:sldLayoutId id="2147491942" r:id="rId9"/>
    <p:sldLayoutId id="2147491943" r:id="rId10"/>
    <p:sldLayoutId id="214749194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6149" name="Text Placeholder 2"/>
          <p:cNvSpPr>
            <a:spLocks noGrp="1"/>
          </p:cNvSpPr>
          <p:nvPr>
            <p:ph type="body" idx="1"/>
          </p:nvPr>
        </p:nvSpPr>
        <p:spPr bwMode="auto">
          <a:xfrm>
            <a:off x="822325" y="1846264"/>
            <a:ext cx="75438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22325" y="6459539"/>
            <a:ext cx="1854200" cy="365125"/>
          </a:xfrm>
          <a:prstGeom prst="rect">
            <a:avLst/>
          </a:prstGeom>
        </p:spPr>
        <p:txBody>
          <a:bodyPr vert="horz" lIns="91440" tIns="45720" rIns="91440" bIns="45720" rtlCol="0" anchor="ctr"/>
          <a:lstStyle>
            <a:lvl1pPr algn="l">
              <a:defRPr sz="900">
                <a:solidFill>
                  <a:srgbClr val="FFFFFF"/>
                </a:solidFill>
                <a:latin typeface="Arial" pitchFamily="34" charset="0"/>
                <a:ea typeface="宋体" pitchFamily="2" charset="-122"/>
              </a:defRPr>
            </a:lvl1pPr>
          </a:lstStyle>
          <a:p>
            <a:pPr>
              <a:defRPr/>
            </a:pPr>
            <a:fld id="{0052586B-CF5E-4BFF-91EE-6771735DAE69}" type="datetimeFigureOut">
              <a:rPr lang="zh-CN" altLang="en-US"/>
              <a:pPr>
                <a:defRPr/>
              </a:pPr>
              <a:t>2021/3/24</a:t>
            </a:fld>
            <a:endParaRPr lang="zh-CN" altLang="en-US"/>
          </a:p>
        </p:txBody>
      </p:sp>
      <p:sp>
        <p:nvSpPr>
          <p:cNvPr id="5" name="Footer Placeholder 4"/>
          <p:cNvSpPr>
            <a:spLocks noGrp="1"/>
          </p:cNvSpPr>
          <p:nvPr>
            <p:ph type="ftr" sz="quarter" idx="3"/>
          </p:nvPr>
        </p:nvSpPr>
        <p:spPr>
          <a:xfrm>
            <a:off x="2765427" y="6459539"/>
            <a:ext cx="3616325" cy="365125"/>
          </a:xfrm>
          <a:prstGeom prst="rect">
            <a:avLst/>
          </a:prstGeom>
        </p:spPr>
        <p:txBody>
          <a:bodyPr vert="horz" lIns="91440" tIns="45720" rIns="91440" bIns="45720" rtlCol="0" anchor="ctr"/>
          <a:lstStyle>
            <a:lvl1pPr algn="ctr">
              <a:defRPr sz="900" cap="all" baseline="0">
                <a:solidFill>
                  <a:srgbClr val="FFFFFF"/>
                </a:solidFill>
                <a:latin typeface="Arial"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7424738" y="6459539"/>
            <a:ext cx="9842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latin typeface="Arial" pitchFamily="34" charset="0"/>
                <a:ea typeface="宋体" pitchFamily="2" charset="-122"/>
              </a:defRPr>
            </a:lvl1pPr>
          </a:lstStyle>
          <a:p>
            <a:pPr>
              <a:defRPr/>
            </a:pPr>
            <a:fld id="{5C596E41-3792-44E3-92D4-8F06BE7583BE}" type="slidenum">
              <a:rPr lang="zh-CN" altLang="en-US"/>
              <a:pPr>
                <a:defRPr/>
              </a:pPr>
              <a:t>‹#›</a:t>
            </a:fld>
            <a:endParaRPr lang="zh-CN"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91978" r:id="rId1"/>
    <p:sldLayoutId id="2147491979" r:id="rId2"/>
    <p:sldLayoutId id="2147491980" r:id="rId3"/>
    <p:sldLayoutId id="2147491981" r:id="rId4"/>
    <p:sldLayoutId id="2147491982" r:id="rId5"/>
    <p:sldLayoutId id="2147491983" r:id="rId6"/>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文本占位符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ea typeface="宋体" pitchFamily="2" charset="-122"/>
              </a:defRPr>
            </a:lvl1pPr>
          </a:lstStyle>
          <a:p>
            <a:pPr>
              <a:defRPr/>
            </a:pPr>
            <a:fld id="{3EB162BD-61F3-46BE-9A0C-5DC6F4D1E915}" type="datetimeFigureOut">
              <a:rPr lang="zh-CN" altLang="en-US"/>
              <a:pPr>
                <a:defRPr/>
              </a:pPr>
              <a:t>2021/3/24</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宋体" pitchFamily="2" charset="-122"/>
              </a:defRPr>
            </a:lvl1pPr>
          </a:lstStyle>
          <a:p>
            <a:pPr>
              <a:defRPr/>
            </a:pPr>
            <a:fld id="{949C4641-7772-43E9-AA39-40C46FAE8C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945" r:id="rId1"/>
    <p:sldLayoutId id="2147491946" r:id="rId2"/>
    <p:sldLayoutId id="2147491947" r:id="rId3"/>
    <p:sldLayoutId id="2147491948" r:id="rId4"/>
    <p:sldLayoutId id="2147491949" r:id="rId5"/>
    <p:sldLayoutId id="2147491950" r:id="rId6"/>
    <p:sldLayoutId id="2147491951" r:id="rId7"/>
    <p:sldLayoutId id="2147491952" r:id="rId8"/>
    <p:sldLayoutId id="2147491953" r:id="rId9"/>
    <p:sldLayoutId id="2147491954" r:id="rId10"/>
    <p:sldLayoutId id="21474919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8.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8.xml"/><Relationship Id="rId5" Type="http://schemas.openxmlformats.org/officeDocument/2006/relationships/hyperlink" Target="https://scikit-learn.org/stable/modules/classes.html" TargetMode="Externa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8.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48.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8.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48.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48.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48.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48.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48.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48.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3.xml"/><Relationship Id="rId7" Type="http://schemas.openxmlformats.org/officeDocument/2006/relationships/oleObject" Target="../embeddings/oleObject2.bin"/><Relationship Id="rId2" Type="http://schemas.openxmlformats.org/officeDocument/2006/relationships/slideLayout" Target="../slideLayouts/slideLayout4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4.xml"/><Relationship Id="rId7" Type="http://schemas.openxmlformats.org/officeDocument/2006/relationships/oleObject" Target="../embeddings/oleObject6.bin"/><Relationship Id="rId2" Type="http://schemas.openxmlformats.org/officeDocument/2006/relationships/slideLayout" Target="../slideLayouts/slideLayout48.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48.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4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48.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8.xml"/><Relationship Id="rId1" Type="http://schemas.openxmlformats.org/officeDocument/2006/relationships/slideLayout" Target="../slideLayouts/slideLayout48.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0.xml"/><Relationship Id="rId1" Type="http://schemas.openxmlformats.org/officeDocument/2006/relationships/slideLayout" Target="../slideLayouts/slideLayout48.xml"/><Relationship Id="rId4" Type="http://schemas.openxmlformats.org/officeDocument/2006/relationships/image" Target="../media/image69.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2.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3.xml"/><Relationship Id="rId1" Type="http://schemas.openxmlformats.org/officeDocument/2006/relationships/slideLayout" Target="../slideLayouts/slideLayout48.xml"/><Relationship Id="rId5" Type="http://schemas.openxmlformats.org/officeDocument/2006/relationships/image" Target="../media/image74.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8.xml"/></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8.xml"/></Relationships>
</file>

<file path=ppt/slides/_rels/slide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矩形 5"/>
          <p:cNvSpPr>
            <a:spLocks noChangeArrowheads="1"/>
          </p:cNvSpPr>
          <p:nvPr/>
        </p:nvSpPr>
        <p:spPr bwMode="auto">
          <a:xfrm>
            <a:off x="1652588" y="1630078"/>
            <a:ext cx="7491412" cy="2376488"/>
          </a:xfrm>
          <a:prstGeom prst="rect">
            <a:avLst/>
          </a:prstGeom>
          <a:solidFill>
            <a:srgbClr val="C00000"/>
          </a:solidFill>
          <a:ln w="9525">
            <a:noFill/>
            <a:miter lim="800000"/>
            <a:headEnd/>
            <a:tailEnd/>
          </a:ln>
        </p:spPr>
        <p:txBody>
          <a:bodyPr anchor="ctr"/>
          <a:lstStyle/>
          <a:p>
            <a:pPr algn="ctr" eaLnBrk="1" hangingPunct="1"/>
            <a:endParaRPr lang="zh-CN" altLang="en-US">
              <a:solidFill>
                <a:srgbClr val="FFFFFF"/>
              </a:solidFill>
              <a:ea typeface="微软雅黑" pitchFamily="34" charset="-122"/>
              <a:sym typeface="Arial" charset="0"/>
            </a:endParaRPr>
          </a:p>
        </p:txBody>
      </p:sp>
      <p:sp>
        <p:nvSpPr>
          <p:cNvPr id="36868" name="文本框 6"/>
          <p:cNvSpPr txBox="1">
            <a:spLocks noChangeArrowheads="1"/>
          </p:cNvSpPr>
          <p:nvPr/>
        </p:nvSpPr>
        <p:spPr bwMode="auto">
          <a:xfrm>
            <a:off x="1725615" y="1858963"/>
            <a:ext cx="7418387" cy="830997"/>
          </a:xfrm>
          <a:prstGeom prst="rect">
            <a:avLst/>
          </a:prstGeom>
          <a:noFill/>
          <a:ln w="9525">
            <a:noFill/>
            <a:miter lim="800000"/>
            <a:headEnd/>
            <a:tailEnd/>
          </a:ln>
        </p:spPr>
        <p:txBody>
          <a:bodyPr>
            <a:spAutoFit/>
          </a:bodyPr>
          <a:lstStyle/>
          <a:p>
            <a:pPr algn="ctr" eaLnBrk="1" hangingPunct="1">
              <a:buFont typeface="Arial" charset="0"/>
              <a:buNone/>
            </a:pPr>
            <a:r>
              <a:rPr lang="en-US" altLang="zh-CN" sz="4800" b="1" dirty="0" smtClean="0">
                <a:solidFill>
                  <a:schemeClr val="bg1"/>
                </a:solidFill>
                <a:latin typeface="微软雅黑" pitchFamily="34" charset="-122"/>
                <a:ea typeface="微软雅黑" pitchFamily="34" charset="-122"/>
              </a:rPr>
              <a:t>4. </a:t>
            </a:r>
            <a:r>
              <a:rPr lang="en-US" altLang="zh-CN" sz="4800" b="1" dirty="0" smtClean="0">
                <a:solidFill>
                  <a:schemeClr val="bg1"/>
                </a:solidFill>
                <a:latin typeface="微软雅黑" pitchFamily="34" charset="-122"/>
                <a:ea typeface="微软雅黑" pitchFamily="34" charset="-122"/>
              </a:rPr>
              <a:t>K</a:t>
            </a:r>
            <a:r>
              <a:rPr lang="zh-CN" altLang="en-US" sz="4800" b="1" dirty="0" smtClean="0">
                <a:solidFill>
                  <a:schemeClr val="bg1"/>
                </a:solidFill>
                <a:latin typeface="微软雅黑" pitchFamily="34" charset="-122"/>
                <a:ea typeface="微软雅黑" pitchFamily="34" charset="-122"/>
              </a:rPr>
              <a:t>近邻法</a:t>
            </a:r>
            <a:endParaRPr lang="zh-CN" altLang="en-US" sz="4800" b="1" dirty="0">
              <a:solidFill>
                <a:schemeClr val="bg1"/>
              </a:solidFill>
              <a:latin typeface="微软雅黑" pitchFamily="34" charset="-122"/>
              <a:ea typeface="微软雅黑" pitchFamily="34" charset="-122"/>
            </a:endParaRPr>
          </a:p>
        </p:txBody>
      </p:sp>
      <p:sp>
        <p:nvSpPr>
          <p:cNvPr id="36869" name="文本框 32"/>
          <p:cNvSpPr txBox="1">
            <a:spLocks noChangeArrowheads="1"/>
          </p:cNvSpPr>
          <p:nvPr/>
        </p:nvSpPr>
        <p:spPr bwMode="auto">
          <a:xfrm>
            <a:off x="1785770" y="2962276"/>
            <a:ext cx="7255046" cy="707886"/>
          </a:xfrm>
          <a:prstGeom prst="rect">
            <a:avLst/>
          </a:prstGeom>
          <a:noFill/>
          <a:ln w="9525">
            <a:noFill/>
            <a:miter lim="800000"/>
            <a:headEnd/>
            <a:tailEnd/>
          </a:ln>
        </p:spPr>
        <p:txBody>
          <a:bodyPr wrap="square">
            <a:spAutoFit/>
          </a:bodyPr>
          <a:lstStyle/>
          <a:p>
            <a:pPr algn="ctr" eaLnBrk="1" hangingPunct="1"/>
            <a:r>
              <a:rPr lang="en-US" altLang="zh-CN" sz="4000" b="1" dirty="0" smtClean="0">
                <a:solidFill>
                  <a:schemeClr val="bg1"/>
                </a:solidFill>
                <a:latin typeface="Lucida Console" pitchFamily="49" charset="0"/>
                <a:ea typeface="微软雅黑" pitchFamily="34" charset="-122"/>
                <a:cs typeface="Times New Roman" pitchFamily="18" charset="0"/>
                <a:sym typeface="Arial" charset="0"/>
              </a:rPr>
              <a:t>K-Nearest Neighbor</a:t>
            </a:r>
            <a:endParaRPr lang="en-US" altLang="zh-CN" sz="4000" b="1" i="1" dirty="0">
              <a:solidFill>
                <a:schemeClr val="bg1"/>
              </a:solidFill>
              <a:latin typeface="Lucida Console" pitchFamily="49" charset="0"/>
              <a:ea typeface="微软雅黑" pitchFamily="34" charset="-122"/>
              <a:cs typeface="Times New Roman" pitchFamily="18" charset="0"/>
              <a:sym typeface="Arial" charset="0"/>
            </a:endParaRPr>
          </a:p>
        </p:txBody>
      </p:sp>
      <p:cxnSp>
        <p:nvCxnSpPr>
          <p:cNvPr id="36870" name="直接连接符 16"/>
          <p:cNvCxnSpPr>
            <a:cxnSpLocks noChangeShapeType="1"/>
          </p:cNvCxnSpPr>
          <p:nvPr/>
        </p:nvCxnSpPr>
        <p:spPr bwMode="auto">
          <a:xfrm flipH="1">
            <a:off x="1589088" y="2817814"/>
            <a:ext cx="7554912" cy="6351"/>
          </a:xfrm>
          <a:prstGeom prst="line">
            <a:avLst/>
          </a:prstGeom>
          <a:noFill/>
          <a:ln w="3175" algn="ctr">
            <a:solidFill>
              <a:schemeClr val="bg1"/>
            </a:solidFill>
            <a:prstDash val="sysDash"/>
            <a:round/>
            <a:headEnd/>
            <a:tailEnd/>
          </a:ln>
        </p:spPr>
      </p:cxnSp>
      <p:sp>
        <p:nvSpPr>
          <p:cNvPr id="36871" name="Text Box 11"/>
          <p:cNvSpPr txBox="1">
            <a:spLocks noChangeArrowheads="1"/>
          </p:cNvSpPr>
          <p:nvPr/>
        </p:nvSpPr>
        <p:spPr bwMode="auto">
          <a:xfrm>
            <a:off x="6034121" y="4668839"/>
            <a:ext cx="2262158" cy="646331"/>
          </a:xfrm>
          <a:prstGeom prst="rect">
            <a:avLst/>
          </a:prstGeom>
          <a:noFill/>
          <a:ln w="9525">
            <a:noFill/>
            <a:miter lim="800000"/>
            <a:headEnd/>
            <a:tailEnd/>
          </a:ln>
        </p:spPr>
        <p:txBody>
          <a:bodyPr wrap="none">
            <a:spAutoFit/>
          </a:bodyPr>
          <a:lstStyle/>
          <a:p>
            <a:pPr algn="r"/>
            <a:r>
              <a:rPr lang="zh-CN" altLang="en-US" b="1" dirty="0" smtClean="0">
                <a:solidFill>
                  <a:srgbClr val="CC0000"/>
                </a:solidFill>
                <a:ea typeface="微软雅黑" pitchFamily="34" charset="-122"/>
              </a:rPr>
              <a:t>信息科学与工程</a:t>
            </a:r>
            <a:r>
              <a:rPr lang="zh-CN" altLang="en-US" b="1" dirty="0">
                <a:solidFill>
                  <a:srgbClr val="CC0000"/>
                </a:solidFill>
                <a:ea typeface="微软雅黑" pitchFamily="34" charset="-122"/>
              </a:rPr>
              <a:t>学院</a:t>
            </a:r>
          </a:p>
          <a:p>
            <a:pPr algn="r"/>
            <a:r>
              <a:rPr lang="zh-CN" altLang="en-US" b="1" dirty="0">
                <a:solidFill>
                  <a:srgbClr val="CC0000"/>
                </a:solidFill>
                <a:ea typeface="微软雅黑" pitchFamily="34" charset="-122"/>
              </a:rPr>
              <a:t>潘 理</a:t>
            </a:r>
          </a:p>
        </p:txBody>
      </p:sp>
      <p:pic>
        <p:nvPicPr>
          <p:cNvPr id="9" name="Picture 2" descr="https://img1.doubanio.com/view/subject/l/public/s28491488.jpg"/>
          <p:cNvPicPr>
            <a:picLocks noChangeAspect="1" noChangeArrowheads="1"/>
          </p:cNvPicPr>
          <p:nvPr/>
        </p:nvPicPr>
        <p:blipFill>
          <a:blip r:embed="rId3" cstate="print"/>
          <a:srcRect/>
          <a:stretch>
            <a:fillRect/>
          </a:stretch>
        </p:blipFill>
        <p:spPr bwMode="auto">
          <a:xfrm>
            <a:off x="0" y="1627412"/>
            <a:ext cx="1846101" cy="2376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距离度量</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距离度量</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b="1" dirty="0" smtClean="0">
                <a:latin typeface="微软雅黑" pitchFamily="34" charset="-122"/>
                <a:ea typeface="微软雅黑" pitchFamily="34" charset="-122"/>
                <a:cs typeface="宋体" pitchFamily="2" charset="-122"/>
              </a:rPr>
              <a:t>闵可夫斯基距离</a:t>
            </a:r>
            <a:r>
              <a:rPr lang="en-US" altLang="zh-CN" sz="2400" b="1" dirty="0" smtClean="0">
                <a:latin typeface="微软雅黑" pitchFamily="34" charset="-122"/>
                <a:ea typeface="微软雅黑" pitchFamily="34" charset="-122"/>
                <a:cs typeface="宋体" pitchFamily="2" charset="-122"/>
              </a:rPr>
              <a:t> “</a:t>
            </a:r>
            <a:r>
              <a:rPr lang="en-US" altLang="zh-CN" sz="2400" b="1" dirty="0" err="1" smtClean="0">
                <a:latin typeface="微软雅黑" pitchFamily="34" charset="-122"/>
                <a:ea typeface="微软雅黑" pitchFamily="34" charset="-122"/>
                <a:cs typeface="宋体" pitchFamily="2" charset="-122"/>
              </a:rPr>
              <a:t>minkowski</a:t>
            </a:r>
            <a:r>
              <a:rPr lang="en-US" altLang="zh-CN" sz="2400" b="1" dirty="0" smtClean="0">
                <a:latin typeface="微软雅黑" pitchFamily="34" charset="-122"/>
                <a:ea typeface="微软雅黑" pitchFamily="34" charset="-122"/>
                <a:cs typeface="宋体" pitchFamily="2" charset="-122"/>
              </a:rPr>
              <a:t>”</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闵氏距离是一组距离的统一定义。</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5122" name="Picture 2"/>
          <p:cNvPicPr>
            <a:picLocks noChangeAspect="1" noChangeArrowheads="1"/>
          </p:cNvPicPr>
          <p:nvPr/>
        </p:nvPicPr>
        <p:blipFill>
          <a:blip r:embed="rId3" cstate="print"/>
          <a:srcRect/>
          <a:stretch>
            <a:fillRect/>
          </a:stretch>
        </p:blipFill>
        <p:spPr bwMode="auto">
          <a:xfrm>
            <a:off x="1250235" y="2500850"/>
            <a:ext cx="6780492" cy="3914775"/>
          </a:xfrm>
          <a:prstGeom prst="rect">
            <a:avLst/>
          </a:prstGeom>
          <a:noFill/>
          <a:ln w="9525">
            <a:solidFill>
              <a:schemeClr val="bg1">
                <a:lumMod val="65000"/>
              </a:schemeClr>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值选择</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a:t>
            </a:r>
            <a:r>
              <a:rPr lang="zh-CN" altLang="en-US" sz="2800" b="1" dirty="0" smtClean="0">
                <a:solidFill>
                  <a:srgbClr val="C00000"/>
                </a:solidFill>
                <a:latin typeface="微软雅黑" pitchFamily="34" charset="-122"/>
                <a:ea typeface="微软雅黑" pitchFamily="34" charset="-122"/>
                <a:cs typeface="Adobe Gurmukhi" pitchFamily="50" charset="0"/>
              </a:rPr>
              <a:t>值选择</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en-US" altLang="zh-CN" sz="2400" dirty="0" smtClean="0">
                <a:latin typeface="微软雅黑" pitchFamily="34" charset="-122"/>
                <a:ea typeface="微软雅黑" pitchFamily="34" charset="-122"/>
                <a:cs typeface="宋体" pitchFamily="2" charset="-122"/>
              </a:rPr>
              <a:t>K</a:t>
            </a:r>
            <a:r>
              <a:rPr lang="zh-CN" altLang="en-US" sz="2400" dirty="0" smtClean="0">
                <a:latin typeface="微软雅黑" pitchFamily="34" charset="-122"/>
                <a:ea typeface="微软雅黑" pitchFamily="34" charset="-122"/>
                <a:cs typeface="宋体" pitchFamily="2" charset="-122"/>
              </a:rPr>
              <a:t>值</a:t>
            </a:r>
            <a:r>
              <a:rPr lang="en-US" altLang="zh-CN" sz="2400" dirty="0" smtClean="0">
                <a:latin typeface="微软雅黑" pitchFamily="34" charset="-122"/>
                <a:ea typeface="微软雅黑" pitchFamily="34" charset="-122"/>
                <a:cs typeface="宋体" pitchFamily="2" charset="-122"/>
              </a:rPr>
              <a:t>KNN</a:t>
            </a:r>
            <a:r>
              <a:rPr lang="zh-CN" altLang="en-US" sz="2400" dirty="0" smtClean="0">
                <a:latin typeface="微软雅黑" pitchFamily="34" charset="-122"/>
                <a:ea typeface="微软雅黑" pitchFamily="34" charset="-122"/>
                <a:cs typeface="宋体" pitchFamily="2" charset="-122"/>
              </a:rPr>
              <a:t>方法的一个关键参数。</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例如：如果</a:t>
            </a:r>
            <a:r>
              <a:rPr lang="en-US" altLang="zh-CN" sz="2400" dirty="0" smtClean="0">
                <a:latin typeface="微软雅黑" pitchFamily="34" charset="-122"/>
                <a:ea typeface="微软雅黑" pitchFamily="34" charset="-122"/>
                <a:cs typeface="宋体" pitchFamily="2" charset="-122"/>
              </a:rPr>
              <a:t>K=3</a:t>
            </a:r>
            <a:r>
              <a:rPr lang="zh-CN" altLang="en-US" sz="2400" dirty="0" smtClean="0">
                <a:latin typeface="微软雅黑" pitchFamily="34" charset="-122"/>
                <a:ea typeface="微软雅黑" pitchFamily="34" charset="-122"/>
                <a:cs typeface="宋体" pitchFamily="2" charset="-122"/>
              </a:rPr>
              <a:t>，绿色待分类点就被分到红色类。</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如果</a:t>
            </a:r>
            <a:r>
              <a:rPr lang="en-US" altLang="zh-CN" sz="2400" dirty="0" smtClean="0">
                <a:latin typeface="微软雅黑" pitchFamily="34" charset="-122"/>
                <a:ea typeface="微软雅黑" pitchFamily="34" charset="-122"/>
                <a:cs typeface="宋体" pitchFamily="2" charset="-122"/>
              </a:rPr>
              <a:t>K=5</a:t>
            </a:r>
            <a:r>
              <a:rPr lang="zh-CN" altLang="en-US" sz="2400" dirty="0" smtClean="0">
                <a:latin typeface="微软雅黑" pitchFamily="34" charset="-122"/>
                <a:ea typeface="微软雅黑" pitchFamily="34" charset="-122"/>
                <a:cs typeface="宋体" pitchFamily="2" charset="-122"/>
              </a:rPr>
              <a:t>，绿色待分类点就属于蓝色类。</a:t>
            </a:r>
            <a:endParaRPr lang="en-US" altLang="zh-CN" sz="2400" dirty="0" smtClean="0">
              <a:latin typeface="微软雅黑" pitchFamily="34" charset="-122"/>
              <a:ea typeface="微软雅黑" pitchFamily="34" charset="-122"/>
              <a:cs typeface="宋体" pitchFamily="2" charset="-122"/>
            </a:endParaRPr>
          </a:p>
          <a:p>
            <a:pPr eaLnBrk="1" hangingPunct="1"/>
            <a:endParaRPr lang="en-US" altLang="zh-CN" sz="2400" dirty="0" smtClean="0">
              <a:latin typeface="微软雅黑" pitchFamily="34" charset="-122"/>
              <a:ea typeface="微软雅黑" pitchFamily="34" charset="-122"/>
              <a:cs typeface="宋体" pitchFamily="2" charset="-122"/>
            </a:endParaRPr>
          </a:p>
          <a:p>
            <a:pPr eaLnBrk="1" hangingPunct="1"/>
            <a:endParaRPr lang="en-US" altLang="zh-CN" sz="2400" dirty="0" smtClean="0">
              <a:latin typeface="微软雅黑" pitchFamily="34" charset="-122"/>
              <a:ea typeface="微软雅黑" pitchFamily="34" charset="-122"/>
              <a:cs typeface="宋体" pitchFamily="2" charset="-122"/>
            </a:endParaRPr>
          </a:p>
        </p:txBody>
      </p:sp>
      <p:pic>
        <p:nvPicPr>
          <p:cNvPr id="9" name="Picture 6" descr="https://img-blog.csdn.net/20150805204630747"/>
          <p:cNvPicPr>
            <a:picLocks noChangeAspect="1" noChangeArrowheads="1"/>
          </p:cNvPicPr>
          <p:nvPr/>
        </p:nvPicPr>
        <p:blipFill>
          <a:blip r:embed="rId3" cstate="print"/>
          <a:srcRect/>
          <a:stretch>
            <a:fillRect/>
          </a:stretch>
        </p:blipFill>
        <p:spPr bwMode="auto">
          <a:xfrm>
            <a:off x="2760453" y="3058357"/>
            <a:ext cx="3428132" cy="3100903"/>
          </a:xfrm>
          <a:prstGeom prst="rect">
            <a:avLst/>
          </a:prstGeom>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值选择</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a:t>
            </a:r>
            <a:r>
              <a:rPr lang="zh-CN" altLang="en-US" sz="2800" b="1" dirty="0" smtClean="0">
                <a:solidFill>
                  <a:srgbClr val="C00000"/>
                </a:solidFill>
                <a:latin typeface="微软雅黑" pitchFamily="34" charset="-122"/>
                <a:ea typeface="微软雅黑" pitchFamily="34" charset="-122"/>
                <a:cs typeface="Adobe Gurmukhi" pitchFamily="50" charset="0"/>
              </a:rPr>
              <a:t>值选择</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偏差</a:t>
            </a:r>
            <a:r>
              <a:rPr lang="en-US" altLang="zh-CN" sz="2400" dirty="0" smtClean="0">
                <a:latin typeface="微软雅黑" pitchFamily="34" charset="-122"/>
                <a:ea typeface="微软雅黑" pitchFamily="34" charset="-122"/>
                <a:cs typeface="宋体" pitchFamily="2" charset="-122"/>
              </a:rPr>
              <a:t>(Bias)</a:t>
            </a:r>
            <a:r>
              <a:rPr lang="zh-CN" altLang="en-US" sz="2400" dirty="0" smtClean="0">
                <a:latin typeface="微软雅黑" pitchFamily="34" charset="-122"/>
                <a:ea typeface="微软雅黑" pitchFamily="34" charset="-122"/>
                <a:cs typeface="宋体" pitchFamily="2" charset="-122"/>
              </a:rPr>
              <a:t>描述算法预测的平均值和真实值的关系，可想象成算法的拟合能力</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方差描述同一个算法在不同数据集上的预测值和所有数据集上的平均预测值之间的关系，可想象成算法的稳定性</a:t>
            </a:r>
            <a:endParaRPr lang="en-US" altLang="zh-CN" sz="2400" dirty="0" smtClean="0">
              <a:latin typeface="微软雅黑" pitchFamily="34" charset="-122"/>
              <a:ea typeface="微软雅黑" pitchFamily="34" charset="-122"/>
              <a:cs typeface="宋体" pitchFamily="2" charset="-122"/>
            </a:endParaRPr>
          </a:p>
        </p:txBody>
      </p:sp>
      <p:pic>
        <p:nvPicPr>
          <p:cNvPr id="102404" name="Picture 4" descr="bias-variance"/>
          <p:cNvPicPr>
            <a:picLocks noChangeAspect="1" noChangeArrowheads="1"/>
          </p:cNvPicPr>
          <p:nvPr/>
        </p:nvPicPr>
        <p:blipFill>
          <a:blip r:embed="rId3" cstate="print"/>
          <a:srcRect/>
          <a:stretch>
            <a:fillRect/>
          </a:stretch>
        </p:blipFill>
        <p:spPr bwMode="auto">
          <a:xfrm>
            <a:off x="1122615" y="3129094"/>
            <a:ext cx="3477826" cy="3212983"/>
          </a:xfrm>
          <a:prstGeom prst="rect">
            <a:avLst/>
          </a:prstGeom>
          <a:noFill/>
          <a:ln>
            <a:solidFill>
              <a:schemeClr val="bg1">
                <a:lumMod val="65000"/>
              </a:schemeClr>
            </a:solidFill>
          </a:ln>
        </p:spPr>
      </p:pic>
      <p:sp>
        <p:nvSpPr>
          <p:cNvPr id="9" name="矩形 8"/>
          <p:cNvSpPr/>
          <p:nvPr/>
        </p:nvSpPr>
        <p:spPr>
          <a:xfrm>
            <a:off x="4819476" y="3772516"/>
            <a:ext cx="3326235" cy="1477328"/>
          </a:xfrm>
          <a:prstGeom prst="rect">
            <a:avLst/>
          </a:prstGeom>
          <a:ln>
            <a:solidFill>
              <a:srgbClr val="FFC000"/>
            </a:solidFill>
          </a:ln>
        </p:spPr>
        <p:txBody>
          <a:bodyPr wrap="square">
            <a:spAutoFit/>
          </a:bodyPr>
          <a:lstStyle/>
          <a:p>
            <a:pPr>
              <a:buFont typeface="Arial" pitchFamily="34" charset="0"/>
              <a:buChar char="•"/>
            </a:pPr>
            <a:r>
              <a:rPr lang="zh-CN" altLang="en-US" dirty="0" smtClean="0"/>
              <a:t>红色位置就是真实值所在位置</a:t>
            </a:r>
            <a:endParaRPr lang="en-US" altLang="zh-CN" dirty="0" smtClean="0"/>
          </a:p>
          <a:p>
            <a:pPr>
              <a:buFont typeface="Arial" pitchFamily="34" charset="0"/>
              <a:buChar char="•"/>
            </a:pPr>
            <a:r>
              <a:rPr lang="zh-CN" altLang="en-US" dirty="0" smtClean="0"/>
              <a:t>蓝色的点是算法每次预测的值</a:t>
            </a:r>
            <a:endParaRPr lang="en-US" altLang="zh-CN" dirty="0" smtClean="0"/>
          </a:p>
          <a:p>
            <a:pPr>
              <a:buFont typeface="Arial" pitchFamily="34" charset="0"/>
              <a:buChar char="•"/>
            </a:pPr>
            <a:r>
              <a:rPr lang="zh-CN" altLang="en-US" dirty="0" smtClean="0"/>
              <a:t>偏差越高则离红色部分越远</a:t>
            </a:r>
            <a:endParaRPr lang="en-US" altLang="zh-CN" dirty="0" smtClean="0"/>
          </a:p>
          <a:p>
            <a:pPr>
              <a:buFont typeface="Arial" pitchFamily="34" charset="0"/>
              <a:buChar char="•"/>
            </a:pPr>
            <a:r>
              <a:rPr lang="zh-CN" altLang="en-US" dirty="0" smtClean="0"/>
              <a:t>方差越大则算法每次的预测之间的波动会比较大。</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值选择</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a:t>
            </a:r>
            <a:r>
              <a:rPr lang="zh-CN" altLang="en-US" sz="2800" b="1" dirty="0" smtClean="0">
                <a:solidFill>
                  <a:srgbClr val="C00000"/>
                </a:solidFill>
                <a:latin typeface="微软雅黑" pitchFamily="34" charset="-122"/>
                <a:ea typeface="微软雅黑" pitchFamily="34" charset="-122"/>
                <a:cs typeface="Adobe Gurmukhi" pitchFamily="50" charset="0"/>
              </a:rPr>
              <a:t>值选择</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过拟合：高偏差，低方差</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欠拟合：低偏差，高方差</a:t>
            </a:r>
            <a:endParaRPr lang="en-US" altLang="zh-CN" sz="2400" dirty="0" smtClean="0">
              <a:latin typeface="微软雅黑" pitchFamily="34" charset="-122"/>
              <a:ea typeface="微软雅黑" pitchFamily="34" charset="-122"/>
              <a:cs typeface="宋体" pitchFamily="2" charset="-122"/>
            </a:endParaRPr>
          </a:p>
        </p:txBody>
      </p:sp>
      <p:pic>
        <p:nvPicPr>
          <p:cNvPr id="102402" name="Picture 2" descr="https://ss0.baidu.com/6ONWsjip0QIZ8tyhnq/it/u=1743534219,2796932966&amp;fm=173&amp;app=49&amp;f=JPEG?w=640&amp;h=222&amp;s=89A2793295E05D0B5CFDC1C30000F0B3"/>
          <p:cNvPicPr>
            <a:picLocks noChangeAspect="1" noChangeArrowheads="1"/>
          </p:cNvPicPr>
          <p:nvPr/>
        </p:nvPicPr>
        <p:blipFill>
          <a:blip r:embed="rId3" cstate="print"/>
          <a:srcRect/>
          <a:stretch>
            <a:fillRect/>
          </a:stretch>
        </p:blipFill>
        <p:spPr bwMode="auto">
          <a:xfrm>
            <a:off x="1019640" y="3106170"/>
            <a:ext cx="7079585" cy="2455731"/>
          </a:xfrm>
          <a:prstGeom prst="rect">
            <a:avLst/>
          </a:prstGeom>
          <a:noFill/>
          <a:ln>
            <a:solidFill>
              <a:schemeClr val="bg1">
                <a:lumMod val="65000"/>
              </a:schemeClr>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值选择</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a:t>
            </a:r>
            <a:r>
              <a:rPr lang="zh-CN" altLang="en-US" sz="2800" b="1" dirty="0" smtClean="0">
                <a:solidFill>
                  <a:srgbClr val="C00000"/>
                </a:solidFill>
                <a:latin typeface="微软雅黑" pitchFamily="34" charset="-122"/>
                <a:ea typeface="微软雅黑" pitchFamily="34" charset="-122"/>
                <a:cs typeface="Adobe Gurmukhi" pitchFamily="50" charset="0"/>
              </a:rPr>
              <a:t>值选择</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5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如果选择偏小的</a:t>
            </a:r>
            <a:r>
              <a:rPr lang="en-US" altLang="zh-CN" sz="2400" dirty="0" smtClean="0">
                <a:latin typeface="微软雅黑" pitchFamily="34" charset="-122"/>
                <a:ea typeface="微软雅黑" pitchFamily="34" charset="-122"/>
                <a:cs typeface="宋体" pitchFamily="2" charset="-122"/>
              </a:rPr>
              <a:t>K</a:t>
            </a:r>
            <a:r>
              <a:rPr lang="zh-CN" altLang="en-US" sz="2400" dirty="0" smtClean="0">
                <a:latin typeface="微软雅黑" pitchFamily="34" charset="-122"/>
                <a:ea typeface="微软雅黑" pitchFamily="34" charset="-122"/>
                <a:cs typeface="宋体" pitchFamily="2" charset="-122"/>
              </a:rPr>
              <a:t>值，只有与输入实例较近的训练实例才会对预测结果起作用，容易发生过拟合；</a:t>
            </a:r>
          </a:p>
          <a:p>
            <a:pPr marL="457200" indent="-457200" eaLnBrk="1" hangingPunct="1">
              <a:lnSpc>
                <a:spcPct val="15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如果选择偏大的</a:t>
            </a:r>
            <a:r>
              <a:rPr lang="en-US" altLang="zh-CN" sz="2400" dirty="0" smtClean="0">
                <a:latin typeface="微软雅黑" pitchFamily="34" charset="-122"/>
                <a:ea typeface="微软雅黑" pitchFamily="34" charset="-122"/>
                <a:cs typeface="宋体" pitchFamily="2" charset="-122"/>
              </a:rPr>
              <a:t>K</a:t>
            </a:r>
            <a:r>
              <a:rPr lang="zh-CN" altLang="en-US" sz="2400" dirty="0" smtClean="0">
                <a:latin typeface="微软雅黑" pitchFamily="34" charset="-122"/>
                <a:ea typeface="微软雅黑" pitchFamily="34" charset="-122"/>
                <a:cs typeface="宋体" pitchFamily="2" charset="-122"/>
              </a:rPr>
              <a:t>值，与输入实例较远训练实例也会对预测器作用，容易使预测发生错误，导致欠拟合。</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lnSpc>
                <a:spcPct val="15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在实际应用中，通常采用交叉验证法来选择最优的</a:t>
            </a:r>
            <a:r>
              <a:rPr lang="en-US" altLang="zh-CN" sz="2400" dirty="0" smtClean="0">
                <a:latin typeface="微软雅黑" pitchFamily="34" charset="-122"/>
                <a:ea typeface="微软雅黑" pitchFamily="34" charset="-122"/>
                <a:cs typeface="宋体" pitchFamily="2" charset="-122"/>
              </a:rPr>
              <a:t>K</a:t>
            </a:r>
            <a:r>
              <a:rPr lang="zh-CN" altLang="en-US" sz="2400" dirty="0" smtClean="0">
                <a:latin typeface="微软雅黑" pitchFamily="34" charset="-122"/>
                <a:ea typeface="微软雅黑" pitchFamily="34" charset="-122"/>
                <a:cs typeface="宋体" pitchFamily="2" charset="-122"/>
              </a:rPr>
              <a:t>值。</a:t>
            </a: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决策规则</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决策规则</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lnSpc>
                <a:spcPct val="15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通常采用</a:t>
            </a:r>
            <a:r>
              <a:rPr lang="zh-CN" altLang="en-US" sz="2400" u="sng" dirty="0" smtClean="0">
                <a:latin typeface="微软雅黑" pitchFamily="34" charset="-122"/>
                <a:ea typeface="微软雅黑" pitchFamily="34" charset="-122"/>
                <a:cs typeface="宋体" pitchFamily="2" charset="-122"/>
              </a:rPr>
              <a:t>多数表决</a:t>
            </a:r>
            <a:r>
              <a:rPr lang="zh-CN" altLang="en-US" sz="2400" dirty="0" smtClean="0">
                <a:latin typeface="微软雅黑" pitchFamily="34" charset="-122"/>
                <a:ea typeface="微软雅黑" pitchFamily="34" charset="-122"/>
                <a:cs typeface="宋体" pitchFamily="2" charset="-122"/>
              </a:rPr>
              <a:t>，多数表决规则等价于经验风险最小化</a:t>
            </a:r>
          </a:p>
          <a:p>
            <a:pPr marL="457200" indent="-457200" eaLnBrk="1" hangingPunct="1">
              <a:lnSpc>
                <a:spcPct val="150000"/>
              </a:lnSpc>
              <a:buFont typeface="Arial" pitchFamily="34" charset="0"/>
              <a:buChar char="•"/>
            </a:pPr>
            <a:r>
              <a:rPr lang="zh-CN" altLang="en-US" sz="2400" dirty="0" smtClean="0">
                <a:latin typeface="微软雅黑" pitchFamily="34" charset="-122"/>
                <a:ea typeface="微软雅黑" pitchFamily="34" charset="-122"/>
                <a:cs typeface="宋体" pitchFamily="2" charset="-122"/>
              </a:rPr>
              <a:t>也可采用</a:t>
            </a:r>
            <a:r>
              <a:rPr lang="zh-CN" altLang="en-US" sz="2400" u="sng" dirty="0" smtClean="0">
                <a:latin typeface="微软雅黑" pitchFamily="34" charset="-122"/>
                <a:ea typeface="微软雅黑" pitchFamily="34" charset="-122"/>
                <a:cs typeface="宋体" pitchFamily="2" charset="-122"/>
              </a:rPr>
              <a:t>距离加权</a:t>
            </a:r>
            <a:r>
              <a:rPr lang="zh-CN" altLang="en-US" sz="2400" dirty="0" smtClean="0">
                <a:latin typeface="微软雅黑" pitchFamily="34" charset="-122"/>
                <a:ea typeface="微软雅黑" pitchFamily="34" charset="-122"/>
                <a:cs typeface="宋体" pitchFamily="2" charset="-122"/>
              </a:rPr>
              <a:t>投票，距离越近的样本权重越大</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endParaRPr lang="zh-CN" altLang="en-US"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8194" name="Picture 2"/>
          <p:cNvPicPr>
            <a:picLocks noChangeAspect="1" noChangeArrowheads="1"/>
          </p:cNvPicPr>
          <p:nvPr/>
        </p:nvPicPr>
        <p:blipFill>
          <a:blip r:embed="rId3"/>
          <a:srcRect/>
          <a:stretch>
            <a:fillRect/>
          </a:stretch>
        </p:blipFill>
        <p:spPr bwMode="auto">
          <a:xfrm>
            <a:off x="113191" y="1741548"/>
            <a:ext cx="8856000" cy="1629938"/>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8195" name="Picture 3"/>
          <p:cNvPicPr>
            <a:picLocks noChangeAspect="1" noChangeArrowheads="1"/>
          </p:cNvPicPr>
          <p:nvPr/>
        </p:nvPicPr>
        <p:blipFill>
          <a:blip r:embed="rId4"/>
          <a:srcRect/>
          <a:stretch>
            <a:fillRect/>
          </a:stretch>
        </p:blipFill>
        <p:spPr bwMode="auto">
          <a:xfrm>
            <a:off x="165248" y="3666773"/>
            <a:ext cx="8751887" cy="245745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1" name="矩形 10"/>
          <p:cNvSpPr/>
          <p:nvPr/>
        </p:nvSpPr>
        <p:spPr>
          <a:xfrm>
            <a:off x="6068023" y="3657296"/>
            <a:ext cx="519694" cy="338554"/>
          </a:xfrm>
          <a:prstGeom prst="rect">
            <a:avLst/>
          </a:prstGeom>
        </p:spPr>
        <p:txBody>
          <a:bodyPr wrap="none">
            <a:spAutoFit/>
          </a:bodyPr>
          <a:lstStyle/>
          <a:p>
            <a:r>
              <a:rPr lang="en-US" altLang="zh-CN" sz="1600" dirty="0" smtClean="0">
                <a:solidFill>
                  <a:srgbClr val="C00000"/>
                </a:solidFill>
                <a:latin typeface="微软雅黑" pitchFamily="34" charset="-122"/>
                <a:ea typeface="微软雅黑" pitchFamily="34" charset="-122"/>
              </a:rPr>
              <a:t>K</a:t>
            </a:r>
            <a:r>
              <a:rPr lang="zh-CN" altLang="en-US" sz="1600" dirty="0" smtClean="0">
                <a:solidFill>
                  <a:srgbClr val="C00000"/>
                </a:solidFill>
                <a:latin typeface="微软雅黑" pitchFamily="34" charset="-122"/>
                <a:ea typeface="微软雅黑" pitchFamily="34" charset="-122"/>
              </a:rPr>
              <a:t>值</a:t>
            </a:r>
            <a:endParaRPr lang="zh-CN" altLang="en-US" sz="1600" dirty="0">
              <a:solidFill>
                <a:srgbClr val="C00000"/>
              </a:solidFill>
              <a:latin typeface="微软雅黑" pitchFamily="34" charset="-122"/>
              <a:ea typeface="微软雅黑" pitchFamily="34" charset="-122"/>
            </a:endParaRPr>
          </a:p>
        </p:txBody>
      </p:sp>
      <p:sp>
        <p:nvSpPr>
          <p:cNvPr id="14" name="矩形 13"/>
          <p:cNvSpPr/>
          <p:nvPr/>
        </p:nvSpPr>
        <p:spPr>
          <a:xfrm>
            <a:off x="6068023" y="4295651"/>
            <a:ext cx="1005403" cy="338554"/>
          </a:xfrm>
          <a:prstGeom prst="rect">
            <a:avLst/>
          </a:prstGeom>
        </p:spPr>
        <p:txBody>
          <a:bodyPr wrap="none">
            <a:spAutoFit/>
          </a:bodyPr>
          <a:lstStyle/>
          <a:p>
            <a:r>
              <a:rPr lang="zh-CN" altLang="en-US" sz="1600" dirty="0" smtClean="0">
                <a:solidFill>
                  <a:srgbClr val="C00000"/>
                </a:solidFill>
                <a:latin typeface="微软雅黑" pitchFamily="34" charset="-122"/>
                <a:ea typeface="微软雅黑" pitchFamily="34" charset="-122"/>
              </a:rPr>
              <a:t>决策规则</a:t>
            </a:r>
            <a:endParaRPr lang="zh-CN" altLang="en-US" sz="1600" dirty="0">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endParaRPr lang="zh-CN" altLang="en-US"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9218" name="Picture 2"/>
          <p:cNvPicPr>
            <a:picLocks noChangeAspect="1" noChangeArrowheads="1"/>
          </p:cNvPicPr>
          <p:nvPr/>
        </p:nvPicPr>
        <p:blipFill>
          <a:blip r:embed="rId3"/>
          <a:srcRect/>
          <a:stretch>
            <a:fillRect/>
          </a:stretch>
        </p:blipFill>
        <p:spPr bwMode="auto">
          <a:xfrm>
            <a:off x="422341" y="1941662"/>
            <a:ext cx="8244000" cy="3097392"/>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endParaRPr lang="zh-CN" altLang="en-US"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0242" name="Picture 2"/>
          <p:cNvPicPr>
            <a:picLocks noChangeAspect="1" noChangeArrowheads="1"/>
          </p:cNvPicPr>
          <p:nvPr/>
        </p:nvPicPr>
        <p:blipFill>
          <a:blip r:embed="rId3"/>
          <a:srcRect/>
          <a:stretch>
            <a:fillRect/>
          </a:stretch>
        </p:blipFill>
        <p:spPr bwMode="auto">
          <a:xfrm>
            <a:off x="414894" y="1891783"/>
            <a:ext cx="8316000" cy="3756063"/>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9" name="矩形 8"/>
          <p:cNvSpPr/>
          <p:nvPr/>
        </p:nvSpPr>
        <p:spPr>
          <a:xfrm>
            <a:off x="5079973" y="2725644"/>
            <a:ext cx="1005403" cy="338554"/>
          </a:xfrm>
          <a:prstGeom prst="rect">
            <a:avLst/>
          </a:prstGeom>
        </p:spPr>
        <p:txBody>
          <a:bodyPr wrap="none">
            <a:spAutoFit/>
          </a:bodyPr>
          <a:lstStyle/>
          <a:p>
            <a:r>
              <a:rPr lang="zh-CN" altLang="en-US" sz="1600" dirty="0" smtClean="0">
                <a:solidFill>
                  <a:srgbClr val="C00000"/>
                </a:solidFill>
                <a:latin typeface="微软雅黑" pitchFamily="34" charset="-122"/>
                <a:ea typeface="微软雅黑" pitchFamily="34" charset="-122"/>
              </a:rPr>
              <a:t>距离度量</a:t>
            </a:r>
            <a:endParaRPr lang="zh-CN" altLang="en-US" sz="1600" dirty="0">
              <a:solidFill>
                <a:srgbClr val="C00000"/>
              </a:solidFill>
              <a:latin typeface="微软雅黑" pitchFamily="34" charset="-122"/>
              <a:ea typeface="微软雅黑" pitchFamily="34" charset="-122"/>
            </a:endParaRPr>
          </a:p>
        </p:txBody>
      </p:sp>
      <p:pic>
        <p:nvPicPr>
          <p:cNvPr id="10243" name="Picture 3"/>
          <p:cNvPicPr>
            <a:picLocks noChangeAspect="1" noChangeArrowheads="1"/>
          </p:cNvPicPr>
          <p:nvPr/>
        </p:nvPicPr>
        <p:blipFill>
          <a:blip r:embed="rId4"/>
          <a:srcRect/>
          <a:stretch>
            <a:fillRect/>
          </a:stretch>
        </p:blipFill>
        <p:spPr bwMode="auto">
          <a:xfrm>
            <a:off x="5468143" y="4199267"/>
            <a:ext cx="2959848" cy="301198"/>
          </a:xfrm>
          <a:prstGeom prst="rect">
            <a:avLst/>
          </a:prstGeom>
          <a:noFill/>
          <a:ln w="9525">
            <a:noFill/>
            <a:miter lim="800000"/>
            <a:headEnd/>
            <a:tailEnd/>
          </a:ln>
          <a:effectLst/>
        </p:spPr>
      </p:pic>
      <p:cxnSp>
        <p:nvCxnSpPr>
          <p:cNvPr id="14" name="直接连接符 13"/>
          <p:cNvCxnSpPr/>
          <p:nvPr/>
        </p:nvCxnSpPr>
        <p:spPr>
          <a:xfrm>
            <a:off x="4917057" y="3519577"/>
            <a:ext cx="145786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383548" y="3528205"/>
            <a:ext cx="612476" cy="612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98202" y="4503317"/>
            <a:ext cx="3778369" cy="276999"/>
          </a:xfrm>
          <a:prstGeom prst="rect">
            <a:avLst/>
          </a:prstGeom>
        </p:spPr>
        <p:txBody>
          <a:bodyPr wrap="square">
            <a:spAutoFit/>
          </a:bodyPr>
          <a:lstStyle/>
          <a:p>
            <a:r>
              <a:rPr lang="en-US" altLang="zh-CN" sz="1200" dirty="0" smtClean="0">
                <a:latin typeface="微软雅黑 Light" pitchFamily="34" charset="-122"/>
                <a:ea typeface="微软雅黑 Light" pitchFamily="34" charset="-122"/>
                <a:hlinkClick r:id="rId5"/>
              </a:rPr>
              <a:t>https://scikit-learn.org/stable/modules/classes.html</a:t>
            </a:r>
            <a:endParaRPr lang="zh-CN" altLang="en-US" sz="1200" dirty="0">
              <a:latin typeface="微软雅黑 Light" pitchFamily="34" charset="-122"/>
              <a:ea typeface="微软雅黑 Light"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endParaRPr lang="zh-CN" altLang="en-US"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1266" name="Picture 2"/>
          <p:cNvPicPr>
            <a:picLocks noChangeAspect="1" noChangeArrowheads="1"/>
          </p:cNvPicPr>
          <p:nvPr/>
        </p:nvPicPr>
        <p:blipFill>
          <a:blip r:embed="rId3"/>
          <a:srcRect/>
          <a:stretch>
            <a:fillRect/>
          </a:stretch>
        </p:blipFill>
        <p:spPr bwMode="auto">
          <a:xfrm>
            <a:off x="310461" y="1855938"/>
            <a:ext cx="8504237" cy="2990850"/>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890" name="组合 46"/>
          <p:cNvGrpSpPr>
            <a:grpSpLocks/>
          </p:cNvGrpSpPr>
          <p:nvPr/>
        </p:nvGrpSpPr>
        <p:grpSpPr bwMode="auto">
          <a:xfrm>
            <a:off x="2" y="284165"/>
            <a:ext cx="1692275" cy="530225"/>
            <a:chOff x="0" y="0"/>
            <a:chExt cx="1692275" cy="529772"/>
          </a:xfrm>
        </p:grpSpPr>
        <p:sp>
          <p:nvSpPr>
            <p:cNvPr id="37892" name="矩形 16"/>
            <p:cNvSpPr>
              <a:spLocks noChangeArrowheads="1"/>
            </p:cNvSpPr>
            <p:nvPr/>
          </p:nvSpPr>
          <p:spPr bwMode="auto">
            <a:xfrm>
              <a:off x="0" y="0"/>
              <a:ext cx="1511300" cy="529772"/>
            </a:xfrm>
            <a:prstGeom prst="rect">
              <a:avLst/>
            </a:prstGeom>
            <a:solidFill>
              <a:srgbClr val="C00000"/>
            </a:solidFill>
            <a:ln w="9525">
              <a:noFill/>
              <a:miter lim="800000"/>
              <a:headEnd/>
              <a:tailEnd/>
            </a:ln>
          </p:spPr>
          <p:txBody>
            <a:bodyPr anchor="ctr"/>
            <a:lstStyle/>
            <a:p>
              <a:pPr algn="ctr" eaLnBrk="1" hangingPunct="1"/>
              <a:r>
                <a:rPr lang="zh-CN" altLang="en-US" sz="2400" b="1">
                  <a:solidFill>
                    <a:schemeClr val="bg1"/>
                  </a:solidFill>
                  <a:ea typeface="微软雅黑" pitchFamily="34" charset="-122"/>
                  <a:sym typeface="Arial" charset="0"/>
                </a:rPr>
                <a:t>目录</a:t>
              </a:r>
            </a:p>
          </p:txBody>
        </p:sp>
        <p:sp>
          <p:nvSpPr>
            <p:cNvPr id="37893" name="矩形 17"/>
            <p:cNvSpPr>
              <a:spLocks noChangeArrowheads="1"/>
            </p:cNvSpPr>
            <p:nvPr/>
          </p:nvSpPr>
          <p:spPr bwMode="auto">
            <a:xfrm>
              <a:off x="1577975" y="0"/>
              <a:ext cx="114300" cy="529772"/>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grpSp>
      <p:sp>
        <p:nvSpPr>
          <p:cNvPr id="37891" name="矩形 19"/>
          <p:cNvSpPr>
            <a:spLocks noChangeArrowheads="1"/>
          </p:cNvSpPr>
          <p:nvPr/>
        </p:nvSpPr>
        <p:spPr bwMode="auto">
          <a:xfrm>
            <a:off x="1397000" y="1439864"/>
            <a:ext cx="7315200" cy="4040187"/>
          </a:xfrm>
          <a:prstGeom prst="rect">
            <a:avLst/>
          </a:prstGeom>
          <a:noFill/>
          <a:ln w="9525">
            <a:noFill/>
            <a:miter lim="800000"/>
            <a:headEnd/>
            <a:tailEnd/>
          </a:ln>
        </p:spPr>
        <p:txBody>
          <a:bodyPr/>
          <a:lstStyle/>
          <a:p>
            <a:pPr indent="446088" eaLnBrk="1" hangingPunct="1">
              <a:lnSpc>
                <a:spcPct val="130000"/>
              </a:lnSpc>
              <a:buFont typeface="Wingdings" pitchFamily="2" charset="2"/>
              <a:buChar char="l"/>
            </a:pPr>
            <a:r>
              <a:rPr lang="en-US" altLang="zh-CN" sz="2800" b="1" dirty="0" smtClean="0">
                <a:solidFill>
                  <a:srgbClr val="C00000"/>
                </a:solidFill>
                <a:ea typeface="微软雅黑" pitchFamily="34" charset="-122"/>
                <a:sym typeface="Arial" charset="0"/>
              </a:rPr>
              <a:t>K</a:t>
            </a:r>
            <a:r>
              <a:rPr lang="zh-CN" altLang="en-US" sz="2800" b="1" dirty="0" smtClean="0">
                <a:solidFill>
                  <a:srgbClr val="C00000"/>
                </a:solidFill>
                <a:ea typeface="微软雅黑" pitchFamily="34" charset="-122"/>
                <a:sym typeface="Arial" charset="0"/>
              </a:rPr>
              <a:t>近邻方法</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距离度量</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en-US" altLang="zh-CN" sz="2800" b="1" dirty="0" smtClean="0">
                <a:solidFill>
                  <a:srgbClr val="C00000"/>
                </a:solidFill>
                <a:ea typeface="微软雅黑" pitchFamily="34" charset="-122"/>
                <a:sym typeface="Arial" charset="0"/>
              </a:rPr>
              <a:t>K</a:t>
            </a:r>
            <a:r>
              <a:rPr lang="zh-CN" altLang="en-US" sz="2800" b="1" dirty="0" smtClean="0">
                <a:solidFill>
                  <a:srgbClr val="C00000"/>
                </a:solidFill>
                <a:ea typeface="微软雅黑" pitchFamily="34" charset="-122"/>
                <a:sym typeface="Arial" charset="0"/>
              </a:rPr>
              <a:t>值选择</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决策规则</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en-US" altLang="zh-CN" sz="2800" b="1" dirty="0" smtClean="0">
                <a:solidFill>
                  <a:srgbClr val="C00000"/>
                </a:solidFill>
                <a:ea typeface="微软雅黑" pitchFamily="34" charset="-122"/>
                <a:sym typeface="Arial" charset="0"/>
              </a:rPr>
              <a:t>KNN</a:t>
            </a:r>
            <a:r>
              <a:rPr lang="zh-CN" altLang="en-US" sz="2800" b="1" dirty="0" smtClean="0">
                <a:solidFill>
                  <a:srgbClr val="C00000"/>
                </a:solidFill>
                <a:ea typeface="微软雅黑" pitchFamily="34" charset="-122"/>
                <a:sym typeface="Arial" charset="0"/>
              </a:rPr>
              <a:t>分类器</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案例分析</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endParaRPr lang="zh-CN" altLang="en-US" sz="2800" b="1" dirty="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endParaRPr lang="en-US" sz="2800" b="1" dirty="0">
              <a:solidFill>
                <a:srgbClr val="C00000"/>
              </a:solidFill>
              <a:ea typeface="微软雅黑" pitchFamily="34" charset="-122"/>
              <a:sym typeface="Arial"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6257" name="Rectangle 1"/>
          <p:cNvSpPr>
            <a:spLocks noChangeArrowheads="1"/>
          </p:cNvSpPr>
          <p:nvPr/>
        </p:nvSpPr>
        <p:spPr bwMode="auto">
          <a:xfrm>
            <a:off x="451821" y="1017534"/>
            <a:ext cx="8112316" cy="6387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400" dirty="0" smtClean="0">
              <a:latin typeface="微软雅黑" pitchFamily="34" charset="-122"/>
              <a:ea typeface="微软雅黑" pitchFamily="34" charset="-122"/>
              <a:cs typeface="宋体" pitchFamily="2" charset="-122"/>
            </a:endParaRPr>
          </a:p>
        </p:txBody>
      </p:sp>
      <p:pic>
        <p:nvPicPr>
          <p:cNvPr id="12290" name="Picture 2"/>
          <p:cNvPicPr>
            <a:picLocks noChangeAspect="1" noChangeArrowheads="1"/>
          </p:cNvPicPr>
          <p:nvPr/>
        </p:nvPicPr>
        <p:blipFill>
          <a:blip r:embed="rId3"/>
          <a:srcRect/>
          <a:stretch>
            <a:fillRect/>
          </a:stretch>
        </p:blipFill>
        <p:spPr bwMode="auto">
          <a:xfrm>
            <a:off x="316387" y="1942728"/>
            <a:ext cx="8496000" cy="2497486"/>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pic>
        <p:nvPicPr>
          <p:cNvPr id="13314" name="Picture 2"/>
          <p:cNvPicPr>
            <a:picLocks noChangeAspect="1" noChangeArrowheads="1"/>
          </p:cNvPicPr>
          <p:nvPr/>
        </p:nvPicPr>
        <p:blipFill>
          <a:blip r:embed="rId3"/>
          <a:srcRect/>
          <a:stretch>
            <a:fillRect/>
          </a:stretch>
        </p:blipFill>
        <p:spPr bwMode="auto">
          <a:xfrm>
            <a:off x="336699" y="1716316"/>
            <a:ext cx="8424000" cy="2619939"/>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2" name="Rectangle 1"/>
          <p:cNvSpPr>
            <a:spLocks noChangeArrowheads="1"/>
          </p:cNvSpPr>
          <p:nvPr/>
        </p:nvSpPr>
        <p:spPr bwMode="auto">
          <a:xfrm>
            <a:off x="451821" y="1017534"/>
            <a:ext cx="8112316" cy="6387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400" dirty="0" smtClean="0">
              <a:latin typeface="微软雅黑" pitchFamily="34" charset="-122"/>
              <a:ea typeface="微软雅黑" pitchFamily="34" charset="-122"/>
              <a:cs typeface="宋体" pitchFamily="2" charset="-122"/>
            </a:endParaRPr>
          </a:p>
        </p:txBody>
      </p:sp>
      <p:pic>
        <p:nvPicPr>
          <p:cNvPr id="14338" name="Picture 2"/>
          <p:cNvPicPr>
            <a:picLocks noChangeAspect="1" noChangeArrowheads="1"/>
          </p:cNvPicPr>
          <p:nvPr/>
        </p:nvPicPr>
        <p:blipFill>
          <a:blip r:embed="rId4"/>
          <a:srcRect/>
          <a:stretch>
            <a:fillRect/>
          </a:stretch>
        </p:blipFill>
        <p:spPr bwMode="auto">
          <a:xfrm>
            <a:off x="336699" y="4475401"/>
            <a:ext cx="8424000" cy="2075036"/>
          </a:xfrm>
          <a:prstGeom prst="rect">
            <a:avLst/>
          </a:prstGeom>
          <a:ln>
            <a:headEnd/>
            <a:tailEnd/>
          </a:ln>
        </p:spPr>
        <p:style>
          <a:lnRef idx="2">
            <a:schemeClr val="accent1"/>
          </a:lnRef>
          <a:fillRef idx="1">
            <a:schemeClr val="lt1"/>
          </a:fillRef>
          <a:effectRef idx="0">
            <a:schemeClr val="accent1"/>
          </a:effectRef>
          <a:fontRef idx="minor">
            <a:schemeClr val="dk1"/>
          </a:fontRef>
        </p:style>
      </p:pic>
      <p:cxnSp>
        <p:nvCxnSpPr>
          <p:cNvPr id="13" name="直接连接符 12"/>
          <p:cNvCxnSpPr/>
          <p:nvPr/>
        </p:nvCxnSpPr>
        <p:spPr>
          <a:xfrm>
            <a:off x="526211" y="2631057"/>
            <a:ext cx="4244197"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7200" y="5244861"/>
            <a:ext cx="2988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 name="Rectangle 1"/>
          <p:cNvSpPr>
            <a:spLocks noChangeArrowheads="1"/>
          </p:cNvSpPr>
          <p:nvPr/>
        </p:nvSpPr>
        <p:spPr bwMode="auto">
          <a:xfrm>
            <a:off x="451821" y="1017534"/>
            <a:ext cx="8112316" cy="6387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400" dirty="0" smtClean="0">
              <a:latin typeface="微软雅黑" pitchFamily="34" charset="-122"/>
              <a:ea typeface="微软雅黑" pitchFamily="34" charset="-122"/>
              <a:cs typeface="宋体" pitchFamily="2" charset="-122"/>
            </a:endParaRPr>
          </a:p>
        </p:txBody>
      </p:sp>
      <p:pic>
        <p:nvPicPr>
          <p:cNvPr id="10" name="Picture 3"/>
          <p:cNvPicPr>
            <a:picLocks noChangeAspect="1" noChangeArrowheads="1"/>
          </p:cNvPicPr>
          <p:nvPr/>
        </p:nvPicPr>
        <p:blipFill>
          <a:blip r:embed="rId3"/>
          <a:srcRect/>
          <a:stretch>
            <a:fillRect/>
          </a:stretch>
        </p:blipFill>
        <p:spPr bwMode="auto">
          <a:xfrm>
            <a:off x="1984279" y="4436585"/>
            <a:ext cx="5156601" cy="2007348"/>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5362" name="Picture 2"/>
          <p:cNvPicPr>
            <a:picLocks noChangeAspect="1" noChangeArrowheads="1"/>
          </p:cNvPicPr>
          <p:nvPr/>
        </p:nvPicPr>
        <p:blipFill>
          <a:blip r:embed="rId4"/>
          <a:srcRect/>
          <a:stretch>
            <a:fillRect/>
          </a:stretch>
        </p:blipFill>
        <p:spPr bwMode="auto">
          <a:xfrm>
            <a:off x="410473" y="1896644"/>
            <a:ext cx="8304213" cy="2219325"/>
          </a:xfrm>
          <a:prstGeom prst="rect">
            <a:avLst/>
          </a:prstGeom>
          <a:ln>
            <a:headEnd/>
            <a:tailEnd/>
          </a:ln>
        </p:spPr>
        <p:style>
          <a:lnRef idx="2">
            <a:schemeClr val="accent1"/>
          </a:lnRef>
          <a:fillRef idx="1">
            <a:schemeClr val="lt1"/>
          </a:fillRef>
          <a:effectRef idx="0">
            <a:schemeClr val="accent1"/>
          </a:effectRef>
          <a:fontRef idx="minor">
            <a:schemeClr val="dk1"/>
          </a:fontRef>
        </p:style>
      </p:pic>
      <p:cxnSp>
        <p:nvCxnSpPr>
          <p:cNvPr id="12" name="直接连接符 11"/>
          <p:cNvCxnSpPr/>
          <p:nvPr/>
        </p:nvCxnSpPr>
        <p:spPr>
          <a:xfrm>
            <a:off x="526211" y="2631057"/>
            <a:ext cx="2984740" cy="111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 name="Rectangle 1"/>
          <p:cNvSpPr>
            <a:spLocks noChangeArrowheads="1"/>
          </p:cNvSpPr>
          <p:nvPr/>
        </p:nvSpPr>
        <p:spPr bwMode="auto">
          <a:xfrm>
            <a:off x="451821" y="1017534"/>
            <a:ext cx="8112316" cy="6387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400" dirty="0" smtClean="0">
              <a:latin typeface="微软雅黑" pitchFamily="34" charset="-122"/>
              <a:ea typeface="微软雅黑" pitchFamily="34" charset="-122"/>
              <a:cs typeface="宋体" pitchFamily="2" charset="-122"/>
            </a:endParaRPr>
          </a:p>
        </p:txBody>
      </p:sp>
      <p:pic>
        <p:nvPicPr>
          <p:cNvPr id="16386" name="Picture 2"/>
          <p:cNvPicPr>
            <a:picLocks noChangeAspect="1" noChangeArrowheads="1"/>
          </p:cNvPicPr>
          <p:nvPr/>
        </p:nvPicPr>
        <p:blipFill>
          <a:blip r:embed="rId3"/>
          <a:srcRect/>
          <a:stretch>
            <a:fillRect/>
          </a:stretch>
        </p:blipFill>
        <p:spPr bwMode="auto">
          <a:xfrm>
            <a:off x="318189" y="1802651"/>
            <a:ext cx="8523287" cy="4029075"/>
          </a:xfrm>
          <a:prstGeom prst="rect">
            <a:avLst/>
          </a:prstGeom>
          <a:ln>
            <a:headEnd/>
            <a:tailEnd/>
          </a:ln>
        </p:spPr>
        <p:style>
          <a:lnRef idx="2">
            <a:schemeClr val="accent1"/>
          </a:lnRef>
          <a:fillRef idx="1">
            <a:schemeClr val="lt1"/>
          </a:fillRef>
          <a:effectRef idx="0">
            <a:schemeClr val="accent1"/>
          </a:effectRef>
          <a:fontRef idx="minor">
            <a:schemeClr val="dk1"/>
          </a:fontRef>
        </p:style>
      </p:pic>
      <p:cxnSp>
        <p:nvCxnSpPr>
          <p:cNvPr id="12" name="直接连接符 11"/>
          <p:cNvCxnSpPr/>
          <p:nvPr/>
        </p:nvCxnSpPr>
        <p:spPr>
          <a:xfrm flipV="1">
            <a:off x="465829" y="2533808"/>
            <a:ext cx="6314533" cy="236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6257" name="Rectangle 1"/>
          <p:cNvSpPr>
            <a:spLocks noChangeArrowheads="1"/>
          </p:cNvSpPr>
          <p:nvPr/>
        </p:nvSpPr>
        <p:spPr bwMode="auto">
          <a:xfrm>
            <a:off x="451821" y="1017534"/>
            <a:ext cx="8112316" cy="690496"/>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例子</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7410" name="Picture 2"/>
          <p:cNvPicPr>
            <a:picLocks noChangeAspect="1" noChangeArrowheads="1"/>
          </p:cNvPicPr>
          <p:nvPr/>
        </p:nvPicPr>
        <p:blipFill>
          <a:blip r:embed="rId3"/>
          <a:srcRect/>
          <a:stretch>
            <a:fillRect/>
          </a:stretch>
        </p:blipFill>
        <p:spPr bwMode="auto">
          <a:xfrm>
            <a:off x="647431" y="3570253"/>
            <a:ext cx="7761287" cy="19431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7411" name="Picture 3"/>
          <p:cNvPicPr>
            <a:picLocks noChangeAspect="1" noChangeArrowheads="1"/>
          </p:cNvPicPr>
          <p:nvPr/>
        </p:nvPicPr>
        <p:blipFill>
          <a:blip r:embed="rId4"/>
          <a:srcRect/>
          <a:stretch>
            <a:fillRect/>
          </a:stretch>
        </p:blipFill>
        <p:spPr bwMode="auto">
          <a:xfrm>
            <a:off x="1565799" y="1999886"/>
            <a:ext cx="5924550" cy="1219200"/>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11" name="矩形 10"/>
          <p:cNvSpPr/>
          <p:nvPr/>
        </p:nvSpPr>
        <p:spPr>
          <a:xfrm>
            <a:off x="5041272" y="5823632"/>
            <a:ext cx="1184940" cy="369332"/>
          </a:xfrm>
          <a:prstGeom prst="rect">
            <a:avLst/>
          </a:prstGeom>
        </p:spPr>
        <p:txBody>
          <a:bodyPr wrap="none">
            <a:spAutoFit/>
          </a:bodyPr>
          <a:lstStyle/>
          <a:p>
            <a:r>
              <a:rPr lang="en-US" altLang="zh-CN" dirty="0" err="1" smtClean="0">
                <a:latin typeface="微软雅黑 Light" pitchFamily="34" charset="-122"/>
                <a:ea typeface="微软雅黑 Light" pitchFamily="34" charset="-122"/>
              </a:rPr>
              <a:t>neigh_ind</a:t>
            </a:r>
            <a:endParaRPr lang="zh-CN" altLang="en-US" dirty="0">
              <a:latin typeface="微软雅黑 Light" pitchFamily="34" charset="-122"/>
              <a:ea typeface="微软雅黑 Light" pitchFamily="34" charset="-122"/>
            </a:endParaRPr>
          </a:p>
        </p:txBody>
      </p:sp>
      <p:sp>
        <p:nvSpPr>
          <p:cNvPr id="12" name="矩形 11"/>
          <p:cNvSpPr/>
          <p:nvPr/>
        </p:nvSpPr>
        <p:spPr>
          <a:xfrm>
            <a:off x="1901245" y="5823632"/>
            <a:ext cx="1236236" cy="369332"/>
          </a:xfrm>
          <a:prstGeom prst="rect">
            <a:avLst/>
          </a:prstGeom>
        </p:spPr>
        <p:txBody>
          <a:bodyPr wrap="none">
            <a:spAutoFit/>
          </a:bodyPr>
          <a:lstStyle/>
          <a:p>
            <a:r>
              <a:rPr lang="en-US" altLang="zh-CN" dirty="0" err="1" smtClean="0">
                <a:latin typeface="微软雅黑 Light" pitchFamily="34" charset="-122"/>
                <a:ea typeface="微软雅黑 Light" pitchFamily="34" charset="-122"/>
              </a:rPr>
              <a:t>neigh_dist</a:t>
            </a:r>
            <a:endParaRPr lang="zh-CN" altLang="en-US" dirty="0">
              <a:latin typeface="微软雅黑 Light" pitchFamily="34" charset="-122"/>
              <a:ea typeface="微软雅黑 Light" pitchFamily="34" charset="-122"/>
            </a:endParaRPr>
          </a:p>
        </p:txBody>
      </p:sp>
      <p:cxnSp>
        <p:nvCxnSpPr>
          <p:cNvPr id="14" name="直接箭头连接符 13"/>
          <p:cNvCxnSpPr>
            <a:stCxn id="12" idx="0"/>
          </p:cNvCxnSpPr>
          <p:nvPr/>
        </p:nvCxnSpPr>
        <p:spPr>
          <a:xfrm rot="5400000" flipH="1" flipV="1">
            <a:off x="2432474" y="5556039"/>
            <a:ext cx="354483" cy="180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5400000" flipH="1" flipV="1">
            <a:off x="5559724" y="5525219"/>
            <a:ext cx="370936" cy="207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KNN</a:t>
            </a:r>
            <a:r>
              <a:rPr lang="zh-CN" altLang="en-US" sz="2400" b="1" dirty="0" smtClean="0">
                <a:solidFill>
                  <a:schemeClr val="bg1"/>
                </a:solidFill>
                <a:ea typeface="微软雅黑" pitchFamily="34" charset="-122"/>
              </a:rPr>
              <a:t>分类</a:t>
            </a:r>
          </a:p>
        </p:txBody>
      </p:sp>
      <p:sp>
        <p:nvSpPr>
          <p:cNvPr id="9" name="Rectangle 1"/>
          <p:cNvSpPr>
            <a:spLocks noChangeArrowheads="1"/>
          </p:cNvSpPr>
          <p:nvPr/>
        </p:nvSpPr>
        <p:spPr bwMode="auto">
          <a:xfrm>
            <a:off x="451821" y="1017534"/>
            <a:ext cx="8112316" cy="6387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en-US" altLang="zh-CN" sz="2800" b="1" dirty="0" err="1" smtClean="0">
                <a:solidFill>
                  <a:srgbClr val="C00000"/>
                </a:solidFill>
                <a:latin typeface="微软雅黑" pitchFamily="34" charset="-122"/>
                <a:ea typeface="微软雅黑" pitchFamily="34" charset="-122"/>
                <a:cs typeface="Adobe Gurmukhi" pitchFamily="50" charset="0"/>
              </a:rPr>
              <a:t>sklearn.neighbors.KNeighborsClassifier</a:t>
            </a:r>
            <a:endParaRPr lang="en-US" altLang="zh-CN" sz="2400" dirty="0" smtClean="0">
              <a:latin typeface="微软雅黑" pitchFamily="34" charset="-122"/>
              <a:ea typeface="微软雅黑" pitchFamily="34" charset="-122"/>
              <a:cs typeface="宋体" pitchFamily="2" charset="-122"/>
            </a:endParaRPr>
          </a:p>
        </p:txBody>
      </p:sp>
      <p:pic>
        <p:nvPicPr>
          <p:cNvPr id="18434" name="Picture 2"/>
          <p:cNvPicPr>
            <a:picLocks noChangeAspect="1" noChangeArrowheads="1"/>
          </p:cNvPicPr>
          <p:nvPr/>
        </p:nvPicPr>
        <p:blipFill>
          <a:blip r:embed="rId3"/>
          <a:srcRect/>
          <a:stretch>
            <a:fillRect/>
          </a:stretch>
        </p:blipFill>
        <p:spPr bwMode="auto">
          <a:xfrm>
            <a:off x="233363" y="1782795"/>
            <a:ext cx="8675687" cy="3810000"/>
          </a:xfrm>
          <a:prstGeom prst="rect">
            <a:avLst/>
          </a:prstGeom>
          <a:ln>
            <a:headEnd/>
            <a:tailEnd/>
          </a:ln>
        </p:spPr>
        <p:style>
          <a:lnRef idx="2">
            <a:schemeClr val="accent1"/>
          </a:lnRef>
          <a:fillRef idx="1">
            <a:schemeClr val="lt1"/>
          </a:fillRef>
          <a:effectRef idx="0">
            <a:schemeClr val="accent1"/>
          </a:effectRef>
          <a:fontRef idx="minor">
            <a:schemeClr val="dk1"/>
          </a:fontRef>
        </p:style>
      </p:pic>
      <p:cxnSp>
        <p:nvCxnSpPr>
          <p:cNvPr id="12" name="直接连接符 11"/>
          <p:cNvCxnSpPr/>
          <p:nvPr/>
        </p:nvCxnSpPr>
        <p:spPr>
          <a:xfrm flipV="1">
            <a:off x="362317" y="2517476"/>
            <a:ext cx="3856000" cy="144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009674"/>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1. </a:t>
            </a:r>
            <a:r>
              <a:rPr lang="zh-CN" altLang="en-US" sz="2400" dirty="0" smtClean="0">
                <a:latin typeface="微软雅黑" pitchFamily="34" charset="-122"/>
                <a:ea typeface="微软雅黑" pitchFamily="34" charset="-122"/>
                <a:cs typeface="Adobe Gurmukhi" pitchFamily="50" charset="0"/>
              </a:rPr>
              <a:t>导入数据集</a:t>
            </a:r>
          </a:p>
          <a:p>
            <a:pPr>
              <a:lnSpc>
                <a:spcPct val="120000"/>
              </a:lnSpc>
            </a:pP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9458" name="Picture 2"/>
          <p:cNvPicPr>
            <a:picLocks noChangeAspect="1" noChangeArrowheads="1"/>
          </p:cNvPicPr>
          <p:nvPr/>
        </p:nvPicPr>
        <p:blipFill>
          <a:blip r:embed="rId3"/>
          <a:srcRect/>
          <a:stretch>
            <a:fillRect/>
          </a:stretch>
        </p:blipFill>
        <p:spPr bwMode="auto">
          <a:xfrm>
            <a:off x="1893233" y="2026944"/>
            <a:ext cx="5000625" cy="2200275"/>
          </a:xfrm>
          <a:prstGeom prst="rect">
            <a:avLst/>
          </a:prstGeom>
          <a:ln>
            <a:headEnd/>
            <a:tailEnd/>
          </a:ln>
        </p:spPr>
        <p:style>
          <a:lnRef idx="2">
            <a:schemeClr val="accent6"/>
          </a:lnRef>
          <a:fillRef idx="1">
            <a:schemeClr val="lt1"/>
          </a:fillRef>
          <a:effectRef idx="0">
            <a:schemeClr val="accent6"/>
          </a:effectRef>
          <a:fontRef idx="minor">
            <a:schemeClr val="dk1"/>
          </a:fontRef>
        </p:style>
      </p:pic>
      <p:grpSp>
        <p:nvGrpSpPr>
          <p:cNvPr id="15" name="组合 14"/>
          <p:cNvGrpSpPr/>
          <p:nvPr/>
        </p:nvGrpSpPr>
        <p:grpSpPr>
          <a:xfrm>
            <a:off x="1723580" y="4369997"/>
            <a:ext cx="5339931" cy="2362200"/>
            <a:chOff x="1723396" y="4369997"/>
            <a:chExt cx="5339931" cy="2362200"/>
          </a:xfrm>
        </p:grpSpPr>
        <p:pic>
          <p:nvPicPr>
            <p:cNvPr id="19461" name="Picture 5"/>
            <p:cNvPicPr>
              <a:picLocks noChangeAspect="1" noChangeArrowheads="1"/>
            </p:cNvPicPr>
            <p:nvPr/>
          </p:nvPicPr>
          <p:blipFill>
            <a:blip r:embed="rId4"/>
            <a:srcRect/>
            <a:stretch>
              <a:fillRect/>
            </a:stretch>
          </p:blipFill>
          <p:spPr bwMode="auto">
            <a:xfrm>
              <a:off x="5910802" y="4369997"/>
              <a:ext cx="1152525" cy="23622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9462" name="Picture 6"/>
            <p:cNvPicPr>
              <a:picLocks noChangeAspect="1" noChangeArrowheads="1"/>
            </p:cNvPicPr>
            <p:nvPr/>
          </p:nvPicPr>
          <p:blipFill>
            <a:blip r:embed="rId5"/>
            <a:srcRect/>
            <a:stretch>
              <a:fillRect/>
            </a:stretch>
          </p:blipFill>
          <p:spPr bwMode="auto">
            <a:xfrm>
              <a:off x="1723396" y="4389047"/>
              <a:ext cx="3971925" cy="2324100"/>
            </a:xfrm>
            <a:prstGeom prst="rect">
              <a:avLst/>
            </a:prstGeom>
            <a:ln>
              <a:headEnd/>
              <a:tailEnd/>
            </a:ln>
          </p:spPr>
          <p:style>
            <a:lnRef idx="2">
              <a:schemeClr val="accent6"/>
            </a:lnRef>
            <a:fillRef idx="1">
              <a:schemeClr val="lt1"/>
            </a:fillRef>
            <a:effectRef idx="0">
              <a:schemeClr val="accent6"/>
            </a:effectRef>
            <a:fontRef idx="minor">
              <a:schemeClr val="dk1"/>
            </a:fontRef>
          </p:style>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2070723"/>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2. </a:t>
            </a:r>
            <a:r>
              <a:rPr lang="zh-CN" altLang="en-US" sz="2400" dirty="0" smtClean="0">
                <a:latin typeface="微软雅黑" pitchFamily="34" charset="-122"/>
                <a:ea typeface="微软雅黑" pitchFamily="34" charset="-122"/>
                <a:cs typeface="Adobe Gurmukhi" pitchFamily="50" charset="0"/>
              </a:rPr>
              <a:t>数据预处理</a:t>
            </a:r>
          </a:p>
          <a:p>
            <a:pPr marL="457200" indent="-457200" eaLnBrk="1" hangingPunct="1">
              <a:lnSpc>
                <a:spcPct val="120000"/>
              </a:lnSpc>
              <a:buFont typeface="Arial" pitchFamily="34" charset="0"/>
              <a:buChar char="•"/>
            </a:pPr>
            <a:r>
              <a:rPr lang="en-US" altLang="zh-CN" sz="2000" dirty="0" smtClean="0">
                <a:latin typeface="微软雅黑" pitchFamily="34" charset="-122"/>
                <a:ea typeface="微软雅黑" pitchFamily="34" charset="-122"/>
                <a:cs typeface="宋体" pitchFamily="2" charset="-122"/>
              </a:rPr>
              <a:t>X</a:t>
            </a:r>
            <a:r>
              <a:rPr lang="zh-CN" altLang="en-US" sz="2000" dirty="0" smtClean="0">
                <a:latin typeface="微软雅黑" pitchFamily="34" charset="-122"/>
                <a:ea typeface="微软雅黑" pitchFamily="34" charset="-122"/>
                <a:cs typeface="宋体" pitchFamily="2" charset="-122"/>
              </a:rPr>
              <a:t>的特征值范围相差较大，为了能够得到更好的分类效果，采用特征缩放对数据进行处理</a:t>
            </a:r>
            <a:r>
              <a:rPr lang="en-US" altLang="zh-CN" sz="2000" dirty="0" smtClean="0">
                <a:latin typeface="微软雅黑" pitchFamily="34" charset="-122"/>
                <a:ea typeface="微软雅黑" pitchFamily="34" charset="-122"/>
                <a:cs typeface="宋体" pitchFamily="2" charset="-122"/>
              </a:rPr>
              <a:t>(</a:t>
            </a:r>
            <a:r>
              <a:rPr lang="en-US" altLang="zh-CN" sz="2000" dirty="0" err="1" smtClean="0">
                <a:latin typeface="微软雅黑" pitchFamily="34" charset="-122"/>
                <a:ea typeface="微软雅黑" pitchFamily="34" charset="-122"/>
                <a:cs typeface="宋体" pitchFamily="2" charset="-122"/>
              </a:rPr>
              <a:t>MinMaxScaler</a:t>
            </a:r>
            <a:r>
              <a:rPr lang="en-US" altLang="zh-CN" sz="2000" dirty="0" smtClean="0">
                <a:latin typeface="微软雅黑" pitchFamily="34" charset="-122"/>
                <a:ea typeface="微软雅黑" pitchFamily="34" charset="-122"/>
                <a:cs typeface="宋体" pitchFamily="2" charset="-122"/>
              </a:rPr>
              <a:t>)</a:t>
            </a:r>
            <a:endParaRPr lang="zh-CN" altLang="en-US" sz="2000" dirty="0" smtClean="0">
              <a:latin typeface="微软雅黑" pitchFamily="34" charset="-122"/>
              <a:ea typeface="微软雅黑" pitchFamily="34" charset="-122"/>
              <a:cs typeface="宋体" pitchFamily="2" charset="-122"/>
            </a:endParaRPr>
          </a:p>
          <a:p>
            <a:pPr>
              <a:lnSpc>
                <a:spcPct val="120000"/>
              </a:lnSpc>
            </a:pP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20482" name="Picture 2"/>
          <p:cNvPicPr>
            <a:picLocks noChangeAspect="1" noChangeArrowheads="1"/>
          </p:cNvPicPr>
          <p:nvPr/>
        </p:nvPicPr>
        <p:blipFill>
          <a:blip r:embed="rId3"/>
          <a:srcRect/>
          <a:stretch>
            <a:fillRect/>
          </a:stretch>
        </p:blipFill>
        <p:spPr bwMode="auto">
          <a:xfrm>
            <a:off x="1701201" y="2938459"/>
            <a:ext cx="5448300" cy="9810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0483" name="Picture 3"/>
          <p:cNvPicPr>
            <a:picLocks noChangeAspect="1" noChangeArrowheads="1"/>
          </p:cNvPicPr>
          <p:nvPr/>
        </p:nvPicPr>
        <p:blipFill>
          <a:blip r:embed="rId4"/>
          <a:srcRect/>
          <a:stretch>
            <a:fillRect/>
          </a:stretch>
        </p:blipFill>
        <p:spPr bwMode="auto">
          <a:xfrm>
            <a:off x="2415576" y="4148672"/>
            <a:ext cx="4019550" cy="23907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5"/>
            <a:ext cx="8112316" cy="1475499"/>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3. </a:t>
            </a:r>
            <a:r>
              <a:rPr lang="zh-CN" altLang="en-US" sz="2400" dirty="0" smtClean="0">
                <a:latin typeface="微软雅黑" pitchFamily="34" charset="-122"/>
                <a:ea typeface="微软雅黑" pitchFamily="34" charset="-122"/>
                <a:cs typeface="Adobe Gurmukhi" pitchFamily="50" charset="0"/>
              </a:rPr>
              <a:t>划分训练集和测试集</a:t>
            </a:r>
          </a:p>
          <a:p>
            <a:pPr marL="457200" indent="-457200" eaLnBrk="1" hangingPunct="1">
              <a:lnSpc>
                <a:spcPct val="120000"/>
              </a:lnSpc>
              <a:buFont typeface="Arial" pitchFamily="34" charset="0"/>
              <a:buChar char="•"/>
            </a:pPr>
            <a:r>
              <a:rPr lang="zh-CN" altLang="en-US" sz="2000" dirty="0" smtClean="0">
                <a:latin typeface="微软雅黑" pitchFamily="34" charset="-122"/>
                <a:ea typeface="微软雅黑" pitchFamily="34" charset="-122"/>
                <a:cs typeface="宋体" pitchFamily="2" charset="-122"/>
              </a:rPr>
              <a:t>切割样本数据，可将</a:t>
            </a:r>
            <a:r>
              <a:rPr lang="en-US" altLang="zh-CN" sz="2000" dirty="0" smtClean="0">
                <a:latin typeface="微软雅黑" pitchFamily="34" charset="-122"/>
                <a:ea typeface="微软雅黑" pitchFamily="34" charset="-122"/>
                <a:cs typeface="宋体" pitchFamily="2" charset="-122"/>
              </a:rPr>
              <a:t>X</a:t>
            </a:r>
            <a:r>
              <a:rPr lang="zh-CN" altLang="en-US" sz="2000" dirty="0" smtClean="0">
                <a:latin typeface="微软雅黑" pitchFamily="34" charset="-122"/>
                <a:ea typeface="微软雅黑" pitchFamily="34" charset="-122"/>
                <a:cs typeface="宋体" pitchFamily="2" charset="-122"/>
              </a:rPr>
              <a:t>和</a:t>
            </a:r>
            <a:r>
              <a:rPr lang="en-US" altLang="zh-CN" sz="2000" dirty="0" smtClean="0">
                <a:latin typeface="微软雅黑" pitchFamily="34" charset="-122"/>
                <a:ea typeface="微软雅黑" pitchFamily="34" charset="-122"/>
                <a:cs typeface="宋体" pitchFamily="2" charset="-122"/>
              </a:rPr>
              <a:t>Y</a:t>
            </a:r>
            <a:r>
              <a:rPr lang="zh-CN" altLang="en-US" sz="2000" dirty="0" smtClean="0">
                <a:latin typeface="微软雅黑" pitchFamily="34" charset="-122"/>
                <a:ea typeface="微软雅黑" pitchFamily="34" charset="-122"/>
                <a:cs typeface="宋体" pitchFamily="2" charset="-122"/>
              </a:rPr>
              <a:t>的</a:t>
            </a:r>
            <a:r>
              <a:rPr lang="en-US" altLang="zh-CN" sz="2000" dirty="0" smtClean="0">
                <a:latin typeface="微软雅黑" pitchFamily="34" charset="-122"/>
                <a:ea typeface="微软雅黑" pitchFamily="34" charset="-122"/>
                <a:cs typeface="宋体" pitchFamily="2" charset="-122"/>
              </a:rPr>
              <a:t>30%</a:t>
            </a:r>
            <a:r>
              <a:rPr lang="zh-CN" altLang="en-US" sz="2000" dirty="0" smtClean="0">
                <a:latin typeface="微软雅黑" pitchFamily="34" charset="-122"/>
                <a:ea typeface="微软雅黑" pitchFamily="34" charset="-122"/>
                <a:cs typeface="宋体" pitchFamily="2" charset="-122"/>
              </a:rPr>
              <a:t>作为测试集，</a:t>
            </a:r>
            <a:r>
              <a:rPr lang="en-US" altLang="zh-CN" sz="2000" dirty="0" smtClean="0">
                <a:latin typeface="微软雅黑" pitchFamily="34" charset="-122"/>
                <a:ea typeface="微软雅黑" pitchFamily="34" charset="-122"/>
                <a:cs typeface="宋体" pitchFamily="2" charset="-122"/>
              </a:rPr>
              <a:t>70%</a:t>
            </a:r>
            <a:r>
              <a:rPr lang="zh-CN" altLang="en-US" sz="2000" dirty="0" smtClean="0">
                <a:latin typeface="微软雅黑" pitchFamily="34" charset="-122"/>
                <a:ea typeface="微软雅黑" pitchFamily="34" charset="-122"/>
                <a:cs typeface="宋体" pitchFamily="2" charset="-122"/>
              </a:rPr>
              <a:t>作为训练集</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21506" name="Picture 2"/>
          <p:cNvPicPr>
            <a:picLocks noChangeAspect="1" noChangeArrowheads="1"/>
          </p:cNvPicPr>
          <p:nvPr/>
        </p:nvPicPr>
        <p:blipFill>
          <a:blip r:embed="rId3"/>
          <a:srcRect/>
          <a:stretch>
            <a:fillRect/>
          </a:stretch>
        </p:blipFill>
        <p:spPr bwMode="auto">
          <a:xfrm>
            <a:off x="1142460" y="2793880"/>
            <a:ext cx="6684963" cy="10287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1507" name="Picture 3"/>
          <p:cNvPicPr>
            <a:picLocks noChangeAspect="1" noChangeArrowheads="1"/>
          </p:cNvPicPr>
          <p:nvPr/>
        </p:nvPicPr>
        <p:blipFill>
          <a:blip r:embed="rId4"/>
          <a:srcRect/>
          <a:stretch>
            <a:fillRect/>
          </a:stretch>
        </p:blipFill>
        <p:spPr bwMode="auto">
          <a:xfrm>
            <a:off x="2689479" y="4244915"/>
            <a:ext cx="3590925" cy="190500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531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4.</a:t>
            </a:r>
            <a:r>
              <a:rPr lang="zh-CN" altLang="en-US" sz="2400" dirty="0" smtClean="0">
                <a:latin typeface="微软雅黑" pitchFamily="34" charset="-122"/>
                <a:ea typeface="微软雅黑" pitchFamily="34" charset="-122"/>
                <a:cs typeface="Adobe Gurmukhi" pitchFamily="50" charset="0"/>
              </a:rPr>
              <a:t>训练模型</a:t>
            </a:r>
          </a:p>
          <a:p>
            <a:pPr marL="457200" indent="-457200" eaLnBrk="1" hangingPunct="1">
              <a:lnSpc>
                <a:spcPct val="120000"/>
              </a:lnSpc>
              <a:buFont typeface="Arial" pitchFamily="34" charset="0"/>
              <a:buChar char="•"/>
            </a:pPr>
            <a:r>
              <a:rPr lang="zh-CN" altLang="en-US" sz="2000" dirty="0" smtClean="0">
                <a:latin typeface="微软雅黑" pitchFamily="34" charset="-122"/>
                <a:ea typeface="微软雅黑" pitchFamily="34" charset="-122"/>
                <a:cs typeface="宋体" pitchFamily="2" charset="-122"/>
              </a:rPr>
              <a:t>用</a:t>
            </a:r>
            <a:r>
              <a:rPr lang="en-US" altLang="zh-CN" sz="2000" dirty="0" err="1" smtClean="0">
                <a:latin typeface="微软雅黑" pitchFamily="34" charset="-122"/>
                <a:ea typeface="微软雅黑" pitchFamily="34" charset="-122"/>
                <a:cs typeface="宋体" pitchFamily="2" charset="-122"/>
              </a:rPr>
              <a:t>KNeighborsClassifier</a:t>
            </a:r>
            <a:r>
              <a:rPr lang="zh-CN" altLang="en-US" sz="2000" dirty="0" smtClean="0">
                <a:latin typeface="微软雅黑" pitchFamily="34" charset="-122"/>
                <a:ea typeface="微软雅黑" pitchFamily="34" charset="-122"/>
                <a:cs typeface="宋体" pitchFamily="2" charset="-122"/>
              </a:rPr>
              <a:t>分类器，训练模型</a:t>
            </a:r>
            <a:endParaRPr lang="en-US" altLang="zh-CN" sz="2400" dirty="0" smtClean="0">
              <a:latin typeface="微软雅黑" pitchFamily="34" charset="-122"/>
              <a:ea typeface="微软雅黑" pitchFamily="34" charset="-122"/>
              <a:cs typeface="宋体" pitchFamily="2" charset="-122"/>
            </a:endParaRPr>
          </a:p>
        </p:txBody>
      </p:sp>
      <p:pic>
        <p:nvPicPr>
          <p:cNvPr id="22530" name="Picture 2"/>
          <p:cNvPicPr>
            <a:picLocks noChangeAspect="1" noChangeArrowheads="1"/>
          </p:cNvPicPr>
          <p:nvPr/>
        </p:nvPicPr>
        <p:blipFill>
          <a:blip r:embed="rId3"/>
          <a:srcRect/>
          <a:stretch>
            <a:fillRect/>
          </a:stretch>
        </p:blipFill>
        <p:spPr bwMode="auto">
          <a:xfrm>
            <a:off x="1658622" y="2638602"/>
            <a:ext cx="5876925" cy="10287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2531" name="Picture 3"/>
          <p:cNvPicPr>
            <a:picLocks noChangeAspect="1" noChangeArrowheads="1"/>
          </p:cNvPicPr>
          <p:nvPr/>
        </p:nvPicPr>
        <p:blipFill>
          <a:blip r:embed="rId4"/>
          <a:srcRect/>
          <a:stretch>
            <a:fillRect/>
          </a:stretch>
        </p:blipFill>
        <p:spPr bwMode="auto">
          <a:xfrm>
            <a:off x="387828" y="4116331"/>
            <a:ext cx="8418513" cy="12477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近邻方法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a:t>
            </a:r>
            <a:r>
              <a:rPr lang="zh-CN" altLang="en-US" sz="2800" b="1" dirty="0" smtClean="0">
                <a:solidFill>
                  <a:srgbClr val="C00000"/>
                </a:solidFill>
                <a:latin typeface="微软雅黑" pitchFamily="34" charset="-122"/>
                <a:ea typeface="微软雅黑" pitchFamily="34" charset="-122"/>
                <a:cs typeface="Adobe Gurmukhi" pitchFamily="50" charset="0"/>
              </a:rPr>
              <a:t>近邻</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1026" name="Picture 2"/>
          <p:cNvPicPr>
            <a:picLocks noChangeAspect="1" noChangeArrowheads="1"/>
          </p:cNvPicPr>
          <p:nvPr/>
        </p:nvPicPr>
        <p:blipFill>
          <a:blip r:embed="rId3"/>
          <a:srcRect/>
          <a:stretch>
            <a:fillRect/>
          </a:stretch>
        </p:blipFill>
        <p:spPr bwMode="auto">
          <a:xfrm>
            <a:off x="4888649" y="2076272"/>
            <a:ext cx="3494737" cy="36000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027" name="Picture 3"/>
          <p:cNvPicPr>
            <a:picLocks noChangeAspect="1" noChangeArrowheads="1"/>
          </p:cNvPicPr>
          <p:nvPr/>
        </p:nvPicPr>
        <p:blipFill>
          <a:blip r:embed="rId4"/>
          <a:srcRect/>
          <a:stretch>
            <a:fillRect/>
          </a:stretch>
        </p:blipFill>
        <p:spPr bwMode="auto">
          <a:xfrm>
            <a:off x="637541" y="2076272"/>
            <a:ext cx="3791151" cy="360000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35885"/>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4.</a:t>
            </a:r>
            <a:r>
              <a:rPr lang="zh-CN" altLang="en-US" sz="2400" dirty="0" smtClean="0">
                <a:latin typeface="微软雅黑" pitchFamily="34" charset="-122"/>
                <a:ea typeface="微软雅黑" pitchFamily="34" charset="-122"/>
                <a:cs typeface="Adobe Gurmukhi" pitchFamily="50" charset="0"/>
              </a:rPr>
              <a:t>模型的评估</a:t>
            </a:r>
          </a:p>
          <a:p>
            <a:pPr marL="457200" indent="-457200" eaLnBrk="1" hangingPunct="1">
              <a:buFont typeface="Arial" pitchFamily="34" charset="0"/>
              <a:buChar char="•"/>
            </a:pPr>
            <a:r>
              <a:rPr lang="zh-CN" altLang="en-US" sz="2000" dirty="0" smtClean="0">
                <a:latin typeface="微软雅黑" pitchFamily="34" charset="-122"/>
                <a:ea typeface="微软雅黑" pitchFamily="34" charset="-122"/>
                <a:cs typeface="宋体" pitchFamily="2" charset="-122"/>
              </a:rPr>
              <a:t>使用</a:t>
            </a:r>
            <a:r>
              <a:rPr lang="en-US" altLang="zh-CN" sz="2000" dirty="0" smtClean="0">
                <a:latin typeface="微软雅黑" pitchFamily="34" charset="-122"/>
                <a:ea typeface="微软雅黑" pitchFamily="34" charset="-122"/>
                <a:cs typeface="宋体" pitchFamily="2" charset="-122"/>
              </a:rPr>
              <a:t>score</a:t>
            </a:r>
            <a:r>
              <a:rPr lang="zh-CN" altLang="en-US" sz="2000" dirty="0" smtClean="0">
                <a:latin typeface="微软雅黑" pitchFamily="34" charset="-122"/>
                <a:ea typeface="微软雅黑" pitchFamily="34" charset="-122"/>
                <a:cs typeface="宋体" pitchFamily="2" charset="-122"/>
              </a:rPr>
              <a:t>函数查看模型评分</a:t>
            </a:r>
            <a:endParaRPr lang="en-US" altLang="zh-CN" sz="20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grpSp>
        <p:nvGrpSpPr>
          <p:cNvPr id="11" name="组合 10"/>
          <p:cNvGrpSpPr/>
          <p:nvPr/>
        </p:nvGrpSpPr>
        <p:grpSpPr>
          <a:xfrm>
            <a:off x="614993" y="3295471"/>
            <a:ext cx="4152900" cy="2147619"/>
            <a:chOff x="614993" y="3118987"/>
            <a:chExt cx="4152900" cy="2147619"/>
          </a:xfrm>
        </p:grpSpPr>
        <p:pic>
          <p:nvPicPr>
            <p:cNvPr id="23554" name="Picture 2"/>
            <p:cNvPicPr>
              <a:picLocks noChangeAspect="1" noChangeArrowheads="1"/>
            </p:cNvPicPr>
            <p:nvPr/>
          </p:nvPicPr>
          <p:blipFill>
            <a:blip r:embed="rId3"/>
            <a:srcRect/>
            <a:stretch>
              <a:fillRect/>
            </a:stretch>
          </p:blipFill>
          <p:spPr bwMode="auto">
            <a:xfrm>
              <a:off x="614993" y="3118987"/>
              <a:ext cx="4152900" cy="108585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3555" name="Picture 3"/>
            <p:cNvPicPr>
              <a:picLocks noChangeAspect="1" noChangeArrowheads="1"/>
            </p:cNvPicPr>
            <p:nvPr/>
          </p:nvPicPr>
          <p:blipFill>
            <a:blip r:embed="rId4"/>
            <a:srcRect/>
            <a:stretch>
              <a:fillRect/>
            </a:stretch>
          </p:blipFill>
          <p:spPr bwMode="auto">
            <a:xfrm>
              <a:off x="1086481" y="4714156"/>
              <a:ext cx="3209925" cy="552450"/>
            </a:xfrm>
            <a:prstGeom prst="rect">
              <a:avLst/>
            </a:prstGeom>
            <a:ln>
              <a:headEnd/>
              <a:tailEnd/>
            </a:ln>
          </p:spPr>
          <p:style>
            <a:lnRef idx="2">
              <a:schemeClr val="accent6"/>
            </a:lnRef>
            <a:fillRef idx="1">
              <a:schemeClr val="lt1"/>
            </a:fillRef>
            <a:effectRef idx="0">
              <a:schemeClr val="accent6"/>
            </a:effectRef>
            <a:fontRef idx="minor">
              <a:schemeClr val="dk1"/>
            </a:fontRef>
          </p:style>
        </p:pic>
      </p:grpSp>
      <p:pic>
        <p:nvPicPr>
          <p:cNvPr id="23556" name="Picture 4"/>
          <p:cNvPicPr>
            <a:picLocks noChangeAspect="1" noChangeArrowheads="1"/>
          </p:cNvPicPr>
          <p:nvPr/>
        </p:nvPicPr>
        <p:blipFill>
          <a:blip r:embed="rId5"/>
          <a:srcRect/>
          <a:stretch>
            <a:fillRect/>
          </a:stretch>
        </p:blipFill>
        <p:spPr bwMode="auto">
          <a:xfrm>
            <a:off x="5189057" y="2459518"/>
            <a:ext cx="3286125" cy="381952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656655"/>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5. </a:t>
            </a:r>
            <a:r>
              <a:rPr lang="zh-CN" altLang="en-US" sz="2400" dirty="0" smtClean="0">
                <a:latin typeface="微软雅黑" pitchFamily="34" charset="-122"/>
                <a:ea typeface="微软雅黑" pitchFamily="34" charset="-122"/>
                <a:cs typeface="Adobe Gurmukhi" pitchFamily="50" charset="0"/>
              </a:rPr>
              <a:t>评估报告</a:t>
            </a:r>
          </a:p>
          <a:p>
            <a:pPr marL="457200" indent="-457200" eaLnBrk="1" hangingPunct="1">
              <a:buFont typeface="Arial" pitchFamily="34" charset="0"/>
              <a:buChar char="•"/>
            </a:pPr>
            <a:r>
              <a:rPr lang="zh-CN" altLang="en-US" sz="2000" dirty="0" smtClean="0">
                <a:latin typeface="微软雅黑" pitchFamily="34" charset="-122"/>
                <a:ea typeface="微软雅黑" pitchFamily="34" charset="-122"/>
                <a:cs typeface="宋体" pitchFamily="2" charset="-122"/>
              </a:rPr>
              <a:t>使用</a:t>
            </a:r>
            <a:r>
              <a:rPr lang="en-US" altLang="zh-CN" sz="2000" dirty="0" err="1" smtClean="0">
                <a:latin typeface="微软雅黑" pitchFamily="34" charset="-122"/>
                <a:ea typeface="微软雅黑" pitchFamily="34" charset="-122"/>
                <a:cs typeface="宋体" pitchFamily="2" charset="-122"/>
              </a:rPr>
              <a:t>classification_report</a:t>
            </a:r>
            <a:r>
              <a:rPr lang="en-US" altLang="zh-CN" sz="2000" dirty="0" smtClean="0">
                <a:latin typeface="微软雅黑" pitchFamily="34" charset="-122"/>
                <a:ea typeface="微软雅黑" pitchFamily="34" charset="-122"/>
                <a:cs typeface="宋体" pitchFamily="2" charset="-122"/>
              </a:rPr>
              <a:t>()</a:t>
            </a:r>
            <a:r>
              <a:rPr lang="zh-CN" altLang="en-US" sz="2000" dirty="0" smtClean="0">
                <a:latin typeface="微软雅黑" pitchFamily="34" charset="-122"/>
                <a:ea typeface="微软雅黑" pitchFamily="34" charset="-122"/>
                <a:cs typeface="宋体" pitchFamily="2" charset="-122"/>
              </a:rPr>
              <a:t>查看分类模型的评分报告</a:t>
            </a:r>
            <a:endParaRPr lang="en-US" altLang="zh-CN" sz="2400" dirty="0" smtClean="0">
              <a:latin typeface="微软雅黑" pitchFamily="34" charset="-122"/>
              <a:ea typeface="微软雅黑" pitchFamily="34" charset="-122"/>
              <a:cs typeface="宋体" pitchFamily="2" charset="-122"/>
            </a:endParaRPr>
          </a:p>
        </p:txBody>
      </p:sp>
      <p:pic>
        <p:nvPicPr>
          <p:cNvPr id="1026" name="Picture 2"/>
          <p:cNvPicPr>
            <a:picLocks noChangeAspect="1" noChangeArrowheads="1"/>
          </p:cNvPicPr>
          <p:nvPr/>
        </p:nvPicPr>
        <p:blipFill>
          <a:blip r:embed="rId3"/>
          <a:srcRect/>
          <a:stretch>
            <a:fillRect/>
          </a:stretch>
        </p:blipFill>
        <p:spPr bwMode="auto">
          <a:xfrm>
            <a:off x="1020603" y="4024133"/>
            <a:ext cx="6343650" cy="2105025"/>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1027" name="Picture 3"/>
          <p:cNvPicPr>
            <a:picLocks noChangeAspect="1" noChangeArrowheads="1"/>
          </p:cNvPicPr>
          <p:nvPr/>
        </p:nvPicPr>
        <p:blipFill>
          <a:blip r:embed="rId4"/>
          <a:srcRect/>
          <a:stretch>
            <a:fillRect/>
          </a:stretch>
        </p:blipFill>
        <p:spPr bwMode="auto">
          <a:xfrm>
            <a:off x="1320641" y="2682096"/>
            <a:ext cx="5743575" cy="83820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0959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5.</a:t>
            </a:r>
            <a:r>
              <a:rPr lang="zh-CN" altLang="en-US" sz="2400" dirty="0" smtClean="0">
                <a:latin typeface="微软雅黑" pitchFamily="34" charset="-122"/>
                <a:ea typeface="微软雅黑" pitchFamily="34" charset="-122"/>
                <a:cs typeface="Adobe Gurmukhi" pitchFamily="50" charset="0"/>
              </a:rPr>
              <a:t> 评估报告</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grpSp>
        <p:nvGrpSpPr>
          <p:cNvPr id="16" name="组合 15"/>
          <p:cNvGrpSpPr/>
          <p:nvPr/>
        </p:nvGrpSpPr>
        <p:grpSpPr>
          <a:xfrm>
            <a:off x="5287945" y="2010292"/>
            <a:ext cx="2967487" cy="4140982"/>
            <a:chOff x="1371558" y="2234569"/>
            <a:chExt cx="2967487" cy="4140982"/>
          </a:xfrm>
        </p:grpSpPr>
        <p:sp>
          <p:nvSpPr>
            <p:cNvPr id="12" name="矩形 11"/>
            <p:cNvSpPr/>
            <p:nvPr/>
          </p:nvSpPr>
          <p:spPr>
            <a:xfrm>
              <a:off x="1371558" y="2234569"/>
              <a:ext cx="2691442" cy="923330"/>
            </a:xfrm>
            <a:prstGeom prst="rect">
              <a:avLst/>
            </a:prstGeom>
          </p:spPr>
          <p:txBody>
            <a:bodyPr wrap="square">
              <a:spAutoFit/>
            </a:bodyPr>
            <a:lstStyle/>
            <a:p>
              <a:r>
                <a:rPr lang="en-US" altLang="zh-CN" dirty="0" smtClean="0">
                  <a:latin typeface="微软雅黑 Light" pitchFamily="34" charset="-122"/>
                  <a:ea typeface="微软雅黑 Light" pitchFamily="34" charset="-122"/>
                </a:rPr>
                <a:t>TP</a:t>
              </a:r>
              <a:r>
                <a:rPr lang="zh-CN" altLang="en-US" dirty="0" smtClean="0">
                  <a:latin typeface="微软雅黑 Light" pitchFamily="34" charset="-122"/>
                  <a:ea typeface="微软雅黑 Light" pitchFamily="34" charset="-122"/>
                </a:rPr>
                <a:t>：</a:t>
              </a:r>
              <a:endParaRPr lang="en-US" altLang="zh-CN" dirty="0" smtClean="0">
                <a:latin typeface="微软雅黑 Light" pitchFamily="34" charset="-122"/>
                <a:ea typeface="微软雅黑 Light" pitchFamily="34" charset="-122"/>
              </a:endParaRPr>
            </a:p>
            <a:p>
              <a:r>
                <a:rPr lang="zh-CN" altLang="en-US" dirty="0" smtClean="0">
                  <a:latin typeface="微软雅黑 Light" pitchFamily="34" charset="-122"/>
                  <a:ea typeface="微软雅黑 Light" pitchFamily="34" charset="-122"/>
                </a:rPr>
                <a:t>样本的真实类别是</a:t>
              </a:r>
              <a:r>
                <a:rPr lang="en-US" altLang="zh-CN" dirty="0" smtClean="0">
                  <a:latin typeface="微软雅黑 Light" pitchFamily="34" charset="-122"/>
                  <a:ea typeface="微软雅黑 Light" pitchFamily="34" charset="-122"/>
                </a:rPr>
                <a:t>P</a:t>
              </a:r>
            </a:p>
            <a:p>
              <a:r>
                <a:rPr lang="zh-CN" altLang="en-US" dirty="0" smtClean="0">
                  <a:latin typeface="微软雅黑 Light" pitchFamily="34" charset="-122"/>
                  <a:ea typeface="微软雅黑 Light" pitchFamily="34" charset="-122"/>
                </a:rPr>
                <a:t>模型的预测结果是</a:t>
              </a:r>
              <a:r>
                <a:rPr lang="en-US" altLang="zh-CN" dirty="0" smtClean="0">
                  <a:latin typeface="微软雅黑 Light" pitchFamily="34" charset="-122"/>
                  <a:ea typeface="微软雅黑 Light" pitchFamily="34" charset="-122"/>
                </a:rPr>
                <a:t>P</a:t>
              </a:r>
              <a:endParaRPr lang="zh-CN" altLang="en-US" dirty="0">
                <a:latin typeface="微软雅黑 Light" pitchFamily="34" charset="-122"/>
                <a:ea typeface="微软雅黑 Light" pitchFamily="34" charset="-122"/>
              </a:endParaRPr>
            </a:p>
          </p:txBody>
        </p:sp>
        <p:sp>
          <p:nvSpPr>
            <p:cNvPr id="13" name="矩形 12"/>
            <p:cNvSpPr/>
            <p:nvPr/>
          </p:nvSpPr>
          <p:spPr>
            <a:xfrm>
              <a:off x="1371558" y="3307120"/>
              <a:ext cx="2967487" cy="923330"/>
            </a:xfrm>
            <a:prstGeom prst="rect">
              <a:avLst/>
            </a:prstGeom>
          </p:spPr>
          <p:txBody>
            <a:bodyPr wrap="square">
              <a:spAutoFit/>
            </a:bodyPr>
            <a:lstStyle/>
            <a:p>
              <a:r>
                <a:rPr lang="en-US" altLang="zh-CN" dirty="0" smtClean="0">
                  <a:latin typeface="微软雅黑 Light" pitchFamily="34" charset="-122"/>
                  <a:ea typeface="微软雅黑 Light" pitchFamily="34" charset="-122"/>
                </a:rPr>
                <a:t>FN</a:t>
              </a:r>
              <a:r>
                <a:rPr lang="zh-CN" altLang="en-US" dirty="0" smtClean="0">
                  <a:latin typeface="微软雅黑 Light" pitchFamily="34" charset="-122"/>
                  <a:ea typeface="微软雅黑 Light" pitchFamily="34" charset="-122"/>
                </a:rPr>
                <a:t>：</a:t>
              </a:r>
              <a:endParaRPr lang="en-US" altLang="zh-CN" dirty="0" smtClean="0">
                <a:latin typeface="微软雅黑 Light" pitchFamily="34" charset="-122"/>
                <a:ea typeface="微软雅黑 Light" pitchFamily="34" charset="-122"/>
              </a:endParaRPr>
            </a:p>
            <a:p>
              <a:r>
                <a:rPr lang="zh-CN" altLang="en-US" dirty="0" smtClean="0">
                  <a:latin typeface="微软雅黑 Light" pitchFamily="34" charset="-122"/>
                  <a:ea typeface="微软雅黑 Light" pitchFamily="34" charset="-122"/>
                </a:rPr>
                <a:t>样本的真实类别是</a:t>
              </a:r>
              <a:r>
                <a:rPr lang="en-US" altLang="zh-CN" dirty="0" smtClean="0">
                  <a:latin typeface="微软雅黑 Light" pitchFamily="34" charset="-122"/>
                  <a:ea typeface="微软雅黑 Light" pitchFamily="34" charset="-122"/>
                </a:rPr>
                <a:t>P</a:t>
              </a:r>
            </a:p>
            <a:p>
              <a:r>
                <a:rPr lang="zh-CN" altLang="en-US" dirty="0" smtClean="0">
                  <a:latin typeface="微软雅黑 Light" pitchFamily="34" charset="-122"/>
                  <a:ea typeface="微软雅黑 Light" pitchFamily="34" charset="-122"/>
                </a:rPr>
                <a:t>模型的预测结果是非</a:t>
              </a:r>
              <a:r>
                <a:rPr lang="en-US" altLang="zh-CN" dirty="0" smtClean="0">
                  <a:latin typeface="微软雅黑 Light" pitchFamily="34" charset="-122"/>
                  <a:ea typeface="微软雅黑 Light" pitchFamily="34" charset="-122"/>
                </a:rPr>
                <a:t>P(N)</a:t>
              </a:r>
              <a:endParaRPr lang="zh-CN" altLang="en-US" dirty="0">
                <a:latin typeface="微软雅黑 Light" pitchFamily="34" charset="-122"/>
                <a:ea typeface="微软雅黑 Light" pitchFamily="34" charset="-122"/>
              </a:endParaRPr>
            </a:p>
          </p:txBody>
        </p:sp>
        <p:sp>
          <p:nvSpPr>
            <p:cNvPr id="14" name="矩形 13"/>
            <p:cNvSpPr/>
            <p:nvPr/>
          </p:nvSpPr>
          <p:spPr>
            <a:xfrm>
              <a:off x="1371558" y="4379671"/>
              <a:ext cx="2889897" cy="923330"/>
            </a:xfrm>
            <a:prstGeom prst="rect">
              <a:avLst/>
            </a:prstGeom>
          </p:spPr>
          <p:txBody>
            <a:bodyPr wrap="square">
              <a:spAutoFit/>
            </a:bodyPr>
            <a:lstStyle/>
            <a:p>
              <a:r>
                <a:rPr lang="en-US" altLang="zh-CN" dirty="0" smtClean="0">
                  <a:latin typeface="微软雅黑 Light" pitchFamily="34" charset="-122"/>
                  <a:ea typeface="微软雅黑 Light" pitchFamily="34" charset="-122"/>
                </a:rPr>
                <a:t>FP</a:t>
              </a:r>
              <a:r>
                <a:rPr lang="zh-CN" altLang="en-US" dirty="0" smtClean="0">
                  <a:latin typeface="微软雅黑 Light" pitchFamily="34" charset="-122"/>
                  <a:ea typeface="微软雅黑 Light" pitchFamily="34" charset="-122"/>
                </a:rPr>
                <a:t>：</a:t>
              </a:r>
              <a:endParaRPr lang="en-US" altLang="zh-CN" dirty="0" smtClean="0">
                <a:latin typeface="微软雅黑 Light" pitchFamily="34" charset="-122"/>
                <a:ea typeface="微软雅黑 Light" pitchFamily="34" charset="-122"/>
              </a:endParaRPr>
            </a:p>
            <a:p>
              <a:r>
                <a:rPr lang="zh-CN" altLang="en-US" dirty="0" smtClean="0">
                  <a:latin typeface="微软雅黑 Light" pitchFamily="34" charset="-122"/>
                  <a:ea typeface="微软雅黑 Light" pitchFamily="34" charset="-122"/>
                </a:rPr>
                <a:t>样本的真实类别是非</a:t>
              </a:r>
              <a:r>
                <a:rPr lang="en-US" altLang="zh-CN" dirty="0" smtClean="0">
                  <a:latin typeface="微软雅黑 Light" pitchFamily="34" charset="-122"/>
                  <a:ea typeface="微软雅黑 Light" pitchFamily="34" charset="-122"/>
                </a:rPr>
                <a:t>P(N)</a:t>
              </a:r>
            </a:p>
            <a:p>
              <a:r>
                <a:rPr lang="zh-CN" altLang="en-US" dirty="0" smtClean="0">
                  <a:latin typeface="微软雅黑 Light" pitchFamily="34" charset="-122"/>
                  <a:ea typeface="微软雅黑 Light" pitchFamily="34" charset="-122"/>
                </a:rPr>
                <a:t>模型的预测结果是</a:t>
              </a:r>
              <a:r>
                <a:rPr lang="en-US" altLang="zh-CN" dirty="0" smtClean="0">
                  <a:latin typeface="微软雅黑 Light" pitchFamily="34" charset="-122"/>
                  <a:ea typeface="微软雅黑 Light" pitchFamily="34" charset="-122"/>
                </a:rPr>
                <a:t>P</a:t>
              </a:r>
              <a:endParaRPr lang="zh-CN" altLang="en-US" dirty="0">
                <a:latin typeface="微软雅黑 Light" pitchFamily="34" charset="-122"/>
                <a:ea typeface="微软雅黑 Light" pitchFamily="34" charset="-122"/>
              </a:endParaRPr>
            </a:p>
          </p:txBody>
        </p:sp>
        <p:sp>
          <p:nvSpPr>
            <p:cNvPr id="15" name="矩形 14"/>
            <p:cNvSpPr/>
            <p:nvPr/>
          </p:nvSpPr>
          <p:spPr>
            <a:xfrm>
              <a:off x="1371558" y="5452221"/>
              <a:ext cx="2760454" cy="923330"/>
            </a:xfrm>
            <a:prstGeom prst="rect">
              <a:avLst/>
            </a:prstGeom>
          </p:spPr>
          <p:txBody>
            <a:bodyPr wrap="square">
              <a:spAutoFit/>
            </a:bodyPr>
            <a:lstStyle/>
            <a:p>
              <a:r>
                <a:rPr lang="en-US" altLang="zh-CN" dirty="0" smtClean="0">
                  <a:latin typeface="微软雅黑 Light" pitchFamily="34" charset="-122"/>
                  <a:ea typeface="微软雅黑 Light" pitchFamily="34" charset="-122"/>
                </a:rPr>
                <a:t>TN</a:t>
              </a:r>
              <a:r>
                <a:rPr lang="zh-CN" altLang="en-US" dirty="0" smtClean="0">
                  <a:latin typeface="微软雅黑 Light" pitchFamily="34" charset="-122"/>
                  <a:ea typeface="微软雅黑 Light" pitchFamily="34" charset="-122"/>
                </a:rPr>
                <a:t>：</a:t>
              </a:r>
              <a:endParaRPr lang="en-US" altLang="zh-CN" dirty="0" smtClean="0">
                <a:latin typeface="微软雅黑 Light" pitchFamily="34" charset="-122"/>
                <a:ea typeface="微软雅黑 Light" pitchFamily="34" charset="-122"/>
              </a:endParaRPr>
            </a:p>
            <a:p>
              <a:r>
                <a:rPr lang="zh-CN" altLang="en-US" dirty="0" smtClean="0">
                  <a:latin typeface="微软雅黑 Light" pitchFamily="34" charset="-122"/>
                  <a:ea typeface="微软雅黑 Light" pitchFamily="34" charset="-122"/>
                </a:rPr>
                <a:t>样本的真实类别是非</a:t>
              </a:r>
              <a:r>
                <a:rPr lang="en-US" altLang="zh-CN" dirty="0" smtClean="0">
                  <a:latin typeface="微软雅黑 Light" pitchFamily="34" charset="-122"/>
                  <a:ea typeface="微软雅黑 Light" pitchFamily="34" charset="-122"/>
                </a:rPr>
                <a:t>P(N)</a:t>
              </a:r>
            </a:p>
            <a:p>
              <a:r>
                <a:rPr lang="zh-CN" altLang="en-US" dirty="0" smtClean="0">
                  <a:latin typeface="微软雅黑 Light" pitchFamily="34" charset="-122"/>
                  <a:ea typeface="微软雅黑 Light" pitchFamily="34" charset="-122"/>
                </a:rPr>
                <a:t>模型的预测结果是非</a:t>
              </a:r>
              <a:r>
                <a:rPr lang="en-US" altLang="zh-CN" dirty="0" smtClean="0">
                  <a:latin typeface="微软雅黑 Light" pitchFamily="34" charset="-122"/>
                  <a:ea typeface="微软雅黑 Light" pitchFamily="34" charset="-122"/>
                </a:rPr>
                <a:t>P(N)</a:t>
              </a:r>
              <a:endParaRPr lang="zh-CN" altLang="en-US" dirty="0">
                <a:latin typeface="微软雅黑 Light" pitchFamily="34" charset="-122"/>
                <a:ea typeface="微软雅黑 Light" pitchFamily="34" charset="-122"/>
              </a:endParaRPr>
            </a:p>
          </p:txBody>
        </p:sp>
      </p:grpSp>
      <p:sp>
        <p:nvSpPr>
          <p:cNvPr id="17" name="矩形 16"/>
          <p:cNvSpPr/>
          <p:nvPr/>
        </p:nvSpPr>
        <p:spPr>
          <a:xfrm>
            <a:off x="1411919" y="5262923"/>
            <a:ext cx="2983509" cy="338554"/>
          </a:xfrm>
          <a:prstGeom prst="rect">
            <a:avLst/>
          </a:prstGeom>
        </p:spPr>
        <p:txBody>
          <a:bodyPr wrap="none">
            <a:spAutoFit/>
          </a:bodyPr>
          <a:lstStyle/>
          <a:p>
            <a:r>
              <a:rPr lang="zh-CN" altLang="en-US" sz="1600" dirty="0" smtClean="0">
                <a:latin typeface="微软雅黑 Light" pitchFamily="34" charset="-122"/>
                <a:ea typeface="微软雅黑 Light" pitchFamily="34" charset="-122"/>
              </a:rPr>
              <a:t>混淆矩阵（</a:t>
            </a:r>
            <a:r>
              <a:rPr lang="en-US" sz="1600" dirty="0" smtClean="0">
                <a:latin typeface="微软雅黑 Light" pitchFamily="34" charset="-122"/>
                <a:ea typeface="微软雅黑 Light" pitchFamily="34" charset="-122"/>
              </a:rPr>
              <a:t>Confusion Matrix）</a:t>
            </a:r>
            <a:endParaRPr lang="zh-CN" altLang="en-US" sz="1600" dirty="0">
              <a:latin typeface="微软雅黑 Light" pitchFamily="34" charset="-122"/>
              <a:ea typeface="微软雅黑 Light" pitchFamily="34" charset="-122"/>
            </a:endParaRPr>
          </a:p>
        </p:txBody>
      </p:sp>
      <p:pic>
        <p:nvPicPr>
          <p:cNvPr id="2060" name="Picture 12" descr="https://img-blog.csdn.net/20180531113257203?watermark/2/text/aHR0cHM6Ly9ibG9nLmNzZG4ubmV0L09yYW5nZV9TcG90dHlfQ2F0/font/5a6L5L2T/fontsize/400/fill/I0JBQkFCMA==/dissolve/70"/>
          <p:cNvPicPr>
            <a:picLocks noChangeAspect="1" noChangeArrowheads="1"/>
          </p:cNvPicPr>
          <p:nvPr/>
        </p:nvPicPr>
        <p:blipFill>
          <a:blip r:embed="rId3"/>
          <a:srcRect/>
          <a:stretch>
            <a:fillRect/>
          </a:stretch>
        </p:blipFill>
        <p:spPr bwMode="auto">
          <a:xfrm>
            <a:off x="880194" y="2947417"/>
            <a:ext cx="3908636" cy="2004145"/>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0959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5.</a:t>
            </a:r>
            <a:r>
              <a:rPr lang="zh-CN" altLang="en-US" sz="2400" dirty="0" smtClean="0">
                <a:latin typeface="微软雅黑" pitchFamily="34" charset="-122"/>
                <a:ea typeface="微软雅黑" pitchFamily="34" charset="-122"/>
                <a:cs typeface="Adobe Gurmukhi" pitchFamily="50" charset="0"/>
              </a:rPr>
              <a:t> 评估报告</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61794" name="Picture 2"/>
          <p:cNvPicPr>
            <a:picLocks noChangeAspect="1" noChangeArrowheads="1"/>
          </p:cNvPicPr>
          <p:nvPr/>
        </p:nvPicPr>
        <p:blipFill>
          <a:blip r:embed="rId4"/>
          <a:srcRect/>
          <a:stretch>
            <a:fillRect/>
          </a:stretch>
        </p:blipFill>
        <p:spPr bwMode="auto">
          <a:xfrm>
            <a:off x="931294" y="4243567"/>
            <a:ext cx="2933700" cy="14763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61795" name="Picture 3"/>
          <p:cNvPicPr>
            <a:picLocks noChangeAspect="1" noChangeArrowheads="1"/>
          </p:cNvPicPr>
          <p:nvPr/>
        </p:nvPicPr>
        <p:blipFill>
          <a:blip r:embed="rId5"/>
          <a:srcRect/>
          <a:stretch>
            <a:fillRect/>
          </a:stretch>
        </p:blipFill>
        <p:spPr bwMode="auto">
          <a:xfrm>
            <a:off x="1548981" y="2230557"/>
            <a:ext cx="5200650" cy="809625"/>
          </a:xfrm>
          <a:prstGeom prst="rect">
            <a:avLst/>
          </a:prstGeom>
          <a:ln>
            <a:headEnd/>
            <a:tailEnd/>
          </a:ln>
        </p:spPr>
        <p:style>
          <a:lnRef idx="2">
            <a:schemeClr val="accent6"/>
          </a:lnRef>
          <a:fillRef idx="1">
            <a:schemeClr val="lt1"/>
          </a:fillRef>
          <a:effectRef idx="0">
            <a:schemeClr val="accent6"/>
          </a:effectRef>
          <a:fontRef idx="minor">
            <a:schemeClr val="dk1"/>
          </a:fontRef>
        </p:style>
      </p:pic>
      <p:graphicFrame>
        <p:nvGraphicFramePr>
          <p:cNvPr id="23" name="对象 22"/>
          <p:cNvGraphicFramePr>
            <a:graphicFrameLocks noChangeAspect="1"/>
          </p:cNvGraphicFramePr>
          <p:nvPr/>
        </p:nvGraphicFramePr>
        <p:xfrm>
          <a:off x="4338638" y="4349564"/>
          <a:ext cx="3564554" cy="629039"/>
        </p:xfrm>
        <a:graphic>
          <a:graphicData uri="http://schemas.openxmlformats.org/presentationml/2006/ole">
            <p:oleObj spid="_x0000_s161796" name="Equation" r:id="rId6" imgW="2374560" imgH="419040" progId="">
              <p:embed/>
            </p:oleObj>
          </a:graphicData>
        </a:graphic>
      </p:graphicFrame>
      <p:graphicFrame>
        <p:nvGraphicFramePr>
          <p:cNvPr id="24" name="对象 23"/>
          <p:cNvGraphicFramePr>
            <a:graphicFrameLocks noChangeAspect="1"/>
          </p:cNvGraphicFramePr>
          <p:nvPr/>
        </p:nvGraphicFramePr>
        <p:xfrm>
          <a:off x="4338638" y="5103886"/>
          <a:ext cx="3451225" cy="628650"/>
        </p:xfrm>
        <a:graphic>
          <a:graphicData uri="http://schemas.openxmlformats.org/presentationml/2006/ole">
            <p:oleObj spid="_x0000_s161797" name="Equation" r:id="rId7" imgW="2298600" imgH="419040" progId="">
              <p:embed/>
            </p:oleObj>
          </a:graphicData>
        </a:graphic>
      </p:graphicFrame>
      <p:graphicFrame>
        <p:nvGraphicFramePr>
          <p:cNvPr id="25" name="对象 24"/>
          <p:cNvGraphicFramePr>
            <a:graphicFrameLocks noChangeAspect="1"/>
          </p:cNvGraphicFramePr>
          <p:nvPr/>
        </p:nvGraphicFramePr>
        <p:xfrm>
          <a:off x="4338638" y="5857818"/>
          <a:ext cx="3910012" cy="628650"/>
        </p:xfrm>
        <a:graphic>
          <a:graphicData uri="http://schemas.openxmlformats.org/presentationml/2006/ole">
            <p:oleObj spid="_x0000_s161798" name="Equation" r:id="rId8" imgW="2603160" imgH="419040" progId="">
              <p:embed/>
            </p:oleObj>
          </a:graphicData>
        </a:graphic>
      </p:graphicFrame>
      <p:graphicFrame>
        <p:nvGraphicFramePr>
          <p:cNvPr id="161799" name="Object 7"/>
          <p:cNvGraphicFramePr>
            <a:graphicFrameLocks noChangeAspect="1"/>
          </p:cNvGraphicFramePr>
          <p:nvPr/>
        </p:nvGraphicFramePr>
        <p:xfrm>
          <a:off x="4338638" y="3633731"/>
          <a:ext cx="2687638" cy="590550"/>
        </p:xfrm>
        <a:graphic>
          <a:graphicData uri="http://schemas.openxmlformats.org/presentationml/2006/ole">
            <p:oleObj spid="_x0000_s161799" name="Equation" r:id="rId9" imgW="1790640" imgH="393480" progId="">
              <p:embed/>
            </p:oleObj>
          </a:graphicData>
        </a:graphic>
      </p:graphicFrame>
      <p:sp>
        <p:nvSpPr>
          <p:cNvPr id="13" name="TextBox 12"/>
          <p:cNvSpPr txBox="1"/>
          <p:nvPr/>
        </p:nvSpPr>
        <p:spPr>
          <a:xfrm>
            <a:off x="310552" y="5149970"/>
            <a:ext cx="650563" cy="369332"/>
          </a:xfrm>
          <a:prstGeom prst="rect">
            <a:avLst/>
          </a:prstGeom>
          <a:noFill/>
        </p:spPr>
        <p:txBody>
          <a:bodyPr wrap="none" rtlCol="0">
            <a:spAutoFit/>
          </a:bodyPr>
          <a:lstStyle/>
          <a:p>
            <a:r>
              <a:rPr lang="en-US" altLang="zh-CN" dirty="0" smtClean="0"/>
              <a:t>True</a:t>
            </a:r>
            <a:endParaRPr lang="zh-CN" altLang="en-US" dirty="0"/>
          </a:p>
        </p:txBody>
      </p:sp>
      <p:sp>
        <p:nvSpPr>
          <p:cNvPr id="14" name="TextBox 13"/>
          <p:cNvSpPr txBox="1"/>
          <p:nvPr/>
        </p:nvSpPr>
        <p:spPr>
          <a:xfrm>
            <a:off x="2147980" y="4356335"/>
            <a:ext cx="671979" cy="369332"/>
          </a:xfrm>
          <a:prstGeom prst="rect">
            <a:avLst/>
          </a:prstGeom>
          <a:noFill/>
        </p:spPr>
        <p:txBody>
          <a:bodyPr wrap="none" rtlCol="0">
            <a:spAutoFit/>
          </a:bodyPr>
          <a:lstStyle/>
          <a:p>
            <a:r>
              <a:rPr lang="en-US" altLang="zh-CN" dirty="0" err="1" smtClean="0"/>
              <a:t>Pred</a:t>
            </a:r>
            <a:endParaRPr lang="zh-CN" altLang="en-US" dirty="0"/>
          </a:p>
        </p:txBody>
      </p:sp>
      <p:sp>
        <p:nvSpPr>
          <p:cNvPr id="15" name="矩形 14"/>
          <p:cNvSpPr/>
          <p:nvPr/>
        </p:nvSpPr>
        <p:spPr>
          <a:xfrm>
            <a:off x="991990" y="3206488"/>
            <a:ext cx="2889897" cy="923330"/>
          </a:xfrm>
          <a:prstGeom prst="rect">
            <a:avLst/>
          </a:prstGeom>
        </p:spPr>
        <p:txBody>
          <a:bodyPr wrap="square">
            <a:spAutoFit/>
          </a:bodyPr>
          <a:lstStyle/>
          <a:p>
            <a:r>
              <a:rPr lang="en-US" altLang="zh-CN" dirty="0" smtClean="0">
                <a:latin typeface="微软雅黑 Light" pitchFamily="34" charset="-122"/>
                <a:ea typeface="微软雅黑 Light" pitchFamily="34" charset="-122"/>
              </a:rPr>
              <a:t>FP</a:t>
            </a:r>
            <a:r>
              <a:rPr lang="zh-CN" altLang="en-US" dirty="0" smtClean="0">
                <a:latin typeface="微软雅黑 Light" pitchFamily="34" charset="-122"/>
                <a:ea typeface="微软雅黑 Light" pitchFamily="34" charset="-122"/>
              </a:rPr>
              <a:t>：</a:t>
            </a:r>
            <a:endParaRPr lang="en-US" altLang="zh-CN" dirty="0" smtClean="0">
              <a:latin typeface="微软雅黑 Light" pitchFamily="34" charset="-122"/>
              <a:ea typeface="微软雅黑 Light" pitchFamily="34" charset="-122"/>
            </a:endParaRPr>
          </a:p>
          <a:p>
            <a:r>
              <a:rPr lang="zh-CN" altLang="en-US" dirty="0" smtClean="0">
                <a:latin typeface="微软雅黑 Light" pitchFamily="34" charset="-122"/>
                <a:ea typeface="微软雅黑 Light" pitchFamily="34" charset="-122"/>
              </a:rPr>
              <a:t>样本的真实类别是非</a:t>
            </a:r>
            <a:r>
              <a:rPr lang="en-US" altLang="zh-CN" dirty="0" smtClean="0">
                <a:latin typeface="微软雅黑 Light" pitchFamily="34" charset="-122"/>
                <a:ea typeface="微软雅黑 Light" pitchFamily="34" charset="-122"/>
              </a:rPr>
              <a:t>P(N)</a:t>
            </a:r>
          </a:p>
          <a:p>
            <a:r>
              <a:rPr lang="zh-CN" altLang="en-US" dirty="0" smtClean="0">
                <a:latin typeface="微软雅黑 Light" pitchFamily="34" charset="-122"/>
                <a:ea typeface="微软雅黑 Light" pitchFamily="34" charset="-122"/>
              </a:rPr>
              <a:t>模型的预测结果是</a:t>
            </a:r>
            <a:r>
              <a:rPr lang="en-US" altLang="zh-CN" dirty="0" smtClean="0">
                <a:latin typeface="微软雅黑 Light" pitchFamily="34" charset="-122"/>
                <a:ea typeface="微软雅黑 Light" pitchFamily="34" charset="-122"/>
              </a:rPr>
              <a:t>P</a:t>
            </a:r>
            <a:endParaRPr lang="zh-CN" altLang="en-US" dirty="0">
              <a:latin typeface="微软雅黑 Light" pitchFamily="34" charset="-122"/>
              <a:ea typeface="微软雅黑 Light"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0959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5.</a:t>
            </a:r>
            <a:r>
              <a:rPr lang="zh-CN" altLang="en-US" sz="2400" dirty="0" smtClean="0">
                <a:latin typeface="微软雅黑" pitchFamily="34" charset="-122"/>
                <a:ea typeface="微软雅黑" pitchFamily="34" charset="-122"/>
                <a:cs typeface="Adobe Gurmukhi" pitchFamily="50" charset="0"/>
              </a:rPr>
              <a:t> 评估报告</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61794" name="Picture 2"/>
          <p:cNvPicPr>
            <a:picLocks noChangeAspect="1" noChangeArrowheads="1"/>
          </p:cNvPicPr>
          <p:nvPr/>
        </p:nvPicPr>
        <p:blipFill>
          <a:blip r:embed="rId4"/>
          <a:srcRect/>
          <a:stretch>
            <a:fillRect/>
          </a:stretch>
        </p:blipFill>
        <p:spPr bwMode="auto">
          <a:xfrm>
            <a:off x="931294" y="4243567"/>
            <a:ext cx="2933700" cy="14763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61795" name="Picture 3"/>
          <p:cNvPicPr>
            <a:picLocks noChangeAspect="1" noChangeArrowheads="1"/>
          </p:cNvPicPr>
          <p:nvPr/>
        </p:nvPicPr>
        <p:blipFill>
          <a:blip r:embed="rId5"/>
          <a:srcRect/>
          <a:stretch>
            <a:fillRect/>
          </a:stretch>
        </p:blipFill>
        <p:spPr bwMode="auto">
          <a:xfrm>
            <a:off x="1548981" y="2152919"/>
            <a:ext cx="5200650" cy="809625"/>
          </a:xfrm>
          <a:prstGeom prst="rect">
            <a:avLst/>
          </a:prstGeom>
          <a:ln>
            <a:headEnd/>
            <a:tailEnd/>
          </a:ln>
        </p:spPr>
        <p:style>
          <a:lnRef idx="2">
            <a:schemeClr val="accent6"/>
          </a:lnRef>
          <a:fillRef idx="1">
            <a:schemeClr val="lt1"/>
          </a:fillRef>
          <a:effectRef idx="0">
            <a:schemeClr val="accent6"/>
          </a:effectRef>
          <a:fontRef idx="minor">
            <a:schemeClr val="dk1"/>
          </a:fontRef>
        </p:style>
      </p:pic>
      <p:graphicFrame>
        <p:nvGraphicFramePr>
          <p:cNvPr id="23" name="对象 22"/>
          <p:cNvGraphicFramePr>
            <a:graphicFrameLocks noChangeAspect="1"/>
          </p:cNvGraphicFramePr>
          <p:nvPr/>
        </p:nvGraphicFramePr>
        <p:xfrm>
          <a:off x="4322456" y="4349750"/>
          <a:ext cx="3259137" cy="628650"/>
        </p:xfrm>
        <a:graphic>
          <a:graphicData uri="http://schemas.openxmlformats.org/presentationml/2006/ole">
            <p:oleObj spid="_x0000_s163842" name="Equation" r:id="rId6" imgW="2171520" imgH="419040" progId="">
              <p:embed/>
            </p:oleObj>
          </a:graphicData>
        </a:graphic>
      </p:graphicFrame>
      <p:graphicFrame>
        <p:nvGraphicFramePr>
          <p:cNvPr id="24" name="对象 23"/>
          <p:cNvGraphicFramePr>
            <a:graphicFrameLocks noChangeAspect="1"/>
          </p:cNvGraphicFramePr>
          <p:nvPr/>
        </p:nvGraphicFramePr>
        <p:xfrm>
          <a:off x="4322456" y="5103813"/>
          <a:ext cx="3470275" cy="628650"/>
        </p:xfrm>
        <a:graphic>
          <a:graphicData uri="http://schemas.openxmlformats.org/presentationml/2006/ole">
            <p:oleObj spid="_x0000_s163843" name="Equation" r:id="rId7" imgW="2311200" imgH="419040" progId="">
              <p:embed/>
            </p:oleObj>
          </a:graphicData>
        </a:graphic>
      </p:graphicFrame>
      <p:graphicFrame>
        <p:nvGraphicFramePr>
          <p:cNvPr id="25" name="对象 24"/>
          <p:cNvGraphicFramePr>
            <a:graphicFrameLocks noChangeAspect="1"/>
          </p:cNvGraphicFramePr>
          <p:nvPr/>
        </p:nvGraphicFramePr>
        <p:xfrm>
          <a:off x="4322456" y="5857875"/>
          <a:ext cx="3300412" cy="628650"/>
        </p:xfrm>
        <a:graphic>
          <a:graphicData uri="http://schemas.openxmlformats.org/presentationml/2006/ole">
            <p:oleObj spid="_x0000_s163844" name="Equation" r:id="rId8" imgW="2197080" imgH="419040" progId="">
              <p:embed/>
            </p:oleObj>
          </a:graphicData>
        </a:graphic>
      </p:graphicFrame>
      <p:graphicFrame>
        <p:nvGraphicFramePr>
          <p:cNvPr id="161799" name="Object 7"/>
          <p:cNvGraphicFramePr>
            <a:graphicFrameLocks noChangeAspect="1"/>
          </p:cNvGraphicFramePr>
          <p:nvPr/>
        </p:nvGraphicFramePr>
        <p:xfrm>
          <a:off x="4322456" y="3633788"/>
          <a:ext cx="2382837" cy="590550"/>
        </p:xfrm>
        <a:graphic>
          <a:graphicData uri="http://schemas.openxmlformats.org/presentationml/2006/ole">
            <p:oleObj spid="_x0000_s163845" name="Equation" r:id="rId9" imgW="1587240" imgH="393480" progId="">
              <p:embed/>
            </p:oleObj>
          </a:graphicData>
        </a:graphic>
      </p:graphicFrame>
      <p:sp>
        <p:nvSpPr>
          <p:cNvPr id="13" name="TextBox 12"/>
          <p:cNvSpPr txBox="1"/>
          <p:nvPr/>
        </p:nvSpPr>
        <p:spPr>
          <a:xfrm>
            <a:off x="310552" y="5149970"/>
            <a:ext cx="650563" cy="369332"/>
          </a:xfrm>
          <a:prstGeom prst="rect">
            <a:avLst/>
          </a:prstGeom>
          <a:noFill/>
        </p:spPr>
        <p:txBody>
          <a:bodyPr wrap="none" rtlCol="0">
            <a:spAutoFit/>
          </a:bodyPr>
          <a:lstStyle/>
          <a:p>
            <a:r>
              <a:rPr lang="en-US" altLang="zh-CN" dirty="0" smtClean="0"/>
              <a:t>True</a:t>
            </a:r>
            <a:endParaRPr lang="zh-CN" altLang="en-US" dirty="0"/>
          </a:p>
        </p:txBody>
      </p:sp>
      <p:sp>
        <p:nvSpPr>
          <p:cNvPr id="14" name="TextBox 13"/>
          <p:cNvSpPr txBox="1"/>
          <p:nvPr/>
        </p:nvSpPr>
        <p:spPr>
          <a:xfrm>
            <a:off x="2147980" y="4356335"/>
            <a:ext cx="671979" cy="369332"/>
          </a:xfrm>
          <a:prstGeom prst="rect">
            <a:avLst/>
          </a:prstGeom>
          <a:noFill/>
        </p:spPr>
        <p:txBody>
          <a:bodyPr wrap="none" rtlCol="0">
            <a:spAutoFit/>
          </a:bodyPr>
          <a:lstStyle/>
          <a:p>
            <a:r>
              <a:rPr lang="en-US" altLang="zh-CN" dirty="0" err="1" smtClean="0"/>
              <a:t>Pred</a:t>
            </a:r>
            <a:endParaRPr lang="zh-CN" altLang="en-US" dirty="0"/>
          </a:p>
        </p:txBody>
      </p:sp>
      <p:sp>
        <p:nvSpPr>
          <p:cNvPr id="15" name="矩形 14"/>
          <p:cNvSpPr/>
          <p:nvPr/>
        </p:nvSpPr>
        <p:spPr>
          <a:xfrm>
            <a:off x="1000616" y="3160481"/>
            <a:ext cx="2967487" cy="923330"/>
          </a:xfrm>
          <a:prstGeom prst="rect">
            <a:avLst/>
          </a:prstGeom>
        </p:spPr>
        <p:txBody>
          <a:bodyPr wrap="square">
            <a:spAutoFit/>
          </a:bodyPr>
          <a:lstStyle/>
          <a:p>
            <a:r>
              <a:rPr lang="en-US" altLang="zh-CN" dirty="0" smtClean="0">
                <a:latin typeface="微软雅黑 Light" pitchFamily="34" charset="-122"/>
                <a:ea typeface="微软雅黑 Light" pitchFamily="34" charset="-122"/>
              </a:rPr>
              <a:t>FN</a:t>
            </a:r>
            <a:r>
              <a:rPr lang="zh-CN" altLang="en-US" dirty="0" smtClean="0">
                <a:latin typeface="微软雅黑 Light" pitchFamily="34" charset="-122"/>
                <a:ea typeface="微软雅黑 Light" pitchFamily="34" charset="-122"/>
              </a:rPr>
              <a:t>：</a:t>
            </a:r>
            <a:endParaRPr lang="en-US" altLang="zh-CN" dirty="0" smtClean="0">
              <a:latin typeface="微软雅黑 Light" pitchFamily="34" charset="-122"/>
              <a:ea typeface="微软雅黑 Light" pitchFamily="34" charset="-122"/>
            </a:endParaRPr>
          </a:p>
          <a:p>
            <a:r>
              <a:rPr lang="zh-CN" altLang="en-US" dirty="0" smtClean="0">
                <a:latin typeface="微软雅黑 Light" pitchFamily="34" charset="-122"/>
                <a:ea typeface="微软雅黑 Light" pitchFamily="34" charset="-122"/>
              </a:rPr>
              <a:t>样本的真实类别是</a:t>
            </a:r>
            <a:r>
              <a:rPr lang="en-US" altLang="zh-CN" dirty="0" smtClean="0">
                <a:latin typeface="微软雅黑 Light" pitchFamily="34" charset="-122"/>
                <a:ea typeface="微软雅黑 Light" pitchFamily="34" charset="-122"/>
              </a:rPr>
              <a:t>P</a:t>
            </a:r>
          </a:p>
          <a:p>
            <a:r>
              <a:rPr lang="zh-CN" altLang="en-US" dirty="0" smtClean="0">
                <a:latin typeface="微软雅黑 Light" pitchFamily="34" charset="-122"/>
                <a:ea typeface="微软雅黑 Light" pitchFamily="34" charset="-122"/>
              </a:rPr>
              <a:t>模型的预测结果是非</a:t>
            </a:r>
            <a:r>
              <a:rPr lang="en-US" altLang="zh-CN" dirty="0" smtClean="0">
                <a:latin typeface="微软雅黑 Light" pitchFamily="34" charset="-122"/>
                <a:ea typeface="微软雅黑 Light" pitchFamily="34" charset="-122"/>
              </a:rPr>
              <a:t>P(N)</a:t>
            </a:r>
            <a:endParaRPr lang="zh-CN" altLang="en-US" dirty="0">
              <a:latin typeface="微软雅黑 Light" pitchFamily="34" charset="-122"/>
              <a:ea typeface="微软雅黑 Light"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0959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5.</a:t>
            </a:r>
            <a:r>
              <a:rPr lang="zh-CN" altLang="en-US" sz="2400" dirty="0" smtClean="0">
                <a:latin typeface="微软雅黑" pitchFamily="34" charset="-122"/>
                <a:ea typeface="微软雅黑" pitchFamily="34" charset="-122"/>
                <a:cs typeface="Adobe Gurmukhi" pitchFamily="50" charset="0"/>
              </a:rPr>
              <a:t> 评估报告</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61794" name="Picture 2"/>
          <p:cNvPicPr>
            <a:picLocks noChangeAspect="1" noChangeArrowheads="1"/>
          </p:cNvPicPr>
          <p:nvPr/>
        </p:nvPicPr>
        <p:blipFill>
          <a:blip r:embed="rId3"/>
          <a:srcRect/>
          <a:stretch>
            <a:fillRect/>
          </a:stretch>
        </p:blipFill>
        <p:spPr bwMode="auto">
          <a:xfrm>
            <a:off x="931294" y="4243567"/>
            <a:ext cx="2933700" cy="14763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61795" name="Picture 3"/>
          <p:cNvPicPr>
            <a:picLocks noChangeAspect="1" noChangeArrowheads="1"/>
          </p:cNvPicPr>
          <p:nvPr/>
        </p:nvPicPr>
        <p:blipFill>
          <a:blip r:embed="rId4"/>
          <a:srcRect/>
          <a:stretch>
            <a:fillRect/>
          </a:stretch>
        </p:blipFill>
        <p:spPr bwMode="auto">
          <a:xfrm>
            <a:off x="1523102" y="2377206"/>
            <a:ext cx="5200650" cy="80962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64871" name="Picture 7" descr="https://img-blog.csdn.net/20170502111137298"/>
          <p:cNvPicPr>
            <a:picLocks noChangeAspect="1" noChangeArrowheads="1"/>
          </p:cNvPicPr>
          <p:nvPr/>
        </p:nvPicPr>
        <p:blipFill>
          <a:blip r:embed="rId5"/>
          <a:srcRect/>
          <a:stretch>
            <a:fillRect/>
          </a:stretch>
        </p:blipFill>
        <p:spPr bwMode="auto">
          <a:xfrm>
            <a:off x="4839721" y="3962458"/>
            <a:ext cx="2861318" cy="523276"/>
          </a:xfrm>
          <a:prstGeom prst="rect">
            <a:avLst/>
          </a:prstGeom>
          <a:noFill/>
        </p:spPr>
      </p:pic>
      <p:pic>
        <p:nvPicPr>
          <p:cNvPr id="164872" name="Picture 8"/>
          <p:cNvPicPr>
            <a:picLocks noChangeAspect="1" noChangeArrowheads="1"/>
          </p:cNvPicPr>
          <p:nvPr/>
        </p:nvPicPr>
        <p:blipFill>
          <a:blip r:embed="rId6"/>
          <a:srcRect/>
          <a:stretch>
            <a:fillRect/>
          </a:stretch>
        </p:blipFill>
        <p:spPr bwMode="auto">
          <a:xfrm>
            <a:off x="4453385" y="4763311"/>
            <a:ext cx="3689950" cy="10600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0959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5.</a:t>
            </a:r>
            <a:r>
              <a:rPr lang="zh-CN" altLang="en-US" sz="2400" dirty="0" smtClean="0">
                <a:latin typeface="微软雅黑" pitchFamily="34" charset="-122"/>
                <a:ea typeface="微软雅黑" pitchFamily="34" charset="-122"/>
                <a:cs typeface="Adobe Gurmukhi" pitchFamily="50" charset="0"/>
              </a:rPr>
              <a:t> 评估报告</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61794" name="Picture 2"/>
          <p:cNvPicPr>
            <a:picLocks noChangeAspect="1" noChangeArrowheads="1"/>
          </p:cNvPicPr>
          <p:nvPr/>
        </p:nvPicPr>
        <p:blipFill>
          <a:blip r:embed="rId3"/>
          <a:srcRect/>
          <a:stretch>
            <a:fillRect/>
          </a:stretch>
        </p:blipFill>
        <p:spPr bwMode="auto">
          <a:xfrm>
            <a:off x="931294" y="4243567"/>
            <a:ext cx="2933700" cy="14763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61795" name="Picture 3"/>
          <p:cNvPicPr>
            <a:picLocks noChangeAspect="1" noChangeArrowheads="1"/>
          </p:cNvPicPr>
          <p:nvPr/>
        </p:nvPicPr>
        <p:blipFill>
          <a:blip r:embed="rId4"/>
          <a:srcRect/>
          <a:stretch>
            <a:fillRect/>
          </a:stretch>
        </p:blipFill>
        <p:spPr bwMode="auto">
          <a:xfrm>
            <a:off x="1523102" y="2377206"/>
            <a:ext cx="5200650" cy="80962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69986" name="Picture 2" descr="https://img-blog.csdn.net/20170502110930101"/>
          <p:cNvPicPr>
            <a:picLocks noChangeAspect="1" noChangeArrowheads="1"/>
          </p:cNvPicPr>
          <p:nvPr/>
        </p:nvPicPr>
        <p:blipFill>
          <a:blip r:embed="rId5"/>
          <a:srcRect/>
          <a:stretch>
            <a:fillRect/>
          </a:stretch>
        </p:blipFill>
        <p:spPr bwMode="auto">
          <a:xfrm>
            <a:off x="5089882" y="3953832"/>
            <a:ext cx="2466975" cy="447675"/>
          </a:xfrm>
          <a:prstGeom prst="rect">
            <a:avLst/>
          </a:prstGeom>
          <a:noFill/>
        </p:spPr>
      </p:pic>
      <p:pic>
        <p:nvPicPr>
          <p:cNvPr id="302082" name="Picture 2"/>
          <p:cNvPicPr>
            <a:picLocks noChangeAspect="1" noChangeArrowheads="1"/>
          </p:cNvPicPr>
          <p:nvPr/>
        </p:nvPicPr>
        <p:blipFill>
          <a:blip r:embed="rId6"/>
          <a:srcRect/>
          <a:stretch>
            <a:fillRect/>
          </a:stretch>
        </p:blipFill>
        <p:spPr bwMode="auto">
          <a:xfrm>
            <a:off x="3950899" y="4505236"/>
            <a:ext cx="4951562" cy="1336457"/>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927889"/>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6.</a:t>
            </a:r>
            <a:r>
              <a:rPr lang="zh-CN" altLang="en-US" sz="2400" dirty="0" smtClean="0">
                <a:latin typeface="微软雅黑" pitchFamily="34" charset="-122"/>
                <a:ea typeface="微软雅黑" pitchFamily="34" charset="-122"/>
                <a:cs typeface="Adobe Gurmukhi" pitchFamily="50" charset="0"/>
              </a:rPr>
              <a:t>模型的优化</a:t>
            </a:r>
          </a:p>
          <a:p>
            <a:pPr marL="457200" indent="-457200" eaLnBrk="1" hangingPunct="1">
              <a:buFont typeface="Arial" pitchFamily="34" charset="0"/>
              <a:buChar char="•"/>
            </a:pPr>
            <a:r>
              <a:rPr lang="zh-CN" altLang="en-US" sz="2000" dirty="0" smtClean="0">
                <a:latin typeface="微软雅黑" pitchFamily="34" charset="-122"/>
                <a:ea typeface="微软雅黑" pitchFamily="34" charset="-122"/>
                <a:cs typeface="宋体" pitchFamily="2" charset="-122"/>
              </a:rPr>
              <a:t>分割数据集对模型评分有影响。最终模型与参数的选取将极大程度依赖于你对训练集和测试集的划分方法</a:t>
            </a:r>
            <a:r>
              <a:rPr lang="zh-CN" altLang="en-US" sz="2000" dirty="0" smtClean="0">
                <a:latin typeface="微软雅黑" pitchFamily="34" charset="-122"/>
                <a:ea typeface="微软雅黑" pitchFamily="34" charset="-122"/>
                <a:cs typeface="宋体" pitchFamily="2" charset="-122"/>
              </a:rPr>
              <a:t>。</a:t>
            </a:r>
            <a:endParaRPr lang="en-US" altLang="zh-CN" sz="20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24578" name="Picture 2"/>
          <p:cNvPicPr>
            <a:picLocks noChangeAspect="1" noChangeArrowheads="1"/>
          </p:cNvPicPr>
          <p:nvPr/>
        </p:nvPicPr>
        <p:blipFill>
          <a:blip r:embed="rId3"/>
          <a:srcRect/>
          <a:stretch>
            <a:fillRect/>
          </a:stretch>
        </p:blipFill>
        <p:spPr bwMode="auto">
          <a:xfrm>
            <a:off x="341372" y="2975353"/>
            <a:ext cx="6751637" cy="10572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4579" name="Picture 3"/>
          <p:cNvPicPr>
            <a:picLocks noChangeAspect="1" noChangeArrowheads="1"/>
          </p:cNvPicPr>
          <p:nvPr/>
        </p:nvPicPr>
        <p:blipFill>
          <a:blip r:embed="rId4"/>
          <a:srcRect/>
          <a:stretch>
            <a:fillRect/>
          </a:stretch>
        </p:blipFill>
        <p:spPr bwMode="auto">
          <a:xfrm>
            <a:off x="5609900" y="3898214"/>
            <a:ext cx="3143250" cy="50482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4581" name="Picture 5"/>
          <p:cNvPicPr>
            <a:picLocks noChangeAspect="1" noChangeArrowheads="1"/>
          </p:cNvPicPr>
          <p:nvPr/>
        </p:nvPicPr>
        <p:blipFill>
          <a:blip r:embed="rId5"/>
          <a:srcRect/>
          <a:stretch>
            <a:fillRect/>
          </a:stretch>
        </p:blipFill>
        <p:spPr bwMode="auto">
          <a:xfrm>
            <a:off x="385335" y="5029232"/>
            <a:ext cx="6608763" cy="10287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4580" name="Picture 4"/>
          <p:cNvPicPr>
            <a:picLocks noChangeAspect="1" noChangeArrowheads="1"/>
          </p:cNvPicPr>
          <p:nvPr/>
        </p:nvPicPr>
        <p:blipFill>
          <a:blip r:embed="rId6"/>
          <a:srcRect/>
          <a:stretch>
            <a:fillRect/>
          </a:stretch>
        </p:blipFill>
        <p:spPr bwMode="auto">
          <a:xfrm>
            <a:off x="6049514" y="5945066"/>
            <a:ext cx="1704975" cy="55245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4451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6.</a:t>
            </a:r>
            <a:r>
              <a:rPr lang="zh-CN" altLang="en-US" sz="2400" dirty="0" smtClean="0">
                <a:latin typeface="微软雅黑" pitchFamily="34" charset="-122"/>
                <a:ea typeface="微软雅黑" pitchFamily="34" charset="-122"/>
                <a:cs typeface="Adobe Gurmukhi" pitchFamily="50" charset="0"/>
              </a:rPr>
              <a:t>模型的优化</a:t>
            </a:r>
          </a:p>
          <a:p>
            <a:pPr marL="457200" indent="-457200" eaLnBrk="1" hangingPunct="1">
              <a:buFont typeface="Arial" pitchFamily="34" charset="0"/>
              <a:buChar char="•"/>
            </a:pPr>
            <a:r>
              <a:rPr lang="zh-CN" altLang="en-US" sz="2000" dirty="0" smtClean="0">
                <a:latin typeface="微软雅黑" pitchFamily="34" charset="-122"/>
                <a:ea typeface="微软雅黑" pitchFamily="34" charset="-122"/>
              </a:rPr>
              <a:t>用</a:t>
            </a:r>
            <a:r>
              <a:rPr lang="en-US" altLang="zh-CN" sz="2000" dirty="0" err="1" smtClean="0">
                <a:latin typeface="微软雅黑" pitchFamily="34" charset="-122"/>
                <a:ea typeface="微软雅黑" pitchFamily="34" charset="-122"/>
              </a:rPr>
              <a:t>cross_val_score</a:t>
            </a:r>
            <a:r>
              <a:rPr lang="zh-CN" altLang="en-US" sz="2000" dirty="0" smtClean="0">
                <a:latin typeface="微软雅黑" pitchFamily="34" charset="-122"/>
                <a:ea typeface="微软雅黑" pitchFamily="34" charset="-122"/>
              </a:rPr>
              <a:t>交叉验证评分</a:t>
            </a:r>
            <a:endParaRPr lang="en-US" altLang="zh-CN" sz="2000" dirty="0" smtClean="0">
              <a:latin typeface="微软雅黑" pitchFamily="34" charset="-122"/>
              <a:ea typeface="微软雅黑" pitchFamily="34" charset="-122"/>
            </a:endParaRPr>
          </a:p>
        </p:txBody>
      </p:sp>
      <p:pic>
        <p:nvPicPr>
          <p:cNvPr id="303106" name="Picture 2" descr="https://img-blog.csdn.net/20180605113207266?watermark/2/text/aHR0cHM6Ly9ibG9nLmNzZG4ubmV0L3dlaXhpbl80MDQ3NTQ1MA==/font/5a6L5L2T/fontsize/400/fill/I0JBQkFCMA==/dissolve/70"/>
          <p:cNvPicPr>
            <a:picLocks noChangeAspect="1" noChangeArrowheads="1"/>
          </p:cNvPicPr>
          <p:nvPr/>
        </p:nvPicPr>
        <p:blipFill>
          <a:blip r:embed="rId3"/>
          <a:srcRect/>
          <a:stretch>
            <a:fillRect/>
          </a:stretch>
        </p:blipFill>
        <p:spPr bwMode="auto">
          <a:xfrm>
            <a:off x="1037492" y="2384694"/>
            <a:ext cx="6884175" cy="4385382"/>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4451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6.</a:t>
            </a:r>
            <a:r>
              <a:rPr lang="zh-CN" altLang="en-US" sz="2400" dirty="0" smtClean="0">
                <a:latin typeface="微软雅黑" pitchFamily="34" charset="-122"/>
                <a:ea typeface="微软雅黑" pitchFamily="34" charset="-122"/>
                <a:cs typeface="Adobe Gurmukhi" pitchFamily="50" charset="0"/>
              </a:rPr>
              <a:t>模型的优化</a:t>
            </a:r>
          </a:p>
          <a:p>
            <a:pPr marL="457200" indent="-457200" eaLnBrk="1" hangingPunct="1">
              <a:buFont typeface="Arial" pitchFamily="34" charset="0"/>
              <a:buChar char="•"/>
            </a:pPr>
            <a:r>
              <a:rPr lang="zh-CN" altLang="en-US" sz="2000" dirty="0" smtClean="0">
                <a:latin typeface="微软雅黑" pitchFamily="34" charset="-122"/>
                <a:ea typeface="微软雅黑" pitchFamily="34" charset="-122"/>
              </a:rPr>
              <a:t>用</a:t>
            </a:r>
            <a:r>
              <a:rPr lang="en-US" altLang="zh-CN" sz="2000" dirty="0" err="1" smtClean="0">
                <a:latin typeface="微软雅黑" pitchFamily="34" charset="-122"/>
                <a:ea typeface="微软雅黑" pitchFamily="34" charset="-122"/>
              </a:rPr>
              <a:t>cross_val_score</a:t>
            </a:r>
            <a:r>
              <a:rPr lang="zh-CN" altLang="en-US" sz="2000" dirty="0" smtClean="0">
                <a:latin typeface="微软雅黑" pitchFamily="34" charset="-122"/>
                <a:ea typeface="微软雅黑" pitchFamily="34" charset="-122"/>
              </a:rPr>
              <a:t>交叉验证评分</a:t>
            </a:r>
            <a:endParaRPr lang="en-US" altLang="zh-CN" sz="2000" dirty="0" smtClean="0">
              <a:latin typeface="微软雅黑" pitchFamily="34" charset="-122"/>
              <a:ea typeface="微软雅黑" pitchFamily="34" charset="-122"/>
            </a:endParaRPr>
          </a:p>
        </p:txBody>
      </p:sp>
      <p:pic>
        <p:nvPicPr>
          <p:cNvPr id="315394" name="Picture 2" descr="https://bkimg.cdn.bcebos.com/pic/8326cffc1e178a820e220820ff03738da977e810?x-bce-process=image/watermark,image_d2F0ZXIvYmFpa2U4MA==,g_7,xp_5,yp_5/format,f_auto"/>
          <p:cNvPicPr>
            <a:picLocks noChangeAspect="1" noChangeArrowheads="1"/>
          </p:cNvPicPr>
          <p:nvPr/>
        </p:nvPicPr>
        <p:blipFill>
          <a:blip r:embed="rId3"/>
          <a:srcRect t="13237" b="11200"/>
          <a:stretch>
            <a:fillRect/>
          </a:stretch>
        </p:blipFill>
        <p:spPr bwMode="auto">
          <a:xfrm>
            <a:off x="841373" y="2502986"/>
            <a:ext cx="6995421" cy="4047283"/>
          </a:xfrm>
          <a:prstGeom prst="rect">
            <a:avLst/>
          </a:prstGeom>
          <a:noFill/>
        </p:spPr>
      </p:pic>
      <p:sp>
        <p:nvSpPr>
          <p:cNvPr id="10" name="矩形 9"/>
          <p:cNvSpPr/>
          <p:nvPr/>
        </p:nvSpPr>
        <p:spPr>
          <a:xfrm>
            <a:off x="3876335" y="4327094"/>
            <a:ext cx="4360127" cy="2308324"/>
          </a:xfrm>
          <a:prstGeom prst="rect">
            <a:avLst/>
          </a:prstGeom>
          <a:solidFill>
            <a:schemeClr val="bg1"/>
          </a:solidFill>
          <a:ln>
            <a:solidFill>
              <a:schemeClr val="accent1"/>
            </a:solidFill>
          </a:ln>
        </p:spPr>
        <p:txBody>
          <a:bodyPr wrap="square">
            <a:spAutoFit/>
          </a:bodyPr>
          <a:lstStyle/>
          <a:p>
            <a:pPr fontAlgn="ctr"/>
            <a:r>
              <a:rPr lang="en-US" altLang="zh-CN" b="1" dirty="0" smtClean="0"/>
              <a:t>K</a:t>
            </a:r>
            <a:r>
              <a:rPr lang="zh-CN" altLang="en-US" b="1" dirty="0" smtClean="0"/>
              <a:t>折交叉验证</a:t>
            </a:r>
          </a:p>
          <a:p>
            <a:pPr marL="342900" indent="-342900" fontAlgn="ctr">
              <a:buFont typeface="+mj-lt"/>
              <a:buAutoNum type="arabicPeriod"/>
            </a:pPr>
            <a:r>
              <a:rPr lang="zh-CN" altLang="en-US" i="1" dirty="0" smtClean="0"/>
              <a:t>将数据集平均分割成</a:t>
            </a:r>
            <a:r>
              <a:rPr lang="en-US" altLang="zh-CN" i="1" dirty="0" smtClean="0"/>
              <a:t>K</a:t>
            </a:r>
            <a:r>
              <a:rPr lang="zh-CN" altLang="en-US" i="1" dirty="0" smtClean="0"/>
              <a:t>个等份</a:t>
            </a:r>
          </a:p>
          <a:p>
            <a:pPr marL="342900" indent="-342900" fontAlgn="ctr">
              <a:buFont typeface="+mj-lt"/>
              <a:buAutoNum type="arabicPeriod"/>
            </a:pPr>
            <a:r>
              <a:rPr lang="zh-CN" altLang="en-US" i="1" dirty="0" smtClean="0"/>
              <a:t>使用</a:t>
            </a:r>
            <a:r>
              <a:rPr lang="en-US" altLang="zh-CN" i="1" dirty="0" smtClean="0"/>
              <a:t>1</a:t>
            </a:r>
            <a:r>
              <a:rPr lang="zh-CN" altLang="en-US" i="1" dirty="0" smtClean="0"/>
              <a:t>份数据作为测试数据，其余作为训练数据</a:t>
            </a:r>
          </a:p>
          <a:p>
            <a:pPr marL="342900" indent="-342900" fontAlgn="ctr">
              <a:buFont typeface="+mj-lt"/>
              <a:buAutoNum type="arabicPeriod"/>
            </a:pPr>
            <a:r>
              <a:rPr lang="zh-CN" altLang="en-US" i="1" dirty="0" smtClean="0"/>
              <a:t>计算测试准确率</a:t>
            </a:r>
          </a:p>
          <a:p>
            <a:pPr marL="342900" indent="-342900" fontAlgn="ctr">
              <a:buFont typeface="+mj-lt"/>
              <a:buAutoNum type="arabicPeriod"/>
            </a:pPr>
            <a:r>
              <a:rPr lang="zh-CN" altLang="en-US" i="1" dirty="0" smtClean="0"/>
              <a:t>使用不同的测试集，重复</a:t>
            </a:r>
            <a:r>
              <a:rPr lang="en-US" altLang="zh-CN" i="1" dirty="0" smtClean="0"/>
              <a:t>2</a:t>
            </a:r>
            <a:r>
              <a:rPr lang="zh-CN" altLang="en-US" i="1" dirty="0" smtClean="0"/>
              <a:t>、</a:t>
            </a:r>
            <a:r>
              <a:rPr lang="en-US" altLang="zh-CN" i="1" dirty="0" smtClean="0"/>
              <a:t>3</a:t>
            </a:r>
            <a:r>
              <a:rPr lang="zh-CN" altLang="en-US" i="1" dirty="0" smtClean="0"/>
              <a:t>步骤</a:t>
            </a:r>
          </a:p>
          <a:p>
            <a:pPr marL="342900" indent="-342900" fontAlgn="ctr">
              <a:buFont typeface="+mj-lt"/>
              <a:buAutoNum type="arabicPeriod"/>
            </a:pPr>
            <a:r>
              <a:rPr lang="zh-CN" altLang="en-US" i="1" dirty="0" smtClean="0"/>
              <a:t>对</a:t>
            </a:r>
            <a:r>
              <a:rPr lang="zh-CN" altLang="en-US" b="1" i="1" dirty="0" smtClean="0"/>
              <a:t>测试准确率做平均</a:t>
            </a:r>
            <a:r>
              <a:rPr lang="zh-CN" altLang="en-US" i="1" dirty="0" smtClean="0"/>
              <a:t>，作为对未知数据预测准确率的估计</a:t>
            </a:r>
            <a:endParaRPr lang="zh-CN" alt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近邻方法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a:t>
            </a:r>
            <a:r>
              <a:rPr lang="zh-CN" altLang="en-US" sz="2800" b="1" dirty="0" smtClean="0">
                <a:solidFill>
                  <a:srgbClr val="C00000"/>
                </a:solidFill>
                <a:latin typeface="微软雅黑" pitchFamily="34" charset="-122"/>
                <a:ea typeface="微软雅黑" pitchFamily="34" charset="-122"/>
                <a:cs typeface="Adobe Gurmukhi" pitchFamily="50" charset="0"/>
              </a:rPr>
              <a:t>近邻</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3075" name="Picture 3"/>
          <p:cNvPicPr>
            <a:picLocks noChangeAspect="1" noChangeArrowheads="1"/>
          </p:cNvPicPr>
          <p:nvPr/>
        </p:nvPicPr>
        <p:blipFill>
          <a:blip r:embed="rId3"/>
          <a:srcRect/>
          <a:stretch>
            <a:fillRect/>
          </a:stretch>
        </p:blipFill>
        <p:spPr bwMode="auto">
          <a:xfrm>
            <a:off x="4920836" y="2103677"/>
            <a:ext cx="3523992" cy="36000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1" name="Picture 5"/>
          <p:cNvPicPr>
            <a:picLocks noChangeAspect="1" noChangeArrowheads="1"/>
          </p:cNvPicPr>
          <p:nvPr/>
        </p:nvPicPr>
        <p:blipFill>
          <a:blip r:embed="rId4"/>
          <a:srcRect/>
          <a:stretch>
            <a:fillRect/>
          </a:stretch>
        </p:blipFill>
        <p:spPr bwMode="auto">
          <a:xfrm>
            <a:off x="655788" y="2103677"/>
            <a:ext cx="3702513" cy="360000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4451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6.</a:t>
            </a:r>
            <a:r>
              <a:rPr lang="zh-CN" altLang="en-US" sz="2400" dirty="0" smtClean="0">
                <a:latin typeface="微软雅黑" pitchFamily="34" charset="-122"/>
                <a:ea typeface="微软雅黑" pitchFamily="34" charset="-122"/>
                <a:cs typeface="Adobe Gurmukhi" pitchFamily="50" charset="0"/>
              </a:rPr>
              <a:t>模型的优化</a:t>
            </a:r>
          </a:p>
          <a:p>
            <a:pPr marL="457200" indent="-457200" eaLnBrk="1" hangingPunct="1">
              <a:buFont typeface="Arial" pitchFamily="34" charset="0"/>
              <a:buChar char="•"/>
            </a:pPr>
            <a:r>
              <a:rPr lang="zh-CN" altLang="en-US" sz="2000" dirty="0" smtClean="0">
                <a:latin typeface="微软雅黑" pitchFamily="34" charset="-122"/>
                <a:ea typeface="微软雅黑" pitchFamily="34" charset="-122"/>
              </a:rPr>
              <a:t>用</a:t>
            </a:r>
            <a:r>
              <a:rPr lang="en-US" altLang="zh-CN" sz="2000" dirty="0" err="1" smtClean="0">
                <a:latin typeface="微软雅黑" pitchFamily="34" charset="-122"/>
                <a:ea typeface="微软雅黑" pitchFamily="34" charset="-122"/>
              </a:rPr>
              <a:t>cross_val_score</a:t>
            </a:r>
            <a:r>
              <a:rPr lang="zh-CN" altLang="en-US" sz="2000" dirty="0" smtClean="0">
                <a:latin typeface="微软雅黑" pitchFamily="34" charset="-122"/>
                <a:ea typeface="微软雅黑" pitchFamily="34" charset="-122"/>
              </a:rPr>
              <a:t>交叉验证评分</a:t>
            </a:r>
            <a:endParaRPr lang="en-US" altLang="zh-CN" sz="2000" dirty="0" smtClean="0">
              <a:latin typeface="微软雅黑" pitchFamily="34" charset="-122"/>
              <a:ea typeface="微软雅黑" pitchFamily="34" charset="-122"/>
            </a:endParaRPr>
          </a:p>
        </p:txBody>
      </p:sp>
      <p:pic>
        <p:nvPicPr>
          <p:cNvPr id="25603" name="Picture 3"/>
          <p:cNvPicPr>
            <a:picLocks noChangeAspect="1" noChangeArrowheads="1"/>
          </p:cNvPicPr>
          <p:nvPr/>
        </p:nvPicPr>
        <p:blipFill>
          <a:blip r:embed="rId3"/>
          <a:srcRect/>
          <a:stretch>
            <a:fillRect/>
          </a:stretch>
        </p:blipFill>
        <p:spPr bwMode="auto">
          <a:xfrm>
            <a:off x="542026" y="2471827"/>
            <a:ext cx="8075613" cy="16383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5607" name="Picture 7"/>
          <p:cNvPicPr>
            <a:picLocks noChangeAspect="1" noChangeArrowheads="1"/>
          </p:cNvPicPr>
          <p:nvPr/>
        </p:nvPicPr>
        <p:blipFill>
          <a:blip r:embed="rId4"/>
          <a:srcRect/>
          <a:stretch>
            <a:fillRect/>
          </a:stretch>
        </p:blipFill>
        <p:spPr bwMode="auto">
          <a:xfrm>
            <a:off x="1327839" y="4279869"/>
            <a:ext cx="6503987" cy="23526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4451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6.</a:t>
            </a:r>
            <a:r>
              <a:rPr lang="zh-CN" altLang="en-US" sz="2400" dirty="0" smtClean="0">
                <a:latin typeface="微软雅黑" pitchFamily="34" charset="-122"/>
                <a:ea typeface="微软雅黑" pitchFamily="34" charset="-122"/>
                <a:cs typeface="Adobe Gurmukhi" pitchFamily="50" charset="0"/>
              </a:rPr>
              <a:t>模型的优化</a:t>
            </a:r>
          </a:p>
          <a:p>
            <a:pPr marL="457200" indent="-457200" eaLnBrk="1" hangingPunct="1">
              <a:buFont typeface="Arial" pitchFamily="34" charset="0"/>
              <a:buChar char="•"/>
            </a:pPr>
            <a:r>
              <a:rPr lang="zh-CN" altLang="en-US" sz="2000" dirty="0" smtClean="0">
                <a:latin typeface="微软雅黑" pitchFamily="34" charset="-122"/>
                <a:ea typeface="微软雅黑" pitchFamily="34" charset="-122"/>
              </a:rPr>
              <a:t>用</a:t>
            </a:r>
            <a:r>
              <a:rPr lang="en-US" altLang="zh-CN" sz="2000" dirty="0" err="1" smtClean="0">
                <a:latin typeface="微软雅黑" pitchFamily="34" charset="-122"/>
                <a:ea typeface="微软雅黑" pitchFamily="34" charset="-122"/>
              </a:rPr>
              <a:t>cross_val_score</a:t>
            </a:r>
            <a:r>
              <a:rPr lang="zh-CN" altLang="en-US" sz="2000" dirty="0" smtClean="0">
                <a:latin typeface="微软雅黑" pitchFamily="34" charset="-122"/>
                <a:ea typeface="微软雅黑" pitchFamily="34" charset="-122"/>
              </a:rPr>
              <a:t>交叉验证评分</a:t>
            </a:r>
            <a:endParaRPr lang="en-US" altLang="zh-CN" sz="2000" dirty="0" smtClean="0">
              <a:latin typeface="微软雅黑" pitchFamily="34" charset="-122"/>
              <a:ea typeface="微软雅黑" pitchFamily="34" charset="-122"/>
            </a:endParaRPr>
          </a:p>
        </p:txBody>
      </p:sp>
      <p:pic>
        <p:nvPicPr>
          <p:cNvPr id="302084" name="Picture 4"/>
          <p:cNvPicPr>
            <a:picLocks noChangeAspect="1" noChangeArrowheads="1"/>
          </p:cNvPicPr>
          <p:nvPr/>
        </p:nvPicPr>
        <p:blipFill>
          <a:blip r:embed="rId3"/>
          <a:srcRect/>
          <a:stretch>
            <a:fillRect/>
          </a:stretch>
        </p:blipFill>
        <p:spPr bwMode="auto">
          <a:xfrm>
            <a:off x="486506" y="2347182"/>
            <a:ext cx="7689083" cy="4317388"/>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14" name="矩形 13"/>
          <p:cNvSpPr/>
          <p:nvPr/>
        </p:nvSpPr>
        <p:spPr>
          <a:xfrm>
            <a:off x="4132384" y="5488551"/>
            <a:ext cx="4404947" cy="646331"/>
          </a:xfrm>
          <a:prstGeom prst="rect">
            <a:avLst/>
          </a:prstGeom>
          <a:ln>
            <a:solidFill>
              <a:schemeClr val="accent1"/>
            </a:solidFill>
          </a:ln>
        </p:spPr>
        <p:txBody>
          <a:bodyPr wrap="square">
            <a:spAutoFit/>
          </a:bodyPr>
          <a:lstStyle/>
          <a:p>
            <a:r>
              <a:rPr lang="en-US" altLang="zh-CN" dirty="0" err="1" smtClean="0"/>
              <a:t>cross_val_score</a:t>
            </a:r>
            <a:r>
              <a:rPr lang="en-US" altLang="zh-CN" dirty="0" smtClean="0"/>
              <a:t>= 0.9523809523809523</a:t>
            </a:r>
          </a:p>
          <a:p>
            <a:r>
              <a:rPr lang="en-US" altLang="zh-CN" dirty="0" err="1" smtClean="0"/>
              <a:t>test_score</a:t>
            </a:r>
            <a:r>
              <a:rPr lang="en-US" altLang="zh-CN" dirty="0" smtClean="0"/>
              <a:t>= 0.9777777777777777</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531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6.</a:t>
            </a:r>
            <a:r>
              <a:rPr lang="zh-CN" altLang="en-US" sz="2400" dirty="0" smtClean="0">
                <a:latin typeface="微软雅黑" pitchFamily="34" charset="-122"/>
                <a:ea typeface="微软雅黑" pitchFamily="34" charset="-122"/>
                <a:cs typeface="Adobe Gurmukhi" pitchFamily="50" charset="0"/>
              </a:rPr>
              <a:t>模型的优化</a:t>
            </a:r>
          </a:p>
          <a:p>
            <a:pPr marL="457200" indent="-457200" eaLnBrk="1" hangingPunct="1">
              <a:buFont typeface="Arial" pitchFamily="34" charset="0"/>
              <a:buChar char="•"/>
            </a:pPr>
            <a:r>
              <a:rPr lang="zh-CN" altLang="en-US" sz="2000" dirty="0" smtClean="0">
                <a:latin typeface="微软雅黑 Light" pitchFamily="34" charset="-122"/>
                <a:ea typeface="微软雅黑 Light" pitchFamily="34" charset="-122"/>
              </a:rPr>
              <a:t>参数调整（</a:t>
            </a:r>
            <a:r>
              <a:rPr lang="en-US" altLang="zh-CN" sz="2000" dirty="0" err="1" smtClean="0">
                <a:latin typeface="微软雅黑 Light" pitchFamily="34" charset="-122"/>
                <a:ea typeface="微软雅黑 Light" pitchFamily="34" charset="-122"/>
              </a:rPr>
              <a:t>n_neighbors</a:t>
            </a:r>
            <a:r>
              <a:rPr lang="zh-CN" altLang="en-US" sz="2000" dirty="0" smtClean="0">
                <a:latin typeface="微软雅黑 Light" pitchFamily="34" charset="-122"/>
                <a:ea typeface="微软雅黑 Light" pitchFamily="34" charset="-122"/>
              </a:rPr>
              <a:t>参数调优）</a:t>
            </a:r>
            <a:endParaRPr lang="en-US" altLang="zh-CN" sz="2000" dirty="0" smtClean="0">
              <a:latin typeface="微软雅黑 Light" pitchFamily="34" charset="-122"/>
              <a:ea typeface="微软雅黑 Light" pitchFamily="34" charset="-122"/>
            </a:endParaRPr>
          </a:p>
        </p:txBody>
      </p:sp>
      <p:pic>
        <p:nvPicPr>
          <p:cNvPr id="303106" name="Picture 2"/>
          <p:cNvPicPr>
            <a:picLocks noChangeAspect="1" noChangeArrowheads="1"/>
          </p:cNvPicPr>
          <p:nvPr/>
        </p:nvPicPr>
        <p:blipFill>
          <a:blip r:embed="rId3"/>
          <a:srcRect/>
          <a:stretch>
            <a:fillRect/>
          </a:stretch>
        </p:blipFill>
        <p:spPr bwMode="auto">
          <a:xfrm>
            <a:off x="630971" y="2686905"/>
            <a:ext cx="7949176" cy="2368672"/>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9" name="矩形 8"/>
          <p:cNvSpPr/>
          <p:nvPr/>
        </p:nvSpPr>
        <p:spPr>
          <a:xfrm>
            <a:off x="1778248" y="5240188"/>
            <a:ext cx="1127232" cy="369332"/>
          </a:xfrm>
          <a:prstGeom prst="rect">
            <a:avLst/>
          </a:prstGeom>
        </p:spPr>
        <p:txBody>
          <a:bodyPr wrap="none">
            <a:spAutoFit/>
          </a:bodyPr>
          <a:lstStyle/>
          <a:p>
            <a:r>
              <a:rPr lang="en-US" altLang="zh-CN" dirty="0" smtClean="0"/>
              <a:t>best k= 4</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531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en-US" altLang="zh-CN" sz="2400" dirty="0" smtClean="0">
                <a:latin typeface="微软雅黑" pitchFamily="34" charset="-122"/>
                <a:ea typeface="微软雅黑" pitchFamily="34" charset="-122"/>
                <a:cs typeface="Adobe Gurmukhi" pitchFamily="50" charset="0"/>
              </a:rPr>
              <a:t>6.</a:t>
            </a:r>
            <a:r>
              <a:rPr lang="zh-CN" altLang="en-US" sz="2400" dirty="0" smtClean="0">
                <a:latin typeface="微软雅黑" pitchFamily="34" charset="-122"/>
                <a:ea typeface="微软雅黑" pitchFamily="34" charset="-122"/>
                <a:cs typeface="Adobe Gurmukhi" pitchFamily="50" charset="0"/>
              </a:rPr>
              <a:t>模型的优化</a:t>
            </a:r>
          </a:p>
          <a:p>
            <a:pPr marL="457200" indent="-457200" eaLnBrk="1" hangingPunct="1">
              <a:buFont typeface="Arial" pitchFamily="34" charset="0"/>
              <a:buChar char="•"/>
            </a:pPr>
            <a:r>
              <a:rPr lang="zh-CN" altLang="en-US" sz="2000" dirty="0" smtClean="0">
                <a:latin typeface="微软雅黑 Light" pitchFamily="34" charset="-122"/>
                <a:ea typeface="微软雅黑 Light" pitchFamily="34" charset="-122"/>
              </a:rPr>
              <a:t>参数调整（</a:t>
            </a:r>
            <a:r>
              <a:rPr lang="en-US" altLang="zh-CN" sz="2000" dirty="0" err="1" smtClean="0">
                <a:latin typeface="微软雅黑 Light" pitchFamily="34" charset="-122"/>
                <a:ea typeface="微软雅黑 Light" pitchFamily="34" charset="-122"/>
              </a:rPr>
              <a:t>n_neighbors</a:t>
            </a:r>
            <a:r>
              <a:rPr lang="zh-CN" altLang="en-US" sz="2000" dirty="0" smtClean="0">
                <a:latin typeface="微软雅黑 Light" pitchFamily="34" charset="-122"/>
                <a:ea typeface="微软雅黑 Light" pitchFamily="34" charset="-122"/>
              </a:rPr>
              <a:t>参数调优）</a:t>
            </a:r>
            <a:endParaRPr lang="en-US" altLang="zh-CN" sz="2000" dirty="0" smtClean="0">
              <a:latin typeface="微软雅黑 Light" pitchFamily="34" charset="-122"/>
              <a:ea typeface="微软雅黑 Light" pitchFamily="34" charset="-122"/>
            </a:endParaRPr>
          </a:p>
        </p:txBody>
      </p:sp>
      <p:pic>
        <p:nvPicPr>
          <p:cNvPr id="3077" name="Picture 5"/>
          <p:cNvPicPr>
            <a:picLocks noChangeAspect="1" noChangeArrowheads="1"/>
          </p:cNvPicPr>
          <p:nvPr/>
        </p:nvPicPr>
        <p:blipFill>
          <a:blip r:embed="rId3"/>
          <a:srcRect/>
          <a:stretch>
            <a:fillRect/>
          </a:stretch>
        </p:blipFill>
        <p:spPr bwMode="auto">
          <a:xfrm>
            <a:off x="483045" y="2427828"/>
            <a:ext cx="8123237" cy="169545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304130" name="Picture 2"/>
          <p:cNvPicPr>
            <a:picLocks noChangeAspect="1" noChangeArrowheads="1"/>
          </p:cNvPicPr>
          <p:nvPr/>
        </p:nvPicPr>
        <p:blipFill>
          <a:blip r:embed="rId4"/>
          <a:srcRect/>
          <a:stretch>
            <a:fillRect/>
          </a:stretch>
        </p:blipFill>
        <p:spPr bwMode="auto">
          <a:xfrm>
            <a:off x="3880827" y="2525048"/>
            <a:ext cx="4296017" cy="3285098"/>
          </a:xfrm>
          <a:prstGeom prst="rect">
            <a:avLst/>
          </a:prstGeom>
          <a:noFill/>
          <a:ln w="9525">
            <a:noFill/>
            <a:miter lim="800000"/>
            <a:headEnd/>
            <a:tailEnd/>
          </a:ln>
          <a:effectLst/>
        </p:spPr>
      </p:pic>
      <p:pic>
        <p:nvPicPr>
          <p:cNvPr id="304131" name="Picture 3"/>
          <p:cNvPicPr>
            <a:picLocks noChangeAspect="1" noChangeArrowheads="1"/>
          </p:cNvPicPr>
          <p:nvPr/>
        </p:nvPicPr>
        <p:blipFill>
          <a:blip r:embed="rId5"/>
          <a:srcRect/>
          <a:stretch>
            <a:fillRect/>
          </a:stretch>
        </p:blipFill>
        <p:spPr bwMode="auto">
          <a:xfrm>
            <a:off x="474418" y="4417280"/>
            <a:ext cx="7849110" cy="173733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6.</a:t>
            </a:r>
            <a:r>
              <a:rPr lang="zh-CN" altLang="en-US" sz="2400" b="1" dirty="0" smtClean="0">
                <a:solidFill>
                  <a:schemeClr val="bg1"/>
                </a:solidFill>
                <a:ea typeface="微软雅黑" pitchFamily="34" charset="-122"/>
              </a:rPr>
              <a:t> 案例分析</a:t>
            </a:r>
          </a:p>
        </p:txBody>
      </p:sp>
      <p:sp>
        <p:nvSpPr>
          <p:cNvPr id="96257" name="Rectangle 1"/>
          <p:cNvSpPr>
            <a:spLocks noChangeArrowheads="1"/>
          </p:cNvSpPr>
          <p:nvPr/>
        </p:nvSpPr>
        <p:spPr bwMode="auto">
          <a:xfrm>
            <a:off x="451821" y="1017534"/>
            <a:ext cx="8112316" cy="155313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鸢尾花分类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a:lnSpc>
                <a:spcPct val="120000"/>
              </a:lnSpc>
            </a:pPr>
            <a:r>
              <a:rPr lang="zh-CN" altLang="en-US" sz="2400" dirty="0" smtClean="0">
                <a:latin typeface="微软雅黑" pitchFamily="34" charset="-122"/>
                <a:ea typeface="微软雅黑" pitchFamily="34" charset="-122"/>
                <a:cs typeface="Adobe Gurmukhi" pitchFamily="50" charset="0"/>
              </a:rPr>
              <a:t>练习</a:t>
            </a:r>
          </a:p>
          <a:p>
            <a:pPr marL="457200" indent="-457200" eaLnBrk="1" hangingPunct="1">
              <a:buFont typeface="Arial" pitchFamily="34" charset="0"/>
              <a:buChar char="•"/>
            </a:pPr>
            <a:r>
              <a:rPr lang="zh-CN" altLang="en-US" sz="2000" dirty="0" smtClean="0">
                <a:latin typeface="微软雅黑 Light" pitchFamily="34" charset="-122"/>
                <a:ea typeface="微软雅黑 Light" pitchFamily="34" charset="-122"/>
              </a:rPr>
              <a:t>找到决策规则</a:t>
            </a:r>
            <a:r>
              <a:rPr lang="en-US" altLang="zh-CN" sz="2000" dirty="0" smtClean="0">
                <a:latin typeface="微软雅黑 Light" pitchFamily="34" charset="-122"/>
                <a:ea typeface="微软雅黑 Light" pitchFamily="34" charset="-122"/>
              </a:rPr>
              <a:t>weights=</a:t>
            </a:r>
            <a:r>
              <a:rPr lang="zh-CN" altLang="en-US" sz="2000" dirty="0" smtClean="0">
                <a:latin typeface="微软雅黑 Light" pitchFamily="34" charset="-122"/>
                <a:ea typeface="微软雅黑 Light" pitchFamily="34" charset="-122"/>
              </a:rPr>
              <a:t>‘</a:t>
            </a:r>
            <a:r>
              <a:rPr lang="en-US" altLang="zh-CN" sz="2000" dirty="0" smtClean="0">
                <a:latin typeface="微软雅黑 Light" pitchFamily="34" charset="-122"/>
                <a:ea typeface="微软雅黑 Light" pitchFamily="34" charset="-122"/>
              </a:rPr>
              <a:t>distance</a:t>
            </a:r>
            <a:r>
              <a:rPr lang="zh-CN" altLang="en-US" sz="2000" dirty="0" smtClean="0">
                <a:latin typeface="微软雅黑 Light" pitchFamily="34" charset="-122"/>
                <a:ea typeface="微软雅黑 Light" pitchFamily="34" charset="-122"/>
              </a:rPr>
              <a:t>’时，模型的最优参数</a:t>
            </a:r>
            <a:r>
              <a:rPr lang="en-US" altLang="zh-CN" sz="2000" dirty="0" smtClean="0">
                <a:latin typeface="微软雅黑 Light" pitchFamily="34" charset="-122"/>
                <a:ea typeface="微软雅黑 Light" pitchFamily="34" charset="-122"/>
              </a:rPr>
              <a:t>k</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a:grpSpLocks/>
          </p:cNvGrpSpPr>
          <p:nvPr/>
        </p:nvGrpSpPr>
        <p:grpSpPr bwMode="auto">
          <a:xfrm>
            <a:off x="3" y="284166"/>
            <a:ext cx="1692275" cy="530225"/>
            <a:chOff x="0" y="0"/>
            <a:chExt cx="1692275" cy="529772"/>
          </a:xfrm>
          <a:solidFill>
            <a:srgbClr val="C00000"/>
          </a:solidFill>
        </p:grpSpPr>
        <p:sp>
          <p:nvSpPr>
            <p:cNvPr id="87057" name="矩形 16"/>
            <p:cNvSpPr>
              <a:spLocks noChangeArrowheads="1"/>
            </p:cNvSpPr>
            <p:nvPr/>
          </p:nvSpPr>
          <p:spPr bwMode="auto">
            <a:xfrm>
              <a:off x="0" y="0"/>
              <a:ext cx="1511300" cy="529772"/>
            </a:xfrm>
            <a:prstGeom prst="rect">
              <a:avLst/>
            </a:prstGeom>
            <a:grpFill/>
            <a:ln w="9525">
              <a:solidFill>
                <a:srgbClr val="C00000"/>
              </a:solidFill>
              <a:miter lim="800000"/>
              <a:headEnd/>
              <a:tailEnd/>
            </a:ln>
          </p:spPr>
          <p:txBody>
            <a:bodyPr anchor="ctr"/>
            <a:lstStyle/>
            <a:p>
              <a:pPr algn="ctr" eaLnBrk="1" hangingPunct="1">
                <a:defRPr/>
              </a:pPr>
              <a:r>
                <a:rPr lang="zh-CN" altLang="en-US" sz="2400" b="1" dirty="0" smtClean="0">
                  <a:solidFill>
                    <a:schemeClr val="bg1"/>
                  </a:solidFill>
                  <a:latin typeface="Arial" pitchFamily="34" charset="0"/>
                  <a:ea typeface="微软雅黑" pitchFamily="34" charset="-122"/>
                  <a:sym typeface="Arial" pitchFamily="34" charset="0"/>
                </a:rPr>
                <a:t>作业</a:t>
              </a:r>
              <a:endParaRPr lang="zh-CN" altLang="en-US" sz="2400" b="1" dirty="0">
                <a:solidFill>
                  <a:schemeClr val="bg1"/>
                </a:solidFill>
                <a:latin typeface="Arial" pitchFamily="34" charset="0"/>
                <a:ea typeface="微软雅黑" pitchFamily="34" charset="-122"/>
                <a:sym typeface="Arial" pitchFamily="34" charset="0"/>
              </a:endParaRPr>
            </a:p>
          </p:txBody>
        </p:sp>
        <p:sp>
          <p:nvSpPr>
            <p:cNvPr id="87058" name="矩形 17"/>
            <p:cNvSpPr>
              <a:spLocks noChangeArrowheads="1"/>
            </p:cNvSpPr>
            <p:nvPr/>
          </p:nvSpPr>
          <p:spPr bwMode="auto">
            <a:xfrm>
              <a:off x="1577975" y="0"/>
              <a:ext cx="114300" cy="529772"/>
            </a:xfrm>
            <a:prstGeom prst="rect">
              <a:avLst/>
            </a:prstGeom>
            <a:grpFill/>
            <a:ln w="9525">
              <a:solidFill>
                <a:srgbClr val="C00000"/>
              </a:solidFill>
              <a:miter lim="800000"/>
              <a:headEnd/>
              <a:tailEnd/>
            </a:ln>
          </p:spPr>
          <p:txBody>
            <a:bodyPr anchor="ctr"/>
            <a:lstStyle/>
            <a:p>
              <a:pPr algn="ctr" eaLnBrk="1" hangingPunct="1">
                <a:defRPr/>
              </a:pPr>
              <a:endParaRPr lang="zh-CN" altLang="en-US" sz="2400" b="1" dirty="0">
                <a:solidFill>
                  <a:schemeClr val="bg1"/>
                </a:solidFill>
                <a:latin typeface="Arial" pitchFamily="34" charset="0"/>
                <a:ea typeface="微软雅黑" pitchFamily="34" charset="-122"/>
                <a:sym typeface="Arial" pitchFamily="34" charset="0"/>
              </a:endParaRPr>
            </a:p>
          </p:txBody>
        </p:sp>
      </p:grpSp>
      <p:sp>
        <p:nvSpPr>
          <p:cNvPr id="57347" name="Rectangle 8"/>
          <p:cNvSpPr>
            <a:spLocks noChangeArrowheads="1"/>
          </p:cNvSpPr>
          <p:nvPr/>
        </p:nvSpPr>
        <p:spPr bwMode="auto">
          <a:xfrm>
            <a:off x="2" y="-11255"/>
            <a:ext cx="184712" cy="369322"/>
          </a:xfrm>
          <a:prstGeom prst="rect">
            <a:avLst/>
          </a:prstGeom>
          <a:noFill/>
          <a:ln w="9525">
            <a:noFill/>
            <a:miter lim="800000"/>
            <a:headEnd/>
            <a:tailEnd/>
          </a:ln>
        </p:spPr>
        <p:txBody>
          <a:bodyPr wrap="none" lIns="91431" tIns="45715" rIns="91431" bIns="45715" anchor="ctr">
            <a:spAutoFit/>
          </a:bodyPr>
          <a:lstStyle/>
          <a:p>
            <a:pPr eaLnBrk="1" hangingPunct="1"/>
            <a:endParaRPr lang="zh-CN" altLang="en-US"/>
          </a:p>
        </p:txBody>
      </p:sp>
      <p:cxnSp>
        <p:nvCxnSpPr>
          <p:cNvPr id="57348"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57351" name="矩形 6"/>
          <p:cNvSpPr>
            <a:spLocks noChangeArrowheads="1"/>
          </p:cNvSpPr>
          <p:nvPr/>
        </p:nvSpPr>
        <p:spPr bwMode="auto">
          <a:xfrm>
            <a:off x="8610600" y="6043615"/>
            <a:ext cx="533400" cy="530225"/>
          </a:xfrm>
          <a:prstGeom prst="rect">
            <a:avLst/>
          </a:prstGeom>
          <a:solidFill>
            <a:srgbClr val="C00000"/>
          </a:solidFill>
          <a:ln w="9525">
            <a:noFill/>
            <a:miter lim="800000"/>
            <a:headEnd/>
            <a:tailEnd/>
          </a:ln>
        </p:spPr>
        <p:txBody>
          <a:bodyPr lIns="91431" tIns="45715" rIns="91431" bIns="45715" anchor="ctr"/>
          <a:lstStyle/>
          <a:p>
            <a:pPr algn="ctr" eaLnBrk="1" hangingPunct="1"/>
            <a:fld id="{87F45A92-0E95-43DB-BE32-526ED5B93D38}" type="slidenum">
              <a:rPr lang="en-US" altLang="zh-CN" sz="2400" b="1">
                <a:solidFill>
                  <a:schemeClr val="bg1"/>
                </a:solidFill>
                <a:ea typeface="微软雅黑" pitchFamily="34" charset="-122"/>
                <a:sym typeface="Arial" charset="0"/>
              </a:rPr>
              <a:pPr algn="ctr" eaLnBrk="1" hangingPunct="1"/>
              <a:t>45</a:t>
            </a:fld>
            <a:endParaRPr lang="zh-CN" altLang="en-US" sz="2400" b="1" dirty="0">
              <a:solidFill>
                <a:schemeClr val="bg1"/>
              </a:solidFill>
              <a:ea typeface="微软雅黑" pitchFamily="34" charset="-122"/>
              <a:sym typeface="Arial" charset="0"/>
            </a:endParaRPr>
          </a:p>
        </p:txBody>
      </p:sp>
      <p:sp>
        <p:nvSpPr>
          <p:cNvPr id="10" name="矩形 14"/>
          <p:cNvSpPr>
            <a:spLocks noChangeArrowheads="1"/>
          </p:cNvSpPr>
          <p:nvPr/>
        </p:nvSpPr>
        <p:spPr bwMode="auto">
          <a:xfrm>
            <a:off x="905407" y="1274580"/>
            <a:ext cx="6967538" cy="497947"/>
          </a:xfrm>
          <a:prstGeom prst="rect">
            <a:avLst/>
          </a:prstGeom>
          <a:solidFill>
            <a:schemeClr val="bg1"/>
          </a:solidFill>
          <a:ln w="9525">
            <a:noFill/>
            <a:miter lim="800000"/>
            <a:headEnd/>
            <a:tailEnd/>
          </a:ln>
        </p:spPr>
        <p:txBody>
          <a:bodyPr lIns="91431" tIns="45715" rIns="91431" bIns="45715">
            <a:spAutoFit/>
          </a:bodyPr>
          <a:lstStyle/>
          <a:p>
            <a:pPr eaLnBrk="1" hangingPunct="1">
              <a:lnSpc>
                <a:spcPct val="120000"/>
              </a:lnSpc>
            </a:pPr>
            <a:r>
              <a:rPr lang="zh-CN" altLang="en-US" sz="2400" dirty="0" smtClean="0">
                <a:latin typeface="微软雅黑" pitchFamily="34" charset="-122"/>
                <a:ea typeface="微软雅黑" pitchFamily="34" charset="-122"/>
              </a:rPr>
              <a:t>社交网络数据集</a:t>
            </a:r>
          </a:p>
        </p:txBody>
      </p:sp>
      <p:sp>
        <p:nvSpPr>
          <p:cNvPr id="11" name="矩形 10"/>
          <p:cNvSpPr/>
          <p:nvPr/>
        </p:nvSpPr>
        <p:spPr>
          <a:xfrm>
            <a:off x="3640119" y="1389656"/>
            <a:ext cx="2723823" cy="369332"/>
          </a:xfrm>
          <a:prstGeom prst="rect">
            <a:avLst/>
          </a:prstGeom>
        </p:spPr>
        <p:txBody>
          <a:bodyPr wrap="none">
            <a:spAutoFit/>
          </a:bodyPr>
          <a:lstStyle/>
          <a:p>
            <a:r>
              <a:rPr lang="en-US" dirty="0" smtClean="0">
                <a:latin typeface="微软雅黑 Light" pitchFamily="34" charset="-122"/>
                <a:ea typeface="微软雅黑 Light" pitchFamily="34" charset="-122"/>
              </a:rPr>
              <a:t>Social_Network_Ads.csv</a:t>
            </a:r>
            <a:endParaRPr lang="en-US" dirty="0">
              <a:latin typeface="微软雅黑 Light" pitchFamily="34" charset="-122"/>
              <a:ea typeface="微软雅黑 Light" pitchFamily="34" charset="-122"/>
            </a:endParaRPr>
          </a:p>
        </p:txBody>
      </p:sp>
      <p:pic>
        <p:nvPicPr>
          <p:cNvPr id="19457" name="Picture 1"/>
          <p:cNvPicPr>
            <a:picLocks noChangeAspect="1" noChangeArrowheads="1"/>
          </p:cNvPicPr>
          <p:nvPr/>
        </p:nvPicPr>
        <p:blipFill>
          <a:blip r:embed="rId2"/>
          <a:srcRect/>
          <a:stretch>
            <a:fillRect/>
          </a:stretch>
        </p:blipFill>
        <p:spPr bwMode="auto">
          <a:xfrm>
            <a:off x="457200" y="2020379"/>
            <a:ext cx="8264106" cy="3487914"/>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a:grpSpLocks/>
          </p:cNvGrpSpPr>
          <p:nvPr/>
        </p:nvGrpSpPr>
        <p:grpSpPr bwMode="auto">
          <a:xfrm>
            <a:off x="3" y="284166"/>
            <a:ext cx="1692275" cy="530225"/>
            <a:chOff x="0" y="0"/>
            <a:chExt cx="1692275" cy="529772"/>
          </a:xfrm>
          <a:solidFill>
            <a:srgbClr val="C00000"/>
          </a:solidFill>
        </p:grpSpPr>
        <p:sp>
          <p:nvSpPr>
            <p:cNvPr id="87057" name="矩形 16"/>
            <p:cNvSpPr>
              <a:spLocks noChangeArrowheads="1"/>
            </p:cNvSpPr>
            <p:nvPr/>
          </p:nvSpPr>
          <p:spPr bwMode="auto">
            <a:xfrm>
              <a:off x="0" y="0"/>
              <a:ext cx="1511300" cy="529772"/>
            </a:xfrm>
            <a:prstGeom prst="rect">
              <a:avLst/>
            </a:prstGeom>
            <a:grpFill/>
            <a:ln w="9525">
              <a:solidFill>
                <a:srgbClr val="C00000"/>
              </a:solidFill>
              <a:miter lim="800000"/>
              <a:headEnd/>
              <a:tailEnd/>
            </a:ln>
          </p:spPr>
          <p:txBody>
            <a:bodyPr anchor="ctr"/>
            <a:lstStyle/>
            <a:p>
              <a:pPr algn="ctr" eaLnBrk="1" hangingPunct="1">
                <a:defRPr/>
              </a:pPr>
              <a:r>
                <a:rPr lang="zh-CN" altLang="en-US" sz="2400" b="1" dirty="0" smtClean="0">
                  <a:solidFill>
                    <a:schemeClr val="bg1"/>
                  </a:solidFill>
                  <a:latin typeface="Arial" pitchFamily="34" charset="0"/>
                  <a:ea typeface="微软雅黑" pitchFamily="34" charset="-122"/>
                  <a:sym typeface="Arial" pitchFamily="34" charset="0"/>
                </a:rPr>
                <a:t>作业</a:t>
              </a:r>
              <a:endParaRPr lang="zh-CN" altLang="en-US" sz="2400" b="1" dirty="0">
                <a:solidFill>
                  <a:schemeClr val="bg1"/>
                </a:solidFill>
                <a:latin typeface="Arial" pitchFamily="34" charset="0"/>
                <a:ea typeface="微软雅黑" pitchFamily="34" charset="-122"/>
                <a:sym typeface="Arial" pitchFamily="34" charset="0"/>
              </a:endParaRPr>
            </a:p>
          </p:txBody>
        </p:sp>
        <p:sp>
          <p:nvSpPr>
            <p:cNvPr id="87058" name="矩形 17"/>
            <p:cNvSpPr>
              <a:spLocks noChangeArrowheads="1"/>
            </p:cNvSpPr>
            <p:nvPr/>
          </p:nvSpPr>
          <p:spPr bwMode="auto">
            <a:xfrm>
              <a:off x="1577975" y="0"/>
              <a:ext cx="114300" cy="529772"/>
            </a:xfrm>
            <a:prstGeom prst="rect">
              <a:avLst/>
            </a:prstGeom>
            <a:grpFill/>
            <a:ln w="9525">
              <a:solidFill>
                <a:srgbClr val="C00000"/>
              </a:solidFill>
              <a:miter lim="800000"/>
              <a:headEnd/>
              <a:tailEnd/>
            </a:ln>
          </p:spPr>
          <p:txBody>
            <a:bodyPr anchor="ctr"/>
            <a:lstStyle/>
            <a:p>
              <a:pPr algn="ctr" eaLnBrk="1" hangingPunct="1">
                <a:defRPr/>
              </a:pPr>
              <a:endParaRPr lang="zh-CN" altLang="en-US" sz="2400" b="1" dirty="0">
                <a:solidFill>
                  <a:schemeClr val="bg1"/>
                </a:solidFill>
                <a:latin typeface="Arial" pitchFamily="34" charset="0"/>
                <a:ea typeface="微软雅黑" pitchFamily="34" charset="-122"/>
                <a:sym typeface="Arial" pitchFamily="34" charset="0"/>
              </a:endParaRPr>
            </a:p>
          </p:txBody>
        </p:sp>
      </p:grpSp>
      <p:sp>
        <p:nvSpPr>
          <p:cNvPr id="57347" name="Rectangle 8"/>
          <p:cNvSpPr>
            <a:spLocks noChangeArrowheads="1"/>
          </p:cNvSpPr>
          <p:nvPr/>
        </p:nvSpPr>
        <p:spPr bwMode="auto">
          <a:xfrm>
            <a:off x="2" y="-11255"/>
            <a:ext cx="184712" cy="369322"/>
          </a:xfrm>
          <a:prstGeom prst="rect">
            <a:avLst/>
          </a:prstGeom>
          <a:noFill/>
          <a:ln w="9525">
            <a:noFill/>
            <a:miter lim="800000"/>
            <a:headEnd/>
            <a:tailEnd/>
          </a:ln>
        </p:spPr>
        <p:txBody>
          <a:bodyPr wrap="none" lIns="91431" tIns="45715" rIns="91431" bIns="45715" anchor="ctr">
            <a:spAutoFit/>
          </a:bodyPr>
          <a:lstStyle/>
          <a:p>
            <a:pPr eaLnBrk="1" hangingPunct="1"/>
            <a:endParaRPr lang="zh-CN" altLang="en-US"/>
          </a:p>
        </p:txBody>
      </p:sp>
      <p:cxnSp>
        <p:nvCxnSpPr>
          <p:cNvPr id="57348"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57351" name="矩形 6"/>
          <p:cNvSpPr>
            <a:spLocks noChangeArrowheads="1"/>
          </p:cNvSpPr>
          <p:nvPr/>
        </p:nvSpPr>
        <p:spPr bwMode="auto">
          <a:xfrm>
            <a:off x="8610600" y="6043615"/>
            <a:ext cx="533400" cy="530225"/>
          </a:xfrm>
          <a:prstGeom prst="rect">
            <a:avLst/>
          </a:prstGeom>
          <a:solidFill>
            <a:srgbClr val="C00000"/>
          </a:solidFill>
          <a:ln w="9525">
            <a:noFill/>
            <a:miter lim="800000"/>
            <a:headEnd/>
            <a:tailEnd/>
          </a:ln>
        </p:spPr>
        <p:txBody>
          <a:bodyPr lIns="91431" tIns="45715" rIns="91431" bIns="45715" anchor="ctr"/>
          <a:lstStyle/>
          <a:p>
            <a:pPr algn="ctr" eaLnBrk="1" hangingPunct="1"/>
            <a:fld id="{87F45A92-0E95-43DB-BE32-526ED5B93D38}" type="slidenum">
              <a:rPr lang="en-US" altLang="zh-CN" sz="2400" b="1">
                <a:solidFill>
                  <a:schemeClr val="bg1"/>
                </a:solidFill>
                <a:ea typeface="微软雅黑" pitchFamily="34" charset="-122"/>
                <a:sym typeface="Arial" charset="0"/>
              </a:rPr>
              <a:pPr algn="ctr" eaLnBrk="1" hangingPunct="1"/>
              <a:t>46</a:t>
            </a:fld>
            <a:endParaRPr lang="zh-CN" altLang="en-US" sz="2400" b="1" dirty="0">
              <a:solidFill>
                <a:schemeClr val="bg1"/>
              </a:solidFill>
              <a:ea typeface="微软雅黑" pitchFamily="34" charset="-122"/>
              <a:sym typeface="Arial" charset="0"/>
            </a:endParaRPr>
          </a:p>
        </p:txBody>
      </p:sp>
      <p:sp>
        <p:nvSpPr>
          <p:cNvPr id="10" name="矩形 14"/>
          <p:cNvSpPr>
            <a:spLocks noChangeArrowheads="1"/>
          </p:cNvSpPr>
          <p:nvPr/>
        </p:nvSpPr>
        <p:spPr bwMode="auto">
          <a:xfrm>
            <a:off x="905407" y="1274580"/>
            <a:ext cx="6967538" cy="497947"/>
          </a:xfrm>
          <a:prstGeom prst="rect">
            <a:avLst/>
          </a:prstGeom>
          <a:solidFill>
            <a:schemeClr val="bg1"/>
          </a:solidFill>
          <a:ln w="9525">
            <a:noFill/>
            <a:miter lim="800000"/>
            <a:headEnd/>
            <a:tailEnd/>
          </a:ln>
        </p:spPr>
        <p:txBody>
          <a:bodyPr lIns="91431" tIns="45715" rIns="91431" bIns="45715">
            <a:spAutoFit/>
          </a:bodyPr>
          <a:lstStyle/>
          <a:p>
            <a:pPr eaLnBrk="1" hangingPunct="1">
              <a:lnSpc>
                <a:spcPct val="120000"/>
              </a:lnSpc>
            </a:pPr>
            <a:r>
              <a:rPr lang="zh-CN" altLang="en-US" sz="2400" dirty="0" smtClean="0">
                <a:latin typeface="微软雅黑" pitchFamily="34" charset="-122"/>
                <a:ea typeface="微软雅黑" pitchFamily="34" charset="-122"/>
              </a:rPr>
              <a:t>社交网络数据集</a:t>
            </a:r>
          </a:p>
        </p:txBody>
      </p:sp>
      <p:sp>
        <p:nvSpPr>
          <p:cNvPr id="9" name="矩形 8"/>
          <p:cNvSpPr/>
          <p:nvPr/>
        </p:nvSpPr>
        <p:spPr>
          <a:xfrm>
            <a:off x="551924" y="3567038"/>
            <a:ext cx="7988059" cy="2677656"/>
          </a:xfrm>
          <a:prstGeom prst="rect">
            <a:avLst/>
          </a:prstGeom>
        </p:spPr>
        <p:txBody>
          <a:bodyPr wrap="square">
            <a:spAutoFit/>
          </a:bodyPr>
          <a:lstStyle/>
          <a:p>
            <a:pPr>
              <a:lnSpc>
                <a:spcPct val="150000"/>
              </a:lnSpc>
              <a:buFont typeface="Arial" pitchFamily="34" charset="0"/>
              <a:buChar char="•"/>
            </a:pPr>
            <a:r>
              <a:rPr lang="zh-CN" altLang="en-US" sz="1600" dirty="0" smtClean="0">
                <a:latin typeface="微软雅黑 Light" pitchFamily="34" charset="-122"/>
                <a:ea typeface="微软雅黑 Light" pitchFamily="34" charset="-122"/>
              </a:rPr>
              <a:t> 该数据集包含了某公司社交网络中</a:t>
            </a:r>
            <a:r>
              <a:rPr lang="en-US" altLang="zh-CN" sz="1600" dirty="0" smtClean="0">
                <a:latin typeface="微软雅黑 Light" pitchFamily="34" charset="-122"/>
                <a:ea typeface="微软雅黑 Light" pitchFamily="34" charset="-122"/>
              </a:rPr>
              <a:t>400</a:t>
            </a:r>
            <a:r>
              <a:rPr lang="zh-CN" altLang="en-US" sz="1600" dirty="0" smtClean="0">
                <a:latin typeface="微软雅黑 Light" pitchFamily="34" charset="-122"/>
                <a:ea typeface="微软雅黑 Light" pitchFamily="34" charset="-122"/>
              </a:rPr>
              <a:t>个用户的信息。这些信息涉及用户</a:t>
            </a:r>
            <a:r>
              <a:rPr lang="en-US" altLang="zh-CN" sz="1600" dirty="0" smtClean="0">
                <a:latin typeface="微软雅黑 Light" pitchFamily="34" charset="-122"/>
                <a:ea typeface="微软雅黑 Light" pitchFamily="34" charset="-122"/>
              </a:rPr>
              <a:t>ID</a:t>
            </a:r>
            <a:r>
              <a:rPr lang="zh-CN" altLang="en-US" sz="1600" dirty="0" smtClean="0">
                <a:latin typeface="微软雅黑 Light" pitchFamily="34" charset="-122"/>
                <a:ea typeface="微软雅黑 Light" pitchFamily="34" charset="-122"/>
              </a:rPr>
              <a:t>、性别、年龄以及预估薪资，最后一列表示用户是否购买该公司的</a:t>
            </a:r>
            <a:r>
              <a:rPr lang="en-US" altLang="zh-CN" sz="1600" dirty="0" smtClean="0">
                <a:latin typeface="微软雅黑 Light" pitchFamily="34" charset="-122"/>
                <a:ea typeface="微软雅黑 Light" pitchFamily="34" charset="-122"/>
              </a:rPr>
              <a:t>SUV</a:t>
            </a:r>
            <a:r>
              <a:rPr lang="zh-CN" altLang="en-US" sz="1600" dirty="0" smtClean="0">
                <a:latin typeface="微软雅黑 Light" pitchFamily="34" charset="-122"/>
                <a:ea typeface="微软雅黑 Light" pitchFamily="34" charset="-122"/>
              </a:rPr>
              <a:t>。</a:t>
            </a:r>
            <a:endParaRPr lang="en-US" altLang="zh-CN" sz="1600" dirty="0" smtClean="0">
              <a:latin typeface="微软雅黑 Light" pitchFamily="34" charset="-122"/>
              <a:ea typeface="微软雅黑 Light" pitchFamily="34" charset="-122"/>
            </a:endParaRPr>
          </a:p>
          <a:p>
            <a:pPr>
              <a:lnSpc>
                <a:spcPct val="150000"/>
              </a:lnSpc>
              <a:buFont typeface="Arial" pitchFamily="34" charset="0"/>
              <a:buChar char="•"/>
            </a:pPr>
            <a:r>
              <a:rPr lang="zh-CN" altLang="en-US" sz="1600" dirty="0" smtClean="0">
                <a:latin typeface="微软雅黑 Light" pitchFamily="34" charset="-122"/>
                <a:ea typeface="微软雅黑 Light" pitchFamily="34" charset="-122"/>
              </a:rPr>
              <a:t> 请建立一种模型来预测某些特征的用户是否会购买</a:t>
            </a:r>
            <a:r>
              <a:rPr lang="en-US" altLang="zh-CN" sz="1600" dirty="0" smtClean="0">
                <a:latin typeface="微软雅黑 Light" pitchFamily="34" charset="-122"/>
                <a:ea typeface="微软雅黑 Light" pitchFamily="34" charset="-122"/>
              </a:rPr>
              <a:t>SUV</a:t>
            </a:r>
            <a:r>
              <a:rPr lang="zh-CN" altLang="en-US" sz="1600" dirty="0" smtClean="0">
                <a:latin typeface="微软雅黑 Light" pitchFamily="34" charset="-122"/>
                <a:ea typeface="微软雅黑 Light" pitchFamily="34" charset="-122"/>
              </a:rPr>
              <a:t>。该模型基于两个特征变量，分别是年龄和预计薪资（用户</a:t>
            </a:r>
            <a:r>
              <a:rPr lang="en-US" altLang="zh-CN" sz="1600" dirty="0" smtClean="0">
                <a:latin typeface="微软雅黑 Light" pitchFamily="34" charset="-122"/>
                <a:ea typeface="微软雅黑 Light" pitchFamily="34" charset="-122"/>
              </a:rPr>
              <a:t>ID</a:t>
            </a:r>
            <a:r>
              <a:rPr lang="zh-CN" altLang="en-US" sz="1600" dirty="0" smtClean="0">
                <a:latin typeface="微软雅黑 Light" pitchFamily="34" charset="-122"/>
                <a:ea typeface="微软雅黑 Light" pitchFamily="34" charset="-122"/>
              </a:rPr>
              <a:t>和性别将忽略）。</a:t>
            </a:r>
            <a:endParaRPr lang="en-US" altLang="zh-CN" sz="1600" dirty="0" smtClean="0">
              <a:latin typeface="微软雅黑 Light" pitchFamily="34" charset="-122"/>
              <a:ea typeface="微软雅黑 Light" pitchFamily="34" charset="-122"/>
            </a:endParaRPr>
          </a:p>
          <a:p>
            <a:pPr>
              <a:lnSpc>
                <a:spcPct val="150000"/>
              </a:lnSpc>
              <a:buFont typeface="Arial" pitchFamily="34" charset="0"/>
              <a:buChar char="•"/>
            </a:pPr>
            <a:r>
              <a:rPr lang="zh-CN" altLang="en-US" sz="1600" dirty="0" smtClean="0">
                <a:latin typeface="微软雅黑 Light" pitchFamily="34" charset="-122"/>
                <a:ea typeface="微软雅黑 Light" pitchFamily="34" charset="-122"/>
              </a:rPr>
              <a:t> 请采用交叉验证方法，找到最佳模型参数</a:t>
            </a:r>
            <a:r>
              <a:rPr lang="en-US" altLang="zh-CN" sz="1600" dirty="0" smtClean="0">
                <a:latin typeface="微软雅黑 Light" pitchFamily="34" charset="-122"/>
                <a:ea typeface="微软雅黑 Light" pitchFamily="34" charset="-122"/>
              </a:rPr>
              <a:t>k</a:t>
            </a:r>
            <a:r>
              <a:rPr lang="zh-CN" altLang="en-US" sz="1600" dirty="0" smtClean="0">
                <a:latin typeface="微软雅黑 Light" pitchFamily="34" charset="-122"/>
                <a:ea typeface="微软雅黑 Light" pitchFamily="34" charset="-122"/>
              </a:rPr>
              <a:t>，并绘制 </a:t>
            </a:r>
            <a:r>
              <a:rPr lang="en-US" altLang="zh-CN" sz="1600" dirty="0" smtClean="0">
                <a:latin typeface="微软雅黑 Light" pitchFamily="34" charset="-122"/>
                <a:ea typeface="微软雅黑 Light" pitchFamily="34" charset="-122"/>
              </a:rPr>
              <a:t>KNN</a:t>
            </a:r>
            <a:r>
              <a:rPr lang="zh-CN" altLang="en-US" sz="1600" dirty="0" smtClean="0">
                <a:latin typeface="微软雅黑 Light" pitchFamily="34" charset="-122"/>
                <a:ea typeface="微软雅黑 Light" pitchFamily="34" charset="-122"/>
              </a:rPr>
              <a:t>的</a:t>
            </a:r>
            <a:r>
              <a:rPr lang="en-US" altLang="zh-CN" sz="1600" dirty="0" smtClean="0">
                <a:latin typeface="微软雅黑 Light" pitchFamily="34" charset="-122"/>
                <a:ea typeface="微软雅黑 Light" pitchFamily="34" charset="-122"/>
              </a:rPr>
              <a:t>k-accuracy</a:t>
            </a:r>
            <a:r>
              <a:rPr lang="zh-CN" altLang="en-US" sz="1600" dirty="0" smtClean="0">
                <a:latin typeface="微软雅黑 Light" pitchFamily="34" charset="-122"/>
                <a:ea typeface="微软雅黑 Light" pitchFamily="34" charset="-122"/>
              </a:rPr>
              <a:t>变化曲线，找出最佳</a:t>
            </a:r>
            <a:r>
              <a:rPr lang="en-US" altLang="zh-CN" sz="1600" dirty="0" smtClean="0">
                <a:latin typeface="微软雅黑 Light" pitchFamily="34" charset="-122"/>
                <a:ea typeface="微软雅黑 Light" pitchFamily="34" charset="-122"/>
              </a:rPr>
              <a:t>k</a:t>
            </a:r>
            <a:r>
              <a:rPr lang="zh-CN" altLang="en-US" sz="1600" dirty="0" smtClean="0">
                <a:latin typeface="微软雅黑 Light" pitchFamily="34" charset="-122"/>
                <a:ea typeface="微软雅黑 Light" pitchFamily="34" charset="-122"/>
              </a:rPr>
              <a:t>值和对应的交叉验证得分。</a:t>
            </a:r>
            <a:endParaRPr lang="en-US" altLang="zh-CN" sz="1600" dirty="0" smtClean="0">
              <a:latin typeface="微软雅黑 Light" pitchFamily="34" charset="-122"/>
              <a:ea typeface="微软雅黑 Light" pitchFamily="34" charset="-122"/>
            </a:endParaRPr>
          </a:p>
          <a:p>
            <a:pPr>
              <a:lnSpc>
                <a:spcPct val="150000"/>
              </a:lnSpc>
              <a:buFont typeface="Arial" pitchFamily="34" charset="0"/>
              <a:buChar char="•"/>
            </a:pPr>
            <a:r>
              <a:rPr lang="en-US" altLang="zh-CN" sz="1600" dirty="0" smtClean="0">
                <a:latin typeface="微软雅黑 Light" pitchFamily="34" charset="-122"/>
                <a:ea typeface="微软雅黑 Light" pitchFamily="34" charset="-122"/>
              </a:rPr>
              <a:t> </a:t>
            </a:r>
            <a:r>
              <a:rPr lang="zh-CN" altLang="en-US" sz="1600" dirty="0" smtClean="0">
                <a:latin typeface="微软雅黑 Light" pitchFamily="34" charset="-122"/>
                <a:ea typeface="微软雅黑 Light" pitchFamily="34" charset="-122"/>
              </a:rPr>
              <a:t>用最佳</a:t>
            </a:r>
            <a:r>
              <a:rPr lang="en-US" altLang="zh-CN" sz="1600" dirty="0" smtClean="0">
                <a:latin typeface="微软雅黑 Light" pitchFamily="34" charset="-122"/>
                <a:ea typeface="微软雅黑 Light" pitchFamily="34" charset="-122"/>
              </a:rPr>
              <a:t>k</a:t>
            </a:r>
            <a:r>
              <a:rPr lang="zh-CN" altLang="en-US" sz="1600" dirty="0" smtClean="0">
                <a:latin typeface="微软雅黑 Light" pitchFamily="34" charset="-122"/>
                <a:ea typeface="微软雅黑 Light" pitchFamily="34" charset="-122"/>
              </a:rPr>
              <a:t>值，训练模型并进行预测，输出预测准确率（</a:t>
            </a:r>
            <a:r>
              <a:rPr lang="en-US" altLang="zh-CN" sz="1600" dirty="0" smtClean="0">
                <a:latin typeface="微软雅黑 Light" pitchFamily="34" charset="-122"/>
                <a:ea typeface="微软雅黑 Light" pitchFamily="34" charset="-122"/>
              </a:rPr>
              <a:t>accuracy</a:t>
            </a:r>
            <a:r>
              <a:rPr lang="zh-CN" altLang="en-US" sz="1600" dirty="0" smtClean="0">
                <a:latin typeface="微软雅黑 Light" pitchFamily="34" charset="-122"/>
                <a:ea typeface="微软雅黑 Light" pitchFamily="34" charset="-122"/>
              </a:rPr>
              <a:t>）得分</a:t>
            </a:r>
            <a:endParaRPr lang="zh-CN" altLang="en-US" sz="1600" dirty="0">
              <a:latin typeface="微软雅黑 Light" pitchFamily="34" charset="-122"/>
              <a:ea typeface="微软雅黑 Light" pitchFamily="34" charset="-122"/>
            </a:endParaRPr>
          </a:p>
        </p:txBody>
      </p:sp>
      <p:sp>
        <p:nvSpPr>
          <p:cNvPr id="11" name="矩形 10"/>
          <p:cNvSpPr/>
          <p:nvPr/>
        </p:nvSpPr>
        <p:spPr>
          <a:xfrm>
            <a:off x="3640119" y="1389656"/>
            <a:ext cx="2723823" cy="369332"/>
          </a:xfrm>
          <a:prstGeom prst="rect">
            <a:avLst/>
          </a:prstGeom>
        </p:spPr>
        <p:txBody>
          <a:bodyPr wrap="none">
            <a:spAutoFit/>
          </a:bodyPr>
          <a:lstStyle/>
          <a:p>
            <a:r>
              <a:rPr lang="en-US" dirty="0" smtClean="0">
                <a:latin typeface="微软雅黑 Light" pitchFamily="34" charset="-122"/>
                <a:ea typeface="微软雅黑 Light" pitchFamily="34" charset="-122"/>
              </a:rPr>
              <a:t>Social_Network_Ads.csv</a:t>
            </a:r>
            <a:endParaRPr lang="en-US" dirty="0">
              <a:latin typeface="微软雅黑 Light" pitchFamily="34" charset="-122"/>
              <a:ea typeface="微软雅黑 Light" pitchFamily="34" charset="-122"/>
            </a:endParaRPr>
          </a:p>
        </p:txBody>
      </p:sp>
      <p:pic>
        <p:nvPicPr>
          <p:cNvPr id="12" name="Picture 1"/>
          <p:cNvPicPr>
            <a:picLocks noChangeAspect="1" noChangeArrowheads="1"/>
          </p:cNvPicPr>
          <p:nvPr/>
        </p:nvPicPr>
        <p:blipFill>
          <a:blip r:embed="rId2"/>
          <a:srcRect b="60358"/>
          <a:stretch>
            <a:fillRect/>
          </a:stretch>
        </p:blipFill>
        <p:spPr bwMode="auto">
          <a:xfrm>
            <a:off x="378069" y="1914539"/>
            <a:ext cx="8264106" cy="138252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近邻方法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a:t>
            </a:r>
            <a:r>
              <a:rPr lang="zh-CN" altLang="en-US" sz="2800" b="1" dirty="0" smtClean="0">
                <a:solidFill>
                  <a:srgbClr val="C00000"/>
                </a:solidFill>
                <a:latin typeface="微软雅黑" pitchFamily="34" charset="-122"/>
                <a:ea typeface="微软雅黑" pitchFamily="34" charset="-122"/>
                <a:cs typeface="Adobe Gurmukhi" pitchFamily="50" charset="0"/>
              </a:rPr>
              <a:t>近邻</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4098" name="Picture 2"/>
          <p:cNvPicPr>
            <a:picLocks noChangeAspect="1" noChangeArrowheads="1"/>
          </p:cNvPicPr>
          <p:nvPr/>
        </p:nvPicPr>
        <p:blipFill>
          <a:blip r:embed="rId3"/>
          <a:srcRect/>
          <a:stretch>
            <a:fillRect/>
          </a:stretch>
        </p:blipFill>
        <p:spPr bwMode="auto">
          <a:xfrm>
            <a:off x="331489" y="2062880"/>
            <a:ext cx="4293084" cy="36000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4099" name="Picture 3"/>
          <p:cNvPicPr>
            <a:picLocks noChangeAspect="1" noChangeArrowheads="1"/>
          </p:cNvPicPr>
          <p:nvPr/>
        </p:nvPicPr>
        <p:blipFill>
          <a:blip r:embed="rId4"/>
          <a:srcRect/>
          <a:stretch>
            <a:fillRect/>
          </a:stretch>
        </p:blipFill>
        <p:spPr bwMode="auto">
          <a:xfrm>
            <a:off x="4893180" y="2690272"/>
            <a:ext cx="4017267" cy="2345216"/>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a:t>
            </a:r>
            <a:r>
              <a:rPr lang="en-US" altLang="zh-CN" sz="2400" b="1" dirty="0" smtClean="0">
                <a:solidFill>
                  <a:schemeClr val="bg1"/>
                </a:solidFill>
                <a:ea typeface="微软雅黑" pitchFamily="34" charset="-122"/>
              </a:rPr>
              <a:t>K</a:t>
            </a:r>
            <a:r>
              <a:rPr lang="zh-CN" altLang="en-US" sz="2400" b="1" dirty="0" smtClean="0">
                <a:solidFill>
                  <a:schemeClr val="bg1"/>
                </a:solidFill>
                <a:ea typeface="微软雅黑" pitchFamily="34" charset="-122"/>
              </a:rPr>
              <a:t>近邻方法</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en-US" altLang="zh-CN" sz="2800" b="1" dirty="0" smtClean="0">
                <a:solidFill>
                  <a:srgbClr val="C00000"/>
                </a:solidFill>
                <a:latin typeface="微软雅黑" pitchFamily="34" charset="-122"/>
                <a:ea typeface="微软雅黑" pitchFamily="34" charset="-122"/>
                <a:cs typeface="Adobe Gurmukhi" pitchFamily="50" charset="0"/>
              </a:rPr>
              <a:t>K</a:t>
            </a:r>
            <a:r>
              <a:rPr lang="zh-CN" altLang="en-US" sz="2800" b="1" dirty="0" smtClean="0">
                <a:solidFill>
                  <a:srgbClr val="C00000"/>
                </a:solidFill>
                <a:latin typeface="微软雅黑" pitchFamily="34" charset="-122"/>
                <a:ea typeface="微软雅黑" pitchFamily="34" charset="-122"/>
                <a:cs typeface="Adobe Gurmukhi" pitchFamily="50" charset="0"/>
              </a:rPr>
              <a:t>近邻</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5122" name="Picture 2"/>
          <p:cNvPicPr>
            <a:picLocks noChangeAspect="1" noChangeArrowheads="1"/>
          </p:cNvPicPr>
          <p:nvPr/>
        </p:nvPicPr>
        <p:blipFill>
          <a:blip r:embed="rId3"/>
          <a:srcRect/>
          <a:stretch>
            <a:fillRect/>
          </a:stretch>
        </p:blipFill>
        <p:spPr bwMode="auto">
          <a:xfrm>
            <a:off x="332479" y="2251316"/>
            <a:ext cx="4429714" cy="28800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5123" name="Picture 3"/>
          <p:cNvPicPr>
            <a:picLocks noChangeAspect="1" noChangeArrowheads="1"/>
          </p:cNvPicPr>
          <p:nvPr/>
        </p:nvPicPr>
        <p:blipFill>
          <a:blip r:embed="rId4"/>
          <a:srcRect/>
          <a:stretch>
            <a:fillRect/>
          </a:stretch>
        </p:blipFill>
        <p:spPr bwMode="auto">
          <a:xfrm>
            <a:off x="4962704" y="2251316"/>
            <a:ext cx="3691102" cy="288000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距离度量</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距离度量</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非数值特征必须量化为数值。 </a:t>
            </a:r>
            <a:r>
              <a:rPr lang="en-US" altLang="zh-CN" sz="2400" dirty="0" smtClean="0">
                <a:latin typeface="微软雅黑" pitchFamily="34" charset="-122"/>
                <a:ea typeface="微软雅黑" pitchFamily="34" charset="-122"/>
                <a:cs typeface="宋体" pitchFamily="2" charset="-122"/>
              </a:rPr>
              <a:t>KNN</a:t>
            </a:r>
            <a:r>
              <a:rPr lang="zh-CN" altLang="en-US" sz="2400" dirty="0" smtClean="0">
                <a:latin typeface="微软雅黑" pitchFamily="34" charset="-122"/>
                <a:ea typeface="微软雅黑" pitchFamily="34" charset="-122"/>
                <a:cs typeface="宋体" pitchFamily="2" charset="-122"/>
              </a:rPr>
              <a:t>要求数据的所有特征都可比较和量化。</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每个特征有自己的取值范围，它们对距离计算的影响也不相同，为了公平起见，样本数据通常要做归一化处理。</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距离度量</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距离度量</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b="1" dirty="0" smtClean="0">
                <a:latin typeface="微软雅黑" pitchFamily="34" charset="-122"/>
                <a:ea typeface="微软雅黑" pitchFamily="34" charset="-122"/>
                <a:cs typeface="宋体" pitchFamily="2" charset="-122"/>
              </a:rPr>
              <a:t>汉明距离</a:t>
            </a:r>
            <a:r>
              <a:rPr lang="en-US" altLang="zh-CN" sz="2400" b="1" dirty="0" smtClean="0">
                <a:latin typeface="微软雅黑" pitchFamily="34" charset="-122"/>
                <a:ea typeface="微软雅黑" pitchFamily="34" charset="-122"/>
                <a:cs typeface="宋体" pitchFamily="2" charset="-122"/>
              </a:rPr>
              <a:t>“hamming”</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在信息理论中，</a:t>
            </a:r>
            <a:r>
              <a:rPr lang="en-US" altLang="zh-CN" sz="2400" dirty="0" smtClean="0">
                <a:latin typeface="微软雅黑" pitchFamily="34" charset="-122"/>
                <a:ea typeface="微软雅黑" pitchFamily="34" charset="-122"/>
                <a:cs typeface="宋体" pitchFamily="2" charset="-122"/>
              </a:rPr>
              <a:t>Hamming Distance</a:t>
            </a:r>
            <a:r>
              <a:rPr lang="zh-CN" altLang="en-US" sz="2400" dirty="0" smtClean="0">
                <a:latin typeface="微软雅黑" pitchFamily="34" charset="-122"/>
                <a:ea typeface="微软雅黑" pitchFamily="34" charset="-122"/>
                <a:cs typeface="宋体" pitchFamily="2" charset="-122"/>
              </a:rPr>
              <a:t>表示两个等长字符串在对应位置上不同字符的数目。</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从另外一个角度看，汉明距离度量了通过替换字符的方式将字符串</a:t>
            </a:r>
            <a:r>
              <a:rPr lang="en-US" altLang="zh-CN" sz="2400" dirty="0" smtClean="0">
                <a:latin typeface="微软雅黑" pitchFamily="34" charset="-122"/>
                <a:ea typeface="微软雅黑" pitchFamily="34" charset="-122"/>
                <a:cs typeface="宋体" pitchFamily="2" charset="-122"/>
              </a:rPr>
              <a:t>x</a:t>
            </a:r>
            <a:r>
              <a:rPr lang="zh-CN" altLang="en-US" sz="2400" dirty="0" smtClean="0">
                <a:latin typeface="微软雅黑" pitchFamily="34" charset="-122"/>
                <a:ea typeface="微软雅黑" pitchFamily="34" charset="-122"/>
                <a:cs typeface="宋体" pitchFamily="2" charset="-122"/>
              </a:rPr>
              <a:t>变成</a:t>
            </a:r>
            <a:r>
              <a:rPr lang="en-US" altLang="zh-CN" sz="2400" dirty="0" smtClean="0">
                <a:latin typeface="微软雅黑" pitchFamily="34" charset="-122"/>
                <a:ea typeface="微软雅黑" pitchFamily="34" charset="-122"/>
                <a:cs typeface="宋体" pitchFamily="2" charset="-122"/>
              </a:rPr>
              <a:t>y</a:t>
            </a:r>
            <a:r>
              <a:rPr lang="zh-CN" altLang="en-US" sz="2400" dirty="0" smtClean="0">
                <a:latin typeface="微软雅黑" pitchFamily="34" charset="-122"/>
                <a:ea typeface="微软雅黑" pitchFamily="34" charset="-122"/>
                <a:cs typeface="宋体" pitchFamily="2" charset="-122"/>
              </a:rPr>
              <a:t>所需要的最小的替换次数。</a:t>
            </a:r>
            <a:endParaRPr lang="en-US" altLang="zh-CN" sz="2400" dirty="0" smtClean="0">
              <a:latin typeface="微软雅黑" pitchFamily="34" charset="-122"/>
              <a:ea typeface="微软雅黑" pitchFamily="34" charset="-122"/>
              <a:cs typeface="宋体" pitchFamily="2" charset="-122"/>
            </a:endParaRPr>
          </a:p>
        </p:txBody>
      </p:sp>
      <p:pic>
        <p:nvPicPr>
          <p:cNvPr id="6146" name="Picture 2"/>
          <p:cNvPicPr>
            <a:picLocks noChangeAspect="1" noChangeArrowheads="1"/>
          </p:cNvPicPr>
          <p:nvPr/>
        </p:nvPicPr>
        <p:blipFill>
          <a:blip r:embed="rId3"/>
          <a:srcRect/>
          <a:stretch>
            <a:fillRect/>
          </a:stretch>
        </p:blipFill>
        <p:spPr bwMode="auto">
          <a:xfrm>
            <a:off x="2805652" y="3734430"/>
            <a:ext cx="3782532" cy="1510431"/>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距离度量</a:t>
            </a:r>
          </a:p>
        </p:txBody>
      </p:sp>
      <p:sp>
        <p:nvSpPr>
          <p:cNvPr id="96257" name="Rectangle 1"/>
          <p:cNvSpPr>
            <a:spLocks noChangeArrowheads="1"/>
          </p:cNvSpPr>
          <p:nvPr/>
        </p:nvSpPr>
        <p:spPr bwMode="auto">
          <a:xfrm>
            <a:off x="451821" y="1017534"/>
            <a:ext cx="8112316" cy="5500712"/>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距离度量</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b="1" dirty="0" smtClean="0">
                <a:latin typeface="微软雅黑" pitchFamily="34" charset="-122"/>
                <a:ea typeface="微软雅黑" pitchFamily="34" charset="-122"/>
                <a:cs typeface="宋体" pitchFamily="2" charset="-122"/>
              </a:rPr>
              <a:t>曼哈顿距离</a:t>
            </a:r>
            <a:r>
              <a:rPr lang="en-US" altLang="zh-CN" sz="2400" b="1" dirty="0" smtClean="0">
                <a:latin typeface="微软雅黑" pitchFamily="34" charset="-122"/>
                <a:ea typeface="微软雅黑" pitchFamily="34" charset="-122"/>
                <a:cs typeface="宋体" pitchFamily="2" charset="-122"/>
              </a:rPr>
              <a:t> “</a:t>
            </a:r>
            <a:r>
              <a:rPr lang="en-US" altLang="zh-CN" sz="2400" b="1" dirty="0" err="1" smtClean="0">
                <a:latin typeface="微软雅黑" pitchFamily="34" charset="-122"/>
                <a:ea typeface="微软雅黑" pitchFamily="34" charset="-122"/>
                <a:cs typeface="宋体" pitchFamily="2" charset="-122"/>
              </a:rPr>
              <a:t>manhattan</a:t>
            </a:r>
            <a:r>
              <a:rPr lang="en-US" altLang="zh-CN" sz="2400" b="1"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城市区块距离，也就是在直角坐标系上两点所形成的线段对轴产生的投影的距离总和。</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7170" name="Picture 2"/>
          <p:cNvPicPr>
            <a:picLocks noChangeAspect="1" noChangeArrowheads="1"/>
          </p:cNvPicPr>
          <p:nvPr/>
        </p:nvPicPr>
        <p:blipFill>
          <a:blip r:embed="rId3"/>
          <a:srcRect/>
          <a:stretch>
            <a:fillRect/>
          </a:stretch>
        </p:blipFill>
        <p:spPr bwMode="auto">
          <a:xfrm>
            <a:off x="5171017" y="2663239"/>
            <a:ext cx="3503816" cy="3323686"/>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7171" name="Picture 3"/>
          <p:cNvPicPr>
            <a:picLocks noChangeAspect="1" noChangeArrowheads="1"/>
          </p:cNvPicPr>
          <p:nvPr/>
        </p:nvPicPr>
        <p:blipFill>
          <a:blip r:embed="rId4"/>
          <a:srcRect/>
          <a:stretch>
            <a:fillRect/>
          </a:stretch>
        </p:blipFill>
        <p:spPr bwMode="auto">
          <a:xfrm>
            <a:off x="271422" y="3691598"/>
            <a:ext cx="4651458" cy="1266969"/>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7"/>
</p:tagLst>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空白设计模板">
  <a:themeElements>
    <a:clrScheme name="空白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空白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空白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白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白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白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白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白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白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白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白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白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白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12736</TotalTime>
  <Pages>0</Pages>
  <Words>1403</Words>
  <Characters>0</Characters>
  <Application>Microsoft Office PowerPoint</Application>
  <DocSecurity>0</DocSecurity>
  <PresentationFormat>全屏显示(4:3)</PresentationFormat>
  <Lines>0</Lines>
  <Paragraphs>299</Paragraphs>
  <Slides>46</Slides>
  <Notes>44</Notes>
  <HiddenSlides>0</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46</vt:i4>
      </vt:variant>
    </vt:vector>
  </HeadingPairs>
  <TitlesOfParts>
    <vt:vector size="53" baseType="lpstr">
      <vt:lpstr>1_Office 主题</vt:lpstr>
      <vt:lpstr>2_Office 主题</vt:lpstr>
      <vt:lpstr>3_Office 主题</vt:lpstr>
      <vt:lpstr>空白设计模板</vt:lpstr>
      <vt:lpstr>回顾</vt: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Company>1</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PanLi</cp:lastModifiedBy>
  <cp:revision>2009</cp:revision>
  <dcterms:created xsi:type="dcterms:W3CDTF">2014-11-08T02:42:27Z</dcterms:created>
  <dcterms:modified xsi:type="dcterms:W3CDTF">2021-03-24T04:38:06Z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2052-9.1.0.4993</vt:lpwstr>
  </property>
</Properties>
</file>