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60.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heme/theme6.xml" ContentType="application/vnd.openxmlformats-officedocument.theme+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58.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slideLayouts/slideLayout59.xml" ContentType="application/vnd.openxmlformats-officedocument.presentationml.slideLayout+xml"/>
  <Override PartName="/ppt/theme/theme7.xml" ContentType="application/vnd.openxmlformats-officedocument.them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Layouts/slideLayout51.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Masters/slideMaster6.xml" ContentType="application/vnd.openxmlformats-officedocument.presentationml.slideMaster+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56.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Layouts/slideLayout16.xml" ContentType="application/vnd.openxmlformats-officedocument.presentationml.slideLayout+xml"/>
  <Default Extension="jpeg" ContentType="image/jpeg"/>
  <Override PartName="/ppt/slideLayouts/slideLayout34.xml" ContentType="application/vnd.openxmlformats-officedocument.presentationml.slideLayout+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85" r:id="rId3"/>
    <p:sldMasterId id="2147483686" r:id="rId4"/>
    <p:sldMasterId id="2147488639" r:id="rId5"/>
    <p:sldMasterId id="2147489135" r:id="rId6"/>
  </p:sldMasterIdLst>
  <p:notesMasterIdLst>
    <p:notesMasterId r:id="rId48"/>
  </p:notesMasterIdLst>
  <p:sldIdLst>
    <p:sldId id="256" r:id="rId7"/>
    <p:sldId id="257" r:id="rId8"/>
    <p:sldId id="513" r:id="rId9"/>
    <p:sldId id="651" r:id="rId10"/>
    <p:sldId id="652" r:id="rId11"/>
    <p:sldId id="663" r:id="rId12"/>
    <p:sldId id="649" r:id="rId13"/>
    <p:sldId id="653" r:id="rId14"/>
    <p:sldId id="654" r:id="rId15"/>
    <p:sldId id="655" r:id="rId16"/>
    <p:sldId id="656" r:id="rId17"/>
    <p:sldId id="657" r:id="rId18"/>
    <p:sldId id="658" r:id="rId19"/>
    <p:sldId id="659" r:id="rId20"/>
    <p:sldId id="660" r:id="rId21"/>
    <p:sldId id="661" r:id="rId22"/>
    <p:sldId id="648" r:id="rId23"/>
    <p:sldId id="665" r:id="rId24"/>
    <p:sldId id="666" r:id="rId25"/>
    <p:sldId id="664" r:id="rId26"/>
    <p:sldId id="668" r:id="rId27"/>
    <p:sldId id="684" r:id="rId28"/>
    <p:sldId id="669" r:id="rId29"/>
    <p:sldId id="662" r:id="rId30"/>
    <p:sldId id="670" r:id="rId31"/>
    <p:sldId id="671" r:id="rId32"/>
    <p:sldId id="677" r:id="rId33"/>
    <p:sldId id="675" r:id="rId34"/>
    <p:sldId id="676" r:id="rId35"/>
    <p:sldId id="672" r:id="rId36"/>
    <p:sldId id="674" r:id="rId37"/>
    <p:sldId id="678" r:id="rId38"/>
    <p:sldId id="679" r:id="rId39"/>
    <p:sldId id="680" r:id="rId40"/>
    <p:sldId id="681" r:id="rId41"/>
    <p:sldId id="682" r:id="rId42"/>
    <p:sldId id="683" r:id="rId43"/>
    <p:sldId id="685" r:id="rId44"/>
    <p:sldId id="686" r:id="rId45"/>
    <p:sldId id="447" r:id="rId46"/>
    <p:sldId id="687" r:id="rId4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FF"/>
    <a:srgbClr val="3333FF"/>
    <a:srgbClr val="CCFFFF"/>
    <a:srgbClr val="FF0000"/>
    <a:srgbClr val="CCFFCC"/>
    <a:srgbClr val="93968F"/>
    <a:srgbClr val="006600"/>
    <a:srgbClr val="CC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500" autoAdjust="0"/>
    <p:restoredTop sz="72542" autoAdjust="0"/>
  </p:normalViewPr>
  <p:slideViewPr>
    <p:cSldViewPr snapToGrid="0">
      <p:cViewPr varScale="1">
        <p:scale>
          <a:sx n="87" d="100"/>
          <a:sy n="87" d="100"/>
        </p:scale>
        <p:origin x="-1334" y="-82"/>
      </p:cViewPr>
      <p:guideLst>
        <p:guide orient="horz" pos="2163"/>
        <p:guide orient="horz" pos="347"/>
        <p:guide orient="horz" pos="3703"/>
        <p:guide orient="horz" pos="572"/>
        <p:guide pos="2889"/>
        <p:guide pos="272"/>
        <p:guide pos="5488"/>
        <p:guide pos="3833"/>
        <p:guide pos="4173"/>
        <p:guide pos="154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F11FB087-42C0-4CA1-8978-C94C7665E0C6}" type="datetimeFigureOut">
              <a:rPr lang="zh-CN" altLang="en-US"/>
              <a:pPr>
                <a:defRPr/>
              </a:pPr>
              <a:t>2021/3/31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ea typeface="宋体" pitchFamily="2" charset="-122"/>
              </a:defRPr>
            </a:lvl1pPr>
          </a:lstStyle>
          <a:p>
            <a:pPr>
              <a:defRPr/>
            </a:pPr>
            <a:fld id="{A0AB9C04-1943-4A91-ABDC-AB8727608E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尊敬的各位评委，在座的各位老师，大家上午好！</a:t>
            </a:r>
            <a:endParaRPr lang="en-US" altLang="zh-CN" smtClean="0"/>
          </a:p>
          <a:p>
            <a:pPr eaLnBrk="1" hangingPunct="1">
              <a:spcBef>
                <a:spcPct val="0"/>
              </a:spcBef>
            </a:pPr>
            <a:r>
              <a:rPr lang="zh-CN" altLang="en-US" smtClean="0"/>
              <a:t>今天我给大家带来的课程是材料固体力学，与大家分享的内容是“这就是应力”</a:t>
            </a:r>
          </a:p>
        </p:txBody>
      </p:sp>
      <p:sp>
        <p:nvSpPr>
          <p:cNvPr id="83972" name="灯片编号占位符 3"/>
          <p:cNvSpPr>
            <a:spLocks noGrp="1"/>
          </p:cNvSpPr>
          <p:nvPr>
            <p:ph type="sldNum" sz="quarter" idx="5"/>
          </p:nvPr>
        </p:nvSpPr>
        <p:spPr bwMode="auto">
          <a:noFill/>
          <a:ln>
            <a:miter lim="800000"/>
            <a:headEnd/>
            <a:tailEnd/>
          </a:ln>
        </p:spPr>
        <p:txBody>
          <a:bodyPr/>
          <a:lstStyle/>
          <a:p>
            <a:fld id="{1AF8F14E-5215-4B40-924A-D085910D1C2B}" type="slidenum">
              <a:rPr lang="zh-CN" altLang="en-US" smtClean="0">
                <a:latin typeface="Arial" charset="0"/>
              </a:rPr>
              <a:pPr/>
              <a:t>1</a:t>
            </a:fld>
            <a:endParaRPr lang="en-US" altLang="zh-CN"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10</a:t>
            </a:fld>
            <a:endParaRPr lang="en-US" altLang="zh-CN"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11</a:t>
            </a:fld>
            <a:endParaRPr lang="en-US" altLang="zh-CN"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12</a:t>
            </a:fld>
            <a:endParaRPr lang="en-US" altLang="zh-CN" smtClean="0">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13</a:t>
            </a:fld>
            <a:endParaRPr lang="en-US" altLang="zh-CN" smtClean="0">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14</a:t>
            </a:fld>
            <a:endParaRPr lang="en-US" altLang="zh-CN"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15</a:t>
            </a:fld>
            <a:endParaRPr lang="en-US" altLang="zh-CN" smtClean="0">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16</a:t>
            </a:fld>
            <a:endParaRPr lang="en-US" altLang="zh-CN" smtClean="0">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17</a:t>
            </a:fld>
            <a:endParaRPr lang="en-US" altLang="zh-CN" smtClean="0">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18</a:t>
            </a:fld>
            <a:endParaRPr lang="en-US" altLang="zh-CN" smtClean="0">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19</a:t>
            </a:fld>
            <a:endParaRPr lang="en-US" altLang="zh-CN"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49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smtClean="0"/>
              <a:t>准备分</a:t>
            </a:r>
            <a:r>
              <a:rPr lang="en-US" altLang="zh-CN" smtClean="0"/>
              <a:t>4</a:t>
            </a:r>
            <a:r>
              <a:rPr lang="zh-CN" altLang="en-US" smtClean="0"/>
              <a:t>个部分给大家进述：</a:t>
            </a:r>
            <a:endParaRPr lang="en-US" altLang="zh-CN" smtClean="0"/>
          </a:p>
          <a:p>
            <a:pPr eaLnBrk="1" hangingPunct="1">
              <a:spcBef>
                <a:spcPct val="0"/>
              </a:spcBef>
            </a:pPr>
            <a:r>
              <a:rPr lang="zh-CN" altLang="en-US" smtClean="0"/>
              <a:t>首先引入一些与生活相关的固体力学事物，它们一定会受到外力作用，第二部分我们将给出外力的定义。</a:t>
            </a:r>
            <a:endParaRPr lang="en-US" altLang="zh-CN" smtClean="0"/>
          </a:p>
          <a:p>
            <a:pPr eaLnBrk="1" hangingPunct="1">
              <a:spcBef>
                <a:spcPct val="0"/>
              </a:spcBef>
            </a:pPr>
            <a:r>
              <a:rPr lang="zh-CN" altLang="en-US" smtClean="0"/>
              <a:t>有了外力，那么事物内部的相互作用会怎样？紧接着，我们将引入应力的概念及其它的定义。</a:t>
            </a:r>
            <a:endParaRPr lang="en-US" altLang="zh-CN" smtClean="0"/>
          </a:p>
          <a:p>
            <a:pPr eaLnBrk="1" hangingPunct="1">
              <a:spcBef>
                <a:spcPct val="0"/>
              </a:spcBef>
            </a:pPr>
            <a:r>
              <a:rPr lang="zh-CN" altLang="en-US" smtClean="0"/>
              <a:t>最后将给出应力的知识框架及课程展望。</a:t>
            </a:r>
          </a:p>
        </p:txBody>
      </p:sp>
      <p:sp>
        <p:nvSpPr>
          <p:cNvPr id="84996" name="灯片编号占位符 3"/>
          <p:cNvSpPr>
            <a:spLocks noGrp="1"/>
          </p:cNvSpPr>
          <p:nvPr>
            <p:ph type="sldNum" sz="quarter" idx="5"/>
          </p:nvPr>
        </p:nvSpPr>
        <p:spPr bwMode="auto">
          <a:noFill/>
          <a:ln>
            <a:miter lim="800000"/>
            <a:headEnd/>
            <a:tailEnd/>
          </a:ln>
        </p:spPr>
        <p:txBody>
          <a:bodyPr/>
          <a:lstStyle/>
          <a:p>
            <a:fld id="{55847428-0C6F-47E6-AE78-83EA1125BEC4}" type="slidenum">
              <a:rPr lang="zh-CN" altLang="en-US" smtClean="0">
                <a:latin typeface="Arial" charset="0"/>
              </a:rPr>
              <a:pPr/>
              <a:t>2</a:t>
            </a:fld>
            <a:endParaRPr lang="en-US" altLang="zh-CN" smtClean="0">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20</a:t>
            </a:fld>
            <a:endParaRPr lang="en-US" altLang="zh-CN" smtClean="0">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21</a:t>
            </a:fld>
            <a:endParaRPr lang="en-US" altLang="zh-CN" smtClean="0">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22</a:t>
            </a:fld>
            <a:endParaRPr lang="en-US" altLang="zh-CN" smtClean="0">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23</a:t>
            </a:fld>
            <a:endParaRPr lang="en-US" altLang="zh-CN"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24</a:t>
            </a:fld>
            <a:endParaRPr lang="en-US" altLang="zh-CN" smtClean="0">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25</a:t>
            </a:fld>
            <a:endParaRPr lang="en-US" altLang="zh-CN" smtClean="0">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26</a:t>
            </a:fld>
            <a:endParaRPr lang="en-US" altLang="zh-CN" smtClean="0">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27</a:t>
            </a:fld>
            <a:endParaRPr lang="en-US" altLang="zh-CN" smtClean="0">
              <a:latin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28</a:t>
            </a:fld>
            <a:endParaRPr lang="en-US" altLang="zh-CN" smtClean="0">
              <a:latin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29</a:t>
            </a:fld>
            <a:endParaRPr lang="en-US" altLang="zh-CN"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a:t>
            </a:fld>
            <a:endParaRPr lang="en-US" altLang="zh-CN"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30</a:t>
            </a:fld>
            <a:endParaRPr lang="en-US" altLang="zh-CN"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31</a:t>
            </a:fld>
            <a:endParaRPr lang="en-US" altLang="zh-CN" smtClean="0">
              <a:latin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32</a:t>
            </a:fld>
            <a:endParaRPr lang="en-US" altLang="zh-CN" smtClean="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33</a:t>
            </a:fld>
            <a:endParaRPr lang="en-US" altLang="zh-CN"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34</a:t>
            </a:fld>
            <a:endParaRPr lang="en-US" altLang="zh-CN" smtClean="0">
              <a:latin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35</a:t>
            </a:fld>
            <a:endParaRPr lang="en-US" altLang="zh-CN" smtClean="0">
              <a:latin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36</a:t>
            </a:fld>
            <a:endParaRPr lang="en-US" altLang="zh-CN"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37</a:t>
            </a:fld>
            <a:endParaRPr lang="en-US" altLang="zh-CN" smtClean="0">
              <a:latin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38</a:t>
            </a:fld>
            <a:endParaRPr lang="en-US" altLang="zh-CN" smtClean="0">
              <a:latin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39</a:t>
            </a:fld>
            <a:endParaRPr lang="en-US" altLang="zh-CN"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4</a:t>
            </a:fld>
            <a:endParaRPr lang="en-US" altLang="zh-CN"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5</a:t>
            </a:fld>
            <a:endParaRPr lang="en-US" altLang="zh-CN"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6</a:t>
            </a:fld>
            <a:endParaRPr lang="en-US" altLang="zh-CN"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7</a:t>
            </a:fld>
            <a:endParaRPr lang="en-US" altLang="zh-CN"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8</a:t>
            </a:fld>
            <a:endParaRPr lang="en-US" altLang="zh-CN" smtClean="0">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5388B9EB-B144-43FE-A37A-60D7B7C61785}" type="slidenum">
              <a:rPr lang="zh-CN" altLang="en-US" smtClean="0">
                <a:latin typeface="Arial" charset="0"/>
              </a:rPr>
              <a:pPr/>
              <a:t>9</a:t>
            </a:fld>
            <a:endParaRPr lang="en-US" altLang="zh-CN"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6F6B1FD-4946-4D7C-B59D-8B401F1DC0CF}" type="datetimeFigureOut">
              <a:rPr lang="zh-CN" altLang="en-US"/>
              <a:pPr>
                <a:defRPr/>
              </a:pPr>
              <a:t>2021/3/31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7011ABB-839D-4FC3-912D-D1284F47B3E4}"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17013EEA-0876-4E20-B7A0-D3C891F90CF8}" type="datetimeFigureOut">
              <a:rPr lang="zh-CN" altLang="en-US"/>
              <a:pPr>
                <a:defRPr/>
              </a:pPr>
              <a:t>2021/3/31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9C50623-DC9F-4C04-83B1-562187DE41D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6087D8B-3229-4B08-9973-22603568D90A}" type="datetimeFigureOut">
              <a:rPr lang="zh-CN" altLang="en-US"/>
              <a:pPr>
                <a:defRPr/>
              </a:pPr>
              <a:t>2021/3/31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A02CE9E-5646-4A51-A2F5-F51B8DF66FC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DBE6F492-DB1A-4774-A5D8-6767575B6AD9}" type="datetimeFigureOut">
              <a:rPr lang="zh-CN" altLang="en-US"/>
              <a:pPr>
                <a:defRPr/>
              </a:pPr>
              <a:t>2021/3/31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AE09622-2387-432D-A6CE-71AFD957EE27}"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C07E10F-3CB8-4626-83FD-5CF857A41230}" type="datetimeFigureOut">
              <a:rPr lang="zh-CN" altLang="en-US"/>
              <a:pPr>
                <a:defRPr/>
              </a:pPr>
              <a:t>2021/3/31</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261B982-F846-49BE-9306-B06B0FBC3DC0}"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6"/>
            <a:ext cx="1971675" cy="581183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2" y="365126"/>
            <a:ext cx="5762625" cy="581183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2FF569E-E1AA-4D3C-A9AC-0A6F97BA2374}" type="datetimeFigureOut">
              <a:rPr lang="zh-CN" altLang="en-US"/>
              <a:pPr>
                <a:defRPr/>
              </a:pPr>
              <a:t>2021/3/31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E3F38D7-0FA1-455C-B1DD-2441B2EB9348}" type="slidenum">
              <a:rPr lang="zh-CN" altLang="en-US"/>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09E75F25-8CE1-4C44-80DB-729418BB0B39}" type="datetimeFigureOut">
              <a:rPr lang="zh-CN" altLang="en-US"/>
              <a:pPr>
                <a:defRPr/>
              </a:pPr>
              <a:t>2021/3/31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7E306-3251-411E-81D5-56FEA8421DBC}"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A39D8A65-B7B6-4D2B-B1A0-ED700CDE4F0C}" type="datetimeFigureOut">
              <a:rPr lang="zh-CN" altLang="en-US"/>
              <a:pPr>
                <a:defRPr/>
              </a:pPr>
              <a:t>2021/3/31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6D87BB-5A70-43FD-B838-87BF6E609F36}" type="slidenum">
              <a:rPr lang="zh-CN" altLang="en-US"/>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43693732-0594-4B0C-8883-244116BAB19F}" type="datetimeFigureOut">
              <a:rPr lang="zh-CN" altLang="en-US"/>
              <a:pPr>
                <a:defRPr/>
              </a:pPr>
              <a:t>2021/3/31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81734C9-8466-4126-ABB6-6337DD1AA5A2}" type="slidenum">
              <a:rPr lang="zh-CN" altLang="en-US"/>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09F48ACA-DD88-4F7D-9412-F9E6FE62DE2A}" type="datetimeFigureOut">
              <a:rPr lang="zh-CN" altLang="en-US"/>
              <a:pPr>
                <a:defRPr/>
              </a:pPr>
              <a:t>2021/3/31</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EF7927B1-F324-4BCB-B134-B53C17C16E93}" type="slidenum">
              <a:rPr lang="zh-CN" altLang="en-US"/>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51640ED-C5E6-494E-A08D-5213C22A31A4}" type="datetimeFigureOut">
              <a:rPr lang="zh-CN" altLang="en-US"/>
              <a:pPr>
                <a:defRPr/>
              </a:pPr>
              <a:t>2021/3/31</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ED16E9-D3A0-4D81-8994-7294FE9B4BCB}"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33C442B0-B623-4820-A2DE-8F5123D6A4AC}" type="datetimeFigureOut">
              <a:rPr lang="zh-CN" altLang="en-US"/>
              <a:pPr>
                <a:defRPr/>
              </a:pPr>
              <a:t>2021/3/31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BF61282-A610-4F39-AA36-C54B135EE57B}"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6624E9F5-7280-4634-BD4D-7B32A3D51976}" type="datetimeFigureOut">
              <a:rPr lang="zh-CN" altLang="en-US"/>
              <a:pPr>
                <a:defRPr/>
              </a:pPr>
              <a:t>2021/3/31</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FF39CE6-587F-4265-A759-95B95AB494BE}" type="slidenum">
              <a:rPr lang="zh-CN" altLang="en-US"/>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5C166EE-9267-4B56-899B-571C4F8028E5}" type="datetimeFigureOut">
              <a:rPr lang="zh-CN" altLang="en-US"/>
              <a:pPr>
                <a:defRPr/>
              </a:pPr>
              <a:t>2021/3/31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483D04-3046-4DAF-A949-F831D9ABCB94}" type="slidenum">
              <a:rPr lang="zh-CN" altLang="en-US"/>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2FBCD17-46ED-4A5C-B3D4-DF0F974E1682}" type="datetimeFigureOut">
              <a:rPr lang="zh-CN" altLang="en-US"/>
              <a:pPr>
                <a:defRPr/>
              </a:pPr>
              <a:t>2021/3/31</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916427-F93F-49A3-A0AD-B55C95D5061F}" type="slidenum">
              <a:rPr lang="zh-CN" altLang="en-US"/>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4FE0C06-DAEC-4125-8EED-B0D5E854E707}" type="datetimeFigureOut">
              <a:rPr lang="zh-CN" altLang="en-US"/>
              <a:pPr>
                <a:defRPr/>
              </a:pPr>
              <a:t>2021/3/31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0BCFF2B-26B7-45EC-99CD-6FE87FFCE807}" type="slidenum">
              <a:rPr lang="zh-CN" altLang="en-US"/>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12592974-98A5-4AD6-A8BC-C50B1F389F8A}" type="datetimeFigureOut">
              <a:rPr lang="zh-CN" altLang="en-US"/>
              <a:pPr>
                <a:defRPr/>
              </a:pPr>
              <a:t>2021/3/31</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130311-A83E-42B2-BD89-62783586F70C}" type="slidenum">
              <a:rPr lang="zh-CN" altLang="en-US"/>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2960" y="1845735"/>
            <a:ext cx="370332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63440" y="1845738"/>
            <a:ext cx="3703320" cy="402335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lvl1pPr>
              <a:defRPr/>
            </a:lvl1pPr>
          </a:lstStyle>
          <a:p>
            <a:pPr>
              <a:defRPr/>
            </a:pPr>
            <a:fld id="{314941E6-ADCA-48BA-B41E-D5EC707EB1DB}" type="datetimeFigureOut">
              <a:rPr lang="zh-CN" altLang="en-US"/>
              <a:pPr>
                <a:defRPr/>
              </a:pPr>
              <a:t>2021/3/31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ECE381A-59B6-42D0-91B6-1511B9404158}" type="slidenum">
              <a:rPr lang="zh-CN" altLang="en-US"/>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846052"/>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22960" y="2582335"/>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63440" y="1846052"/>
            <a:ext cx="3703320" cy="736283"/>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63440" y="2582335"/>
            <a:ext cx="3703320" cy="32867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lvl1pPr>
              <a:defRPr/>
            </a:lvl1pPr>
          </a:lstStyle>
          <a:p>
            <a:pPr>
              <a:defRPr/>
            </a:pPr>
            <a:fld id="{0D5BF602-68A3-4804-BEE0-F0BFFEAF0AAC}" type="datetimeFigureOut">
              <a:rPr lang="zh-CN" altLang="en-US"/>
              <a:pPr>
                <a:defRPr/>
              </a:pPr>
              <a:t>2021/3/31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E5999B87-CD73-41D1-8E15-EF4068C947BF}" type="slidenum">
              <a:rPr lang="zh-CN" altLang="en-US"/>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lvl1pPr>
              <a:defRPr/>
            </a:lvl1pPr>
          </a:lstStyle>
          <a:p>
            <a:pPr>
              <a:defRPr/>
            </a:pPr>
            <a:fld id="{DB90A538-15A6-4FD6-8D52-7F81E05067D6}" type="datetimeFigureOut">
              <a:rPr lang="zh-CN" altLang="en-US"/>
              <a:pPr>
                <a:defRPr/>
              </a:pPr>
              <a:t>2021/3/31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95AD397-8809-4058-9F25-781819A2C1C6}" type="slidenum">
              <a:rPr lang="zh-CN" altLang="en-US"/>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6"/>
          <p:cNvSpPr>
            <a:spLocks noGrp="1"/>
          </p:cNvSpPr>
          <p:nvPr>
            <p:ph type="dt" sz="half" idx="10"/>
          </p:nvPr>
        </p:nvSpPr>
        <p:spPr/>
        <p:txBody>
          <a:bodyPr/>
          <a:lstStyle>
            <a:lvl1pPr>
              <a:defRPr/>
            </a:lvl1pPr>
          </a:lstStyle>
          <a:p>
            <a:pPr>
              <a:defRPr/>
            </a:pPr>
            <a:fld id="{B011E534-722B-4269-9038-EA7756F56B87}" type="datetimeFigureOut">
              <a:rPr lang="zh-CN" altLang="en-US"/>
              <a:pPr>
                <a:defRPr/>
              </a:pPr>
              <a:t>2021/3/31</a:t>
            </a:fld>
            <a:endParaRPr lang="en-US"/>
          </a:p>
        </p:txBody>
      </p:sp>
      <p:sp>
        <p:nvSpPr>
          <p:cNvPr id="3"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4" name="Slide Number Placeholder 8"/>
          <p:cNvSpPr>
            <a:spLocks noGrp="1"/>
          </p:cNvSpPr>
          <p:nvPr>
            <p:ph type="sldNum" sz="quarter" idx="12"/>
          </p:nvPr>
        </p:nvSpPr>
        <p:spPr/>
        <p:txBody>
          <a:bodyPr/>
          <a:lstStyle>
            <a:lvl1pPr>
              <a:defRPr/>
            </a:lvl1pPr>
          </a:lstStyle>
          <a:p>
            <a:pPr>
              <a:defRPr/>
            </a:pPr>
            <a:fld id="{96415238-D225-44F6-AF07-FDA8110E8B81}" type="slidenum">
              <a:rPr lang="zh-CN" altLang="en-US"/>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8FCCBE40-70D2-4936-AA72-4BED6BA28101}" type="datetimeFigureOut">
              <a:rPr lang="zh-CN" altLang="en-US"/>
              <a:pPr>
                <a:defRPr/>
              </a:pPr>
              <a:t>2021/3/31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EC1A51-5895-4EE1-9503-7B0FF93102FA}"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9"/>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B0EFEB16-0921-4B8F-8351-D63C9D700602}" type="datetimeFigureOut">
              <a:rPr lang="zh-CN" altLang="en-US"/>
              <a:pPr>
                <a:defRPr/>
              </a:pPr>
              <a:t>2021/3/31</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03EE69C5-82D2-4F73-A1EB-A855B589C5F3}"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14780"/>
            <a:ext cx="1971675" cy="5757421"/>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2" y="414779"/>
            <a:ext cx="5800725" cy="5757420"/>
          </a:xfrm>
        </p:spPr>
        <p:txBody>
          <a:bodyPr vert="eaVert" lIns="45720" tIns="0" rIns="45720" bIns="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79DAF43-2260-4333-8A37-F4DF280B9764}" type="datetimeFigureOut">
              <a:rPr lang="zh-CN" altLang="en-US"/>
              <a:pPr>
                <a:defRPr/>
              </a:pPr>
              <a:t>2021/3/31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693B6BD-CAA6-4DF6-BBCD-B1F4EE3E28D1}" type="slidenum">
              <a:rPr lang="zh-CN" altLang="en-US"/>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D5C0901A-51C7-4B69-964E-9FD1B9509768}" type="datetimeFigureOut">
              <a:rPr lang="zh-CN" altLang="en-US"/>
              <a:pPr>
                <a:defRPr/>
              </a:pPr>
              <a:t>2021/3/31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92C302E-7C76-4D30-B7E8-66510BC42FD7}" type="slidenum">
              <a:rPr lang="zh-CN" altLang="en-US"/>
              <a:pPr>
                <a:defRPr/>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19D48D01-1C06-422A-BF0C-366321C6CE0D}" type="datetimeFigureOut">
              <a:rPr lang="zh-CN" altLang="en-US"/>
              <a:pPr>
                <a:defRPr/>
              </a:pPr>
              <a:t>2021/3/31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8A76776-5F70-409A-A29B-14649897DBED}" type="slidenum">
              <a:rPr lang="zh-CN" altLang="en-US"/>
              <a:pPr>
                <a:defRPr/>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031E33E-037B-4CE1-B6E5-EDF7996CB15C}" type="datetimeFigureOut">
              <a:rPr lang="zh-CN" altLang="en-US"/>
              <a:pPr>
                <a:defRPr/>
              </a:pPr>
              <a:t>2021/3/31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D103D7-9864-4222-8769-989821C38AD3}" type="slidenum">
              <a:rPr lang="zh-CN" altLang="en-US"/>
              <a:pPr>
                <a:defRPr/>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56D04315-64C1-47A4-BC78-4C93933D309C}" type="datetimeFigureOut">
              <a:rPr lang="zh-CN" altLang="en-US"/>
              <a:pPr>
                <a:defRPr/>
              </a:pPr>
              <a:t>2021/3/31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B52C864-219B-48F5-AE5D-903C00C1FEC2}" type="slidenum">
              <a:rPr lang="zh-CN" altLang="en-US"/>
              <a:pPr>
                <a:defRPr/>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5D1896E8-12B3-4E07-837B-708A6BDAB539}" type="datetimeFigureOut">
              <a:rPr lang="zh-CN" altLang="en-US"/>
              <a:pPr>
                <a:defRPr/>
              </a:pPr>
              <a:t>2021/3/31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C03EF578-1A1F-4684-9222-EA49FB8F3956}" type="slidenum">
              <a:rPr lang="zh-CN" altLang="en-US"/>
              <a:pPr>
                <a:defRPr/>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57050406-9302-4A83-A668-FE3EF04CF57F}" type="datetimeFigureOut">
              <a:rPr lang="zh-CN" altLang="en-US"/>
              <a:pPr>
                <a:defRPr/>
              </a:pPr>
              <a:t>2021/3/31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BB4DB947-2F4A-45CF-9124-BD557A43F8B7}" type="slidenum">
              <a:rPr lang="zh-CN" altLang="en-US"/>
              <a:pPr>
                <a:defRPr/>
              </a:pPr>
              <a:t>‹#›</a:t>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BAB5A34C-E733-4DA9-831A-007934AFF009}" type="datetimeFigureOut">
              <a:rPr lang="zh-CN" altLang="en-US"/>
              <a:pPr>
                <a:defRPr/>
              </a:pPr>
              <a:t>2021/3/31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54B3F38-26DB-43B2-84D4-FCC80464AF7D}" type="slidenum">
              <a:rPr lang="zh-CN" altLang="en-US"/>
              <a:pPr>
                <a:defRPr/>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7B5C0525-EB87-4C9A-A153-7406913EEF2A}" type="datetimeFigureOut">
              <a:rPr lang="zh-CN" altLang="en-US"/>
              <a:pPr>
                <a:defRPr/>
              </a:pPr>
              <a:t>2021/3/31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34C6E85-5EFC-4D72-9EE8-2FEAA1DD5EE8}" type="slidenum">
              <a:rPr lang="zh-CN" altLang="en-US"/>
              <a:pPr>
                <a:defRPr/>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1A47486-AE49-43F6-A5CB-6DFF7DBE2262}" type="datetimeFigureOut">
              <a:rPr lang="zh-CN" altLang="en-US"/>
              <a:pPr>
                <a:defRPr/>
              </a:pPr>
              <a:t>2021/3/31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CC62FAC-4762-4FB4-9A67-671708A73CB0}"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829238E2-8949-4DD0-B935-E2865AADDB92}" type="datetimeFigureOut">
              <a:rPr lang="zh-CN" altLang="en-US"/>
              <a:pPr>
                <a:defRPr/>
              </a:pPr>
              <a:t>2021/3/31</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822ADF6F-C5A9-4FCD-B31F-AD7679DBCAB0}"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6BB96B5-9C6C-4093-ACFC-06CCAE787C9B}" type="datetimeFigureOut">
              <a:rPr lang="zh-CN" altLang="en-US"/>
              <a:pPr>
                <a:defRPr/>
              </a:pPr>
              <a:t>2021/3/31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196417-4960-46C4-A7A0-C3A0B5E11630}" type="slidenum">
              <a:rPr lang="zh-CN" altLang="en-US"/>
              <a:pPr>
                <a:defRPr/>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9"/>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848992C4-082C-4A9A-A79B-5B1261F5F540}" type="datetimeFigureOut">
              <a:rPr lang="zh-CN" altLang="en-US"/>
              <a:pPr>
                <a:defRPr/>
              </a:pPr>
              <a:t>2021/3/31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1B517EC-1BBE-4E78-8B4E-8F3EC7200745}"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31CA513D-70C0-4167-B88C-A3C555992ED8}" type="datetimeFigureOut">
              <a:rPr lang="zh-CN" altLang="en-US"/>
              <a:pPr>
                <a:defRPr/>
              </a:pPr>
              <a:t>2021/3/31</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552F5C2C-32F9-4D36-812B-5FAE0654120B}"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3904F18-6BBB-4586-88B5-05B3F1F2DCC7}" type="datetimeFigureOut">
              <a:rPr lang="zh-CN" altLang="en-US"/>
              <a:pPr>
                <a:defRPr/>
              </a:pPr>
              <a:t>2021/3/31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339AD12-8F23-49FA-90FC-49688F923F54}"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12C114C-CB88-4BA7-959B-724165E54263}" type="datetimeFigureOut">
              <a:rPr lang="zh-CN" altLang="en-US"/>
              <a:pPr>
                <a:defRPr/>
              </a:pPr>
              <a:t>2021/3/31</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B86C36C-CAAF-4E21-AA67-958FAA9FB246}"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6.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F0F0F0"/>
        </a:solid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日期占位符 3"/>
          <p:cNvSpPr>
            <a:spLocks noGrp="1" noChangeArrowheads="1"/>
          </p:cNvSpPr>
          <p:nvPr>
            <p:ph type="dt" sz="half" idx="2"/>
          </p:nvPr>
        </p:nvSpPr>
        <p:spPr bwMode="auto">
          <a:xfrm>
            <a:off x="628650" y="6356351"/>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900">
                <a:solidFill>
                  <a:srgbClr val="898989"/>
                </a:solidFill>
                <a:latin typeface="+mn-lt"/>
                <a:ea typeface="宋体" pitchFamily="2" charset="-122"/>
              </a:defRPr>
            </a:lvl1pPr>
          </a:lstStyle>
          <a:p>
            <a:pPr>
              <a:defRPr/>
            </a:pPr>
            <a:fld id="{1711FF24-E9E9-460A-AA04-F0CB194D14D1}" type="datetimeFigureOut">
              <a:rPr lang="zh-CN" altLang="en-US"/>
              <a:pPr>
                <a:defRPr/>
              </a:pPr>
              <a:t>2021/3/31</a:t>
            </a:fld>
            <a:endParaRPr lang="zh-CN" altLang="en-US"/>
          </a:p>
        </p:txBody>
      </p:sp>
      <p:sp>
        <p:nvSpPr>
          <p:cNvPr id="1029" name="页脚占位符 4"/>
          <p:cNvSpPr>
            <a:spLocks noGrp="1" noChangeArrowheads="1"/>
          </p:cNvSpPr>
          <p:nvPr>
            <p:ph type="ftr" sz="quarter" idx="3"/>
          </p:nvPr>
        </p:nvSpPr>
        <p:spPr bwMode="auto">
          <a:xfrm>
            <a:off x="3028950" y="6356351"/>
            <a:ext cx="30861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900">
                <a:solidFill>
                  <a:srgbClr val="898989"/>
                </a:solidFill>
                <a:latin typeface="+mn-lt"/>
                <a:ea typeface="宋体" pitchFamily="2" charset="-122"/>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6457950" y="6356351"/>
            <a:ext cx="20574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itchFamily="34" charset="0"/>
              <a:buNone/>
              <a:defRPr sz="900">
                <a:solidFill>
                  <a:srgbClr val="898989"/>
                </a:solidFill>
                <a:latin typeface="Calibri" pitchFamily="34" charset="0"/>
                <a:ea typeface="宋体" pitchFamily="2" charset="-122"/>
              </a:defRPr>
            </a:lvl1pPr>
          </a:lstStyle>
          <a:p>
            <a:pPr>
              <a:defRPr/>
            </a:pPr>
            <a:fld id="{4B7AF7E3-1262-4CB5-AB23-8F73DE8C1B4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923" r:id="rId1"/>
    <p:sldLayoutId id="2147491924" r:id="rId2"/>
    <p:sldLayoutId id="2147491925" r:id="rId3"/>
    <p:sldLayoutId id="2147491926" r:id="rId4"/>
    <p:sldLayoutId id="2147491927" r:id="rId5"/>
    <p:sldLayoutId id="2147491928" r:id="rId6"/>
    <p:sldLayoutId id="2147491929" r:id="rId7"/>
    <p:sldLayoutId id="2147491930" r:id="rId8"/>
    <p:sldLayoutId id="2147491931" r:id="rId9"/>
    <p:sldLayoutId id="2147491932" r:id="rId10"/>
    <p:sldLayoutId id="2147491933" r:id="rId11"/>
  </p:sldLayoutIdLst>
  <p:txStyles>
    <p:titleStyle>
      <a:lvl1pPr algn="l" defTabSz="685800" rtl="0" eaLnBrk="0" fontAlgn="base" hangingPunct="0">
        <a:lnSpc>
          <a:spcPct val="90000"/>
        </a:lnSpc>
        <a:spcBef>
          <a:spcPct val="0"/>
        </a:spcBef>
        <a:spcAft>
          <a:spcPct val="0"/>
        </a:spcAft>
        <a:defRPr sz="33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ea typeface="宋体" pitchFamily="2" charset="-122"/>
        </a:defRPr>
      </a:lvl5pPr>
      <a:lvl6pPr marL="4572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6pPr>
      <a:lvl7pPr marL="9144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7pPr>
      <a:lvl8pPr marL="13716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8pPr>
      <a:lvl9pPr marL="1828800" algn="l" defTabSz="685800" rtl="0" fontAlgn="base">
        <a:lnSpc>
          <a:spcPct val="90000"/>
        </a:lnSpc>
        <a:spcBef>
          <a:spcPct val="0"/>
        </a:spcBef>
        <a:spcAft>
          <a:spcPct val="0"/>
        </a:spcAft>
        <a:defRPr sz="3300">
          <a:solidFill>
            <a:schemeClr val="tx1"/>
          </a:solidFill>
          <a:latin typeface="Calibri Light" pitchFamily="34" charset="0"/>
          <a:ea typeface="宋体"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sz="2800">
          <a:solidFill>
            <a:schemeClr val="tx1"/>
          </a:solidFill>
          <a:latin typeface="+mn-lt"/>
          <a:ea typeface="+mn-ea"/>
        </a:defRPr>
      </a:lvl2pPr>
      <a:lvl3pPr marL="857250" indent="-171450" algn="l" defTabSz="685800" rtl="0" eaLnBrk="0" fontAlgn="base" hangingPunct="0">
        <a:lnSpc>
          <a:spcPct val="90000"/>
        </a:lnSpc>
        <a:spcBef>
          <a:spcPts val="375"/>
        </a:spcBef>
        <a:spcAft>
          <a:spcPct val="0"/>
        </a:spcAft>
        <a:buFont typeface="Arial" charset="0"/>
        <a:buChar char="•"/>
        <a:defRPr sz="1500">
          <a:solidFill>
            <a:schemeClr val="tx1"/>
          </a:solidFill>
          <a:latin typeface="+mn-lt"/>
          <a:ea typeface="+mn-ea"/>
        </a:defRPr>
      </a:lvl3pPr>
      <a:lvl4pPr marL="1200150" indent="-171450" algn="l" defTabSz="685800" rtl="0" eaLnBrk="0" fontAlgn="base" hangingPunct="0">
        <a:lnSpc>
          <a:spcPct val="90000"/>
        </a:lnSpc>
        <a:spcBef>
          <a:spcPts val="375"/>
        </a:spcBef>
        <a:spcAft>
          <a:spcPct val="0"/>
        </a:spcAft>
        <a:buFont typeface="Arial" charset="0"/>
        <a:buChar char="•"/>
        <a:defRPr sz="1300">
          <a:solidFill>
            <a:schemeClr val="tx1"/>
          </a:solidFill>
          <a:latin typeface="+mn-lt"/>
          <a:ea typeface="+mn-ea"/>
        </a:defRPr>
      </a:lvl4pPr>
      <a:lvl5pPr marL="1543050" indent="-171450" algn="l" defTabSz="685800" rtl="0" eaLnBrk="0" fontAlgn="base" hangingPunct="0">
        <a:lnSpc>
          <a:spcPct val="90000"/>
        </a:lnSpc>
        <a:spcBef>
          <a:spcPts val="375"/>
        </a:spcBef>
        <a:spcAft>
          <a:spcPct val="0"/>
        </a:spcAft>
        <a:buFont typeface="Arial" charset="0"/>
        <a:buChar char="•"/>
        <a:defRPr sz="1300">
          <a:solidFill>
            <a:schemeClr val="tx1"/>
          </a:solidFill>
          <a:latin typeface="+mn-lt"/>
          <a:ea typeface="+mn-ea"/>
        </a:defRPr>
      </a:lvl5pPr>
      <a:lvl6pPr marL="20002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6pPr>
      <a:lvl7pPr marL="24574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7pPr>
      <a:lvl8pPr marL="29146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8pPr>
      <a:lvl9pPr marL="3371850" indent="-171450" algn="l" defTabSz="685800" rtl="0" fontAlgn="base">
        <a:lnSpc>
          <a:spcPct val="90000"/>
        </a:lnSpc>
        <a:spcBef>
          <a:spcPts val="375"/>
        </a:spcBef>
        <a:spcAft>
          <a:spcPct val="0"/>
        </a:spcAft>
        <a:buFont typeface="Arial" pitchFamily="34" charset="0"/>
        <a:buChar char="•"/>
        <a:defRPr sz="1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3074" name="图片 6"/>
          <p:cNvPicPr>
            <a:picLocks noChangeAspect="1" noChangeArrowheads="1"/>
          </p:cNvPicPr>
          <p:nvPr/>
        </p:nvPicPr>
        <p:blipFill>
          <a:blip r:embed="rId13" cstate="print"/>
          <a:srcRect l="11958" t="11958" r="11958" b="11958"/>
          <a:stretch>
            <a:fillRect/>
          </a:stretch>
        </p:blipFill>
        <p:spPr bwMode="auto">
          <a:xfrm>
            <a:off x="0" y="0"/>
            <a:ext cx="6858000" cy="6858000"/>
          </a:xfrm>
          <a:prstGeom prst="rect">
            <a:avLst/>
          </a:prstGeom>
          <a:noFill/>
          <a:ln w="9525">
            <a:noFill/>
            <a:miter lim="800000"/>
            <a:headEnd/>
            <a:tailEnd/>
          </a:ln>
        </p:spPr>
      </p:pic>
      <p:sp>
        <p:nvSpPr>
          <p:cNvPr id="2051" name="矩形 7"/>
          <p:cNvSpPr>
            <a:spLocks noChangeArrowheads="1"/>
          </p:cNvSpPr>
          <p:nvPr/>
        </p:nvSpPr>
        <p:spPr bwMode="auto">
          <a:xfrm>
            <a:off x="0" y="0"/>
            <a:ext cx="9144000" cy="6858000"/>
          </a:xfrm>
          <a:prstGeom prst="rect">
            <a:avLst/>
          </a:prstGeom>
          <a:solidFill>
            <a:schemeClr val="bg1">
              <a:alpha val="89803"/>
            </a:schemeClr>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latin typeface="Calibri" pitchFamily="34" charset="0"/>
            </a:endParaRPr>
          </a:p>
        </p:txBody>
      </p:sp>
      <p:sp>
        <p:nvSpPr>
          <p:cNvPr id="3076" name="Title Placeholder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3077" name="Text Placeholder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91956" r:id="rId1"/>
    <p:sldLayoutId id="2147491957" r:id="rId2"/>
    <p:sldLayoutId id="2147491958" r:id="rId3"/>
    <p:sldLayoutId id="2147491959" r:id="rId4"/>
    <p:sldLayoutId id="2147491960" r:id="rId5"/>
    <p:sldLayoutId id="2147491961" r:id="rId6"/>
    <p:sldLayoutId id="2147491962" r:id="rId7"/>
    <p:sldLayoutId id="2147491963" r:id="rId8"/>
    <p:sldLayoutId id="2147491964" r:id="rId9"/>
    <p:sldLayoutId id="2147491965" r:id="rId10"/>
    <p:sldLayoutId id="2147491966"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4098" name="图片 6"/>
          <p:cNvPicPr>
            <a:picLocks noChangeAspect="1" noChangeArrowheads="1"/>
          </p:cNvPicPr>
          <p:nvPr/>
        </p:nvPicPr>
        <p:blipFill>
          <a:blip r:embed="rId13" cstate="print"/>
          <a:srcRect l="11958" t="11958" r="11958" b="11958"/>
          <a:stretch>
            <a:fillRect/>
          </a:stretch>
        </p:blipFill>
        <p:spPr bwMode="auto">
          <a:xfrm>
            <a:off x="1143000" y="0"/>
            <a:ext cx="6858000" cy="6858000"/>
          </a:xfrm>
          <a:prstGeom prst="rect">
            <a:avLst/>
          </a:prstGeom>
          <a:noFill/>
          <a:ln w="9525">
            <a:noFill/>
            <a:miter lim="800000"/>
            <a:headEnd/>
            <a:tailEnd/>
          </a:ln>
        </p:spPr>
      </p:pic>
      <p:sp>
        <p:nvSpPr>
          <p:cNvPr id="3075" name="矩形 7"/>
          <p:cNvSpPr>
            <a:spLocks noChangeArrowheads="1"/>
          </p:cNvSpPr>
          <p:nvPr/>
        </p:nvSpPr>
        <p:spPr bwMode="auto">
          <a:xfrm>
            <a:off x="0" y="0"/>
            <a:ext cx="9144000" cy="6858000"/>
          </a:xfrm>
          <a:prstGeom prst="rect">
            <a:avLst/>
          </a:prstGeom>
          <a:solidFill>
            <a:schemeClr val="bg1">
              <a:alpha val="89803"/>
            </a:schemeClr>
          </a:solidFill>
          <a:ln>
            <a:noFill/>
          </a:ln>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endParaRPr lang="zh-CN" altLang="en-US" smtClean="0">
              <a:solidFill>
                <a:srgbClr val="FFFFFF"/>
              </a:solidFill>
              <a:latin typeface="Calibri" pitchFamily="34" charset="0"/>
            </a:endParaRPr>
          </a:p>
        </p:txBody>
      </p:sp>
      <p:sp>
        <p:nvSpPr>
          <p:cNvPr id="4100" name="Title Placeholder 1"/>
          <p:cNvSpPr>
            <a:spLocks noGrp="1" noChangeArrowheads="1"/>
          </p:cNvSpPr>
          <p:nvPr>
            <p:ph type="title"/>
          </p:nvPr>
        </p:nvSpPr>
        <p:spPr bwMode="auto">
          <a:xfrm>
            <a:off x="628650" y="365125"/>
            <a:ext cx="78867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1" name="Text Placeholder 2"/>
          <p:cNvSpPr>
            <a:spLocks noGrp="1" noChangeArrowheads="1"/>
          </p:cNvSpPr>
          <p:nvPr>
            <p:ph type="body" idx="1"/>
          </p:nvPr>
        </p:nvSpPr>
        <p:spPr bwMode="auto">
          <a:xfrm>
            <a:off x="628650" y="1825625"/>
            <a:ext cx="7886700" cy="4351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91967" r:id="rId1"/>
    <p:sldLayoutId id="2147491968" r:id="rId2"/>
    <p:sldLayoutId id="2147491969" r:id="rId3"/>
    <p:sldLayoutId id="2147491970" r:id="rId4"/>
    <p:sldLayoutId id="2147491971" r:id="rId5"/>
    <p:sldLayoutId id="2147491972" r:id="rId6"/>
    <p:sldLayoutId id="2147491973" r:id="rId7"/>
    <p:sldLayoutId id="2147491974" r:id="rId8"/>
    <p:sldLayoutId id="2147491975" r:id="rId9"/>
    <p:sldLayoutId id="2147491976" r:id="rId10"/>
    <p:sldLayoutId id="2147491977"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charset="0"/>
        <a:buChar char="•"/>
        <a:defRPr sz="2000">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0" name="Rectangle 4"/>
          <p:cNvSpPr>
            <a:spLocks noGrp="1" noChangeArrowheads="1"/>
          </p:cNvSpPr>
          <p:nvPr>
            <p:ph type="dt" sz="half" idx="2"/>
          </p:nvPr>
        </p:nvSpPr>
        <p:spPr bwMode="auto">
          <a:xfrm>
            <a:off x="457200" y="6245225"/>
            <a:ext cx="2133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400">
                <a:latin typeface="Calibri" pitchFamily="34" charset="0"/>
                <a:ea typeface="宋体" pitchFamily="2" charset="-122"/>
              </a:defRPr>
            </a:lvl1pPr>
          </a:lstStyle>
          <a:p>
            <a:pPr>
              <a:defRPr/>
            </a:pPr>
            <a:fld id="{A81A8910-94D5-48D3-8991-F943756E4719}" type="datetimeFigureOut">
              <a:rPr lang="zh-CN" altLang="en-US"/>
              <a:pPr>
                <a:defRPr/>
              </a:pPr>
              <a:t>2021/3/31</a:t>
            </a:fld>
            <a:endParaRPr lang="en-US"/>
          </a:p>
        </p:txBody>
      </p:sp>
      <p:sp>
        <p:nvSpPr>
          <p:cNvPr id="4101"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buFont typeface="Arial" pitchFamily="34" charset="0"/>
              <a:buNone/>
              <a:defRPr sz="1400">
                <a:latin typeface="Calibri" pitchFamily="34" charset="0"/>
                <a:ea typeface="宋体" pitchFamily="2" charset="-122"/>
              </a:defRPr>
            </a:lvl1pPr>
          </a:lstStyle>
          <a:p>
            <a:pPr>
              <a:defRPr/>
            </a:pPr>
            <a:endParaRPr lang="en-US"/>
          </a:p>
        </p:txBody>
      </p:sp>
      <p:sp>
        <p:nvSpPr>
          <p:cNvPr id="4102" name="Rectangle 6"/>
          <p:cNvSpPr>
            <a:spLocks noGrp="1" noChangeArrowheads="1"/>
          </p:cNvSpPr>
          <p:nvPr>
            <p:ph type="sldNum" sz="quarter" idx="4"/>
          </p:nvPr>
        </p:nvSpPr>
        <p:spPr bwMode="auto">
          <a:xfrm>
            <a:off x="6553200" y="6245225"/>
            <a:ext cx="2133600" cy="4762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400">
                <a:latin typeface="Calibri" pitchFamily="34" charset="0"/>
                <a:ea typeface="宋体" pitchFamily="2" charset="-122"/>
              </a:defRPr>
            </a:lvl1pPr>
          </a:lstStyle>
          <a:p>
            <a:pPr>
              <a:defRPr/>
            </a:pPr>
            <a:fld id="{B30E5CE1-C6A6-4002-AB60-C4ADD0E4064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91934" r:id="rId1"/>
    <p:sldLayoutId id="2147491935" r:id="rId2"/>
    <p:sldLayoutId id="2147491936" r:id="rId3"/>
    <p:sldLayoutId id="2147491937" r:id="rId4"/>
    <p:sldLayoutId id="2147491938" r:id="rId5"/>
    <p:sldLayoutId id="2147491939" r:id="rId6"/>
    <p:sldLayoutId id="2147491940" r:id="rId7"/>
    <p:sldLayoutId id="2147491941" r:id="rId8"/>
    <p:sldLayoutId id="2147491942" r:id="rId9"/>
    <p:sldLayoutId id="2147491943" r:id="rId10"/>
    <p:sldLayoutId id="214749194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9"/>
            <a:ext cx="7543800" cy="1449387"/>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6149" name="Text Placeholder 2"/>
          <p:cNvSpPr>
            <a:spLocks noGrp="1"/>
          </p:cNvSpPr>
          <p:nvPr>
            <p:ph type="body" idx="1"/>
          </p:nvPr>
        </p:nvSpPr>
        <p:spPr bwMode="auto">
          <a:xfrm>
            <a:off x="822325" y="1846264"/>
            <a:ext cx="75438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22325" y="6459539"/>
            <a:ext cx="1854200" cy="365125"/>
          </a:xfrm>
          <a:prstGeom prst="rect">
            <a:avLst/>
          </a:prstGeom>
        </p:spPr>
        <p:txBody>
          <a:bodyPr vert="horz" lIns="91440" tIns="45720" rIns="91440" bIns="45720" rtlCol="0" anchor="ctr"/>
          <a:lstStyle>
            <a:lvl1pPr algn="l">
              <a:defRPr sz="900">
                <a:solidFill>
                  <a:srgbClr val="FFFFFF"/>
                </a:solidFill>
                <a:latin typeface="Arial" pitchFamily="34" charset="0"/>
                <a:ea typeface="宋体" pitchFamily="2" charset="-122"/>
              </a:defRPr>
            </a:lvl1pPr>
          </a:lstStyle>
          <a:p>
            <a:pPr>
              <a:defRPr/>
            </a:pPr>
            <a:fld id="{0052586B-CF5E-4BFF-91EE-6771735DAE69}" type="datetimeFigureOut">
              <a:rPr lang="zh-CN" altLang="en-US"/>
              <a:pPr>
                <a:defRPr/>
              </a:pPr>
              <a:t>2021/3/31</a:t>
            </a:fld>
            <a:endParaRPr lang="zh-CN" altLang="en-US"/>
          </a:p>
        </p:txBody>
      </p:sp>
      <p:sp>
        <p:nvSpPr>
          <p:cNvPr id="5" name="Footer Placeholder 4"/>
          <p:cNvSpPr>
            <a:spLocks noGrp="1"/>
          </p:cNvSpPr>
          <p:nvPr>
            <p:ph type="ftr" sz="quarter" idx="3"/>
          </p:nvPr>
        </p:nvSpPr>
        <p:spPr>
          <a:xfrm>
            <a:off x="2765427" y="6459539"/>
            <a:ext cx="3616325" cy="365125"/>
          </a:xfrm>
          <a:prstGeom prst="rect">
            <a:avLst/>
          </a:prstGeom>
        </p:spPr>
        <p:txBody>
          <a:bodyPr vert="horz" lIns="91440" tIns="45720" rIns="91440" bIns="45720" rtlCol="0" anchor="ctr"/>
          <a:lstStyle>
            <a:lvl1pPr algn="ctr">
              <a:defRPr sz="900" cap="all" baseline="0">
                <a:solidFill>
                  <a:srgbClr val="FFFFFF"/>
                </a:solidFill>
                <a:latin typeface="Arial"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7424738" y="6459539"/>
            <a:ext cx="984250" cy="365125"/>
          </a:xfrm>
          <a:prstGeom prst="rect">
            <a:avLst/>
          </a:prstGeom>
        </p:spPr>
        <p:txBody>
          <a:bodyPr vert="horz" wrap="square" lIns="91440" tIns="45720" rIns="91440" bIns="45720" numCol="1" anchor="ctr" anchorCtr="0" compatLnSpc="1">
            <a:prstTxWarp prst="textNoShape">
              <a:avLst/>
            </a:prstTxWarp>
          </a:bodyPr>
          <a:lstStyle>
            <a:lvl1pPr algn="r">
              <a:defRPr sz="1000">
                <a:solidFill>
                  <a:srgbClr val="FFFFFF"/>
                </a:solidFill>
                <a:latin typeface="Arial" pitchFamily="34" charset="0"/>
                <a:ea typeface="宋体" pitchFamily="2" charset="-122"/>
              </a:defRPr>
            </a:lvl1pPr>
          </a:lstStyle>
          <a:p>
            <a:pPr>
              <a:defRPr/>
            </a:pPr>
            <a:fld id="{5C596E41-3792-44E3-92D4-8F06BE7583BE}" type="slidenum">
              <a:rPr lang="zh-CN" altLang="en-US"/>
              <a:pPr>
                <a:defRPr/>
              </a:pPr>
              <a:t>‹#›</a:t>
            </a:fld>
            <a:endParaRPr lang="zh-CN" altLang="en-US"/>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91978" r:id="rId1"/>
    <p:sldLayoutId id="2147491979" r:id="rId2"/>
    <p:sldLayoutId id="2147491980" r:id="rId3"/>
    <p:sldLayoutId id="2147491981" r:id="rId4"/>
    <p:sldLayoutId id="2147491982" r:id="rId5"/>
    <p:sldLayoutId id="2147491983" r:id="rId6"/>
  </p:sldLayoutIdLst>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ea typeface="宋体" panose="02010600030101010101" pitchFamily="2" charset="-122"/>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457200" y="274639"/>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7171" name="文本占位符 2"/>
          <p:cNvSpPr>
            <a:spLocks noGrp="1"/>
          </p:cNvSpPr>
          <p:nvPr>
            <p:ph type="body" idx="1"/>
          </p:nvPr>
        </p:nvSpPr>
        <p:spPr bwMode="auto">
          <a:xfrm>
            <a:off x="457200" y="1600201"/>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ea typeface="宋体" pitchFamily="2" charset="-122"/>
              </a:defRPr>
            </a:lvl1pPr>
          </a:lstStyle>
          <a:p>
            <a:pPr>
              <a:defRPr/>
            </a:pPr>
            <a:fld id="{3EB162BD-61F3-46BE-9A0C-5DC6F4D1E915}" type="datetimeFigureOut">
              <a:rPr lang="zh-CN" altLang="en-US"/>
              <a:pPr>
                <a:defRPr/>
              </a:pPr>
              <a:t>2021/3/31</a:t>
            </a:fld>
            <a:endParaRPr lang="zh-CN" altLang="en-US"/>
          </a:p>
        </p:txBody>
      </p:sp>
      <p:sp>
        <p:nvSpPr>
          <p:cNvPr id="5" name="页脚占位符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ea typeface="宋体"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Arial" pitchFamily="34" charset="0"/>
                <a:ea typeface="宋体" pitchFamily="2" charset="-122"/>
              </a:defRPr>
            </a:lvl1pPr>
          </a:lstStyle>
          <a:p>
            <a:pPr>
              <a:defRPr/>
            </a:pPr>
            <a:fld id="{949C4641-7772-43E9-AA39-40C46FAE8CC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1945" r:id="rId1"/>
    <p:sldLayoutId id="2147491946" r:id="rId2"/>
    <p:sldLayoutId id="2147491947" r:id="rId3"/>
    <p:sldLayoutId id="2147491948" r:id="rId4"/>
    <p:sldLayoutId id="2147491949" r:id="rId5"/>
    <p:sldLayoutId id="2147491950" r:id="rId6"/>
    <p:sldLayoutId id="2147491951" r:id="rId7"/>
    <p:sldLayoutId id="2147491952" r:id="rId8"/>
    <p:sldLayoutId id="2147491953" r:id="rId9"/>
    <p:sldLayoutId id="2147491954" r:id="rId10"/>
    <p:sldLayoutId id="214749195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4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8.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8.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8.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8.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8.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48.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8.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8.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8.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48.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48.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48.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48.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8.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4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8.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8.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矩形 5"/>
          <p:cNvSpPr>
            <a:spLocks noChangeArrowheads="1"/>
          </p:cNvSpPr>
          <p:nvPr/>
        </p:nvSpPr>
        <p:spPr bwMode="auto">
          <a:xfrm>
            <a:off x="1652588" y="1630078"/>
            <a:ext cx="7491412" cy="2376488"/>
          </a:xfrm>
          <a:prstGeom prst="rect">
            <a:avLst/>
          </a:prstGeom>
          <a:solidFill>
            <a:srgbClr val="C00000"/>
          </a:solidFill>
          <a:ln w="9525">
            <a:noFill/>
            <a:miter lim="800000"/>
            <a:headEnd/>
            <a:tailEnd/>
          </a:ln>
        </p:spPr>
        <p:txBody>
          <a:bodyPr anchor="ctr"/>
          <a:lstStyle/>
          <a:p>
            <a:pPr algn="ctr" eaLnBrk="1" hangingPunct="1"/>
            <a:endParaRPr lang="zh-CN" altLang="en-US">
              <a:solidFill>
                <a:srgbClr val="FFFFFF"/>
              </a:solidFill>
              <a:ea typeface="微软雅黑" pitchFamily="34" charset="-122"/>
              <a:sym typeface="Arial" charset="0"/>
            </a:endParaRPr>
          </a:p>
        </p:txBody>
      </p:sp>
      <p:sp>
        <p:nvSpPr>
          <p:cNvPr id="36868" name="文本框 6"/>
          <p:cNvSpPr txBox="1">
            <a:spLocks noChangeArrowheads="1"/>
          </p:cNvSpPr>
          <p:nvPr/>
        </p:nvSpPr>
        <p:spPr bwMode="auto">
          <a:xfrm>
            <a:off x="1725615" y="1858963"/>
            <a:ext cx="7418387" cy="830997"/>
          </a:xfrm>
          <a:prstGeom prst="rect">
            <a:avLst/>
          </a:prstGeom>
          <a:noFill/>
          <a:ln w="9525">
            <a:noFill/>
            <a:miter lim="800000"/>
            <a:headEnd/>
            <a:tailEnd/>
          </a:ln>
        </p:spPr>
        <p:txBody>
          <a:bodyPr>
            <a:spAutoFit/>
          </a:bodyPr>
          <a:lstStyle/>
          <a:p>
            <a:pPr algn="ctr" eaLnBrk="1" hangingPunct="1">
              <a:buFont typeface="Arial" charset="0"/>
              <a:buNone/>
            </a:pPr>
            <a:r>
              <a:rPr lang="en-US" altLang="zh-CN" sz="4800" b="1" dirty="0" smtClean="0">
                <a:solidFill>
                  <a:schemeClr val="bg1"/>
                </a:solidFill>
                <a:latin typeface="微软雅黑" pitchFamily="34" charset="-122"/>
                <a:ea typeface="微软雅黑" pitchFamily="34" charset="-122"/>
              </a:rPr>
              <a:t>5. </a:t>
            </a:r>
            <a:r>
              <a:rPr lang="zh-CN" altLang="en-US" sz="4800" b="1" dirty="0" smtClean="0">
                <a:solidFill>
                  <a:schemeClr val="bg1"/>
                </a:solidFill>
                <a:latin typeface="微软雅黑" pitchFamily="34" charset="-122"/>
                <a:ea typeface="微软雅黑" pitchFamily="34" charset="-122"/>
              </a:rPr>
              <a:t>决策树</a:t>
            </a:r>
            <a:endParaRPr lang="zh-CN" altLang="en-US" sz="4800" b="1" dirty="0">
              <a:solidFill>
                <a:schemeClr val="bg1"/>
              </a:solidFill>
              <a:latin typeface="微软雅黑" pitchFamily="34" charset="-122"/>
              <a:ea typeface="微软雅黑" pitchFamily="34" charset="-122"/>
            </a:endParaRPr>
          </a:p>
        </p:txBody>
      </p:sp>
      <p:sp>
        <p:nvSpPr>
          <p:cNvPr id="36869" name="文本框 32"/>
          <p:cNvSpPr txBox="1">
            <a:spLocks noChangeArrowheads="1"/>
          </p:cNvSpPr>
          <p:nvPr/>
        </p:nvSpPr>
        <p:spPr bwMode="auto">
          <a:xfrm>
            <a:off x="1785770" y="2962276"/>
            <a:ext cx="7255046" cy="707886"/>
          </a:xfrm>
          <a:prstGeom prst="rect">
            <a:avLst/>
          </a:prstGeom>
          <a:noFill/>
          <a:ln w="9525">
            <a:noFill/>
            <a:miter lim="800000"/>
            <a:headEnd/>
            <a:tailEnd/>
          </a:ln>
        </p:spPr>
        <p:txBody>
          <a:bodyPr wrap="square">
            <a:spAutoFit/>
          </a:bodyPr>
          <a:lstStyle/>
          <a:p>
            <a:pPr algn="ctr" eaLnBrk="1" hangingPunct="1"/>
            <a:r>
              <a:rPr lang="en-US" altLang="zh-CN" sz="4000" b="1" dirty="0" smtClean="0">
                <a:solidFill>
                  <a:schemeClr val="bg1"/>
                </a:solidFill>
                <a:latin typeface="Lucida Console" pitchFamily="49" charset="0"/>
                <a:ea typeface="微软雅黑" pitchFamily="34" charset="-122"/>
                <a:cs typeface="Times New Roman" pitchFamily="18" charset="0"/>
                <a:sym typeface="Arial" charset="0"/>
              </a:rPr>
              <a:t>Decision Tree</a:t>
            </a:r>
            <a:endParaRPr lang="en-US" altLang="zh-CN" sz="4000" b="1" i="1" dirty="0">
              <a:solidFill>
                <a:schemeClr val="bg1"/>
              </a:solidFill>
              <a:latin typeface="Lucida Console" pitchFamily="49" charset="0"/>
              <a:ea typeface="微软雅黑" pitchFamily="34" charset="-122"/>
              <a:cs typeface="Times New Roman" pitchFamily="18" charset="0"/>
              <a:sym typeface="Arial" charset="0"/>
            </a:endParaRPr>
          </a:p>
        </p:txBody>
      </p:sp>
      <p:cxnSp>
        <p:nvCxnSpPr>
          <p:cNvPr id="36870" name="直接连接符 16"/>
          <p:cNvCxnSpPr>
            <a:cxnSpLocks noChangeShapeType="1"/>
          </p:cNvCxnSpPr>
          <p:nvPr/>
        </p:nvCxnSpPr>
        <p:spPr bwMode="auto">
          <a:xfrm flipH="1">
            <a:off x="1589088" y="2817814"/>
            <a:ext cx="7554912" cy="6351"/>
          </a:xfrm>
          <a:prstGeom prst="line">
            <a:avLst/>
          </a:prstGeom>
          <a:noFill/>
          <a:ln w="3175" algn="ctr">
            <a:solidFill>
              <a:schemeClr val="bg1"/>
            </a:solidFill>
            <a:prstDash val="sysDash"/>
            <a:round/>
            <a:headEnd/>
            <a:tailEnd/>
          </a:ln>
        </p:spPr>
      </p:cxnSp>
      <p:sp>
        <p:nvSpPr>
          <p:cNvPr id="36871" name="Text Box 11"/>
          <p:cNvSpPr txBox="1">
            <a:spLocks noChangeArrowheads="1"/>
          </p:cNvSpPr>
          <p:nvPr/>
        </p:nvSpPr>
        <p:spPr bwMode="auto">
          <a:xfrm>
            <a:off x="6034121" y="4668839"/>
            <a:ext cx="2262158" cy="646331"/>
          </a:xfrm>
          <a:prstGeom prst="rect">
            <a:avLst/>
          </a:prstGeom>
          <a:noFill/>
          <a:ln w="9525">
            <a:noFill/>
            <a:miter lim="800000"/>
            <a:headEnd/>
            <a:tailEnd/>
          </a:ln>
        </p:spPr>
        <p:txBody>
          <a:bodyPr wrap="none">
            <a:spAutoFit/>
          </a:bodyPr>
          <a:lstStyle/>
          <a:p>
            <a:pPr algn="r"/>
            <a:r>
              <a:rPr lang="zh-CN" altLang="en-US" b="1" dirty="0" smtClean="0">
                <a:solidFill>
                  <a:srgbClr val="CC0000"/>
                </a:solidFill>
                <a:ea typeface="微软雅黑" pitchFamily="34" charset="-122"/>
              </a:rPr>
              <a:t>信息科学与工程</a:t>
            </a:r>
            <a:r>
              <a:rPr lang="zh-CN" altLang="en-US" b="1" dirty="0">
                <a:solidFill>
                  <a:srgbClr val="CC0000"/>
                </a:solidFill>
                <a:ea typeface="微软雅黑" pitchFamily="34" charset="-122"/>
              </a:rPr>
              <a:t>学院</a:t>
            </a:r>
          </a:p>
          <a:p>
            <a:pPr algn="r"/>
            <a:r>
              <a:rPr lang="zh-CN" altLang="en-US" b="1" dirty="0">
                <a:solidFill>
                  <a:srgbClr val="CC0000"/>
                </a:solidFill>
                <a:ea typeface="微软雅黑" pitchFamily="34" charset="-122"/>
              </a:rPr>
              <a:t>潘 理</a:t>
            </a:r>
          </a:p>
        </p:txBody>
      </p:sp>
      <p:pic>
        <p:nvPicPr>
          <p:cNvPr id="9" name="Picture 2" descr="https://img1.doubanio.com/view/subject/l/public/s28491488.jpg"/>
          <p:cNvPicPr>
            <a:picLocks noChangeAspect="1" noChangeArrowheads="1"/>
          </p:cNvPicPr>
          <p:nvPr/>
        </p:nvPicPr>
        <p:blipFill>
          <a:blip r:embed="rId3" cstate="print"/>
          <a:srcRect/>
          <a:stretch>
            <a:fillRect/>
          </a:stretch>
        </p:blipFill>
        <p:spPr bwMode="auto">
          <a:xfrm>
            <a:off x="-1" y="1627412"/>
            <a:ext cx="1848898" cy="23796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基尼系数</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基尼系数分裂步骤：</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利用成功和失败概率的平方和公式（</a:t>
            </a:r>
            <a:r>
              <a:rPr lang="en-US" altLang="zh-CN" sz="2400" dirty="0" smtClean="0">
                <a:latin typeface="微软雅黑" pitchFamily="34" charset="-122"/>
                <a:ea typeface="微软雅黑" pitchFamily="34" charset="-122"/>
                <a:cs typeface="宋体" pitchFamily="2" charset="-122"/>
              </a:rPr>
              <a:t> p</a:t>
            </a:r>
            <a:r>
              <a:rPr lang="en-US" altLang="zh-CN" sz="2400" baseline="30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+q</a:t>
            </a:r>
            <a:r>
              <a:rPr lang="en-US" altLang="zh-CN" sz="2400" baseline="30000" dirty="0" smtClean="0">
                <a:latin typeface="微软雅黑" pitchFamily="34" charset="-122"/>
                <a:ea typeface="微软雅黑" pitchFamily="34" charset="-122"/>
                <a:cs typeface="宋体" pitchFamily="2" charset="-122"/>
              </a:rPr>
              <a:t>2 </a:t>
            </a:r>
            <a:r>
              <a:rPr lang="zh-CN" altLang="en-US" sz="2400" dirty="0" smtClean="0">
                <a:latin typeface="微软雅黑" pitchFamily="34" charset="-122"/>
                <a:ea typeface="微软雅黑" pitchFamily="34" charset="-122"/>
                <a:cs typeface="宋体" pitchFamily="2" charset="-122"/>
              </a:rPr>
              <a:t>）计算子节点的基尼系数；</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利用分裂的每个子节点加权的基尼系数值，计算分裂的基尼系数。</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基尼系数</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例：性别分裂</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计算“女生”子节点的基尼系数：</a:t>
            </a:r>
            <a:r>
              <a:rPr lang="en-US" altLang="zh-CN" sz="2400" dirty="0" smtClean="0">
                <a:latin typeface="微软雅黑" pitchFamily="34" charset="-122"/>
                <a:ea typeface="微软雅黑" pitchFamily="34" charset="-122"/>
                <a:cs typeface="宋体" pitchFamily="2" charset="-122"/>
              </a:rPr>
              <a:t>0.2</a:t>
            </a:r>
            <a:r>
              <a:rPr lang="en-US" altLang="zh-CN" sz="2400" baseline="30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+0.8</a:t>
            </a:r>
            <a:r>
              <a:rPr lang="en-US" altLang="zh-CN" sz="2400" baseline="30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=0.68</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计算“男生”子节点的基尼系数：</a:t>
            </a:r>
            <a:r>
              <a:rPr lang="en-US" altLang="zh-CN" sz="2400" dirty="0" smtClean="0">
                <a:latin typeface="微软雅黑" pitchFamily="34" charset="-122"/>
                <a:ea typeface="微软雅黑" pitchFamily="34" charset="-122"/>
                <a:cs typeface="宋体" pitchFamily="2" charset="-122"/>
              </a:rPr>
              <a:t>0.65</a:t>
            </a:r>
            <a:r>
              <a:rPr lang="en-US" altLang="zh-CN" sz="2400" baseline="30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+0.35</a:t>
            </a:r>
            <a:r>
              <a:rPr lang="en-US" altLang="zh-CN" sz="2400" baseline="30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=0.545</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计算性别分裂的加权基尼系数：</a:t>
            </a:r>
            <a:r>
              <a:rPr lang="en-US" altLang="zh-CN" sz="2400" dirty="0" smtClean="0">
                <a:latin typeface="微软雅黑" pitchFamily="34" charset="-122"/>
                <a:ea typeface="微软雅黑" pitchFamily="34" charset="-122"/>
                <a:cs typeface="宋体" pitchFamily="2" charset="-122"/>
              </a:rPr>
              <a:t>(10/30)×0.68+(20/30)×0.545=0.59</a:t>
            </a:r>
            <a:r>
              <a:rPr lang="zh-CN" altLang="en-US" sz="2400" dirty="0" smtClean="0">
                <a:latin typeface="微软雅黑" pitchFamily="34" charset="-122"/>
                <a:ea typeface="微软雅黑" pitchFamily="34" charset="-122"/>
                <a:cs typeface="宋体" pitchFamily="2" charset="-122"/>
              </a:rPr>
              <a:t>。</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7" name="Picture 2"/>
          <p:cNvPicPr>
            <a:picLocks noChangeAspect="1" noChangeArrowheads="1"/>
          </p:cNvPicPr>
          <p:nvPr/>
        </p:nvPicPr>
        <p:blipFill>
          <a:blip r:embed="rId3"/>
          <a:srcRect/>
          <a:stretch>
            <a:fillRect/>
          </a:stretch>
        </p:blipFill>
        <p:spPr bwMode="auto">
          <a:xfrm>
            <a:off x="4429125" y="3890963"/>
            <a:ext cx="4095750" cy="2714625"/>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基尼系数</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例：班级分裂</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计算</a:t>
            </a:r>
            <a:r>
              <a:rPr lang="en-US" altLang="zh-CN" sz="2400" dirty="0" smtClean="0">
                <a:latin typeface="微软雅黑" pitchFamily="34" charset="-122"/>
                <a:ea typeface="微软雅黑" pitchFamily="34" charset="-122"/>
                <a:cs typeface="宋体" pitchFamily="2" charset="-122"/>
              </a:rPr>
              <a:t>IX</a:t>
            </a:r>
            <a:r>
              <a:rPr lang="zh-CN" altLang="en-US" sz="2400" dirty="0" smtClean="0">
                <a:latin typeface="微软雅黑" pitchFamily="34" charset="-122"/>
                <a:ea typeface="微软雅黑" pitchFamily="34" charset="-122"/>
                <a:cs typeface="宋体" pitchFamily="2" charset="-122"/>
              </a:rPr>
              <a:t>班子节点的基尼系数：</a:t>
            </a:r>
            <a:r>
              <a:rPr lang="en-US" altLang="zh-CN" sz="2400" dirty="0" smtClean="0">
                <a:latin typeface="微软雅黑" pitchFamily="34" charset="-122"/>
                <a:ea typeface="微软雅黑" pitchFamily="34" charset="-122"/>
                <a:cs typeface="宋体" pitchFamily="2" charset="-122"/>
              </a:rPr>
              <a:t>0.43</a:t>
            </a:r>
            <a:r>
              <a:rPr lang="en-US" altLang="zh-CN" sz="2400" baseline="30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+0.57</a:t>
            </a:r>
            <a:r>
              <a:rPr lang="en-US" altLang="zh-CN" sz="2400" baseline="30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=0.51</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计算</a:t>
            </a:r>
            <a:r>
              <a:rPr lang="en-US" altLang="zh-CN" sz="2400" dirty="0" smtClean="0">
                <a:latin typeface="微软雅黑" pitchFamily="34" charset="-122"/>
                <a:ea typeface="微软雅黑" pitchFamily="34" charset="-122"/>
                <a:cs typeface="宋体" pitchFamily="2" charset="-122"/>
              </a:rPr>
              <a:t>X</a:t>
            </a:r>
            <a:r>
              <a:rPr lang="zh-CN" altLang="en-US" sz="2400" dirty="0" smtClean="0">
                <a:latin typeface="微软雅黑" pitchFamily="34" charset="-122"/>
                <a:ea typeface="微软雅黑" pitchFamily="34" charset="-122"/>
                <a:cs typeface="宋体" pitchFamily="2" charset="-122"/>
              </a:rPr>
              <a:t>班子节点的基尼系数：</a:t>
            </a:r>
            <a:r>
              <a:rPr lang="en-US" altLang="zh-CN" sz="2400" dirty="0" smtClean="0">
                <a:latin typeface="微软雅黑" pitchFamily="34" charset="-122"/>
                <a:ea typeface="微软雅黑" pitchFamily="34" charset="-122"/>
                <a:cs typeface="宋体" pitchFamily="2" charset="-122"/>
              </a:rPr>
              <a:t>0.56</a:t>
            </a:r>
            <a:r>
              <a:rPr lang="en-US" altLang="zh-CN" sz="2400" baseline="30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+0.44</a:t>
            </a:r>
            <a:r>
              <a:rPr lang="en-US" altLang="zh-CN" sz="2400" baseline="30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=0.51</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计算班级分裂的加权基尼系数：</a:t>
            </a:r>
            <a:r>
              <a:rPr lang="en-US" altLang="zh-CN" sz="2400" dirty="0" smtClean="0">
                <a:latin typeface="微软雅黑" pitchFamily="34" charset="-122"/>
                <a:ea typeface="微软雅黑" pitchFamily="34" charset="-122"/>
                <a:cs typeface="宋体" pitchFamily="2" charset="-122"/>
              </a:rPr>
              <a:t>(14/30)*0.51+(16/30)*0.51 = 0.51</a:t>
            </a:r>
            <a:r>
              <a:rPr lang="zh-CN" altLang="en-US" sz="2400" dirty="0" smtClean="0">
                <a:latin typeface="微软雅黑" pitchFamily="34" charset="-122"/>
                <a:ea typeface="微软雅黑" pitchFamily="34" charset="-122"/>
                <a:cs typeface="宋体" pitchFamily="2" charset="-122"/>
              </a:rPr>
              <a:t>。</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8" name="Picture 4"/>
          <p:cNvPicPr>
            <a:picLocks noChangeAspect="1" noChangeArrowheads="1"/>
          </p:cNvPicPr>
          <p:nvPr/>
        </p:nvPicPr>
        <p:blipFill>
          <a:blip r:embed="rId3"/>
          <a:srcRect/>
          <a:stretch>
            <a:fillRect/>
          </a:stretch>
        </p:blipFill>
        <p:spPr bwMode="auto">
          <a:xfrm>
            <a:off x="4400550" y="3733800"/>
            <a:ext cx="3619500" cy="2743200"/>
          </a:xfrm>
          <a:prstGeom prst="rect">
            <a:avLst/>
          </a:prstGeom>
          <a:noFill/>
          <a:ln w="9525">
            <a:solidFill>
              <a:srgbClr val="FF0000"/>
            </a:solidFill>
            <a:miter lim="800000"/>
            <a:headEnd/>
            <a:tailEnd/>
          </a:ln>
          <a:effectLst/>
        </p:spPr>
      </p:pic>
      <p:sp>
        <p:nvSpPr>
          <p:cNvPr id="9" name="矩形 8"/>
          <p:cNvSpPr/>
          <p:nvPr/>
        </p:nvSpPr>
        <p:spPr>
          <a:xfrm>
            <a:off x="1666876" y="4129385"/>
            <a:ext cx="1914524" cy="1754326"/>
          </a:xfrm>
          <a:prstGeom prst="rect">
            <a:avLst/>
          </a:prstGeom>
          <a:ln>
            <a:solidFill>
              <a:srgbClr val="FFC000"/>
            </a:solidFill>
          </a:ln>
        </p:spPr>
        <p:txBody>
          <a:bodyPr wrap="square">
            <a:spAutoFit/>
          </a:bodyPr>
          <a:lstStyle/>
          <a:p>
            <a:pPr algn="just"/>
            <a:r>
              <a:rPr lang="zh-CN" altLang="en-US" dirty="0" smtClean="0"/>
              <a:t>性别分裂的基尼系数比班级分裂更高，也就是纯度更高，因此决策树会执行性别分裂。</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信息增益</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信息熵</a:t>
            </a:r>
            <a:r>
              <a:rPr lang="en-US" altLang="zh-CN" sz="2400" dirty="0" smtClean="0">
                <a:latin typeface="微软雅黑" pitchFamily="34" charset="-122"/>
                <a:ea typeface="微软雅黑" pitchFamily="34" charset="-122"/>
                <a:cs typeface="宋体" pitchFamily="2" charset="-122"/>
              </a:rPr>
              <a:t>Entropy</a:t>
            </a:r>
            <a:endParaRPr lang="zh-CN" altLang="en-US"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在信息论中，用信息熵衡量数据的不纯度。不纯度越低的节点，描述信息也越少；不纯度越高的节点，需要的描述信息也越多。</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如果样本是完全同构的，那熵就是</a:t>
            </a:r>
            <a:r>
              <a:rPr lang="en-US" altLang="zh-CN" sz="2400" dirty="0" smtClean="0">
                <a:latin typeface="微软雅黑" pitchFamily="34" charset="-122"/>
                <a:ea typeface="微软雅黑" pitchFamily="34" charset="-122"/>
                <a:cs typeface="宋体" pitchFamily="2" charset="-122"/>
              </a:rPr>
              <a:t>0</a:t>
            </a:r>
            <a:r>
              <a:rPr lang="zh-CN" altLang="en-US" sz="2400" dirty="0" smtClean="0">
                <a:latin typeface="微软雅黑" pitchFamily="34" charset="-122"/>
                <a:ea typeface="微软雅黑" pitchFamily="34" charset="-122"/>
                <a:cs typeface="宋体" pitchFamily="2" charset="-122"/>
              </a:rPr>
              <a:t>；如果样本是完全等分的（各</a:t>
            </a:r>
            <a:r>
              <a:rPr lang="en-US" altLang="zh-CN" sz="2400" dirty="0" smtClean="0">
                <a:latin typeface="微软雅黑" pitchFamily="34" charset="-122"/>
                <a:ea typeface="微软雅黑" pitchFamily="34" charset="-122"/>
                <a:cs typeface="宋体" pitchFamily="2" charset="-122"/>
              </a:rPr>
              <a:t>50%</a:t>
            </a:r>
            <a:r>
              <a:rPr lang="zh-CN" altLang="en-US" sz="2400" dirty="0" smtClean="0">
                <a:latin typeface="微软雅黑" pitchFamily="34" charset="-122"/>
                <a:ea typeface="微软雅黑" pitchFamily="34" charset="-122"/>
                <a:cs typeface="宋体" pitchFamily="2" charset="-122"/>
              </a:rPr>
              <a:t>），那熵就是</a:t>
            </a:r>
            <a:r>
              <a:rPr lang="en-US" altLang="zh-CN" sz="2400" dirty="0" smtClean="0">
                <a:latin typeface="微软雅黑" pitchFamily="34" charset="-122"/>
                <a:ea typeface="微软雅黑" pitchFamily="34" charset="-122"/>
                <a:cs typeface="宋体" pitchFamily="2" charset="-122"/>
              </a:rPr>
              <a:t>1</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en-US" altLang="zh-CN" sz="2400" dirty="0" smtClean="0">
                <a:latin typeface="微软雅黑" pitchFamily="34" charset="-122"/>
                <a:ea typeface="微软雅黑" pitchFamily="34" charset="-122"/>
                <a:cs typeface="宋体" pitchFamily="2" charset="-122"/>
              </a:rPr>
              <a:t>C</a:t>
            </a:r>
            <a:r>
              <a:rPr lang="zh-CN" altLang="en-US" sz="2400" dirty="0" smtClean="0">
                <a:latin typeface="微软雅黑" pitchFamily="34" charset="-122"/>
                <a:ea typeface="微软雅黑" pitchFamily="34" charset="-122"/>
                <a:cs typeface="宋体" pitchFamily="2" charset="-122"/>
              </a:rPr>
              <a:t>的纯度最高， 包含的信息量少，最容易描述。 </a:t>
            </a:r>
            <a:r>
              <a:rPr lang="en-US" altLang="zh-CN" sz="2400" dirty="0" smtClean="0">
                <a:latin typeface="微软雅黑" pitchFamily="34" charset="-122"/>
                <a:ea typeface="微软雅黑" pitchFamily="34" charset="-122"/>
                <a:cs typeface="宋体" pitchFamily="2" charset="-122"/>
              </a:rPr>
              <a:t>B</a:t>
            </a:r>
            <a:r>
              <a:rPr lang="zh-CN" altLang="en-US" sz="2400" dirty="0" smtClean="0">
                <a:latin typeface="微软雅黑" pitchFamily="34" charset="-122"/>
                <a:ea typeface="微软雅黑" pitchFamily="34" charset="-122"/>
                <a:cs typeface="宋体" pitchFamily="2" charset="-122"/>
              </a:rPr>
              <a:t>其次，</a:t>
            </a:r>
            <a:r>
              <a:rPr lang="en-US" altLang="zh-CN" sz="2400" dirty="0" smtClean="0">
                <a:latin typeface="微软雅黑" pitchFamily="34" charset="-122"/>
                <a:ea typeface="微软雅黑" pitchFamily="34" charset="-122"/>
                <a:cs typeface="宋体" pitchFamily="2" charset="-122"/>
              </a:rPr>
              <a:t>A</a:t>
            </a:r>
            <a:r>
              <a:rPr lang="zh-CN" altLang="en-US" sz="2400" dirty="0" smtClean="0">
                <a:latin typeface="微软雅黑" pitchFamily="34" charset="-122"/>
                <a:ea typeface="微软雅黑" pitchFamily="34" charset="-122"/>
                <a:cs typeface="宋体" pitchFamily="2" charset="-122"/>
              </a:rPr>
              <a:t>最不纯。</a:t>
            </a:r>
            <a:endParaRPr lang="en-US" altLang="zh-CN" sz="2400" dirty="0" smtClean="0">
              <a:latin typeface="微软雅黑" pitchFamily="34" charset="-122"/>
              <a:ea typeface="微软雅黑" pitchFamily="34" charset="-122"/>
              <a:cs typeface="宋体" pitchFamily="2" charset="-122"/>
            </a:endParaRPr>
          </a:p>
        </p:txBody>
      </p:sp>
      <p:pic>
        <p:nvPicPr>
          <p:cNvPr id="35842" name="Picture 2" descr="https://ask.qcloudimg.com/http-save/yehe-1000017/ua3atnsynl.jpeg?imageView2/2/w/1620"/>
          <p:cNvPicPr>
            <a:picLocks noChangeAspect="1" noChangeArrowheads="1"/>
          </p:cNvPicPr>
          <p:nvPr/>
        </p:nvPicPr>
        <p:blipFill>
          <a:blip r:embed="rId3"/>
          <a:srcRect/>
          <a:stretch>
            <a:fillRect/>
          </a:stretch>
        </p:blipFill>
        <p:spPr bwMode="auto">
          <a:xfrm>
            <a:off x="1822450" y="4536561"/>
            <a:ext cx="5607050" cy="208490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信息增益</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信息增益</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信息熵的计算公式：</a:t>
            </a:r>
            <a:r>
              <a:rPr lang="en-US" altLang="zh-CN" sz="2400" dirty="0" smtClean="0">
                <a:latin typeface="微软雅黑" pitchFamily="34" charset="-122"/>
                <a:ea typeface="微软雅黑" pitchFamily="34" charset="-122"/>
                <a:cs typeface="宋体" pitchFamily="2" charset="-122"/>
              </a:rPr>
              <a:t>Entropy = -plog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p – qlog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q</a:t>
            </a:r>
            <a:r>
              <a:rPr lang="zh-CN" altLang="en-US" sz="2400" dirty="0" smtClean="0">
                <a:latin typeface="微软雅黑" pitchFamily="34" charset="-122"/>
                <a:ea typeface="微软雅黑" pitchFamily="34" charset="-122"/>
                <a:cs typeface="宋体" pitchFamily="2" charset="-122"/>
              </a:rPr>
              <a:t>，其中，</a:t>
            </a:r>
            <a:r>
              <a:rPr lang="en-US" altLang="zh-CN" sz="2400" dirty="0" smtClean="0">
                <a:latin typeface="微软雅黑" pitchFamily="34" charset="-122"/>
                <a:ea typeface="微软雅黑" pitchFamily="34" charset="-122"/>
                <a:cs typeface="宋体" pitchFamily="2" charset="-122"/>
              </a:rPr>
              <a:t>p</a:t>
            </a:r>
            <a:r>
              <a:rPr lang="zh-CN" altLang="en-US" sz="2400" dirty="0" smtClean="0">
                <a:latin typeface="微软雅黑" pitchFamily="34" charset="-122"/>
                <a:ea typeface="微软雅黑" pitchFamily="34" charset="-122"/>
                <a:cs typeface="宋体" pitchFamily="2" charset="-122"/>
              </a:rPr>
              <a:t>和</a:t>
            </a:r>
            <a:r>
              <a:rPr lang="en-US" altLang="zh-CN" sz="2400" dirty="0" smtClean="0">
                <a:latin typeface="微软雅黑" pitchFamily="34" charset="-122"/>
                <a:ea typeface="微软雅黑" pitchFamily="34" charset="-122"/>
                <a:cs typeface="宋体" pitchFamily="2" charset="-122"/>
              </a:rPr>
              <a:t>q</a:t>
            </a:r>
            <a:r>
              <a:rPr lang="zh-CN" altLang="en-US" sz="2400" dirty="0" smtClean="0">
                <a:latin typeface="微软雅黑" pitchFamily="34" charset="-122"/>
                <a:ea typeface="微软雅黑" pitchFamily="34" charset="-122"/>
                <a:cs typeface="宋体" pitchFamily="2" charset="-122"/>
              </a:rPr>
              <a:t>节点成功和失败的概率；</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选择具有最低信息熵的分裂。</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当选择某个特征对数据集进行分类时，分类后的数据集信息熵会比分类前的小，其差值为信息增益。信息增益可以衡量某个特征对分类结果的影响大小。</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信息熵分裂步骤：</a:t>
            </a:r>
            <a:endParaRPr lang="en-US" altLang="zh-CN" sz="2400" dirty="0" smtClean="0">
              <a:latin typeface="微软雅黑" pitchFamily="34" charset="-122"/>
              <a:ea typeface="微软雅黑" pitchFamily="34" charset="-122"/>
              <a:cs typeface="宋体" pitchFamily="2" charset="-122"/>
            </a:endParaRPr>
          </a:p>
          <a:p>
            <a:pPr marL="914400" lvl="1"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计算父节点的熵；</a:t>
            </a:r>
            <a:endParaRPr lang="en-US" altLang="zh-CN" sz="2400" dirty="0" smtClean="0">
              <a:latin typeface="微软雅黑" pitchFamily="34" charset="-122"/>
              <a:ea typeface="微软雅黑" pitchFamily="34" charset="-122"/>
              <a:cs typeface="宋体" pitchFamily="2" charset="-122"/>
            </a:endParaRPr>
          </a:p>
          <a:p>
            <a:pPr marL="914400" lvl="1"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计算分裂的每个子节点的熵，并分裂中所有可用子节点的加权平均。</a:t>
            </a: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信息增益</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例：性别分裂</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父节点的熵：</a:t>
            </a:r>
            <a:r>
              <a:rPr lang="en-US" altLang="zh-CN" sz="2400" dirty="0" smtClean="0">
                <a:latin typeface="微软雅黑" pitchFamily="34" charset="-122"/>
                <a:ea typeface="微软雅黑" pitchFamily="34" charset="-122"/>
                <a:cs typeface="宋体" pitchFamily="2" charset="-122"/>
              </a:rPr>
              <a:t>-(15/30)log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(15/30) – (15/30) 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 (15/30) =1</a:t>
            </a:r>
            <a:r>
              <a:rPr lang="zh-CN" altLang="en-US" sz="2400" dirty="0" smtClean="0">
                <a:latin typeface="微软雅黑" pitchFamily="34" charset="-122"/>
                <a:ea typeface="微软雅黑" pitchFamily="34" charset="-122"/>
                <a:cs typeface="宋体" pitchFamily="2" charset="-122"/>
              </a:rPr>
              <a:t>。（这是一个等分节点，一半人玩板球，一半人不玩板球）</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子节点“女生”的熵：</a:t>
            </a:r>
            <a:r>
              <a:rPr lang="en-US" altLang="zh-CN" sz="2400" dirty="0" smtClean="0">
                <a:latin typeface="微软雅黑" pitchFamily="34" charset="-122"/>
                <a:ea typeface="微软雅黑" pitchFamily="34" charset="-122"/>
                <a:cs typeface="宋体" pitchFamily="2" charset="-122"/>
              </a:rPr>
              <a:t>-(2/10) 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(2/10) – (8/10)log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 (8/10) = 0.72</a:t>
            </a:r>
            <a:r>
              <a:rPr lang="zh-CN" altLang="en-US" sz="2400" dirty="0" smtClean="0">
                <a:latin typeface="微软雅黑" pitchFamily="34" charset="-122"/>
                <a:ea typeface="微软雅黑" pitchFamily="34" charset="-122"/>
                <a:cs typeface="宋体" pitchFamily="2" charset="-122"/>
              </a:rPr>
              <a:t>； </a:t>
            </a:r>
            <a:endParaRPr lang="en-US" altLang="zh-CN" sz="2400" dirty="0" smtClean="0">
              <a:latin typeface="微软雅黑" pitchFamily="34" charset="-122"/>
              <a:ea typeface="微软雅黑" pitchFamily="34" charset="-122"/>
              <a:cs typeface="宋体" pitchFamily="2" charset="-122"/>
            </a:endParaRPr>
          </a:p>
        </p:txBody>
      </p:sp>
      <p:pic>
        <p:nvPicPr>
          <p:cNvPr id="7" name="Picture 2"/>
          <p:cNvPicPr>
            <a:picLocks noChangeAspect="1" noChangeArrowheads="1"/>
          </p:cNvPicPr>
          <p:nvPr/>
        </p:nvPicPr>
        <p:blipFill>
          <a:blip r:embed="rId3"/>
          <a:srcRect/>
          <a:stretch>
            <a:fillRect/>
          </a:stretch>
        </p:blipFill>
        <p:spPr bwMode="auto">
          <a:xfrm>
            <a:off x="4629150" y="3738563"/>
            <a:ext cx="4095750" cy="2714625"/>
          </a:xfrm>
          <a:prstGeom prst="rect">
            <a:avLst/>
          </a:prstGeom>
          <a:noFill/>
          <a:ln w="9525">
            <a:solidFill>
              <a:srgbClr val="FF0000"/>
            </a:solidFill>
            <a:miter lim="800000"/>
            <a:headEnd/>
            <a:tailEnd/>
          </a:ln>
          <a:effectLst/>
        </p:spPr>
      </p:pic>
      <p:sp>
        <p:nvSpPr>
          <p:cNvPr id="8" name="矩形 7"/>
          <p:cNvSpPr/>
          <p:nvPr/>
        </p:nvSpPr>
        <p:spPr>
          <a:xfrm>
            <a:off x="361950" y="3742323"/>
            <a:ext cx="4248150" cy="2308324"/>
          </a:xfrm>
          <a:prstGeom prst="rect">
            <a:avLst/>
          </a:prstGeom>
        </p:spPr>
        <p:txBody>
          <a:bodyPr wrap="square">
            <a:spAutoFit/>
          </a:bodyPr>
          <a:lstStyle/>
          <a:p>
            <a:pPr marL="457200" lvl="0" indent="-457200" eaLnBrk="1" hangingPunct="1">
              <a:buFont typeface="Arial" pitchFamily="34" charset="0"/>
              <a:buChar char="•"/>
            </a:pPr>
            <a:r>
              <a:rPr lang="zh-CN" altLang="en-US" sz="2400" dirty="0" smtClean="0">
                <a:solidFill>
                  <a:srgbClr val="000000"/>
                </a:solidFill>
                <a:latin typeface="微软雅黑" pitchFamily="34" charset="-122"/>
                <a:ea typeface="微软雅黑" pitchFamily="34" charset="-122"/>
                <a:cs typeface="宋体" pitchFamily="2" charset="-122"/>
              </a:rPr>
              <a:t>子节点“男生”的熵：</a:t>
            </a:r>
            <a:r>
              <a:rPr lang="en-US" altLang="zh-CN" sz="2400" dirty="0" smtClean="0">
                <a:solidFill>
                  <a:srgbClr val="000000"/>
                </a:solidFill>
                <a:latin typeface="微软雅黑" pitchFamily="34" charset="-122"/>
                <a:ea typeface="微软雅黑" pitchFamily="34" charset="-122"/>
                <a:cs typeface="宋体" pitchFamily="2" charset="-122"/>
              </a:rPr>
              <a:t>-(13/20)log</a:t>
            </a:r>
            <a:r>
              <a:rPr lang="en-US" altLang="zh-CN" sz="2400" baseline="-25000" dirty="0" smtClean="0">
                <a:solidFill>
                  <a:srgbClr val="000000"/>
                </a:solidFill>
                <a:latin typeface="微软雅黑" pitchFamily="34" charset="-122"/>
                <a:ea typeface="微软雅黑" pitchFamily="34" charset="-122"/>
                <a:cs typeface="宋体" pitchFamily="2" charset="-122"/>
              </a:rPr>
              <a:t>2</a:t>
            </a:r>
            <a:r>
              <a:rPr lang="en-US" altLang="zh-CN" sz="2400" dirty="0" smtClean="0">
                <a:solidFill>
                  <a:srgbClr val="000000"/>
                </a:solidFill>
                <a:latin typeface="微软雅黑" pitchFamily="34" charset="-122"/>
                <a:ea typeface="微软雅黑" pitchFamily="34" charset="-122"/>
                <a:cs typeface="宋体" pitchFamily="2" charset="-122"/>
              </a:rPr>
              <a:t>(13/20) – (7/20)log</a:t>
            </a:r>
            <a:r>
              <a:rPr lang="en-US" altLang="zh-CN" sz="2400" baseline="-25000" dirty="0" smtClean="0">
                <a:solidFill>
                  <a:srgbClr val="000000"/>
                </a:solidFill>
                <a:latin typeface="微软雅黑" pitchFamily="34" charset="-122"/>
                <a:ea typeface="微软雅黑" pitchFamily="34" charset="-122"/>
                <a:cs typeface="宋体" pitchFamily="2" charset="-122"/>
              </a:rPr>
              <a:t>2</a:t>
            </a:r>
            <a:r>
              <a:rPr lang="en-US" altLang="zh-CN" sz="2400" dirty="0" smtClean="0">
                <a:solidFill>
                  <a:srgbClr val="000000"/>
                </a:solidFill>
                <a:latin typeface="微软雅黑" pitchFamily="34" charset="-122"/>
                <a:ea typeface="微软雅黑" pitchFamily="34" charset="-122"/>
                <a:cs typeface="宋体" pitchFamily="2" charset="-122"/>
              </a:rPr>
              <a:t>(7/20) = 0.93</a:t>
            </a:r>
            <a:r>
              <a:rPr lang="zh-CN" altLang="en-US" sz="2400" dirty="0" smtClean="0">
                <a:solidFill>
                  <a:srgbClr val="000000"/>
                </a:solidFill>
                <a:latin typeface="微软雅黑" pitchFamily="34" charset="-122"/>
                <a:ea typeface="微软雅黑" pitchFamily="34" charset="-122"/>
                <a:cs typeface="宋体" pitchFamily="2" charset="-122"/>
              </a:rPr>
              <a:t>；</a:t>
            </a:r>
            <a:endParaRPr lang="en-US" altLang="zh-CN" sz="2400" dirty="0" smtClean="0">
              <a:solidFill>
                <a:srgbClr val="000000"/>
              </a:solidFill>
              <a:latin typeface="微软雅黑" pitchFamily="34" charset="-122"/>
              <a:ea typeface="微软雅黑" pitchFamily="34" charset="-122"/>
              <a:cs typeface="宋体" pitchFamily="2" charset="-122"/>
            </a:endParaRPr>
          </a:p>
          <a:p>
            <a:pPr marL="457200" lvl="0" indent="-457200" eaLnBrk="1" hangingPunct="1">
              <a:buFont typeface="Arial" pitchFamily="34" charset="0"/>
              <a:buChar char="•"/>
            </a:pPr>
            <a:r>
              <a:rPr lang="zh-CN" altLang="en-US" sz="2400" dirty="0" smtClean="0">
                <a:solidFill>
                  <a:srgbClr val="000000"/>
                </a:solidFill>
                <a:latin typeface="微软雅黑" pitchFamily="34" charset="-122"/>
                <a:ea typeface="微软雅黑" pitchFamily="34" charset="-122"/>
                <a:cs typeface="宋体" pitchFamily="2" charset="-122"/>
              </a:rPr>
              <a:t>性别组的加权熵：</a:t>
            </a:r>
            <a:r>
              <a:rPr lang="en-US" altLang="zh-CN" sz="2400" dirty="0" smtClean="0">
                <a:solidFill>
                  <a:srgbClr val="000000"/>
                </a:solidFill>
                <a:latin typeface="微软雅黑" pitchFamily="34" charset="-122"/>
                <a:ea typeface="微软雅黑" pitchFamily="34" charset="-122"/>
                <a:cs typeface="宋体" pitchFamily="2" charset="-122"/>
              </a:rPr>
              <a:t>(10/30)×0.72 + (20/30)×0.93=0.86</a:t>
            </a:r>
            <a:r>
              <a:rPr lang="zh-CN" altLang="en-US" sz="2400" dirty="0" smtClean="0">
                <a:solidFill>
                  <a:srgbClr val="000000"/>
                </a:solidFill>
                <a:latin typeface="微软雅黑" pitchFamily="34" charset="-122"/>
                <a:ea typeface="微软雅黑" pitchFamily="34" charset="-122"/>
                <a:cs typeface="宋体" pitchFamily="2" charset="-122"/>
              </a:rPr>
              <a:t>；</a:t>
            </a:r>
            <a:endParaRPr lang="en-US" altLang="zh-CN" sz="2400" dirty="0" smtClean="0">
              <a:solidFill>
                <a:srgbClr val="000000"/>
              </a:solidFill>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信息增益</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例：班级分裂</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子节点“</a:t>
            </a:r>
            <a:r>
              <a:rPr lang="en-US" altLang="zh-CN" sz="2400" dirty="0" smtClean="0">
                <a:latin typeface="微软雅黑" pitchFamily="34" charset="-122"/>
                <a:ea typeface="微软雅黑" pitchFamily="34" charset="-122"/>
                <a:cs typeface="宋体" pitchFamily="2" charset="-122"/>
              </a:rPr>
              <a:t>IV</a:t>
            </a:r>
            <a:r>
              <a:rPr lang="zh-CN" altLang="en-US" sz="2400" dirty="0" smtClean="0">
                <a:latin typeface="微软雅黑" pitchFamily="34" charset="-122"/>
                <a:ea typeface="微软雅黑" pitchFamily="34" charset="-122"/>
                <a:cs typeface="宋体" pitchFamily="2" charset="-122"/>
              </a:rPr>
              <a:t>班”的熵：</a:t>
            </a:r>
            <a:r>
              <a:rPr lang="en-US" altLang="zh-CN" sz="2400" dirty="0" smtClean="0">
                <a:latin typeface="微软雅黑" pitchFamily="34" charset="-122"/>
                <a:ea typeface="微软雅黑" pitchFamily="34" charset="-122"/>
                <a:cs typeface="宋体" pitchFamily="2" charset="-122"/>
              </a:rPr>
              <a:t>-(6/14)log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(6/14) – (8/14)log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 (8/14)=0.99</a:t>
            </a:r>
            <a:r>
              <a:rPr lang="zh-CN" altLang="en-US" sz="2400" dirty="0" smtClean="0">
                <a:latin typeface="微软雅黑" pitchFamily="34" charset="-122"/>
                <a:ea typeface="微软雅黑" pitchFamily="34" charset="-122"/>
                <a:cs typeface="宋体" pitchFamily="2" charset="-122"/>
              </a:rPr>
              <a:t>； </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子节点“</a:t>
            </a:r>
            <a:r>
              <a:rPr lang="en-US" altLang="zh-CN" sz="2400" dirty="0" smtClean="0">
                <a:latin typeface="微软雅黑" pitchFamily="34" charset="-122"/>
                <a:ea typeface="微软雅黑" pitchFamily="34" charset="-122"/>
                <a:cs typeface="宋体" pitchFamily="2" charset="-122"/>
              </a:rPr>
              <a:t>X</a:t>
            </a:r>
            <a:r>
              <a:rPr lang="zh-CN" altLang="en-US" sz="2400" dirty="0" smtClean="0">
                <a:latin typeface="微软雅黑" pitchFamily="34" charset="-122"/>
                <a:ea typeface="微软雅黑" pitchFamily="34" charset="-122"/>
                <a:cs typeface="宋体" pitchFamily="2" charset="-122"/>
              </a:rPr>
              <a:t>班”的熵：</a:t>
            </a:r>
            <a:r>
              <a:rPr lang="en-US" altLang="zh-CN" sz="2400" dirty="0" smtClean="0">
                <a:latin typeface="微软雅黑" pitchFamily="34" charset="-122"/>
                <a:ea typeface="微软雅黑" pitchFamily="34" charset="-122"/>
                <a:cs typeface="宋体" pitchFamily="2" charset="-122"/>
              </a:rPr>
              <a:t>-(9/16) 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(9/16) – (7/16) log</a:t>
            </a:r>
            <a:r>
              <a:rPr lang="en-US" altLang="zh-CN" sz="2400" baseline="-25000" dirty="0" smtClean="0">
                <a:latin typeface="微软雅黑" pitchFamily="34" charset="-122"/>
                <a:ea typeface="微软雅黑" pitchFamily="34" charset="-122"/>
                <a:cs typeface="宋体" pitchFamily="2" charset="-122"/>
              </a:rPr>
              <a:t>2</a:t>
            </a:r>
            <a:r>
              <a:rPr lang="en-US" altLang="zh-CN" sz="2400" dirty="0" smtClean="0">
                <a:latin typeface="微软雅黑" pitchFamily="34" charset="-122"/>
                <a:ea typeface="微软雅黑" pitchFamily="34" charset="-122"/>
                <a:cs typeface="宋体" pitchFamily="2" charset="-122"/>
              </a:rPr>
              <a:t> (7/16) = 0.99</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班级组的加权熵：</a:t>
            </a:r>
            <a:r>
              <a:rPr lang="en-US" altLang="zh-CN" sz="2400" dirty="0" smtClean="0">
                <a:latin typeface="微软雅黑" pitchFamily="34" charset="-122"/>
                <a:ea typeface="微软雅黑" pitchFamily="34" charset="-122"/>
                <a:cs typeface="宋体" pitchFamily="2" charset="-122"/>
              </a:rPr>
              <a:t>(14/30)×0.99+(16/30)×0.99=0.99</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p:txBody>
      </p:sp>
      <p:pic>
        <p:nvPicPr>
          <p:cNvPr id="9" name="Picture 4"/>
          <p:cNvPicPr>
            <a:picLocks noChangeAspect="1" noChangeArrowheads="1"/>
          </p:cNvPicPr>
          <p:nvPr/>
        </p:nvPicPr>
        <p:blipFill>
          <a:blip r:embed="rId3"/>
          <a:srcRect/>
          <a:stretch>
            <a:fillRect/>
          </a:stretch>
        </p:blipFill>
        <p:spPr bwMode="auto">
          <a:xfrm>
            <a:off x="4800600" y="3762375"/>
            <a:ext cx="3619500" cy="2743200"/>
          </a:xfrm>
          <a:prstGeom prst="rect">
            <a:avLst/>
          </a:prstGeom>
          <a:noFill/>
          <a:ln w="9525">
            <a:solidFill>
              <a:srgbClr val="FF0000"/>
            </a:solidFill>
            <a:miter lim="800000"/>
            <a:headEnd/>
            <a:tailEnd/>
          </a:ln>
          <a:effectLst/>
        </p:spPr>
      </p:pic>
      <p:sp>
        <p:nvSpPr>
          <p:cNvPr id="10" name="矩形 9"/>
          <p:cNvSpPr/>
          <p:nvPr/>
        </p:nvSpPr>
        <p:spPr>
          <a:xfrm>
            <a:off x="1609725" y="4424660"/>
            <a:ext cx="2457450" cy="1477328"/>
          </a:xfrm>
          <a:prstGeom prst="rect">
            <a:avLst/>
          </a:prstGeom>
          <a:ln>
            <a:solidFill>
              <a:srgbClr val="FFC000"/>
            </a:solidFill>
          </a:ln>
        </p:spPr>
        <p:txBody>
          <a:bodyPr wrap="square">
            <a:spAutoFit/>
          </a:bodyPr>
          <a:lstStyle/>
          <a:p>
            <a:pPr algn="just"/>
            <a:r>
              <a:rPr lang="zh-CN" altLang="en-US" dirty="0" smtClean="0"/>
              <a:t>性别组的熵比班级组低，纯度高，因此决策树会按性别分裂。</a:t>
            </a:r>
            <a:endParaRPr lang="en-US" altLang="zh-CN" dirty="0" smtClean="0"/>
          </a:p>
          <a:p>
            <a:pPr algn="just"/>
            <a:r>
              <a:rPr lang="zh-CN" altLang="en-US" dirty="0" smtClean="0"/>
              <a:t>性别组的信息增益：</a:t>
            </a:r>
            <a:endParaRPr lang="en-US" altLang="zh-CN" dirty="0" smtClean="0"/>
          </a:p>
          <a:p>
            <a:pPr algn="just"/>
            <a:r>
              <a:rPr lang="en-US" altLang="zh-CN" dirty="0" smtClean="0"/>
              <a:t>1 - 0.86 = 0.14</a:t>
            </a:r>
            <a:r>
              <a:rPr lang="zh-CN" altLang="en-US" dirty="0" smtClean="0"/>
              <a: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Sklearn</a:t>
            </a:r>
            <a:r>
              <a:rPr lang="zh-CN" altLang="en-US" sz="2400" b="1" dirty="0" smtClean="0">
                <a:solidFill>
                  <a:schemeClr val="bg1"/>
                </a:solidFill>
                <a:ea typeface="微软雅黑" pitchFamily="34" charset="-122"/>
              </a:rPr>
              <a:t>使用方法</a:t>
            </a:r>
          </a:p>
        </p:txBody>
      </p:sp>
      <p:pic>
        <p:nvPicPr>
          <p:cNvPr id="1026" name="Picture 2"/>
          <p:cNvPicPr>
            <a:picLocks noChangeAspect="1" noChangeArrowheads="1"/>
          </p:cNvPicPr>
          <p:nvPr/>
        </p:nvPicPr>
        <p:blipFill>
          <a:blip r:embed="rId3"/>
          <a:srcRect/>
          <a:stretch>
            <a:fillRect/>
          </a:stretch>
        </p:blipFill>
        <p:spPr bwMode="auto">
          <a:xfrm>
            <a:off x="190500" y="1076325"/>
            <a:ext cx="8738744" cy="2085975"/>
          </a:xfrm>
          <a:prstGeom prst="rect">
            <a:avLst/>
          </a:prstGeom>
          <a:ln>
            <a:headEnd/>
            <a:tailEnd/>
          </a:ln>
        </p:spPr>
        <p:style>
          <a:lnRef idx="2">
            <a:schemeClr val="accent1"/>
          </a:lnRef>
          <a:fillRef idx="1">
            <a:schemeClr val="lt1"/>
          </a:fillRef>
          <a:effectRef idx="0">
            <a:schemeClr val="accent1"/>
          </a:effectRef>
          <a:fontRef idx="minor">
            <a:schemeClr val="dk1"/>
          </a:fontRef>
        </p:style>
      </p:pic>
      <p:sp>
        <p:nvSpPr>
          <p:cNvPr id="12" name="TextBox 11"/>
          <p:cNvSpPr txBox="1"/>
          <p:nvPr/>
        </p:nvSpPr>
        <p:spPr>
          <a:xfrm>
            <a:off x="200025" y="3335656"/>
            <a:ext cx="8705850" cy="1200329"/>
          </a:xfrm>
          <a:prstGeom prst="rect">
            <a:avLst/>
          </a:prstGeom>
          <a:ln>
            <a:solidFill>
              <a:srgbClr val="C00000"/>
            </a:solidFill>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dirty="0" smtClean="0"/>
              <a:t>criterion: string, optional (default=“</a:t>
            </a:r>
            <a:r>
              <a:rPr lang="en-US" altLang="zh-CN" dirty="0" err="1" smtClean="0"/>
              <a:t>gini</a:t>
            </a:r>
            <a:r>
              <a:rPr lang="en-US" altLang="zh-CN" dirty="0" smtClean="0"/>
              <a:t>”)            </a:t>
            </a:r>
          </a:p>
          <a:p>
            <a:r>
              <a:rPr lang="en-US" altLang="zh-CN" dirty="0" smtClean="0"/>
              <a:t>(1).criterion=‘</a:t>
            </a:r>
            <a:r>
              <a:rPr lang="en-US" altLang="zh-CN" dirty="0" err="1" smtClean="0"/>
              <a:t>gini</a:t>
            </a:r>
            <a:r>
              <a:rPr lang="en-US" altLang="zh-CN" dirty="0" smtClean="0"/>
              <a:t>’,</a:t>
            </a:r>
            <a:r>
              <a:rPr lang="zh-CN" altLang="en-US" dirty="0" smtClean="0"/>
              <a:t>分裂节点时评价准则是</a:t>
            </a:r>
            <a:r>
              <a:rPr lang="en-US" altLang="zh-CN" dirty="0" err="1" smtClean="0"/>
              <a:t>Gini</a:t>
            </a:r>
            <a:r>
              <a:rPr lang="zh-CN" altLang="en-US" dirty="0" smtClean="0"/>
              <a:t>指数。            </a:t>
            </a:r>
            <a:endParaRPr lang="en-US" altLang="zh-CN" dirty="0" smtClean="0"/>
          </a:p>
          <a:p>
            <a:r>
              <a:rPr lang="en-US" altLang="zh-CN" dirty="0" smtClean="0"/>
              <a:t>(2).criterion=‘entropy’,</a:t>
            </a:r>
            <a:r>
              <a:rPr lang="zh-CN" altLang="en-US" dirty="0" smtClean="0"/>
              <a:t>分裂节点时的评价指标是信息增益。</a:t>
            </a:r>
          </a:p>
          <a:p>
            <a:r>
              <a:rPr lang="zh-CN" altLang="en-US" dirty="0" smtClean="0"/>
              <a:t>两种算法差异性不大，一般说使用默认的基尼系数</a:t>
            </a:r>
            <a:r>
              <a:rPr lang="en-US" altLang="zh-CN" dirty="0" smtClean="0"/>
              <a:t>“</a:t>
            </a:r>
            <a:r>
              <a:rPr lang="en-US" dirty="0" err="1" smtClean="0"/>
              <a:t>gini</a:t>
            </a:r>
            <a:r>
              <a:rPr lang="en-US" dirty="0" smtClean="0"/>
              <a:t>”</a:t>
            </a:r>
            <a:r>
              <a:rPr lang="zh-CN" altLang="en-US" dirty="0" smtClean="0"/>
              <a:t>就可以了。</a:t>
            </a:r>
            <a:endParaRPr lang="zh-CN" altLang="en-US" dirty="0"/>
          </a:p>
        </p:txBody>
      </p:sp>
      <p:sp>
        <p:nvSpPr>
          <p:cNvPr id="13" name="TextBox 12"/>
          <p:cNvSpPr txBox="1"/>
          <p:nvPr/>
        </p:nvSpPr>
        <p:spPr>
          <a:xfrm>
            <a:off x="190500" y="4745356"/>
            <a:ext cx="8705850" cy="1477328"/>
          </a:xfrm>
          <a:prstGeom prst="rect">
            <a:avLst/>
          </a:prstGeom>
          <a:ln>
            <a:solidFill>
              <a:srgbClr val="C00000"/>
            </a:solidFill>
            <a:prstDash val="dash"/>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dirty="0" err="1" smtClean="0"/>
              <a:t>splitter:string</a:t>
            </a:r>
            <a:r>
              <a:rPr lang="en-US" altLang="zh-CN" dirty="0" smtClean="0"/>
              <a:t>, optional (default=“best”)</a:t>
            </a:r>
          </a:p>
          <a:p>
            <a:r>
              <a:rPr lang="zh-CN" altLang="en-US" dirty="0" smtClean="0"/>
              <a:t>指定分裂节点时的策略。           </a:t>
            </a:r>
            <a:endParaRPr lang="en-US" altLang="zh-CN" dirty="0" smtClean="0"/>
          </a:p>
          <a:p>
            <a:r>
              <a:rPr lang="en-US" altLang="zh-CN" dirty="0" smtClean="0"/>
              <a:t>(1).splitter=‘best’,</a:t>
            </a:r>
            <a:r>
              <a:rPr lang="zh-CN" altLang="en-US" dirty="0" smtClean="0"/>
              <a:t>表示选择最优的分裂策略。           </a:t>
            </a:r>
            <a:endParaRPr lang="en-US" altLang="zh-CN" dirty="0" smtClean="0"/>
          </a:p>
          <a:p>
            <a:r>
              <a:rPr lang="en-US" altLang="zh-CN" dirty="0" smtClean="0"/>
              <a:t>(2).splitter=‘random’,</a:t>
            </a:r>
            <a:r>
              <a:rPr lang="zh-CN" altLang="en-US" dirty="0" smtClean="0"/>
              <a:t>表示选择最好的随机切分策略。</a:t>
            </a:r>
            <a:endParaRPr lang="en-US" altLang="zh-CN" dirty="0" smtClean="0"/>
          </a:p>
          <a:p>
            <a:r>
              <a:rPr lang="zh-CN" altLang="en-US" dirty="0" smtClean="0"/>
              <a:t>默认的</a:t>
            </a:r>
            <a:r>
              <a:rPr lang="en-US" altLang="zh-CN" dirty="0" smtClean="0"/>
              <a:t>“best”</a:t>
            </a:r>
            <a:r>
              <a:rPr lang="zh-CN" altLang="en-US" dirty="0" smtClean="0"/>
              <a:t>适合样本量不大的情况，如果样本数据量非常大，推荐</a:t>
            </a:r>
            <a:r>
              <a:rPr lang="en-US" altLang="zh-CN" dirty="0" smtClean="0"/>
              <a:t>"random"</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Sklearn</a:t>
            </a:r>
            <a:r>
              <a:rPr lang="zh-CN" altLang="en-US" sz="2400" b="1" dirty="0" smtClean="0">
                <a:solidFill>
                  <a:schemeClr val="bg1"/>
                </a:solidFill>
                <a:ea typeface="微软雅黑" pitchFamily="34" charset="-122"/>
              </a:rPr>
              <a:t>使用方法</a:t>
            </a:r>
          </a:p>
        </p:txBody>
      </p:sp>
      <p:sp>
        <p:nvSpPr>
          <p:cNvPr id="10"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属性</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en-US" altLang="zh-CN" sz="2400" dirty="0" smtClean="0">
                <a:latin typeface="微软雅黑" pitchFamily="34" charset="-122"/>
                <a:ea typeface="微软雅黑" pitchFamily="34" charset="-122"/>
                <a:cs typeface="宋体" pitchFamily="2" charset="-122"/>
              </a:rPr>
              <a:t>classes_</a:t>
            </a:r>
            <a:r>
              <a:rPr lang="zh-CN" altLang="en-US" sz="2400" dirty="0" smtClean="0">
                <a:latin typeface="微软雅黑" pitchFamily="34" charset="-122"/>
                <a:ea typeface="微软雅黑" pitchFamily="34" charset="-122"/>
                <a:cs typeface="宋体" pitchFamily="2" charset="-122"/>
              </a:rPr>
              <a:t>：分类标签值。</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en-US" altLang="zh-CN" sz="2400" dirty="0" err="1" smtClean="0">
                <a:latin typeface="微软雅黑" pitchFamily="34" charset="-122"/>
                <a:ea typeface="微软雅黑" pitchFamily="34" charset="-122"/>
                <a:cs typeface="宋体" pitchFamily="2" charset="-122"/>
              </a:rPr>
              <a:t>n_classes</a:t>
            </a:r>
            <a:r>
              <a:rPr lang="en-US" altLang="zh-CN" sz="2400" dirty="0" smtClean="0">
                <a:latin typeface="微软雅黑" pitchFamily="34" charset="-122"/>
                <a:ea typeface="微软雅黑" pitchFamily="34" charset="-122"/>
                <a:cs typeface="宋体" pitchFamily="2" charset="-122"/>
              </a:rPr>
              <a:t>_</a:t>
            </a:r>
            <a:r>
              <a:rPr lang="zh-CN" altLang="en-US" sz="2400" dirty="0" smtClean="0">
                <a:latin typeface="微软雅黑" pitchFamily="34" charset="-122"/>
                <a:ea typeface="微软雅黑" pitchFamily="34" charset="-122"/>
                <a:cs typeface="宋体" pitchFamily="2" charset="-122"/>
              </a:rPr>
              <a:t>：分类数。</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en-US" altLang="zh-CN" sz="2400" dirty="0" err="1" smtClean="0">
                <a:solidFill>
                  <a:srgbClr val="C00000"/>
                </a:solidFill>
                <a:latin typeface="微软雅黑" pitchFamily="34" charset="-122"/>
                <a:ea typeface="微软雅黑" pitchFamily="34" charset="-122"/>
                <a:cs typeface="宋体" pitchFamily="2" charset="-122"/>
              </a:rPr>
              <a:t>feature_importances</a:t>
            </a:r>
            <a:r>
              <a:rPr lang="en-US" altLang="zh-CN" sz="2400" dirty="0" smtClean="0">
                <a:solidFill>
                  <a:srgbClr val="C00000"/>
                </a:solidFill>
                <a:latin typeface="微软雅黑" pitchFamily="34" charset="-122"/>
                <a:ea typeface="微软雅黑" pitchFamily="34" charset="-122"/>
                <a:cs typeface="宋体" pitchFamily="2" charset="-122"/>
              </a:rPr>
              <a:t>_</a:t>
            </a:r>
            <a:r>
              <a:rPr lang="zh-CN" altLang="en-US" sz="2400" dirty="0" smtClean="0">
                <a:solidFill>
                  <a:srgbClr val="C00000"/>
                </a:solidFill>
                <a:latin typeface="微软雅黑" pitchFamily="34" charset="-122"/>
                <a:ea typeface="微软雅黑" pitchFamily="34" charset="-122"/>
                <a:cs typeface="宋体" pitchFamily="2" charset="-122"/>
              </a:rPr>
              <a:t>：特征重要性。</a:t>
            </a:r>
            <a:endParaRPr lang="en-US" altLang="zh-CN" sz="2400" dirty="0" smtClean="0">
              <a:solidFill>
                <a:srgbClr val="C00000"/>
              </a:solidFill>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en-US" altLang="zh-CN" sz="2400" dirty="0" err="1" smtClean="0">
                <a:latin typeface="微软雅黑" pitchFamily="34" charset="-122"/>
                <a:ea typeface="微软雅黑" pitchFamily="34" charset="-122"/>
                <a:cs typeface="宋体" pitchFamily="2" charset="-122"/>
              </a:rPr>
              <a:t>max_features</a:t>
            </a:r>
            <a:r>
              <a:rPr lang="en-US" altLang="zh-CN" sz="2400" dirty="0" smtClean="0">
                <a:latin typeface="微软雅黑" pitchFamily="34" charset="-122"/>
                <a:ea typeface="微软雅黑" pitchFamily="34" charset="-122"/>
                <a:cs typeface="宋体" pitchFamily="2" charset="-122"/>
              </a:rPr>
              <a:t>_</a:t>
            </a:r>
            <a:r>
              <a:rPr lang="zh-CN" altLang="en-US" sz="2400" dirty="0" smtClean="0">
                <a:latin typeface="微软雅黑" pitchFamily="34" charset="-122"/>
                <a:ea typeface="微软雅黑" pitchFamily="34" charset="-122"/>
                <a:cs typeface="宋体" pitchFamily="2" charset="-122"/>
              </a:rPr>
              <a:t>：用于推断的最大特征数。</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en-US" altLang="zh-CN" sz="2400" dirty="0" err="1" smtClean="0">
                <a:latin typeface="微软雅黑" pitchFamily="34" charset="-122"/>
                <a:ea typeface="微软雅黑" pitchFamily="34" charset="-122"/>
                <a:cs typeface="宋体" pitchFamily="2" charset="-122"/>
              </a:rPr>
              <a:t>n_features</a:t>
            </a:r>
            <a:r>
              <a:rPr lang="en-US" altLang="zh-CN" sz="2400" dirty="0" smtClean="0">
                <a:latin typeface="微软雅黑" pitchFamily="34" charset="-122"/>
                <a:ea typeface="微软雅黑" pitchFamily="34" charset="-122"/>
                <a:cs typeface="宋体" pitchFamily="2" charset="-122"/>
              </a:rPr>
              <a:t>_</a:t>
            </a:r>
            <a:r>
              <a:rPr lang="zh-CN" altLang="en-US" sz="2400" dirty="0" smtClean="0">
                <a:latin typeface="微软雅黑" pitchFamily="34" charset="-122"/>
                <a:ea typeface="微软雅黑" pitchFamily="34" charset="-122"/>
                <a:cs typeface="宋体" pitchFamily="2" charset="-122"/>
              </a:rPr>
              <a:t>：执行</a:t>
            </a:r>
            <a:r>
              <a:rPr lang="en-US" altLang="zh-CN" sz="2400" dirty="0" smtClean="0">
                <a:latin typeface="微软雅黑" pitchFamily="34" charset="-122"/>
                <a:ea typeface="微软雅黑" pitchFamily="34" charset="-122"/>
                <a:cs typeface="宋体" pitchFamily="2" charset="-122"/>
              </a:rPr>
              <a:t>fit</a:t>
            </a:r>
            <a:r>
              <a:rPr lang="zh-CN" altLang="en-US" sz="2400" dirty="0" smtClean="0">
                <a:latin typeface="微软雅黑" pitchFamily="34" charset="-122"/>
                <a:ea typeface="微软雅黑" pitchFamily="34" charset="-122"/>
                <a:cs typeface="宋体" pitchFamily="2" charset="-122"/>
              </a:rPr>
              <a:t>后特征的数量。</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en-US" altLang="zh-CN" sz="2400" dirty="0" err="1" smtClean="0">
                <a:latin typeface="微软雅黑" pitchFamily="34" charset="-122"/>
                <a:ea typeface="微软雅黑" pitchFamily="34" charset="-122"/>
                <a:cs typeface="宋体" pitchFamily="2" charset="-122"/>
              </a:rPr>
              <a:t>n_outputs</a:t>
            </a:r>
            <a:r>
              <a:rPr lang="en-US" altLang="zh-CN" sz="2400" dirty="0" smtClean="0">
                <a:latin typeface="微软雅黑" pitchFamily="34" charset="-122"/>
                <a:ea typeface="微软雅黑" pitchFamily="34" charset="-122"/>
                <a:cs typeface="宋体" pitchFamily="2" charset="-122"/>
              </a:rPr>
              <a:t>_</a:t>
            </a:r>
            <a:r>
              <a:rPr lang="zh-CN" altLang="en-US" sz="2400" dirty="0" smtClean="0">
                <a:latin typeface="微软雅黑" pitchFamily="34" charset="-122"/>
                <a:ea typeface="微软雅黑" pitchFamily="34" charset="-122"/>
                <a:cs typeface="宋体" pitchFamily="2" charset="-122"/>
              </a:rPr>
              <a:t>：执行</a:t>
            </a:r>
            <a:r>
              <a:rPr lang="en-US" altLang="zh-CN" sz="2400" dirty="0" smtClean="0">
                <a:latin typeface="微软雅黑" pitchFamily="34" charset="-122"/>
                <a:ea typeface="微软雅黑" pitchFamily="34" charset="-122"/>
                <a:cs typeface="宋体" pitchFamily="2" charset="-122"/>
              </a:rPr>
              <a:t>fit</a:t>
            </a:r>
            <a:r>
              <a:rPr lang="zh-CN" altLang="en-US" sz="2400" dirty="0" smtClean="0">
                <a:latin typeface="微软雅黑" pitchFamily="34" charset="-122"/>
                <a:ea typeface="微软雅黑" pitchFamily="34" charset="-122"/>
                <a:cs typeface="宋体" pitchFamily="2" charset="-122"/>
              </a:rPr>
              <a:t>后输出的数量。</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en-US" altLang="zh-CN" sz="2400" dirty="0" smtClean="0">
                <a:latin typeface="微软雅黑" pitchFamily="34" charset="-122"/>
                <a:ea typeface="微软雅黑" pitchFamily="34" charset="-122"/>
                <a:cs typeface="宋体" pitchFamily="2" charset="-122"/>
              </a:rPr>
              <a:t>tree_</a:t>
            </a:r>
            <a:r>
              <a:rPr lang="zh-CN" altLang="en-US" sz="2400" dirty="0" smtClean="0">
                <a:latin typeface="微软雅黑" pitchFamily="34" charset="-122"/>
                <a:ea typeface="微软雅黑" pitchFamily="34" charset="-122"/>
                <a:cs typeface="宋体" pitchFamily="2" charset="-122"/>
              </a:rPr>
              <a:t>：树对象。</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19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Sklearn</a:t>
            </a:r>
            <a:r>
              <a:rPr lang="zh-CN" altLang="en-US" sz="2400" b="1" dirty="0" smtClean="0">
                <a:solidFill>
                  <a:schemeClr val="bg1"/>
                </a:solidFill>
                <a:ea typeface="微软雅黑" pitchFamily="34" charset="-122"/>
              </a:rPr>
              <a:t>使用方法</a:t>
            </a:r>
          </a:p>
        </p:txBody>
      </p:sp>
      <p:sp>
        <p:nvSpPr>
          <p:cNvPr id="10"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方法</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23553" name="Picture 1"/>
          <p:cNvPicPr>
            <a:picLocks noChangeAspect="1" noChangeArrowheads="1"/>
          </p:cNvPicPr>
          <p:nvPr/>
        </p:nvPicPr>
        <p:blipFill>
          <a:blip r:embed="rId3"/>
          <a:srcRect/>
          <a:stretch>
            <a:fillRect/>
          </a:stretch>
        </p:blipFill>
        <p:spPr bwMode="auto">
          <a:xfrm>
            <a:off x="200025" y="1633538"/>
            <a:ext cx="8736155" cy="3262312"/>
          </a:xfrm>
          <a:prstGeom prst="rect">
            <a:avLst/>
          </a:prstGeom>
          <a:ln>
            <a:headEnd/>
            <a:tailEnd/>
          </a:ln>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7890" name="组合 46"/>
          <p:cNvGrpSpPr>
            <a:grpSpLocks/>
          </p:cNvGrpSpPr>
          <p:nvPr/>
        </p:nvGrpSpPr>
        <p:grpSpPr bwMode="auto">
          <a:xfrm>
            <a:off x="2" y="284165"/>
            <a:ext cx="1692275" cy="530225"/>
            <a:chOff x="0" y="0"/>
            <a:chExt cx="1692275" cy="529772"/>
          </a:xfrm>
        </p:grpSpPr>
        <p:sp>
          <p:nvSpPr>
            <p:cNvPr id="37892" name="矩形 16"/>
            <p:cNvSpPr>
              <a:spLocks noChangeArrowheads="1"/>
            </p:cNvSpPr>
            <p:nvPr/>
          </p:nvSpPr>
          <p:spPr bwMode="auto">
            <a:xfrm>
              <a:off x="0" y="0"/>
              <a:ext cx="1511300" cy="529772"/>
            </a:xfrm>
            <a:prstGeom prst="rect">
              <a:avLst/>
            </a:prstGeom>
            <a:solidFill>
              <a:srgbClr val="C00000"/>
            </a:solidFill>
            <a:ln w="9525">
              <a:noFill/>
              <a:miter lim="800000"/>
              <a:headEnd/>
              <a:tailEnd/>
            </a:ln>
          </p:spPr>
          <p:txBody>
            <a:bodyPr anchor="ctr"/>
            <a:lstStyle/>
            <a:p>
              <a:pPr algn="ctr" eaLnBrk="1" hangingPunct="1"/>
              <a:r>
                <a:rPr lang="zh-CN" altLang="en-US" sz="2400" b="1">
                  <a:solidFill>
                    <a:schemeClr val="bg1"/>
                  </a:solidFill>
                  <a:ea typeface="微软雅黑" pitchFamily="34" charset="-122"/>
                  <a:sym typeface="Arial" charset="0"/>
                </a:rPr>
                <a:t>目录</a:t>
              </a:r>
            </a:p>
          </p:txBody>
        </p:sp>
        <p:sp>
          <p:nvSpPr>
            <p:cNvPr id="37893" name="矩形 17"/>
            <p:cNvSpPr>
              <a:spLocks noChangeArrowheads="1"/>
            </p:cNvSpPr>
            <p:nvPr/>
          </p:nvSpPr>
          <p:spPr bwMode="auto">
            <a:xfrm>
              <a:off x="1577975" y="0"/>
              <a:ext cx="114300" cy="529772"/>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grpSp>
      <p:sp>
        <p:nvSpPr>
          <p:cNvPr id="37891" name="矩形 19"/>
          <p:cNvSpPr>
            <a:spLocks noChangeArrowheads="1"/>
          </p:cNvSpPr>
          <p:nvPr/>
        </p:nvSpPr>
        <p:spPr bwMode="auto">
          <a:xfrm>
            <a:off x="1397000" y="1439864"/>
            <a:ext cx="7315200" cy="4040187"/>
          </a:xfrm>
          <a:prstGeom prst="rect">
            <a:avLst/>
          </a:prstGeom>
          <a:noFill/>
          <a:ln w="9525">
            <a:noFill/>
            <a:miter lim="800000"/>
            <a:headEnd/>
            <a:tailEnd/>
          </a:ln>
        </p:spPr>
        <p:txBody>
          <a:bodyPr/>
          <a:lstStyle/>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决策树原理</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en-US" altLang="zh-CN" sz="2800" b="1" dirty="0" err="1" smtClean="0">
                <a:solidFill>
                  <a:srgbClr val="C00000"/>
                </a:solidFill>
                <a:ea typeface="微软雅黑" pitchFamily="34" charset="-122"/>
                <a:sym typeface="Arial" charset="0"/>
              </a:rPr>
              <a:t>sklearn</a:t>
            </a:r>
            <a:r>
              <a:rPr lang="zh-CN" altLang="en-US" sz="2800" b="1" dirty="0" smtClean="0">
                <a:solidFill>
                  <a:srgbClr val="C00000"/>
                </a:solidFill>
                <a:ea typeface="微软雅黑" pitchFamily="34" charset="-122"/>
                <a:sym typeface="Arial" charset="0"/>
              </a:rPr>
              <a:t>使用方法</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决策树可视化</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r>
              <a:rPr lang="zh-CN" altLang="en-US" sz="2800" b="1" dirty="0" smtClean="0">
                <a:solidFill>
                  <a:srgbClr val="C00000"/>
                </a:solidFill>
                <a:ea typeface="微软雅黑" pitchFamily="34" charset="-122"/>
                <a:sym typeface="Arial" charset="0"/>
              </a:rPr>
              <a:t>过拟合问题</a:t>
            </a:r>
            <a:endParaRPr lang="en-US" altLang="zh-CN" sz="2800" b="1" dirty="0" smtClean="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endParaRPr lang="zh-CN" altLang="en-US" sz="2800" b="1" dirty="0">
              <a:solidFill>
                <a:srgbClr val="C00000"/>
              </a:solidFill>
              <a:ea typeface="微软雅黑" pitchFamily="34" charset="-122"/>
              <a:sym typeface="Arial" charset="0"/>
            </a:endParaRPr>
          </a:p>
          <a:p>
            <a:pPr indent="446088" eaLnBrk="1" hangingPunct="1">
              <a:lnSpc>
                <a:spcPct val="130000"/>
              </a:lnSpc>
              <a:buFont typeface="Wingdings" pitchFamily="2" charset="2"/>
              <a:buChar char="l"/>
            </a:pPr>
            <a:endParaRPr lang="en-US" sz="2800" b="1" dirty="0">
              <a:solidFill>
                <a:srgbClr val="C00000"/>
              </a:solidFill>
              <a:ea typeface="微软雅黑" pitchFamily="34" charset="-122"/>
              <a:sym typeface="Arial" charset="0"/>
            </a:endParaRP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2.</a:t>
            </a:r>
            <a:r>
              <a:rPr lang="zh-CN" altLang="en-US" sz="2400" b="1" dirty="0" smtClean="0">
                <a:solidFill>
                  <a:schemeClr val="bg1"/>
                </a:solidFill>
                <a:ea typeface="微软雅黑" pitchFamily="34" charset="-122"/>
              </a:rPr>
              <a:t> </a:t>
            </a:r>
            <a:r>
              <a:rPr lang="en-US" altLang="zh-CN" sz="2400" b="1" dirty="0" err="1" smtClean="0">
                <a:solidFill>
                  <a:schemeClr val="bg1"/>
                </a:solidFill>
                <a:ea typeface="微软雅黑" pitchFamily="34" charset="-122"/>
              </a:rPr>
              <a:t>Sklearn</a:t>
            </a:r>
            <a:r>
              <a:rPr lang="zh-CN" altLang="en-US" sz="2400" b="1" dirty="0" smtClean="0">
                <a:solidFill>
                  <a:schemeClr val="bg1"/>
                </a:solidFill>
                <a:ea typeface="微软雅黑" pitchFamily="34" charset="-122"/>
              </a:rPr>
              <a:t>使用方法</a:t>
            </a:r>
          </a:p>
        </p:txBody>
      </p:sp>
      <p:sp>
        <p:nvSpPr>
          <p:cNvPr id="96257" name="Rectangle 1"/>
          <p:cNvSpPr>
            <a:spLocks noChangeArrowheads="1"/>
          </p:cNvSpPr>
          <p:nvPr/>
        </p:nvSpPr>
        <p:spPr bwMode="auto">
          <a:xfrm>
            <a:off x="451821" y="1017534"/>
            <a:ext cx="8112316" cy="64934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示例：</a:t>
            </a:r>
            <a:r>
              <a:rPr lang="en-US" altLang="zh-CN" sz="2800" b="1" dirty="0" smtClean="0">
                <a:solidFill>
                  <a:srgbClr val="C00000"/>
                </a:solidFill>
                <a:latin typeface="微软雅黑" pitchFamily="34" charset="-122"/>
                <a:ea typeface="微软雅黑" pitchFamily="34" charset="-122"/>
                <a:cs typeface="Adobe Gurmukhi" pitchFamily="50" charset="0"/>
              </a:rPr>
              <a:t>iris</a:t>
            </a:r>
            <a:r>
              <a:rPr lang="zh-CN" altLang="en-US" sz="2800" b="1" dirty="0" smtClean="0">
                <a:solidFill>
                  <a:srgbClr val="C00000"/>
                </a:solidFill>
                <a:latin typeface="微软雅黑" pitchFamily="34" charset="-122"/>
                <a:ea typeface="微软雅黑" pitchFamily="34" charset="-122"/>
                <a:cs typeface="Adobe Gurmukhi" pitchFamily="50" charset="0"/>
              </a:rPr>
              <a:t>数据集分类</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sz="2400" dirty="0" smtClean="0">
              <a:latin typeface="微软雅黑" pitchFamily="34" charset="-122"/>
              <a:ea typeface="微软雅黑" pitchFamily="34"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026" name="Picture 2"/>
          <p:cNvPicPr>
            <a:picLocks noChangeAspect="1" noChangeArrowheads="1"/>
          </p:cNvPicPr>
          <p:nvPr/>
        </p:nvPicPr>
        <p:blipFill>
          <a:blip r:embed="rId3"/>
          <a:srcRect/>
          <a:stretch>
            <a:fillRect/>
          </a:stretch>
        </p:blipFill>
        <p:spPr bwMode="auto">
          <a:xfrm>
            <a:off x="481013" y="1643063"/>
            <a:ext cx="8254734" cy="4633912"/>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1028" name="Picture 4"/>
          <p:cNvPicPr>
            <a:picLocks noChangeAspect="1" noChangeArrowheads="1"/>
          </p:cNvPicPr>
          <p:nvPr/>
        </p:nvPicPr>
        <p:blipFill>
          <a:blip r:embed="rId4"/>
          <a:srcRect/>
          <a:stretch>
            <a:fillRect/>
          </a:stretch>
        </p:blipFill>
        <p:spPr bwMode="auto">
          <a:xfrm>
            <a:off x="7477124" y="1304925"/>
            <a:ext cx="1323975" cy="2080532"/>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可视化决策树</a:t>
            </a:r>
          </a:p>
        </p:txBody>
      </p:sp>
      <p:sp>
        <p:nvSpPr>
          <p:cNvPr id="96257" name="Rectangle 1"/>
          <p:cNvSpPr>
            <a:spLocks noChangeArrowheads="1"/>
          </p:cNvSpPr>
          <p:nvPr/>
        </p:nvSpPr>
        <p:spPr bwMode="auto">
          <a:xfrm>
            <a:off x="451821" y="1017534"/>
            <a:ext cx="8112316" cy="1287516"/>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决策树可视化</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en-US" altLang="zh-CN" sz="2400" dirty="0" err="1" smtClean="0">
                <a:latin typeface="微软雅黑" pitchFamily="34" charset="-122"/>
                <a:ea typeface="微软雅黑" pitchFamily="34" charset="-122"/>
                <a:cs typeface="宋体" pitchFamily="2" charset="-122"/>
              </a:rPr>
              <a:t>tree.plot_tree</a:t>
            </a:r>
            <a:r>
              <a:rPr lang="en-US" altLang="zh-CN" sz="2400" dirty="0" smtClean="0">
                <a:latin typeface="微软雅黑" pitchFamily="34" charset="-122"/>
                <a:ea typeface="微软雅黑" pitchFamily="34" charset="-122"/>
                <a:cs typeface="宋体" pitchFamily="2" charset="-122"/>
              </a:rPr>
              <a:t>(</a:t>
            </a:r>
            <a:r>
              <a:rPr lang="en-US" altLang="zh-CN" sz="2400" dirty="0" err="1" smtClean="0">
                <a:latin typeface="微软雅黑" pitchFamily="34" charset="-122"/>
                <a:ea typeface="微软雅黑" pitchFamily="34" charset="-122"/>
                <a:cs typeface="宋体" pitchFamily="2" charset="-122"/>
              </a:rPr>
              <a:t>clf</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显示决策树图形</a:t>
            </a:r>
            <a:endParaRPr lang="en-US" altLang="zh-CN" sz="2400" dirty="0" smtClean="0">
              <a:latin typeface="微软雅黑" pitchFamily="34" charset="-122"/>
              <a:ea typeface="微软雅黑" pitchFamily="34" charset="-122"/>
              <a:cs typeface="宋体" pitchFamily="2" charset="-122"/>
            </a:endParaRPr>
          </a:p>
        </p:txBody>
      </p:sp>
      <p:pic>
        <p:nvPicPr>
          <p:cNvPr id="2050" name="Picture 2"/>
          <p:cNvPicPr>
            <a:picLocks noChangeAspect="1" noChangeArrowheads="1"/>
          </p:cNvPicPr>
          <p:nvPr/>
        </p:nvPicPr>
        <p:blipFill>
          <a:blip r:embed="rId3"/>
          <a:srcRect/>
          <a:stretch>
            <a:fillRect/>
          </a:stretch>
        </p:blipFill>
        <p:spPr bwMode="auto">
          <a:xfrm>
            <a:off x="233363" y="2224088"/>
            <a:ext cx="8637587" cy="128587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051" name="Picture 3"/>
          <p:cNvPicPr>
            <a:picLocks noChangeAspect="1" noChangeArrowheads="1"/>
          </p:cNvPicPr>
          <p:nvPr/>
        </p:nvPicPr>
        <p:blipFill>
          <a:blip r:embed="rId4"/>
          <a:srcRect/>
          <a:stretch>
            <a:fillRect/>
          </a:stretch>
        </p:blipFill>
        <p:spPr bwMode="auto">
          <a:xfrm>
            <a:off x="304800" y="3719513"/>
            <a:ext cx="8437563" cy="250507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可视化决策树</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决策树可视化</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9" name="Picture 2"/>
          <p:cNvPicPr>
            <a:picLocks noChangeAspect="1" noChangeArrowheads="1"/>
          </p:cNvPicPr>
          <p:nvPr/>
        </p:nvPicPr>
        <p:blipFill>
          <a:blip r:embed="rId3"/>
          <a:srcRect/>
          <a:stretch>
            <a:fillRect/>
          </a:stretch>
        </p:blipFill>
        <p:spPr bwMode="auto">
          <a:xfrm>
            <a:off x="233363" y="1890713"/>
            <a:ext cx="8637587" cy="1285875"/>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3074" name="Picture 2"/>
          <p:cNvPicPr>
            <a:picLocks noChangeAspect="1" noChangeArrowheads="1"/>
          </p:cNvPicPr>
          <p:nvPr/>
        </p:nvPicPr>
        <p:blipFill>
          <a:blip r:embed="rId4"/>
          <a:srcRect/>
          <a:stretch>
            <a:fillRect/>
          </a:stretch>
        </p:blipFill>
        <p:spPr bwMode="auto">
          <a:xfrm>
            <a:off x="885825" y="3690938"/>
            <a:ext cx="7500476" cy="1757362"/>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3.</a:t>
            </a:r>
            <a:r>
              <a:rPr lang="zh-CN" altLang="en-US" sz="2400" b="1" dirty="0" smtClean="0">
                <a:solidFill>
                  <a:schemeClr val="bg1"/>
                </a:solidFill>
                <a:ea typeface="微软雅黑" pitchFamily="34" charset="-122"/>
              </a:rPr>
              <a:t> 可视化决策树</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决策树可视化</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2052" name="Picture 4"/>
          <p:cNvPicPr>
            <a:picLocks noChangeAspect="1" noChangeArrowheads="1"/>
          </p:cNvPicPr>
          <p:nvPr/>
        </p:nvPicPr>
        <p:blipFill>
          <a:blip r:embed="rId3"/>
          <a:srcRect/>
          <a:stretch>
            <a:fillRect/>
          </a:stretch>
        </p:blipFill>
        <p:spPr bwMode="auto">
          <a:xfrm>
            <a:off x="395288" y="104775"/>
            <a:ext cx="8453437" cy="6615733"/>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限制与剪枝</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过拟合问题</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防止过拟合构建决策树的重点问题</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建立决策树模型时，如果放任它自由分裂，不合理限制和调整决策树的生长，那会过度学习训练数据中的知识，使结果完全拟合训练数据，不再适用于其他新的数据。</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在最糟糕的情况下，决策树会为每个观察值都分裂一个叶子节点。</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一般有两种解决办法：限制决策树大小，剪枝。</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限制与剪枝</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过拟合问题</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限制决策树大小</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graphicFrame>
        <p:nvGraphicFramePr>
          <p:cNvPr id="7" name="表格 6"/>
          <p:cNvGraphicFramePr>
            <a:graphicFrameLocks noGrp="1"/>
          </p:cNvGraphicFramePr>
          <p:nvPr/>
        </p:nvGraphicFramePr>
        <p:xfrm>
          <a:off x="409576" y="2162175"/>
          <a:ext cx="8277224" cy="3533775"/>
        </p:xfrm>
        <a:graphic>
          <a:graphicData uri="http://schemas.openxmlformats.org/drawingml/2006/table">
            <a:tbl>
              <a:tblPr/>
              <a:tblGrid>
                <a:gridCol w="1914524"/>
                <a:gridCol w="6362700"/>
              </a:tblGrid>
              <a:tr h="16122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err="1" smtClean="0">
                          <a:solidFill>
                            <a:schemeClr val="tx1"/>
                          </a:solidFill>
                        </a:rPr>
                        <a:t>max_depth</a:t>
                      </a:r>
                      <a:endParaRPr lang="en-US" sz="1800" dirty="0" smtClean="0">
                        <a:solidFill>
                          <a:schemeClr val="tx1"/>
                        </a:solidFill>
                      </a:endParaRPr>
                    </a:p>
                    <a:p>
                      <a:r>
                        <a:rPr lang="zh-CN" altLang="en-US" sz="1800" dirty="0" smtClean="0">
                          <a:solidFill>
                            <a:schemeClr val="tx1"/>
                          </a:solidFill>
                        </a:rPr>
                        <a:t>树</a:t>
                      </a:r>
                      <a:r>
                        <a:rPr lang="zh-CN" altLang="en-US" sz="1800" dirty="0">
                          <a:solidFill>
                            <a:schemeClr val="tx1"/>
                          </a:solidFill>
                        </a:rPr>
                        <a:t>最大</a:t>
                      </a:r>
                      <a:r>
                        <a:rPr lang="zh-CN" altLang="en-US" sz="1800" dirty="0" smtClean="0">
                          <a:solidFill>
                            <a:schemeClr val="tx1"/>
                          </a:solidFill>
                        </a:rPr>
                        <a:t>深度</a:t>
                      </a:r>
                      <a:endParaRPr lang="en-US" altLang="zh-CN" sz="1800" dirty="0" smtClean="0">
                        <a:solidFill>
                          <a:schemeClr val="tx1"/>
                        </a:solidFill>
                      </a:endParaRPr>
                    </a:p>
                  </a:txBody>
                  <a:tcPr marL="51092" marR="51092" marT="29195" marB="2919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c>
                  <a:txBody>
                    <a:bodyPr/>
                    <a:lstStyle/>
                    <a:p>
                      <a:r>
                        <a:rPr lang="zh-CN" altLang="en-US" sz="1800" dirty="0">
                          <a:solidFill>
                            <a:schemeClr val="tx1"/>
                          </a:solidFill>
                        </a:rPr>
                        <a:t> 决策树的最大深度，默认可以不输入，如果不输入的话，决策树在建立子树的时候不会限制子树的深度。一般来说，数据少或者特征少的时候可以不管这个值。如果模型样本量多，特征也多的情况下，推荐限制这个最大深度，具体的取值取决于数据的分布。常用的可以取值</a:t>
                      </a:r>
                      <a:r>
                        <a:rPr lang="en-US" altLang="zh-CN" sz="1800" dirty="0">
                          <a:solidFill>
                            <a:schemeClr val="tx1"/>
                          </a:solidFill>
                        </a:rPr>
                        <a:t>10-100</a:t>
                      </a:r>
                      <a:r>
                        <a:rPr lang="zh-CN" altLang="en-US" sz="1800" dirty="0">
                          <a:solidFill>
                            <a:schemeClr val="tx1"/>
                          </a:solidFill>
                        </a:rPr>
                        <a:t>之间。</a:t>
                      </a:r>
                    </a:p>
                  </a:txBody>
                  <a:tcPr marL="51092" marR="51092" marT="29195" marB="2919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r>
              <a:tr h="1921529">
                <a:tc>
                  <a:txBody>
                    <a:bodyPr/>
                    <a:lstStyle/>
                    <a:p>
                      <a:r>
                        <a:rPr lang="en-US" sz="1800" dirty="0" err="1" smtClean="0">
                          <a:solidFill>
                            <a:schemeClr val="tx1"/>
                          </a:solidFill>
                        </a:rPr>
                        <a:t>min_samples_split</a:t>
                      </a:r>
                      <a:endParaRPr lang="en-US" altLang="zh-CN" sz="1800" dirty="0" smtClean="0">
                        <a:solidFill>
                          <a:schemeClr val="tx1"/>
                        </a:solidFill>
                      </a:endParaRPr>
                    </a:p>
                    <a:p>
                      <a:r>
                        <a:rPr lang="zh-CN" altLang="en-US" sz="1800" dirty="0" smtClean="0">
                          <a:solidFill>
                            <a:schemeClr val="tx1"/>
                          </a:solidFill>
                        </a:rPr>
                        <a:t>内部节点划分</a:t>
                      </a:r>
                      <a:r>
                        <a:rPr lang="zh-CN" altLang="en-US" sz="1800" dirty="0">
                          <a:solidFill>
                            <a:schemeClr val="tx1"/>
                          </a:solidFill>
                        </a:rPr>
                        <a:t>所需最小样本</a:t>
                      </a:r>
                      <a:r>
                        <a:rPr lang="zh-CN" altLang="en-US" sz="1800" dirty="0" smtClean="0">
                          <a:solidFill>
                            <a:schemeClr val="tx1"/>
                          </a:solidFill>
                        </a:rPr>
                        <a:t>数</a:t>
                      </a:r>
                      <a:endParaRPr lang="en-US" sz="1800" dirty="0">
                        <a:solidFill>
                          <a:schemeClr val="tx1"/>
                        </a:solidFill>
                      </a:endParaRPr>
                    </a:p>
                  </a:txBody>
                  <a:tcPr marL="51092" marR="51092" marT="29195" marB="2919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c>
                  <a:txBody>
                    <a:bodyPr/>
                    <a:lstStyle/>
                    <a:p>
                      <a:r>
                        <a:rPr lang="zh-CN" altLang="en-US" sz="1800" dirty="0">
                          <a:solidFill>
                            <a:schemeClr val="tx1"/>
                          </a:solidFill>
                        </a:rPr>
                        <a:t>这个值限制了子树继续划分的条件，如果某节点的样本数少于</a:t>
                      </a:r>
                      <a:r>
                        <a:rPr lang="en-US" altLang="zh-CN" sz="1800" dirty="0" err="1">
                          <a:solidFill>
                            <a:schemeClr val="tx1"/>
                          </a:solidFill>
                        </a:rPr>
                        <a:t>min_samples_split</a:t>
                      </a:r>
                      <a:r>
                        <a:rPr lang="zh-CN" altLang="en-US" sz="1800" dirty="0">
                          <a:solidFill>
                            <a:schemeClr val="tx1"/>
                          </a:solidFill>
                        </a:rPr>
                        <a:t>，则不会继续再尝试选择最优特征来进行划分。 默认是</a:t>
                      </a:r>
                      <a:r>
                        <a:rPr lang="en-US" altLang="zh-CN" sz="1800" dirty="0">
                          <a:solidFill>
                            <a:schemeClr val="tx1"/>
                          </a:solidFill>
                        </a:rPr>
                        <a:t>2.</a:t>
                      </a:r>
                      <a:r>
                        <a:rPr lang="zh-CN" altLang="en-US" sz="1800" dirty="0">
                          <a:solidFill>
                            <a:schemeClr val="tx1"/>
                          </a:solidFill>
                        </a:rPr>
                        <a:t>如果样本量不大，不需要管这个值。如果样本量数量级非常大，则推荐增大这个值。我之前的一个项目例子，有大概</a:t>
                      </a:r>
                      <a:r>
                        <a:rPr lang="en-US" altLang="zh-CN" sz="1800" dirty="0">
                          <a:solidFill>
                            <a:schemeClr val="tx1"/>
                          </a:solidFill>
                        </a:rPr>
                        <a:t>10</a:t>
                      </a:r>
                      <a:r>
                        <a:rPr lang="zh-CN" altLang="en-US" sz="1800" dirty="0">
                          <a:solidFill>
                            <a:schemeClr val="tx1"/>
                          </a:solidFill>
                        </a:rPr>
                        <a:t>万样本，建立决策树时，我选择了</a:t>
                      </a:r>
                      <a:r>
                        <a:rPr lang="en-US" altLang="zh-CN" sz="1800" dirty="0" err="1">
                          <a:solidFill>
                            <a:schemeClr val="tx1"/>
                          </a:solidFill>
                        </a:rPr>
                        <a:t>min_samples_split</a:t>
                      </a:r>
                      <a:r>
                        <a:rPr lang="en-US" altLang="zh-CN" sz="1800" dirty="0">
                          <a:solidFill>
                            <a:schemeClr val="tx1"/>
                          </a:solidFill>
                        </a:rPr>
                        <a:t>=10</a:t>
                      </a:r>
                      <a:r>
                        <a:rPr lang="zh-CN" altLang="en-US" sz="1800" dirty="0">
                          <a:solidFill>
                            <a:schemeClr val="tx1"/>
                          </a:solidFill>
                        </a:rPr>
                        <a:t>。可以作为参考。</a:t>
                      </a:r>
                    </a:p>
                  </a:txBody>
                  <a:tcPr marL="51092" marR="51092" marT="29195" marB="2919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限制与剪枝</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过拟合问题</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限制决策树大小</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graphicFrame>
        <p:nvGraphicFramePr>
          <p:cNvPr id="7" name="表格 6"/>
          <p:cNvGraphicFramePr>
            <a:graphicFrameLocks noGrp="1"/>
          </p:cNvGraphicFramePr>
          <p:nvPr/>
        </p:nvGraphicFramePr>
        <p:xfrm>
          <a:off x="565733" y="2082209"/>
          <a:ext cx="8054391" cy="4435778"/>
        </p:xfrm>
        <a:graphic>
          <a:graphicData uri="http://schemas.openxmlformats.org/drawingml/2006/table">
            <a:tbl>
              <a:tblPr/>
              <a:tblGrid>
                <a:gridCol w="1929817"/>
                <a:gridCol w="6124574"/>
              </a:tblGrid>
              <a:tr h="1381109">
                <a:tc>
                  <a:txBody>
                    <a:bodyPr/>
                    <a:lstStyle/>
                    <a:p>
                      <a:r>
                        <a:rPr lang="en-US" dirty="0" err="1" smtClean="0"/>
                        <a:t>max_features</a:t>
                      </a:r>
                      <a:endParaRPr lang="en-US" dirty="0" smtClean="0"/>
                    </a:p>
                    <a:p>
                      <a:r>
                        <a:rPr lang="zh-CN" altLang="en-US" dirty="0" smtClean="0"/>
                        <a:t>划分</a:t>
                      </a:r>
                      <a:r>
                        <a:rPr lang="zh-CN" altLang="en-US" dirty="0"/>
                        <a:t>时考虑的最大特征</a:t>
                      </a:r>
                      <a:r>
                        <a:rPr lang="zh-CN" altLang="en-US" dirty="0" smtClean="0"/>
                        <a:t>数</a:t>
                      </a:r>
                      <a:endParaRPr lang="en-US" dirty="0"/>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c>
                  <a:txBody>
                    <a:bodyPr/>
                    <a:lstStyle/>
                    <a:p>
                      <a:r>
                        <a:rPr lang="zh-CN" altLang="en-US" dirty="0"/>
                        <a:t>可以使用很多种类型的值，默认</a:t>
                      </a:r>
                      <a:r>
                        <a:rPr lang="zh-CN" altLang="en-US" dirty="0" smtClean="0"/>
                        <a:t>是</a:t>
                      </a:r>
                      <a:r>
                        <a:rPr lang="en-US" altLang="zh-CN" dirty="0" smtClean="0"/>
                        <a:t>“None”,</a:t>
                      </a:r>
                      <a:r>
                        <a:rPr lang="zh-CN" altLang="en-US" dirty="0"/>
                        <a:t>意味着划分时考虑所有的特征数；如果</a:t>
                      </a:r>
                      <a:r>
                        <a:rPr lang="zh-CN" altLang="en-US" dirty="0" smtClean="0"/>
                        <a:t>是</a:t>
                      </a:r>
                      <a:r>
                        <a:rPr lang="en-US" altLang="zh-CN" dirty="0" smtClean="0"/>
                        <a:t>“log2”</a:t>
                      </a:r>
                      <a:r>
                        <a:rPr lang="zh-CN" altLang="en-US" dirty="0" smtClean="0"/>
                        <a:t>意味着</a:t>
                      </a:r>
                      <a:r>
                        <a:rPr lang="zh-CN" altLang="en-US" dirty="0"/>
                        <a:t>划分时最多</a:t>
                      </a:r>
                      <a:r>
                        <a:rPr lang="zh-CN" altLang="en-US" dirty="0" smtClean="0"/>
                        <a:t>考虑</a:t>
                      </a:r>
                      <a:r>
                        <a:rPr lang="en-US" altLang="zh-CN" b="0" i="0" u="none" strike="noStrike" dirty="0" smtClean="0"/>
                        <a:t>log</a:t>
                      </a:r>
                      <a:r>
                        <a:rPr lang="en-US" altLang="zh-CN" b="0" i="0" u="none" strike="noStrike" baseline="-25000" dirty="0" smtClean="0"/>
                        <a:t>2</a:t>
                      </a:r>
                      <a:r>
                        <a:rPr lang="en-US" altLang="zh-CN" b="0" i="0" u="none" strike="noStrike" dirty="0" smtClean="0"/>
                        <a:t>N</a:t>
                      </a:r>
                      <a:r>
                        <a:rPr lang="zh-CN" altLang="en-US" dirty="0"/>
                        <a:t>个特征；如果</a:t>
                      </a:r>
                      <a:r>
                        <a:rPr lang="zh-CN" altLang="en-US" dirty="0" smtClean="0"/>
                        <a:t>是</a:t>
                      </a:r>
                      <a:r>
                        <a:rPr lang="en-US" altLang="zh-CN" dirty="0" smtClean="0"/>
                        <a:t>“</a:t>
                      </a:r>
                      <a:r>
                        <a:rPr lang="en-US" altLang="zh-CN" dirty="0" err="1" smtClean="0"/>
                        <a:t>sqrt</a:t>
                      </a:r>
                      <a:r>
                        <a:rPr lang="en-US" altLang="zh-CN" dirty="0" smtClean="0"/>
                        <a:t>”</a:t>
                      </a:r>
                      <a:r>
                        <a:rPr lang="zh-CN" altLang="en-US" dirty="0" smtClean="0"/>
                        <a:t>或者</a:t>
                      </a:r>
                      <a:r>
                        <a:rPr lang="en-US" altLang="zh-CN" dirty="0" smtClean="0"/>
                        <a:t>“auto”</a:t>
                      </a:r>
                      <a:r>
                        <a:rPr lang="zh-CN" altLang="en-US" dirty="0" smtClean="0"/>
                        <a:t>意味着</a:t>
                      </a:r>
                      <a:r>
                        <a:rPr lang="zh-CN" altLang="en-US" dirty="0"/>
                        <a:t>划分时最多</a:t>
                      </a:r>
                      <a:r>
                        <a:rPr lang="zh-CN" altLang="en-US" dirty="0" smtClean="0"/>
                        <a:t>考虑</a:t>
                      </a:r>
                      <a:r>
                        <a:rPr lang="en-US" altLang="zh-CN" dirty="0" err="1" smtClean="0"/>
                        <a:t>sqrt</a:t>
                      </a:r>
                      <a:r>
                        <a:rPr lang="en-US" altLang="zh-CN" dirty="0" smtClean="0"/>
                        <a:t>(</a:t>
                      </a:r>
                      <a:r>
                        <a:rPr lang="en-US" altLang="zh-CN" b="0" i="0" u="none" strike="noStrike" dirty="0" smtClean="0"/>
                        <a:t>N)</a:t>
                      </a:r>
                      <a:r>
                        <a:rPr lang="zh-CN" altLang="en-US" dirty="0" smtClean="0"/>
                        <a:t>个</a:t>
                      </a:r>
                      <a:r>
                        <a:rPr lang="zh-CN" altLang="en-US" dirty="0"/>
                        <a:t>特征。如果是整数，代表考虑的特征绝对数。如果是浮点数，代表考虑特征百分比，即考虑（百分比</a:t>
                      </a:r>
                      <a:r>
                        <a:rPr lang="en-US" altLang="zh-CN" dirty="0" err="1"/>
                        <a:t>xN</a:t>
                      </a:r>
                      <a:r>
                        <a:rPr lang="zh-CN" altLang="en-US" dirty="0"/>
                        <a:t>）取整后的特征数。其中</a:t>
                      </a:r>
                      <a:r>
                        <a:rPr lang="en-US" altLang="zh-CN" dirty="0"/>
                        <a:t>N</a:t>
                      </a:r>
                      <a:r>
                        <a:rPr lang="zh-CN" altLang="en-US" dirty="0"/>
                        <a:t>为样本总特征数。</a:t>
                      </a:r>
                    </a:p>
                    <a:p>
                      <a:r>
                        <a:rPr lang="zh-CN" altLang="en-US" dirty="0"/>
                        <a:t>一般来说，如果样本特征数不多，比如小于</a:t>
                      </a:r>
                      <a:r>
                        <a:rPr lang="en-US" altLang="zh-CN" dirty="0"/>
                        <a:t>50</a:t>
                      </a:r>
                      <a:r>
                        <a:rPr lang="zh-CN" altLang="en-US" dirty="0"/>
                        <a:t>，我们用默认的</a:t>
                      </a:r>
                      <a:r>
                        <a:rPr lang="en-US" altLang="zh-CN" dirty="0"/>
                        <a:t>"None"</a:t>
                      </a:r>
                      <a:r>
                        <a:rPr lang="zh-CN" altLang="en-US" dirty="0"/>
                        <a:t>就可以了，如果特征数非常多，我们可以灵活使用刚才描述的其他取值来控制划分时考虑的最大特征数，以控制决策树的生成时间。</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r>
              <a:tr h="1540178">
                <a:tc>
                  <a:txBody>
                    <a:bodyPr/>
                    <a:lstStyle/>
                    <a:p>
                      <a:r>
                        <a:rPr lang="en-US" altLang="zh-CN" dirty="0" err="1" smtClean="0"/>
                        <a:t>max_leaf_nodes</a:t>
                      </a:r>
                      <a:endParaRPr lang="en-US" altLang="zh-CN" dirty="0" smtClean="0"/>
                    </a:p>
                    <a:p>
                      <a:r>
                        <a:rPr lang="zh-CN" altLang="en-US" dirty="0" smtClean="0"/>
                        <a:t>最大</a:t>
                      </a:r>
                      <a:r>
                        <a:rPr lang="zh-CN" altLang="en-US" dirty="0"/>
                        <a:t>叶子节点</a:t>
                      </a:r>
                      <a:r>
                        <a:rPr lang="zh-CN" altLang="en-US" dirty="0" smtClean="0"/>
                        <a:t>数</a:t>
                      </a:r>
                      <a:endParaRPr lang="en-US" altLang="zh-CN" dirty="0"/>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c>
                  <a:txBody>
                    <a:bodyPr/>
                    <a:lstStyle/>
                    <a:p>
                      <a:r>
                        <a:rPr lang="zh-CN" altLang="en-US" dirty="0"/>
                        <a:t> 通过限制最大叶子节点数，可以防止过拟合，默认是</a:t>
                      </a:r>
                      <a:r>
                        <a:rPr lang="en-US" altLang="zh-CN" dirty="0"/>
                        <a:t>"None”</a:t>
                      </a:r>
                      <a:r>
                        <a:rPr lang="zh-CN" altLang="en-US" dirty="0"/>
                        <a:t>，即不限制最大的叶子节点数。如果加了限制，算法会建立在最大叶子节点数内最优的决策树。如果特征不多，可以不考虑这个值，但是如果特征分成多的话，可以加以限制，具体的值可以通过交叉验证得到。</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限制与剪枝</a:t>
            </a:r>
          </a:p>
        </p:txBody>
      </p:sp>
      <p:sp>
        <p:nvSpPr>
          <p:cNvPr id="96257" name="Rectangle 1"/>
          <p:cNvSpPr>
            <a:spLocks noChangeArrowheads="1"/>
          </p:cNvSpPr>
          <p:nvPr/>
        </p:nvSpPr>
        <p:spPr bwMode="auto">
          <a:xfrm>
            <a:off x="451821" y="1017534"/>
            <a:ext cx="8112316" cy="123989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过拟合问题</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限制决策树大小</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5122" name="Picture 2"/>
          <p:cNvPicPr>
            <a:picLocks noChangeAspect="1" noChangeArrowheads="1"/>
          </p:cNvPicPr>
          <p:nvPr/>
        </p:nvPicPr>
        <p:blipFill>
          <a:blip r:embed="rId3"/>
          <a:srcRect/>
          <a:stretch>
            <a:fillRect/>
          </a:stretch>
        </p:blipFill>
        <p:spPr bwMode="auto">
          <a:xfrm>
            <a:off x="833438" y="2457450"/>
            <a:ext cx="7480500" cy="173355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 name="Picture 2"/>
          <p:cNvPicPr>
            <a:picLocks noChangeAspect="1" noChangeArrowheads="1"/>
          </p:cNvPicPr>
          <p:nvPr/>
        </p:nvPicPr>
        <p:blipFill>
          <a:blip r:embed="rId4"/>
          <a:srcRect/>
          <a:stretch>
            <a:fillRect/>
          </a:stretch>
        </p:blipFill>
        <p:spPr bwMode="auto">
          <a:xfrm>
            <a:off x="3933825" y="4443413"/>
            <a:ext cx="1314450" cy="185737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限制与剪枝</a:t>
            </a:r>
          </a:p>
        </p:txBody>
      </p:sp>
      <p:sp>
        <p:nvSpPr>
          <p:cNvPr id="96257" name="Rectangle 1"/>
          <p:cNvSpPr>
            <a:spLocks noChangeArrowheads="1"/>
          </p:cNvSpPr>
          <p:nvPr/>
        </p:nvSpPr>
        <p:spPr bwMode="auto">
          <a:xfrm>
            <a:off x="451821" y="1017534"/>
            <a:ext cx="8112316" cy="99224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过拟合问题</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限制决策树大小</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2" name="Picture 2"/>
          <p:cNvPicPr>
            <a:picLocks noChangeAspect="1" noChangeArrowheads="1"/>
          </p:cNvPicPr>
          <p:nvPr/>
        </p:nvPicPr>
        <p:blipFill>
          <a:blip r:embed="rId3"/>
          <a:srcRect/>
          <a:stretch>
            <a:fillRect/>
          </a:stretch>
        </p:blipFill>
        <p:spPr bwMode="auto">
          <a:xfrm>
            <a:off x="385763" y="190500"/>
            <a:ext cx="8310562" cy="6503918"/>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29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限制与剪枝</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过拟合问题</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剪枝</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一般情况下，我们会把剪枝分为前剪枝（</a:t>
            </a:r>
            <a:r>
              <a:rPr lang="en-US" altLang="zh-CN" sz="2400" dirty="0" smtClean="0">
                <a:latin typeface="微软雅黑" pitchFamily="34" charset="-122"/>
                <a:ea typeface="微软雅黑" pitchFamily="34" charset="-122"/>
                <a:cs typeface="宋体" pitchFamily="2" charset="-122"/>
              </a:rPr>
              <a:t>pre-pruning</a:t>
            </a:r>
            <a:r>
              <a:rPr lang="zh-CN" altLang="en-US" sz="2400" dirty="0" smtClean="0">
                <a:latin typeface="微软雅黑" pitchFamily="34" charset="-122"/>
                <a:ea typeface="微软雅黑" pitchFamily="34" charset="-122"/>
                <a:cs typeface="宋体" pitchFamily="2" charset="-122"/>
              </a:rPr>
              <a:t>）和后剪枝（</a:t>
            </a:r>
            <a:r>
              <a:rPr lang="en-US" altLang="zh-CN" sz="2400" dirty="0" smtClean="0">
                <a:latin typeface="微软雅黑" pitchFamily="34" charset="-122"/>
                <a:ea typeface="微软雅黑" pitchFamily="34" charset="-122"/>
                <a:cs typeface="宋体" pitchFamily="2" charset="-122"/>
              </a:rPr>
              <a:t>post-pruning</a:t>
            </a:r>
            <a:r>
              <a:rPr lang="zh-CN" altLang="en-US" sz="2400" dirty="0" smtClean="0">
                <a:latin typeface="微软雅黑" pitchFamily="34" charset="-122"/>
                <a:ea typeface="微软雅黑" pitchFamily="34" charset="-122"/>
                <a:cs typeface="宋体" pitchFamily="2" charset="-122"/>
              </a:rPr>
              <a:t>）。</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前剪枝是在决策树的构建过程中同时进行的，我们需要预先定义一个阈值，当分裂的信息增益小于阈值时，决策树会通过剪枝停止生长。 </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en-US" altLang="zh-CN" sz="2400" dirty="0" err="1" smtClean="0">
                <a:latin typeface="微软雅黑" pitchFamily="34" charset="-122"/>
                <a:ea typeface="微软雅黑" pitchFamily="34" charset="-122"/>
                <a:cs typeface="宋体" pitchFamily="2" charset="-122"/>
              </a:rPr>
              <a:t>Scikit</a:t>
            </a:r>
            <a:r>
              <a:rPr lang="en-US" altLang="zh-CN" sz="2400" dirty="0" smtClean="0">
                <a:latin typeface="微软雅黑" pitchFamily="34" charset="-122"/>
                <a:ea typeface="微软雅黑" pitchFamily="34" charset="-122"/>
                <a:cs typeface="宋体" pitchFamily="2" charset="-122"/>
              </a:rPr>
              <a:t>-learn</a:t>
            </a:r>
            <a:r>
              <a:rPr lang="zh-CN" altLang="en-US" sz="2400" dirty="0" smtClean="0">
                <a:latin typeface="微软雅黑" pitchFamily="34" charset="-122"/>
                <a:ea typeface="微软雅黑" pitchFamily="34" charset="-122"/>
                <a:cs typeface="宋体" pitchFamily="2" charset="-122"/>
              </a:rPr>
              <a:t>暂时不支持后剪枝。</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决策树</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机器学习中，决策树（</a:t>
            </a:r>
            <a:r>
              <a:rPr lang="en-US" altLang="zh-CN" sz="2400" dirty="0" smtClean="0">
                <a:latin typeface="微软雅黑" pitchFamily="34" charset="-122"/>
                <a:ea typeface="微软雅黑" pitchFamily="34" charset="-122"/>
                <a:cs typeface="宋体" pitchFamily="2" charset="-122"/>
              </a:rPr>
              <a:t>Decision Tree</a:t>
            </a:r>
            <a:r>
              <a:rPr lang="zh-CN" altLang="en-US" sz="2400" dirty="0" smtClean="0">
                <a:latin typeface="微软雅黑" pitchFamily="34" charset="-122"/>
                <a:ea typeface="微软雅黑" pitchFamily="34" charset="-122"/>
                <a:cs typeface="宋体" pitchFamily="2" charset="-122"/>
              </a:rPr>
              <a:t>）是一个预测模型；它代表的是对象属性与对象值之间的一种映射关系。</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树中的每一个节点表示对象属性的判断条件，其分支表示符合节点条件的对象。树的叶子节点表示对象所属的预测结果。</a:t>
            </a:r>
            <a:endParaRPr lang="en-US" altLang="zh-CN" sz="2400" dirty="0" smtClean="0">
              <a:latin typeface="微软雅黑" pitchFamily="34" charset="-122"/>
              <a:ea typeface="微软雅黑" pitchFamily="34" charset="-122"/>
              <a:cs typeface="宋体" pitchFamily="2" charset="-122"/>
            </a:endParaRPr>
          </a:p>
        </p:txBody>
      </p:sp>
      <p:pic>
        <p:nvPicPr>
          <p:cNvPr id="1028" name="Picture 4" descr="https://ask.qcloudimg.com/http-save/yehe-1000017/rut3ckoq1l.jpeg?imageView2/2/w/1620"/>
          <p:cNvPicPr>
            <a:picLocks noChangeAspect="1" noChangeArrowheads="1"/>
          </p:cNvPicPr>
          <p:nvPr/>
        </p:nvPicPr>
        <p:blipFill>
          <a:blip r:embed="rId3"/>
          <a:srcRect/>
          <a:stretch>
            <a:fillRect/>
          </a:stretch>
        </p:blipFill>
        <p:spPr bwMode="auto">
          <a:xfrm>
            <a:off x="4410074" y="3405471"/>
            <a:ext cx="4117975" cy="324774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30</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限制与剪枝</a:t>
            </a:r>
          </a:p>
        </p:txBody>
      </p:sp>
      <p:sp>
        <p:nvSpPr>
          <p:cNvPr id="96257" name="Rectangle 1"/>
          <p:cNvSpPr>
            <a:spLocks noChangeArrowheads="1"/>
          </p:cNvSpPr>
          <p:nvPr/>
        </p:nvSpPr>
        <p:spPr bwMode="auto">
          <a:xfrm>
            <a:off x="451821" y="1017534"/>
            <a:ext cx="8112316" cy="1097016"/>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过拟合问题</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剪枝</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graphicFrame>
        <p:nvGraphicFramePr>
          <p:cNvPr id="7" name="表格 6"/>
          <p:cNvGraphicFramePr>
            <a:graphicFrameLocks noGrp="1"/>
          </p:cNvGraphicFramePr>
          <p:nvPr/>
        </p:nvGraphicFramePr>
        <p:xfrm>
          <a:off x="542925" y="2234565"/>
          <a:ext cx="7962900" cy="2953990"/>
        </p:xfrm>
        <a:graphic>
          <a:graphicData uri="http://schemas.openxmlformats.org/drawingml/2006/table">
            <a:tbl>
              <a:tblPr/>
              <a:tblGrid>
                <a:gridCol w="2486025"/>
                <a:gridCol w="5476875"/>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800" kern="1200" dirty="0" err="1" smtClean="0">
                          <a:solidFill>
                            <a:schemeClr val="tx1"/>
                          </a:solidFill>
                          <a:latin typeface="+mn-lt"/>
                          <a:ea typeface="+mn-ea"/>
                          <a:cs typeface="+mn-cs"/>
                        </a:rPr>
                        <a:t>min_impurity_decrease</a:t>
                      </a:r>
                      <a:endParaRPr lang="en-US" altLang="en-US" sz="18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最小</a:t>
                      </a:r>
                      <a:r>
                        <a:rPr lang="zh-CN" altLang="en-US" sz="1800" kern="1200" dirty="0">
                          <a:solidFill>
                            <a:schemeClr val="tx1"/>
                          </a:solidFill>
                          <a:latin typeface="+mn-lt"/>
                          <a:ea typeface="+mn-ea"/>
                          <a:cs typeface="+mn-cs"/>
                        </a:rPr>
                        <a:t>不</a:t>
                      </a:r>
                      <a:r>
                        <a:rPr lang="zh-CN" altLang="en-US" sz="1800" kern="1200" dirty="0" smtClean="0">
                          <a:solidFill>
                            <a:schemeClr val="tx1"/>
                          </a:solidFill>
                          <a:latin typeface="+mn-lt"/>
                          <a:ea typeface="+mn-ea"/>
                          <a:cs typeface="+mn-cs"/>
                        </a:rPr>
                        <a:t>纯度减少量</a:t>
                      </a:r>
                      <a:endParaRPr lang="en-US" altLang="zh-CN" sz="1800" kern="1200" dirty="0" smtClean="0">
                        <a:solidFill>
                          <a:schemeClr val="tx1"/>
                        </a:solidFill>
                        <a:latin typeface="+mn-lt"/>
                        <a:ea typeface="+mn-ea"/>
                        <a:cs typeface="+mn-cs"/>
                      </a:endParaRP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smtClean="0">
                          <a:solidFill>
                            <a:schemeClr val="tx1"/>
                          </a:solidFill>
                          <a:latin typeface="+mn-lt"/>
                          <a:ea typeface="+mn-ea"/>
                          <a:cs typeface="+mn-cs"/>
                        </a:rPr>
                        <a:t>这个</a:t>
                      </a:r>
                      <a:r>
                        <a:rPr lang="zh-CN" altLang="en-US" sz="1800" kern="1200" dirty="0">
                          <a:solidFill>
                            <a:schemeClr val="tx1"/>
                          </a:solidFill>
                          <a:latin typeface="+mn-lt"/>
                          <a:ea typeface="+mn-ea"/>
                          <a:cs typeface="+mn-cs"/>
                        </a:rPr>
                        <a:t>值限制了决策树的增长，如果某节点</a:t>
                      </a:r>
                      <a:r>
                        <a:rPr lang="zh-CN" altLang="en-US" sz="1800" kern="1200" dirty="0" smtClean="0">
                          <a:solidFill>
                            <a:schemeClr val="tx1"/>
                          </a:solidFill>
                          <a:latin typeface="+mn-lt"/>
                          <a:ea typeface="+mn-ea"/>
                          <a:cs typeface="+mn-cs"/>
                        </a:rPr>
                        <a:t>的分裂导致不</a:t>
                      </a:r>
                      <a:r>
                        <a:rPr lang="zh-CN" altLang="en-US" sz="1800" kern="1200" dirty="0">
                          <a:solidFill>
                            <a:schemeClr val="tx1"/>
                          </a:solidFill>
                          <a:latin typeface="+mn-lt"/>
                          <a:ea typeface="+mn-ea"/>
                          <a:cs typeface="+mn-cs"/>
                        </a:rPr>
                        <a:t>纯度</a:t>
                      </a:r>
                      <a:r>
                        <a:rPr lang="en-US" altLang="zh-CN" sz="1800" kern="1200" dirty="0">
                          <a:solidFill>
                            <a:schemeClr val="tx1"/>
                          </a:solidFill>
                          <a:latin typeface="+mn-lt"/>
                          <a:ea typeface="+mn-ea"/>
                          <a:cs typeface="+mn-cs"/>
                        </a:rPr>
                        <a:t>(</a:t>
                      </a:r>
                      <a:r>
                        <a:rPr lang="zh-CN" altLang="en-US" sz="1800" kern="1200" dirty="0">
                          <a:solidFill>
                            <a:schemeClr val="tx1"/>
                          </a:solidFill>
                          <a:latin typeface="+mn-lt"/>
                          <a:ea typeface="+mn-ea"/>
                          <a:cs typeface="+mn-cs"/>
                        </a:rPr>
                        <a:t>基尼系数，信息增益，均方差，绝对差</a:t>
                      </a:r>
                      <a:r>
                        <a:rPr lang="en-US" altLang="zh-CN" sz="1800" kern="1200" dirty="0" smtClean="0">
                          <a:solidFill>
                            <a:schemeClr val="tx1"/>
                          </a:solidFill>
                          <a:latin typeface="+mn-lt"/>
                          <a:ea typeface="+mn-ea"/>
                          <a:cs typeface="+mn-cs"/>
                        </a:rPr>
                        <a:t>)</a:t>
                      </a:r>
                      <a:r>
                        <a:rPr lang="zh-CN" altLang="en-US" sz="1800" kern="1200" dirty="0" smtClean="0">
                          <a:solidFill>
                            <a:schemeClr val="tx1"/>
                          </a:solidFill>
                          <a:latin typeface="+mn-lt"/>
                          <a:ea typeface="+mn-ea"/>
                          <a:cs typeface="+mn-cs"/>
                        </a:rPr>
                        <a:t>的减少量小于这个</a:t>
                      </a:r>
                      <a:r>
                        <a:rPr lang="zh-CN" altLang="en-US" sz="1800" kern="1200" dirty="0">
                          <a:solidFill>
                            <a:schemeClr val="tx1"/>
                          </a:solidFill>
                          <a:latin typeface="+mn-lt"/>
                          <a:ea typeface="+mn-ea"/>
                          <a:cs typeface="+mn-cs"/>
                        </a:rPr>
                        <a:t>阈值，则该节点不再生成子节点。即为叶子节点 。</a:t>
                      </a:r>
                    </a:p>
                  </a:txBody>
                  <a:tcPr marL="133350" marR="133350" marT="76200" marB="76200"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r>
              <a:tr h="0">
                <a:tc>
                  <a:txBody>
                    <a:bodyPr/>
                    <a:lstStyle/>
                    <a:p>
                      <a:r>
                        <a:rPr lang="en-US" sz="1800" dirty="0" err="1" smtClean="0">
                          <a:solidFill>
                            <a:schemeClr val="tx1"/>
                          </a:solidFill>
                        </a:rPr>
                        <a:t>min_samples_leaf</a:t>
                      </a:r>
                      <a:endParaRPr lang="en-US" sz="18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solidFill>
                            <a:schemeClr val="tx1"/>
                          </a:solidFill>
                        </a:rPr>
                        <a:t>叶子节点最少样本数</a:t>
                      </a:r>
                      <a:endParaRPr lang="en-US" sz="1800" dirty="0">
                        <a:solidFill>
                          <a:schemeClr val="tx1"/>
                        </a:solidFill>
                      </a:endParaRPr>
                    </a:p>
                  </a:txBody>
                  <a:tcPr marL="51092" marR="51092" marT="29195" marB="2919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c>
                  <a:txBody>
                    <a:bodyPr/>
                    <a:lstStyle/>
                    <a:p>
                      <a:r>
                        <a:rPr lang="zh-CN" altLang="en-US" sz="1800" dirty="0">
                          <a:solidFill>
                            <a:schemeClr val="tx1"/>
                          </a:solidFill>
                        </a:rPr>
                        <a:t> 这个值限制了叶子节点最少的样本数，如果某叶子节点数目小于样本数，则会和兄弟节点一起被剪枝。 默认是</a:t>
                      </a:r>
                      <a:r>
                        <a:rPr lang="en-US" altLang="zh-CN" sz="1800" dirty="0" smtClean="0">
                          <a:solidFill>
                            <a:schemeClr val="tx1"/>
                          </a:solidFill>
                        </a:rPr>
                        <a:t>1</a:t>
                      </a:r>
                      <a:r>
                        <a:rPr lang="zh-CN" altLang="en-US" sz="1800" dirty="0" smtClean="0">
                          <a:solidFill>
                            <a:schemeClr val="tx1"/>
                          </a:solidFill>
                        </a:rPr>
                        <a:t>，可以</a:t>
                      </a:r>
                      <a:r>
                        <a:rPr lang="zh-CN" altLang="en-US" sz="1800" dirty="0">
                          <a:solidFill>
                            <a:schemeClr val="tx1"/>
                          </a:solidFill>
                        </a:rPr>
                        <a:t>输入最少的样本数的整数，或者最少样本数占样本总数的百分比</a:t>
                      </a:r>
                      <a:r>
                        <a:rPr lang="zh-CN" altLang="en-US" sz="1800" dirty="0" smtClean="0">
                          <a:solidFill>
                            <a:schemeClr val="tx1"/>
                          </a:solidFill>
                        </a:rPr>
                        <a:t>。</a:t>
                      </a:r>
                      <a:endParaRPr lang="en-US" altLang="zh-CN" sz="1800" dirty="0" smtClean="0">
                        <a:solidFill>
                          <a:schemeClr val="tx1"/>
                        </a:solidFill>
                      </a:endParaRPr>
                    </a:p>
                    <a:p>
                      <a:r>
                        <a:rPr lang="zh-CN" altLang="en-US" sz="1800" dirty="0" smtClean="0">
                          <a:solidFill>
                            <a:schemeClr val="tx1"/>
                          </a:solidFill>
                        </a:rPr>
                        <a:t>如果</a:t>
                      </a:r>
                      <a:r>
                        <a:rPr lang="zh-CN" altLang="en-US" sz="1800" dirty="0">
                          <a:solidFill>
                            <a:schemeClr val="tx1"/>
                          </a:solidFill>
                        </a:rPr>
                        <a:t>样本量不大，不需要管这个值。如果样本量数量级非常大，则推荐增大这个值</a:t>
                      </a:r>
                      <a:r>
                        <a:rPr lang="zh-CN" altLang="en-US" sz="1800" dirty="0" smtClean="0">
                          <a:solidFill>
                            <a:schemeClr val="tx1"/>
                          </a:solidFill>
                        </a:rPr>
                        <a:t>。</a:t>
                      </a:r>
                      <a:endParaRPr lang="zh-CN" altLang="en-US" sz="1800" dirty="0">
                        <a:solidFill>
                          <a:schemeClr val="tx1"/>
                        </a:solidFill>
                      </a:endParaRPr>
                    </a:p>
                  </a:txBody>
                  <a:tcPr marL="51092" marR="51092" marT="29195" marB="29195" anchor="ctr">
                    <a:lnL w="9525" cap="flat" cmpd="sng" algn="ctr">
                      <a:solidFill>
                        <a:srgbClr val="C0C0C0"/>
                      </a:solidFill>
                      <a:prstDash val="solid"/>
                      <a:round/>
                      <a:headEnd type="none" w="med" len="med"/>
                      <a:tailEnd type="none" w="med" len="med"/>
                    </a:lnL>
                    <a:lnR w="9525" cap="flat" cmpd="sng" algn="ctr">
                      <a:solidFill>
                        <a:srgbClr val="C0C0C0"/>
                      </a:solidFill>
                      <a:prstDash val="solid"/>
                      <a:round/>
                      <a:headEnd type="none" w="med" len="med"/>
                      <a:tailEnd type="none" w="med" len="med"/>
                    </a:lnR>
                    <a:lnT w="9525" cap="flat" cmpd="sng" algn="ctr">
                      <a:solidFill>
                        <a:srgbClr val="C0C0C0"/>
                      </a:solidFill>
                      <a:prstDash val="solid"/>
                      <a:round/>
                      <a:headEnd type="none" w="med" len="med"/>
                      <a:tailEnd type="none" w="med" len="med"/>
                    </a:lnT>
                    <a:lnB w="9525" cap="flat" cmpd="sng" algn="ctr">
                      <a:solidFill>
                        <a:srgbClr val="C0C0C0"/>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31</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限制与剪枝</a:t>
            </a:r>
          </a:p>
        </p:txBody>
      </p:sp>
      <p:sp>
        <p:nvSpPr>
          <p:cNvPr id="96257" name="Rectangle 1"/>
          <p:cNvSpPr>
            <a:spLocks noChangeArrowheads="1"/>
          </p:cNvSpPr>
          <p:nvPr/>
        </p:nvSpPr>
        <p:spPr bwMode="auto">
          <a:xfrm>
            <a:off x="451821" y="1017534"/>
            <a:ext cx="8112316" cy="122084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过拟合问题</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剪枝</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6146" name="Picture 2"/>
          <p:cNvPicPr>
            <a:picLocks noChangeAspect="1" noChangeArrowheads="1"/>
          </p:cNvPicPr>
          <p:nvPr/>
        </p:nvPicPr>
        <p:blipFill>
          <a:blip r:embed="rId3"/>
          <a:srcRect/>
          <a:stretch>
            <a:fillRect/>
          </a:stretch>
        </p:blipFill>
        <p:spPr bwMode="auto">
          <a:xfrm>
            <a:off x="619125" y="2257425"/>
            <a:ext cx="7992421" cy="179070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 name="Picture 2"/>
          <p:cNvPicPr>
            <a:picLocks noChangeAspect="1" noChangeArrowheads="1"/>
          </p:cNvPicPr>
          <p:nvPr/>
        </p:nvPicPr>
        <p:blipFill>
          <a:blip r:embed="rId4"/>
          <a:srcRect/>
          <a:stretch>
            <a:fillRect/>
          </a:stretch>
        </p:blipFill>
        <p:spPr bwMode="auto">
          <a:xfrm>
            <a:off x="3924299" y="4271963"/>
            <a:ext cx="1419225" cy="2034918"/>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32</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4.</a:t>
            </a:r>
            <a:r>
              <a:rPr lang="zh-CN" altLang="en-US" sz="2400" b="1" dirty="0" smtClean="0">
                <a:solidFill>
                  <a:schemeClr val="bg1"/>
                </a:solidFill>
                <a:ea typeface="微软雅黑" pitchFamily="34" charset="-122"/>
              </a:rPr>
              <a:t> 限制与剪枝</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过拟合问题</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剪枝</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5122" name="Picture 2"/>
          <p:cNvPicPr>
            <a:picLocks noChangeAspect="1" noChangeArrowheads="1"/>
          </p:cNvPicPr>
          <p:nvPr/>
        </p:nvPicPr>
        <p:blipFill>
          <a:blip r:embed="rId3"/>
          <a:srcRect/>
          <a:stretch>
            <a:fillRect/>
          </a:stretch>
        </p:blipFill>
        <p:spPr bwMode="auto">
          <a:xfrm>
            <a:off x="433388" y="352425"/>
            <a:ext cx="8105775" cy="634365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33</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超参数调优</a:t>
            </a:r>
          </a:p>
        </p:txBody>
      </p:sp>
      <p:sp>
        <p:nvSpPr>
          <p:cNvPr id="96257" name="Rectangle 1"/>
          <p:cNvSpPr>
            <a:spLocks noChangeArrowheads="1"/>
          </p:cNvSpPr>
          <p:nvPr/>
        </p:nvSpPr>
        <p:spPr bwMode="auto">
          <a:xfrm>
            <a:off x="451821" y="1017534"/>
            <a:ext cx="8112316" cy="183044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模型调参</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en-US" altLang="zh-CN" sz="2400" dirty="0" err="1" smtClean="0">
                <a:latin typeface="微软雅黑" pitchFamily="34" charset="-122"/>
                <a:ea typeface="微软雅黑" pitchFamily="34" charset="-122"/>
                <a:cs typeface="宋体" pitchFamily="2" charset="-122"/>
              </a:rPr>
              <a:t>GridSearchCV</a:t>
            </a:r>
            <a:r>
              <a:rPr lang="zh-CN" altLang="en-US" sz="2400" dirty="0" smtClean="0">
                <a:latin typeface="微软雅黑" pitchFamily="34" charset="-122"/>
                <a:ea typeface="微软雅黑" pitchFamily="34" charset="-122"/>
                <a:cs typeface="宋体" pitchFamily="2" charset="-122"/>
              </a:rPr>
              <a:t>（网格搜索）</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网格搜索的意义在于自动调参，只要把参数输进去，就能给出最优化分类器和参数。</a:t>
            </a:r>
            <a:endParaRPr lang="en-US" altLang="zh-CN" sz="2400" dirty="0" smtClean="0">
              <a:latin typeface="微软雅黑" pitchFamily="34" charset="-122"/>
              <a:ea typeface="微软雅黑" pitchFamily="34" charset="-122"/>
              <a:cs typeface="宋体" pitchFamily="2" charset="-122"/>
            </a:endParaRPr>
          </a:p>
        </p:txBody>
      </p:sp>
      <p:pic>
        <p:nvPicPr>
          <p:cNvPr id="1026" name="Picture 2"/>
          <p:cNvPicPr>
            <a:picLocks noChangeAspect="1" noChangeArrowheads="1"/>
          </p:cNvPicPr>
          <p:nvPr/>
        </p:nvPicPr>
        <p:blipFill>
          <a:blip r:embed="rId3"/>
          <a:srcRect/>
          <a:stretch>
            <a:fillRect/>
          </a:stretch>
        </p:blipFill>
        <p:spPr bwMode="auto">
          <a:xfrm>
            <a:off x="285750" y="2976563"/>
            <a:ext cx="8570913" cy="162877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超参数调优</a:t>
            </a:r>
          </a:p>
        </p:txBody>
      </p:sp>
      <p:sp>
        <p:nvSpPr>
          <p:cNvPr id="96257" name="Rectangle 1"/>
          <p:cNvSpPr>
            <a:spLocks noChangeArrowheads="1"/>
          </p:cNvSpPr>
          <p:nvPr/>
        </p:nvSpPr>
        <p:spPr bwMode="auto">
          <a:xfrm>
            <a:off x="451821" y="1017534"/>
            <a:ext cx="8112316" cy="183044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模型调参</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2050" name="Picture 2"/>
          <p:cNvPicPr>
            <a:picLocks noChangeAspect="1" noChangeArrowheads="1"/>
          </p:cNvPicPr>
          <p:nvPr/>
        </p:nvPicPr>
        <p:blipFill>
          <a:blip r:embed="rId3"/>
          <a:srcRect/>
          <a:stretch>
            <a:fillRect/>
          </a:stretch>
        </p:blipFill>
        <p:spPr bwMode="auto">
          <a:xfrm>
            <a:off x="238125" y="1885950"/>
            <a:ext cx="8647113" cy="257175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051" name="Picture 3"/>
          <p:cNvPicPr>
            <a:picLocks noChangeAspect="1" noChangeArrowheads="1"/>
          </p:cNvPicPr>
          <p:nvPr/>
        </p:nvPicPr>
        <p:blipFill>
          <a:blip r:embed="rId4"/>
          <a:srcRect r="2436"/>
          <a:stretch>
            <a:fillRect/>
          </a:stretch>
        </p:blipFill>
        <p:spPr bwMode="auto">
          <a:xfrm>
            <a:off x="239713" y="4471988"/>
            <a:ext cx="8650167" cy="44767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超参数调优</a:t>
            </a:r>
          </a:p>
        </p:txBody>
      </p:sp>
      <p:sp>
        <p:nvSpPr>
          <p:cNvPr id="96257" name="Rectangle 1"/>
          <p:cNvSpPr>
            <a:spLocks noChangeArrowheads="1"/>
          </p:cNvSpPr>
          <p:nvPr/>
        </p:nvSpPr>
        <p:spPr bwMode="auto">
          <a:xfrm>
            <a:off x="451821" y="1017534"/>
            <a:ext cx="8112316" cy="183044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模型调参</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2050" name="Picture 2"/>
          <p:cNvPicPr>
            <a:picLocks noChangeAspect="1" noChangeArrowheads="1"/>
          </p:cNvPicPr>
          <p:nvPr/>
        </p:nvPicPr>
        <p:blipFill>
          <a:blip r:embed="rId3"/>
          <a:srcRect/>
          <a:stretch>
            <a:fillRect/>
          </a:stretch>
        </p:blipFill>
        <p:spPr bwMode="auto">
          <a:xfrm>
            <a:off x="238125" y="1885950"/>
            <a:ext cx="8647113" cy="2571750"/>
          </a:xfrm>
          <a:prstGeom prst="rect">
            <a:avLst/>
          </a:prstGeom>
          <a:ln>
            <a:headEnd/>
            <a:tailEnd/>
          </a:ln>
        </p:spPr>
        <p:style>
          <a:lnRef idx="2">
            <a:schemeClr val="accent6"/>
          </a:lnRef>
          <a:fillRef idx="1">
            <a:schemeClr val="lt1"/>
          </a:fillRef>
          <a:effectRef idx="0">
            <a:schemeClr val="accent6"/>
          </a:effectRef>
          <a:fontRef idx="minor">
            <a:schemeClr val="dk1"/>
          </a:fontRef>
        </p:style>
      </p:pic>
      <p:pic>
        <p:nvPicPr>
          <p:cNvPr id="2051" name="Picture 3"/>
          <p:cNvPicPr>
            <a:picLocks noChangeAspect="1" noChangeArrowheads="1"/>
          </p:cNvPicPr>
          <p:nvPr/>
        </p:nvPicPr>
        <p:blipFill>
          <a:blip r:embed="rId4"/>
          <a:srcRect r="2436"/>
          <a:stretch>
            <a:fillRect/>
          </a:stretch>
        </p:blipFill>
        <p:spPr bwMode="auto">
          <a:xfrm>
            <a:off x="239713" y="4471988"/>
            <a:ext cx="8650167" cy="447675"/>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超参数调优</a:t>
            </a:r>
          </a:p>
        </p:txBody>
      </p:sp>
      <p:sp>
        <p:nvSpPr>
          <p:cNvPr id="96257" name="Rectangle 1"/>
          <p:cNvSpPr>
            <a:spLocks noChangeArrowheads="1"/>
          </p:cNvSpPr>
          <p:nvPr/>
        </p:nvSpPr>
        <p:spPr bwMode="auto">
          <a:xfrm>
            <a:off x="451821" y="1017534"/>
            <a:ext cx="8112316" cy="183044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模型调参</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sp>
        <p:nvSpPr>
          <p:cNvPr id="9" name="矩形 8"/>
          <p:cNvSpPr/>
          <p:nvPr/>
        </p:nvSpPr>
        <p:spPr>
          <a:xfrm>
            <a:off x="5981701" y="2085886"/>
            <a:ext cx="3086099" cy="1754326"/>
          </a:xfrm>
          <a:prstGeom prst="rect">
            <a:avLst/>
          </a:prstGeom>
          <a:ln>
            <a:solidFill>
              <a:schemeClr val="accent1"/>
            </a:solidFill>
          </a:ln>
        </p:spPr>
        <p:txBody>
          <a:bodyPr wrap="square">
            <a:spAutoFit/>
          </a:bodyPr>
          <a:lstStyle/>
          <a:p>
            <a:r>
              <a:rPr lang="en-US" altLang="zh-CN" dirty="0" smtClean="0">
                <a:latin typeface="微软雅黑 Light" pitchFamily="34" charset="-122"/>
                <a:ea typeface="微软雅黑 Light" pitchFamily="34" charset="-122"/>
              </a:rPr>
              <a:t>{'criterion': '</a:t>
            </a:r>
            <a:r>
              <a:rPr lang="en-US" altLang="zh-CN" dirty="0" err="1" smtClean="0">
                <a:latin typeface="微软雅黑 Light" pitchFamily="34" charset="-122"/>
                <a:ea typeface="微软雅黑 Light" pitchFamily="34" charset="-122"/>
              </a:rPr>
              <a:t>gini</a:t>
            </a:r>
            <a:r>
              <a:rPr lang="en-US" altLang="zh-CN" dirty="0" smtClean="0">
                <a:latin typeface="微软雅黑 Light" pitchFamily="34" charset="-122"/>
                <a:ea typeface="微软雅黑 Light" pitchFamily="34" charset="-122"/>
              </a:rPr>
              <a:t>', </a:t>
            </a:r>
          </a:p>
          <a:p>
            <a:r>
              <a:rPr lang="en-US" altLang="zh-CN" dirty="0" smtClean="0">
                <a:latin typeface="微软雅黑 Light" pitchFamily="34" charset="-122"/>
                <a:ea typeface="微软雅黑 Light" pitchFamily="34" charset="-122"/>
              </a:rPr>
              <a:t>'</a:t>
            </a:r>
            <a:r>
              <a:rPr lang="en-US" altLang="zh-CN" dirty="0" err="1" smtClean="0">
                <a:latin typeface="微软雅黑 Light" pitchFamily="34" charset="-122"/>
                <a:ea typeface="微软雅黑 Light" pitchFamily="34" charset="-122"/>
              </a:rPr>
              <a:t>max_depth</a:t>
            </a:r>
            <a:r>
              <a:rPr lang="en-US" altLang="zh-CN" dirty="0" smtClean="0">
                <a:latin typeface="微软雅黑 Light" pitchFamily="34" charset="-122"/>
                <a:ea typeface="微软雅黑 Light" pitchFamily="34" charset="-122"/>
              </a:rPr>
              <a:t>': 2, </a:t>
            </a:r>
          </a:p>
          <a:p>
            <a:r>
              <a:rPr lang="en-US" altLang="zh-CN" dirty="0" smtClean="0">
                <a:latin typeface="微软雅黑 Light" pitchFamily="34" charset="-122"/>
                <a:ea typeface="微软雅黑 Light" pitchFamily="34" charset="-122"/>
              </a:rPr>
              <a:t>'</a:t>
            </a:r>
            <a:r>
              <a:rPr lang="en-US" altLang="zh-CN" dirty="0" err="1" smtClean="0">
                <a:latin typeface="微软雅黑 Light" pitchFamily="34" charset="-122"/>
                <a:ea typeface="微软雅黑 Light" pitchFamily="34" charset="-122"/>
              </a:rPr>
              <a:t>max_features</a:t>
            </a:r>
            <a:r>
              <a:rPr lang="en-US" altLang="zh-CN" dirty="0" smtClean="0">
                <a:latin typeface="微软雅黑 Light" pitchFamily="34" charset="-122"/>
                <a:ea typeface="微软雅黑 Light" pitchFamily="34" charset="-122"/>
              </a:rPr>
              <a:t>': '</a:t>
            </a:r>
            <a:r>
              <a:rPr lang="en-US" altLang="zh-CN" dirty="0" err="1" smtClean="0">
                <a:latin typeface="微软雅黑 Light" pitchFamily="34" charset="-122"/>
                <a:ea typeface="微软雅黑 Light" pitchFamily="34" charset="-122"/>
              </a:rPr>
              <a:t>sqrt</a:t>
            </a:r>
            <a:r>
              <a:rPr lang="en-US" altLang="zh-CN" dirty="0" smtClean="0">
                <a:latin typeface="微软雅黑 Light" pitchFamily="34" charset="-122"/>
                <a:ea typeface="微软雅黑 Light" pitchFamily="34" charset="-122"/>
              </a:rPr>
              <a:t>', '</a:t>
            </a:r>
            <a:r>
              <a:rPr lang="en-US" altLang="zh-CN" dirty="0" err="1" smtClean="0">
                <a:latin typeface="微软雅黑 Light" pitchFamily="34" charset="-122"/>
                <a:ea typeface="微软雅黑 Light" pitchFamily="34" charset="-122"/>
              </a:rPr>
              <a:t>min_impurity_decrease</a:t>
            </a:r>
            <a:r>
              <a:rPr lang="en-US" altLang="zh-CN" dirty="0" smtClean="0">
                <a:latin typeface="微软雅黑 Light" pitchFamily="34" charset="-122"/>
                <a:ea typeface="微软雅黑 Light" pitchFamily="34" charset="-122"/>
              </a:rPr>
              <a:t>': 0.1, '</a:t>
            </a:r>
            <a:r>
              <a:rPr lang="en-US" altLang="zh-CN" dirty="0" err="1" smtClean="0">
                <a:latin typeface="微软雅黑 Light" pitchFamily="34" charset="-122"/>
                <a:ea typeface="微软雅黑 Light" pitchFamily="34" charset="-122"/>
              </a:rPr>
              <a:t>min_samples_split</a:t>
            </a:r>
            <a:r>
              <a:rPr lang="en-US" altLang="zh-CN" dirty="0" smtClean="0">
                <a:latin typeface="微软雅黑 Light" pitchFamily="34" charset="-122"/>
                <a:ea typeface="微软雅黑 Light" pitchFamily="34" charset="-122"/>
              </a:rPr>
              <a:t>': 2, </a:t>
            </a:r>
          </a:p>
          <a:p>
            <a:r>
              <a:rPr lang="en-US" altLang="zh-CN" dirty="0" smtClean="0">
                <a:latin typeface="微软雅黑 Light" pitchFamily="34" charset="-122"/>
                <a:ea typeface="微软雅黑 Light" pitchFamily="34" charset="-122"/>
              </a:rPr>
              <a:t>'splitter': 'best'}</a:t>
            </a:r>
            <a:endParaRPr lang="zh-CN" altLang="en-US" dirty="0">
              <a:latin typeface="微软雅黑 Light" pitchFamily="34" charset="-122"/>
              <a:ea typeface="微软雅黑 Light" pitchFamily="34" charset="-122"/>
            </a:endParaRPr>
          </a:p>
        </p:txBody>
      </p:sp>
      <p:pic>
        <p:nvPicPr>
          <p:cNvPr id="3074" name="Picture 2"/>
          <p:cNvPicPr>
            <a:picLocks noChangeAspect="1" noChangeArrowheads="1"/>
          </p:cNvPicPr>
          <p:nvPr/>
        </p:nvPicPr>
        <p:blipFill>
          <a:blip r:embed="rId3"/>
          <a:srcRect/>
          <a:stretch>
            <a:fillRect/>
          </a:stretch>
        </p:blipFill>
        <p:spPr bwMode="auto">
          <a:xfrm>
            <a:off x="361950" y="1747838"/>
            <a:ext cx="5562600" cy="3952875"/>
          </a:xfrm>
          <a:prstGeom prst="rect">
            <a:avLst/>
          </a:prstGeom>
          <a:ln>
            <a:headEnd/>
            <a:tailEnd/>
          </a:ln>
        </p:spPr>
        <p:style>
          <a:lnRef idx="2">
            <a:schemeClr val="accent6"/>
          </a:lnRef>
          <a:fillRef idx="1">
            <a:schemeClr val="lt1"/>
          </a:fillRef>
          <a:effectRef idx="0">
            <a:schemeClr val="accent6"/>
          </a:effectRef>
          <a:fontRef idx="minor">
            <a:schemeClr val="dk1"/>
          </a:fontRef>
        </p:style>
      </p:pic>
      <p:sp>
        <p:nvSpPr>
          <p:cNvPr id="10" name="TextBox 9"/>
          <p:cNvSpPr txBox="1"/>
          <p:nvPr/>
        </p:nvSpPr>
        <p:spPr>
          <a:xfrm>
            <a:off x="6219825" y="1695450"/>
            <a:ext cx="1582484" cy="369332"/>
          </a:xfrm>
          <a:prstGeom prst="rect">
            <a:avLst/>
          </a:prstGeom>
          <a:noFill/>
        </p:spPr>
        <p:txBody>
          <a:bodyPr wrap="none" rtlCol="0">
            <a:spAutoFit/>
          </a:bodyPr>
          <a:lstStyle/>
          <a:p>
            <a:r>
              <a:rPr lang="en-US" altLang="zh-CN" b="1" dirty="0" err="1" smtClean="0">
                <a:latin typeface="微软雅黑 Light" pitchFamily="34" charset="-122"/>
                <a:ea typeface="微软雅黑 Light" pitchFamily="34" charset="-122"/>
              </a:rPr>
              <a:t>best_params</a:t>
            </a:r>
            <a:r>
              <a:rPr lang="en-US" altLang="zh-CN" b="1" dirty="0" smtClean="0">
                <a:latin typeface="微软雅黑 Light" pitchFamily="34" charset="-122"/>
                <a:ea typeface="微软雅黑 Light" pitchFamily="34" charset="-122"/>
              </a:rPr>
              <a:t>:</a:t>
            </a:r>
            <a:endParaRPr lang="zh-CN" altLang="en-US" b="1" dirty="0">
              <a:latin typeface="微软雅黑 Light" pitchFamily="34" charset="-122"/>
              <a:ea typeface="微软雅黑 Light" pitchFamily="34" charset="-122"/>
            </a:endParaRPr>
          </a:p>
        </p:txBody>
      </p:sp>
      <p:pic>
        <p:nvPicPr>
          <p:cNvPr id="7170" name="Picture 2"/>
          <p:cNvPicPr>
            <a:picLocks noChangeAspect="1" noChangeArrowheads="1"/>
          </p:cNvPicPr>
          <p:nvPr/>
        </p:nvPicPr>
        <p:blipFill>
          <a:blip r:embed="rId4"/>
          <a:srcRect/>
          <a:stretch>
            <a:fillRect/>
          </a:stretch>
        </p:blipFill>
        <p:spPr bwMode="auto">
          <a:xfrm>
            <a:off x="6910388" y="4067175"/>
            <a:ext cx="1304925" cy="184785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超参数调优</a:t>
            </a:r>
          </a:p>
        </p:txBody>
      </p:sp>
      <p:sp>
        <p:nvSpPr>
          <p:cNvPr id="96257" name="Rectangle 1"/>
          <p:cNvSpPr>
            <a:spLocks noChangeArrowheads="1"/>
          </p:cNvSpPr>
          <p:nvPr/>
        </p:nvSpPr>
        <p:spPr bwMode="auto">
          <a:xfrm>
            <a:off x="451821" y="1017534"/>
            <a:ext cx="8112316" cy="183044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模型调参</a:t>
            </a:r>
            <a:endParaRPr lang="en-US" altLang="zh-CN" sz="2800" b="1" dirty="0" smtClean="0">
              <a:solidFill>
                <a:srgbClr val="C00000"/>
              </a:solidFill>
              <a:latin typeface="微软雅黑" pitchFamily="34" charset="-122"/>
              <a:ea typeface="微软雅黑" pitchFamily="34" charset="-122"/>
              <a:cs typeface="Adobe Gurmukhi" pitchFamily="50" charset="0"/>
            </a:endParaRPr>
          </a:p>
        </p:txBody>
      </p:sp>
      <p:pic>
        <p:nvPicPr>
          <p:cNvPr id="1026" name="Picture 2"/>
          <p:cNvPicPr>
            <a:picLocks noChangeAspect="1" noChangeArrowheads="1"/>
          </p:cNvPicPr>
          <p:nvPr/>
        </p:nvPicPr>
        <p:blipFill>
          <a:blip r:embed="rId3"/>
          <a:srcRect/>
          <a:stretch>
            <a:fillRect/>
          </a:stretch>
        </p:blipFill>
        <p:spPr bwMode="auto">
          <a:xfrm>
            <a:off x="409575" y="175591"/>
            <a:ext cx="8234363" cy="6444284"/>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超参数调优</a:t>
            </a:r>
          </a:p>
        </p:txBody>
      </p:sp>
      <p:sp>
        <p:nvSpPr>
          <p:cNvPr id="96257" name="Rectangle 1"/>
          <p:cNvSpPr>
            <a:spLocks noChangeArrowheads="1"/>
          </p:cNvSpPr>
          <p:nvPr/>
        </p:nvSpPr>
        <p:spPr bwMode="auto">
          <a:xfrm>
            <a:off x="451821" y="1017534"/>
            <a:ext cx="8112316" cy="426884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模型调参</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en-US" altLang="zh-CN" sz="2400" dirty="0" err="1" smtClean="0">
                <a:latin typeface="微软雅黑 Light" pitchFamily="34" charset="-122"/>
                <a:ea typeface="微软雅黑 Light" pitchFamily="34" charset="-122"/>
                <a:cs typeface="宋体" pitchFamily="2" charset="-122"/>
              </a:rPr>
              <a:t>GridSearchCV</a:t>
            </a:r>
            <a:r>
              <a:rPr lang="zh-CN" altLang="en-US" sz="2400" dirty="0" smtClean="0">
                <a:latin typeface="微软雅黑 Light" pitchFamily="34" charset="-122"/>
                <a:ea typeface="微软雅黑 Light" pitchFamily="34" charset="-122"/>
                <a:cs typeface="宋体" pitchFamily="2" charset="-122"/>
              </a:rPr>
              <a:t>方法适合于小数据集，一旦数据量级上去，很难得出结果。</a:t>
            </a:r>
            <a:endParaRPr lang="en-US" altLang="zh-CN" sz="2400" dirty="0" smtClean="0">
              <a:latin typeface="微软雅黑 Light" pitchFamily="34" charset="-122"/>
              <a:ea typeface="微软雅黑 Light"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Light" pitchFamily="34" charset="-122"/>
                <a:ea typeface="微软雅黑 Light" pitchFamily="34" charset="-122"/>
                <a:cs typeface="宋体" pitchFamily="2" charset="-122"/>
              </a:rPr>
              <a:t>数据量比较大时，可以使用一个快速调优的方法</a:t>
            </a:r>
            <a:r>
              <a:rPr lang="en-US" altLang="zh-CN" sz="2400" dirty="0" smtClean="0">
                <a:latin typeface="微软雅黑 Light" pitchFamily="34" charset="-122"/>
                <a:ea typeface="微软雅黑 Light" pitchFamily="34" charset="-122"/>
                <a:cs typeface="宋体" pitchFamily="2" charset="-122"/>
              </a:rPr>
              <a:t>—</a:t>
            </a:r>
            <a:r>
              <a:rPr lang="zh-CN" altLang="en-US" sz="2400" dirty="0" smtClean="0">
                <a:latin typeface="微软雅黑 Light" pitchFamily="34" charset="-122"/>
                <a:ea typeface="微软雅黑 Light" pitchFamily="34" charset="-122"/>
                <a:cs typeface="宋体" pitchFamily="2" charset="-122"/>
              </a:rPr>
              <a:t>坐标下降贪心法：拿当前对模型影响最大的参数调优，直到最优化；再拿下一个影响最大的参数调优，如此下去，直到所有的参数调整完毕。这个方法省时间省算力，但缺点是可能会调到局部最优而不是全局最优。</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39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5.</a:t>
            </a:r>
            <a:r>
              <a:rPr lang="zh-CN" altLang="en-US" sz="2400" b="1" dirty="0" smtClean="0">
                <a:solidFill>
                  <a:schemeClr val="bg1"/>
                </a:solidFill>
                <a:ea typeface="微软雅黑" pitchFamily="34" charset="-122"/>
              </a:rPr>
              <a:t> 超参数调优</a:t>
            </a:r>
          </a:p>
        </p:txBody>
      </p:sp>
      <p:sp>
        <p:nvSpPr>
          <p:cNvPr id="96257" name="Rectangle 1"/>
          <p:cNvSpPr>
            <a:spLocks noChangeArrowheads="1"/>
          </p:cNvSpPr>
          <p:nvPr/>
        </p:nvSpPr>
        <p:spPr bwMode="auto">
          <a:xfrm>
            <a:off x="451821" y="1017534"/>
            <a:ext cx="8112316" cy="1011291"/>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模型调参</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Light" pitchFamily="34" charset="-122"/>
                <a:ea typeface="微软雅黑 Light" pitchFamily="34" charset="-122"/>
                <a:cs typeface="宋体" pitchFamily="2" charset="-122"/>
              </a:rPr>
              <a:t>坐标下降贪心法</a:t>
            </a:r>
          </a:p>
        </p:txBody>
      </p:sp>
      <p:pic>
        <p:nvPicPr>
          <p:cNvPr id="1026" name="Picture 2"/>
          <p:cNvPicPr>
            <a:picLocks noChangeAspect="1" noChangeArrowheads="1"/>
          </p:cNvPicPr>
          <p:nvPr/>
        </p:nvPicPr>
        <p:blipFill>
          <a:blip r:embed="rId3"/>
          <a:srcRect/>
          <a:stretch>
            <a:fillRect/>
          </a:stretch>
        </p:blipFill>
        <p:spPr bwMode="auto">
          <a:xfrm>
            <a:off x="1066799" y="2181225"/>
            <a:ext cx="7141247" cy="3028950"/>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4</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决策树</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根节点：代表整个群体或样本，可以被进一步分为两个或两个以上的同类集合；</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分裂（</a:t>
            </a:r>
            <a:r>
              <a:rPr lang="en-US" altLang="zh-CN" sz="2400" dirty="0" smtClean="0">
                <a:latin typeface="微软雅黑" pitchFamily="34" charset="-122"/>
                <a:ea typeface="微软雅黑" pitchFamily="34" charset="-122"/>
                <a:cs typeface="宋体" pitchFamily="2" charset="-122"/>
              </a:rPr>
              <a:t>Splitting</a:t>
            </a:r>
            <a:r>
              <a:rPr lang="zh-CN" altLang="en-US" sz="2400" dirty="0" smtClean="0">
                <a:latin typeface="微软雅黑" pitchFamily="34" charset="-122"/>
                <a:ea typeface="微软雅黑" pitchFamily="34" charset="-122"/>
                <a:cs typeface="宋体" pitchFamily="2" charset="-122"/>
              </a:rPr>
              <a:t>）：将节点分成两个或两个以上子节点的过程；</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决策节点：当一个子节点分裂成更多的子节点时，它就是决策节点；</a:t>
            </a:r>
          </a:p>
        </p:txBody>
      </p:sp>
      <p:pic>
        <p:nvPicPr>
          <p:cNvPr id="149506" name="Picture 2" descr="Decision Tree Terminology, Root Node, Branch, Splitting, Pruning"/>
          <p:cNvPicPr>
            <a:picLocks noChangeAspect="1" noChangeArrowheads="1"/>
          </p:cNvPicPr>
          <p:nvPr/>
        </p:nvPicPr>
        <p:blipFill>
          <a:blip r:embed="rId3"/>
          <a:srcRect/>
          <a:stretch>
            <a:fillRect/>
          </a:stretch>
        </p:blipFill>
        <p:spPr bwMode="auto">
          <a:xfrm>
            <a:off x="3375025" y="3638550"/>
            <a:ext cx="5638800" cy="3105150"/>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a:grpSpLocks/>
          </p:cNvGrpSpPr>
          <p:nvPr/>
        </p:nvGrpSpPr>
        <p:grpSpPr bwMode="auto">
          <a:xfrm>
            <a:off x="3" y="284166"/>
            <a:ext cx="1692275" cy="530225"/>
            <a:chOff x="0" y="0"/>
            <a:chExt cx="1692275" cy="529772"/>
          </a:xfrm>
          <a:solidFill>
            <a:srgbClr val="C00000"/>
          </a:solidFill>
        </p:grpSpPr>
        <p:sp>
          <p:nvSpPr>
            <p:cNvPr id="87057" name="矩形 16"/>
            <p:cNvSpPr>
              <a:spLocks noChangeArrowheads="1"/>
            </p:cNvSpPr>
            <p:nvPr/>
          </p:nvSpPr>
          <p:spPr bwMode="auto">
            <a:xfrm>
              <a:off x="0" y="0"/>
              <a:ext cx="1511300" cy="529772"/>
            </a:xfrm>
            <a:prstGeom prst="rect">
              <a:avLst/>
            </a:prstGeom>
            <a:grpFill/>
            <a:ln w="9525">
              <a:solidFill>
                <a:srgbClr val="C00000"/>
              </a:solidFill>
              <a:miter lim="800000"/>
              <a:headEnd/>
              <a:tailEnd/>
            </a:ln>
          </p:spPr>
          <p:txBody>
            <a:bodyPr anchor="ctr"/>
            <a:lstStyle/>
            <a:p>
              <a:pPr algn="ctr" eaLnBrk="1" hangingPunct="1">
                <a:defRPr/>
              </a:pPr>
              <a:r>
                <a:rPr lang="zh-CN" altLang="en-US" sz="2400" b="1" dirty="0" smtClean="0">
                  <a:solidFill>
                    <a:schemeClr val="bg1"/>
                  </a:solidFill>
                  <a:latin typeface="Arial" pitchFamily="34" charset="0"/>
                  <a:ea typeface="微软雅黑" pitchFamily="34" charset="-122"/>
                  <a:sym typeface="Arial" pitchFamily="34" charset="0"/>
                </a:rPr>
                <a:t>作业</a:t>
              </a:r>
              <a:endParaRPr lang="zh-CN" altLang="en-US" sz="2400" b="1" dirty="0">
                <a:solidFill>
                  <a:schemeClr val="bg1"/>
                </a:solidFill>
                <a:latin typeface="Arial" pitchFamily="34" charset="0"/>
                <a:ea typeface="微软雅黑" pitchFamily="34" charset="-122"/>
                <a:sym typeface="Arial" pitchFamily="34" charset="0"/>
              </a:endParaRPr>
            </a:p>
          </p:txBody>
        </p:sp>
        <p:sp>
          <p:nvSpPr>
            <p:cNvPr id="87058" name="矩形 17"/>
            <p:cNvSpPr>
              <a:spLocks noChangeArrowheads="1"/>
            </p:cNvSpPr>
            <p:nvPr/>
          </p:nvSpPr>
          <p:spPr bwMode="auto">
            <a:xfrm>
              <a:off x="1577975" y="0"/>
              <a:ext cx="114300" cy="529772"/>
            </a:xfrm>
            <a:prstGeom prst="rect">
              <a:avLst/>
            </a:prstGeom>
            <a:grpFill/>
            <a:ln w="9525">
              <a:solidFill>
                <a:srgbClr val="C00000"/>
              </a:solidFill>
              <a:miter lim="800000"/>
              <a:headEnd/>
              <a:tailEnd/>
            </a:ln>
          </p:spPr>
          <p:txBody>
            <a:bodyPr anchor="ctr"/>
            <a:lstStyle/>
            <a:p>
              <a:pPr algn="ctr" eaLnBrk="1" hangingPunct="1">
                <a:defRPr/>
              </a:pPr>
              <a:endParaRPr lang="zh-CN" altLang="en-US" sz="2400" b="1" dirty="0">
                <a:solidFill>
                  <a:schemeClr val="bg1"/>
                </a:solidFill>
                <a:latin typeface="Arial" pitchFamily="34" charset="0"/>
                <a:ea typeface="微软雅黑" pitchFamily="34" charset="-122"/>
                <a:sym typeface="Arial" pitchFamily="34" charset="0"/>
              </a:endParaRPr>
            </a:p>
          </p:txBody>
        </p:sp>
      </p:grpSp>
      <p:sp>
        <p:nvSpPr>
          <p:cNvPr id="57347" name="Rectangle 8"/>
          <p:cNvSpPr>
            <a:spLocks noChangeArrowheads="1"/>
          </p:cNvSpPr>
          <p:nvPr/>
        </p:nvSpPr>
        <p:spPr bwMode="auto">
          <a:xfrm>
            <a:off x="2" y="-11255"/>
            <a:ext cx="184712" cy="369322"/>
          </a:xfrm>
          <a:prstGeom prst="rect">
            <a:avLst/>
          </a:prstGeom>
          <a:noFill/>
          <a:ln w="9525">
            <a:noFill/>
            <a:miter lim="800000"/>
            <a:headEnd/>
            <a:tailEnd/>
          </a:ln>
        </p:spPr>
        <p:txBody>
          <a:bodyPr wrap="none" lIns="91431" tIns="45715" rIns="91431" bIns="45715" anchor="ctr">
            <a:spAutoFit/>
          </a:bodyPr>
          <a:lstStyle/>
          <a:p>
            <a:pPr eaLnBrk="1" hangingPunct="1"/>
            <a:endParaRPr lang="zh-CN" altLang="en-US"/>
          </a:p>
        </p:txBody>
      </p:sp>
      <p:cxnSp>
        <p:nvCxnSpPr>
          <p:cNvPr id="57348"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57351" name="矩形 6"/>
          <p:cNvSpPr>
            <a:spLocks noChangeArrowheads="1"/>
          </p:cNvSpPr>
          <p:nvPr/>
        </p:nvSpPr>
        <p:spPr bwMode="auto">
          <a:xfrm>
            <a:off x="8610600" y="6043615"/>
            <a:ext cx="533400" cy="530225"/>
          </a:xfrm>
          <a:prstGeom prst="rect">
            <a:avLst/>
          </a:prstGeom>
          <a:solidFill>
            <a:srgbClr val="C00000"/>
          </a:solidFill>
          <a:ln w="9525">
            <a:noFill/>
            <a:miter lim="800000"/>
            <a:headEnd/>
            <a:tailEnd/>
          </a:ln>
        </p:spPr>
        <p:txBody>
          <a:bodyPr lIns="91431" tIns="45715" rIns="91431" bIns="45715" anchor="ctr"/>
          <a:lstStyle/>
          <a:p>
            <a:pPr algn="ctr" eaLnBrk="1" hangingPunct="1"/>
            <a:fld id="{87F45A92-0E95-43DB-BE32-526ED5B93D38}" type="slidenum">
              <a:rPr lang="en-US" altLang="zh-CN" sz="2400" b="1">
                <a:solidFill>
                  <a:schemeClr val="bg1"/>
                </a:solidFill>
                <a:ea typeface="微软雅黑" pitchFamily="34" charset="-122"/>
                <a:sym typeface="Arial" charset="0"/>
              </a:rPr>
              <a:pPr algn="ctr" eaLnBrk="1" hangingPunct="1"/>
              <a:t>40</a:t>
            </a:fld>
            <a:endParaRPr lang="zh-CN" altLang="en-US" sz="2400" b="1" dirty="0">
              <a:solidFill>
                <a:schemeClr val="bg1"/>
              </a:solidFill>
              <a:ea typeface="微软雅黑" pitchFamily="34" charset="-122"/>
              <a:sym typeface="Arial" charset="0"/>
            </a:endParaRPr>
          </a:p>
        </p:txBody>
      </p:sp>
      <p:sp>
        <p:nvSpPr>
          <p:cNvPr id="10" name="矩形 14"/>
          <p:cNvSpPr>
            <a:spLocks noChangeArrowheads="1"/>
          </p:cNvSpPr>
          <p:nvPr/>
        </p:nvSpPr>
        <p:spPr bwMode="auto">
          <a:xfrm>
            <a:off x="905406" y="1274580"/>
            <a:ext cx="7307415" cy="2308314"/>
          </a:xfrm>
          <a:prstGeom prst="rect">
            <a:avLst/>
          </a:prstGeom>
          <a:solidFill>
            <a:schemeClr val="bg1"/>
          </a:solidFill>
          <a:ln w="9525">
            <a:noFill/>
            <a:miter lim="800000"/>
            <a:headEnd/>
            <a:tailEnd/>
          </a:ln>
        </p:spPr>
        <p:txBody>
          <a:bodyPr wrap="square" lIns="91431" tIns="45715" rIns="91431" bIns="45715">
            <a:spAutoFit/>
          </a:bodyPr>
          <a:lstStyle/>
          <a:p>
            <a:pPr eaLnBrk="1" hangingPunct="1">
              <a:lnSpc>
                <a:spcPct val="120000"/>
              </a:lnSpc>
            </a:pPr>
            <a:r>
              <a:rPr lang="zh-CN" altLang="en-US" sz="2400" b="1" dirty="0" smtClean="0">
                <a:latin typeface="微软雅黑" pitchFamily="34" charset="-122"/>
                <a:ea typeface="微软雅黑" pitchFamily="34" charset="-122"/>
              </a:rPr>
              <a:t>乳腺癌分类预测</a:t>
            </a:r>
            <a:endParaRPr lang="en-US" altLang="zh-CN" sz="2400" b="1" dirty="0" smtClean="0">
              <a:latin typeface="微软雅黑" pitchFamily="34" charset="-122"/>
              <a:ea typeface="微软雅黑" pitchFamily="34" charset="-122"/>
            </a:endParaRPr>
          </a:p>
          <a:p>
            <a:pPr eaLnBrk="1" hangingPunct="1">
              <a:lnSpc>
                <a:spcPct val="120000"/>
              </a:lnSpc>
              <a:buFont typeface="Arial" pitchFamily="34" charset="0"/>
              <a:buChar char="•"/>
            </a:pPr>
            <a:r>
              <a:rPr lang="zh-CN" altLang="en-US" sz="2400" dirty="0" smtClean="0">
                <a:latin typeface="微软雅黑" pitchFamily="34" charset="-122"/>
                <a:ea typeface="微软雅黑" pitchFamily="34" charset="-122"/>
              </a:rPr>
              <a:t> 威斯康辛州记录的数据集：</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569</a:t>
            </a:r>
            <a:r>
              <a:rPr lang="zh-CN" altLang="en-US" sz="2400" dirty="0" smtClean="0">
                <a:latin typeface="微软雅黑" pitchFamily="34" charset="-122"/>
                <a:ea typeface="微软雅黑" pitchFamily="34" charset="-122"/>
              </a:rPr>
              <a:t>个病人的乳腺癌诊断记录</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目标：恶性</a:t>
            </a:r>
            <a:r>
              <a:rPr lang="en-US" altLang="zh-CN" sz="2400" dirty="0" smtClean="0">
                <a:latin typeface="微软雅黑" pitchFamily="34" charset="-122"/>
                <a:ea typeface="微软雅黑" pitchFamily="34" charset="-122"/>
              </a:rPr>
              <a:t>/</a:t>
            </a:r>
            <a:r>
              <a:rPr lang="zh-CN" altLang="en-US" sz="2400" dirty="0" smtClean="0">
                <a:latin typeface="微软雅黑" pitchFamily="34" charset="-122"/>
                <a:ea typeface="微软雅黑" pitchFamily="34" charset="-122"/>
              </a:rPr>
              <a:t>良性（</a:t>
            </a:r>
            <a:r>
              <a:rPr lang="en-US" altLang="zh-CN" sz="2400" dirty="0" smtClean="0">
                <a:latin typeface="微软雅黑" pitchFamily="34" charset="-122"/>
                <a:ea typeface="微软雅黑" pitchFamily="34" charset="-122"/>
              </a:rPr>
              <a:t>1/0</a:t>
            </a:r>
            <a:r>
              <a:rPr lang="zh-CN" altLang="en-US" sz="2400" dirty="0" smtClean="0">
                <a:latin typeface="微软雅黑" pitchFamily="34" charset="-122"/>
                <a:ea typeface="微软雅黑" pitchFamily="34" charset="-122"/>
              </a:rPr>
              <a:t>）类别型数据</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特征：</a:t>
            </a:r>
            <a:r>
              <a:rPr lang="en-US" altLang="zh-CN" sz="2400" dirty="0" smtClean="0">
                <a:latin typeface="微软雅黑" pitchFamily="34" charset="-122"/>
                <a:ea typeface="微软雅黑" pitchFamily="34" charset="-122"/>
              </a:rPr>
              <a:t>30</a:t>
            </a:r>
            <a:r>
              <a:rPr lang="zh-CN" altLang="en-US" sz="2400" dirty="0" smtClean="0">
                <a:latin typeface="微软雅黑" pitchFamily="34" charset="-122"/>
                <a:ea typeface="微软雅黑" pitchFamily="34" charset="-122"/>
              </a:rPr>
              <a:t>个维度的生理指标数据</a:t>
            </a:r>
            <a:endParaRPr lang="en-US" altLang="zh-CN" sz="2400" dirty="0" smtClean="0">
              <a:latin typeface="微软雅黑" pitchFamily="34" charset="-122"/>
              <a:ea typeface="微软雅黑" pitchFamily="34" charset="-122"/>
            </a:endParaRPr>
          </a:p>
        </p:txBody>
      </p:sp>
      <p:pic>
        <p:nvPicPr>
          <p:cNvPr id="1027" name="Picture 3"/>
          <p:cNvPicPr>
            <a:picLocks noChangeAspect="1" noChangeArrowheads="1"/>
          </p:cNvPicPr>
          <p:nvPr/>
        </p:nvPicPr>
        <p:blipFill>
          <a:blip r:embed="rId2"/>
          <a:srcRect/>
          <a:stretch>
            <a:fillRect/>
          </a:stretch>
        </p:blipFill>
        <p:spPr bwMode="auto">
          <a:xfrm>
            <a:off x="2315795" y="3920757"/>
            <a:ext cx="4164136" cy="882441"/>
          </a:xfrm>
          <a:prstGeom prst="rect">
            <a:avLst/>
          </a:prstGeom>
          <a:ln>
            <a:headEnd/>
            <a:tailEnd/>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a:grpSpLocks/>
          </p:cNvGrpSpPr>
          <p:nvPr/>
        </p:nvGrpSpPr>
        <p:grpSpPr bwMode="auto">
          <a:xfrm>
            <a:off x="3" y="284166"/>
            <a:ext cx="1692275" cy="530225"/>
            <a:chOff x="0" y="0"/>
            <a:chExt cx="1692275" cy="529772"/>
          </a:xfrm>
          <a:solidFill>
            <a:srgbClr val="C00000"/>
          </a:solidFill>
        </p:grpSpPr>
        <p:sp>
          <p:nvSpPr>
            <p:cNvPr id="87057" name="矩形 16"/>
            <p:cNvSpPr>
              <a:spLocks noChangeArrowheads="1"/>
            </p:cNvSpPr>
            <p:nvPr/>
          </p:nvSpPr>
          <p:spPr bwMode="auto">
            <a:xfrm>
              <a:off x="0" y="0"/>
              <a:ext cx="1511300" cy="529772"/>
            </a:xfrm>
            <a:prstGeom prst="rect">
              <a:avLst/>
            </a:prstGeom>
            <a:grpFill/>
            <a:ln w="9525">
              <a:solidFill>
                <a:srgbClr val="C00000"/>
              </a:solidFill>
              <a:miter lim="800000"/>
              <a:headEnd/>
              <a:tailEnd/>
            </a:ln>
          </p:spPr>
          <p:txBody>
            <a:bodyPr anchor="ctr"/>
            <a:lstStyle/>
            <a:p>
              <a:pPr algn="ctr" eaLnBrk="1" hangingPunct="1">
                <a:defRPr/>
              </a:pPr>
              <a:r>
                <a:rPr lang="zh-CN" altLang="en-US" sz="2400" b="1" dirty="0" smtClean="0">
                  <a:solidFill>
                    <a:schemeClr val="bg1"/>
                  </a:solidFill>
                  <a:latin typeface="Arial" pitchFamily="34" charset="0"/>
                  <a:ea typeface="微软雅黑" pitchFamily="34" charset="-122"/>
                  <a:sym typeface="Arial" pitchFamily="34" charset="0"/>
                </a:rPr>
                <a:t>作业</a:t>
              </a:r>
              <a:endParaRPr lang="zh-CN" altLang="en-US" sz="2400" b="1" dirty="0">
                <a:solidFill>
                  <a:schemeClr val="bg1"/>
                </a:solidFill>
                <a:latin typeface="Arial" pitchFamily="34" charset="0"/>
                <a:ea typeface="微软雅黑" pitchFamily="34" charset="-122"/>
                <a:sym typeface="Arial" pitchFamily="34" charset="0"/>
              </a:endParaRPr>
            </a:p>
          </p:txBody>
        </p:sp>
        <p:sp>
          <p:nvSpPr>
            <p:cNvPr id="87058" name="矩形 17"/>
            <p:cNvSpPr>
              <a:spLocks noChangeArrowheads="1"/>
            </p:cNvSpPr>
            <p:nvPr/>
          </p:nvSpPr>
          <p:spPr bwMode="auto">
            <a:xfrm>
              <a:off x="1577975" y="0"/>
              <a:ext cx="114300" cy="529772"/>
            </a:xfrm>
            <a:prstGeom prst="rect">
              <a:avLst/>
            </a:prstGeom>
            <a:grpFill/>
            <a:ln w="9525">
              <a:solidFill>
                <a:srgbClr val="C00000"/>
              </a:solidFill>
              <a:miter lim="800000"/>
              <a:headEnd/>
              <a:tailEnd/>
            </a:ln>
          </p:spPr>
          <p:txBody>
            <a:bodyPr anchor="ctr"/>
            <a:lstStyle/>
            <a:p>
              <a:pPr algn="ctr" eaLnBrk="1" hangingPunct="1">
                <a:defRPr/>
              </a:pPr>
              <a:endParaRPr lang="zh-CN" altLang="en-US" sz="2400" b="1" dirty="0">
                <a:solidFill>
                  <a:schemeClr val="bg1"/>
                </a:solidFill>
                <a:latin typeface="Arial" pitchFamily="34" charset="0"/>
                <a:ea typeface="微软雅黑" pitchFamily="34" charset="-122"/>
                <a:sym typeface="Arial" pitchFamily="34" charset="0"/>
              </a:endParaRPr>
            </a:p>
          </p:txBody>
        </p:sp>
      </p:grpSp>
      <p:sp>
        <p:nvSpPr>
          <p:cNvPr id="57347" name="Rectangle 8"/>
          <p:cNvSpPr>
            <a:spLocks noChangeArrowheads="1"/>
          </p:cNvSpPr>
          <p:nvPr/>
        </p:nvSpPr>
        <p:spPr bwMode="auto">
          <a:xfrm>
            <a:off x="2" y="-11255"/>
            <a:ext cx="184712" cy="369322"/>
          </a:xfrm>
          <a:prstGeom prst="rect">
            <a:avLst/>
          </a:prstGeom>
          <a:noFill/>
          <a:ln w="9525">
            <a:noFill/>
            <a:miter lim="800000"/>
            <a:headEnd/>
            <a:tailEnd/>
          </a:ln>
        </p:spPr>
        <p:txBody>
          <a:bodyPr wrap="none" lIns="91431" tIns="45715" rIns="91431" bIns="45715" anchor="ctr">
            <a:spAutoFit/>
          </a:bodyPr>
          <a:lstStyle/>
          <a:p>
            <a:pPr eaLnBrk="1" hangingPunct="1"/>
            <a:endParaRPr lang="zh-CN" altLang="en-US"/>
          </a:p>
        </p:txBody>
      </p:sp>
      <p:cxnSp>
        <p:nvCxnSpPr>
          <p:cNvPr id="57348"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57351" name="矩形 6"/>
          <p:cNvSpPr>
            <a:spLocks noChangeArrowheads="1"/>
          </p:cNvSpPr>
          <p:nvPr/>
        </p:nvSpPr>
        <p:spPr bwMode="auto">
          <a:xfrm>
            <a:off x="8610600" y="6043615"/>
            <a:ext cx="533400" cy="530225"/>
          </a:xfrm>
          <a:prstGeom prst="rect">
            <a:avLst/>
          </a:prstGeom>
          <a:solidFill>
            <a:srgbClr val="C00000"/>
          </a:solidFill>
          <a:ln w="9525">
            <a:noFill/>
            <a:miter lim="800000"/>
            <a:headEnd/>
            <a:tailEnd/>
          </a:ln>
        </p:spPr>
        <p:txBody>
          <a:bodyPr lIns="91431" tIns="45715" rIns="91431" bIns="45715" anchor="ctr"/>
          <a:lstStyle/>
          <a:p>
            <a:pPr algn="ctr" eaLnBrk="1" hangingPunct="1"/>
            <a:fld id="{87F45A92-0E95-43DB-BE32-526ED5B93D38}" type="slidenum">
              <a:rPr lang="en-US" altLang="zh-CN" sz="2400" b="1">
                <a:solidFill>
                  <a:schemeClr val="bg1"/>
                </a:solidFill>
                <a:ea typeface="微软雅黑" pitchFamily="34" charset="-122"/>
                <a:sym typeface="Arial" charset="0"/>
              </a:rPr>
              <a:pPr algn="ctr" eaLnBrk="1" hangingPunct="1"/>
              <a:t>41</a:t>
            </a:fld>
            <a:endParaRPr lang="zh-CN" altLang="en-US" sz="2400" b="1" dirty="0">
              <a:solidFill>
                <a:schemeClr val="bg1"/>
              </a:solidFill>
              <a:ea typeface="微软雅黑" pitchFamily="34" charset="-122"/>
              <a:sym typeface="Arial" charset="0"/>
            </a:endParaRPr>
          </a:p>
        </p:txBody>
      </p:sp>
      <p:sp>
        <p:nvSpPr>
          <p:cNvPr id="10" name="矩形 14"/>
          <p:cNvSpPr>
            <a:spLocks noChangeArrowheads="1"/>
          </p:cNvSpPr>
          <p:nvPr/>
        </p:nvSpPr>
        <p:spPr bwMode="auto">
          <a:xfrm>
            <a:off x="905406" y="1274580"/>
            <a:ext cx="7307415" cy="1865116"/>
          </a:xfrm>
          <a:prstGeom prst="rect">
            <a:avLst/>
          </a:prstGeom>
          <a:solidFill>
            <a:schemeClr val="bg1"/>
          </a:solidFill>
          <a:ln w="9525">
            <a:noFill/>
            <a:miter lim="800000"/>
            <a:headEnd/>
            <a:tailEnd/>
          </a:ln>
        </p:spPr>
        <p:txBody>
          <a:bodyPr wrap="square" lIns="91431" tIns="45715" rIns="91431" bIns="45715">
            <a:spAutoFit/>
          </a:bodyPr>
          <a:lstStyle/>
          <a:p>
            <a:pPr eaLnBrk="1" hangingPunct="1">
              <a:lnSpc>
                <a:spcPct val="120000"/>
              </a:lnSpc>
            </a:pPr>
            <a:r>
              <a:rPr lang="zh-CN" altLang="en-US" sz="2400" b="1" dirty="0" smtClean="0">
                <a:latin typeface="微软雅黑" pitchFamily="34" charset="-122"/>
                <a:ea typeface="微软雅黑" pitchFamily="34" charset="-122"/>
              </a:rPr>
              <a:t>乳腺癌分类预测</a:t>
            </a:r>
            <a:endParaRPr lang="en-US" altLang="zh-CN" sz="2400" b="1" dirty="0" smtClean="0">
              <a:latin typeface="微软雅黑" pitchFamily="34" charset="-122"/>
              <a:ea typeface="微软雅黑" pitchFamily="34" charset="-122"/>
            </a:endParaRPr>
          </a:p>
          <a:p>
            <a:pPr eaLnBrk="1" hangingPunct="1">
              <a:lnSpc>
                <a:spcPct val="120000"/>
              </a:lnSpc>
              <a:buFont typeface="Arial" pitchFamily="34" charset="0"/>
              <a:buChar char="•"/>
            </a:pPr>
            <a:r>
              <a:rPr lang="zh-CN" altLang="en-US" sz="2400" dirty="0" smtClean="0">
                <a:latin typeface="微软雅黑" pitchFamily="34" charset="-122"/>
                <a:ea typeface="微软雅黑" pitchFamily="34" charset="-122"/>
              </a:rPr>
              <a:t> 使用决策树模型</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使用网格搜索优化模型</a:t>
            </a:r>
            <a:endParaRPr lang="en-US" altLang="zh-CN" sz="2400" dirty="0" smtClean="0">
              <a:latin typeface="微软雅黑" pitchFamily="34" charset="-122"/>
              <a:ea typeface="微软雅黑" pitchFamily="34" charset="-122"/>
            </a:endParaRPr>
          </a:p>
          <a:p>
            <a:pPr eaLnBrk="1" hangingPunct="1">
              <a:lnSpc>
                <a:spcPct val="120000"/>
              </a:lnSpc>
              <a:buFont typeface="Arial" pitchFamily="34" charset="0"/>
              <a:buChar char="•"/>
            </a:pPr>
            <a:r>
              <a:rPr lang="en-US" altLang="zh-CN" sz="2400" dirty="0" smtClean="0">
                <a:latin typeface="微软雅黑" pitchFamily="34" charset="-122"/>
                <a:ea typeface="微软雅黑" pitchFamily="34" charset="-122"/>
              </a:rPr>
              <a:t> </a:t>
            </a:r>
            <a:r>
              <a:rPr lang="zh-CN" altLang="en-US" sz="2400" dirty="0" smtClean="0">
                <a:latin typeface="微软雅黑" pitchFamily="34" charset="-122"/>
                <a:ea typeface="微软雅黑" pitchFamily="34" charset="-122"/>
              </a:rPr>
              <a:t>找出乳腺癌的</a:t>
            </a:r>
            <a:r>
              <a:rPr lang="en-US" altLang="zh-CN" sz="2400" dirty="0" smtClean="0">
                <a:latin typeface="微软雅黑" pitchFamily="34" charset="-122"/>
                <a:ea typeface="微软雅黑" pitchFamily="34" charset="-122"/>
              </a:rPr>
              <a:t>5</a:t>
            </a:r>
            <a:r>
              <a:rPr lang="zh-CN" altLang="en-US" sz="2400" dirty="0" smtClean="0">
                <a:latin typeface="微软雅黑" pitchFamily="34" charset="-122"/>
                <a:ea typeface="微软雅黑" pitchFamily="34" charset="-122"/>
              </a:rPr>
              <a:t>个最重要指标</a:t>
            </a:r>
            <a:endParaRPr lang="en-US" altLang="zh-CN" sz="2400" dirty="0" smtClean="0">
              <a:latin typeface="微软雅黑" pitchFamily="34" charset="-122"/>
              <a:ea typeface="微软雅黑" pitchFamily="34" charset="-122"/>
            </a:endParaRPr>
          </a:p>
        </p:txBody>
      </p:sp>
      <p:pic>
        <p:nvPicPr>
          <p:cNvPr id="1028" name="Picture 4"/>
          <p:cNvPicPr>
            <a:picLocks noChangeAspect="1" noChangeArrowheads="1"/>
          </p:cNvPicPr>
          <p:nvPr/>
        </p:nvPicPr>
        <p:blipFill>
          <a:blip r:embed="rId2"/>
          <a:srcRect/>
          <a:stretch>
            <a:fillRect/>
          </a:stretch>
        </p:blipFill>
        <p:spPr bwMode="auto">
          <a:xfrm>
            <a:off x="1033093" y="3250222"/>
            <a:ext cx="6510304" cy="2121877"/>
          </a:xfrm>
          <a:prstGeom prst="rect">
            <a:avLst/>
          </a:prstGeom>
          <a:noFill/>
          <a:ln w="9525">
            <a:solidFill>
              <a:schemeClr val="accent6"/>
            </a:solidFill>
            <a:miter lim="800000"/>
            <a:headEnd/>
            <a:tailEnd/>
          </a:ln>
          <a:effectLst/>
        </p:spPr>
      </p:pic>
      <p:pic>
        <p:nvPicPr>
          <p:cNvPr id="1030" name="Picture 6" descr="399f063e863474b2ba026cbf4d994616afc.png"/>
          <p:cNvPicPr>
            <a:picLocks noChangeAspect="1" noChangeArrowheads="1"/>
          </p:cNvPicPr>
          <p:nvPr/>
        </p:nvPicPr>
        <p:blipFill>
          <a:blip r:embed="rId3"/>
          <a:srcRect/>
          <a:stretch>
            <a:fillRect/>
          </a:stretch>
        </p:blipFill>
        <p:spPr bwMode="auto">
          <a:xfrm>
            <a:off x="2570606" y="3446584"/>
            <a:ext cx="6184981" cy="3208459"/>
          </a:xfrm>
          <a:prstGeom prst="rect">
            <a:avLst/>
          </a:prstGeom>
          <a:noFill/>
          <a:ln>
            <a:solidFill>
              <a:schemeClr val="accent6"/>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5</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决策树</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叶子（终端）节点：不能再进行分裂的节点被称为叶子（终端）节点；</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剪枝：当我们删除决策节点的子节点时，这一过程被称为剪枝；</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分支</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子树：整棵树的子部分被称为分支或子树；</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149506" name="Picture 2" descr="Decision Tree Terminology, Root Node, Branch, Splitting, Pruning"/>
          <p:cNvPicPr>
            <a:picLocks noChangeAspect="1" noChangeArrowheads="1"/>
          </p:cNvPicPr>
          <p:nvPr/>
        </p:nvPicPr>
        <p:blipFill>
          <a:blip r:embed="rId3"/>
          <a:srcRect/>
          <a:stretch>
            <a:fillRect/>
          </a:stretch>
        </p:blipFill>
        <p:spPr bwMode="auto">
          <a:xfrm>
            <a:off x="3375025" y="3638550"/>
            <a:ext cx="5638800" cy="310515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6</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决策树</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决策树类型</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分类变量决策树（分类树）：当决策树的目标变量是类别时（输出的是样本的类标），它就是分类（离散）变量决策树。</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连续变量决策树（回归树）：当决策树的目标变量是一系列的连续的变量时（输出的是一个实数），它就是连续变量决策树。</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pic>
        <p:nvPicPr>
          <p:cNvPr id="8" name="Picture 2"/>
          <p:cNvPicPr>
            <a:picLocks noChangeAspect="1" noChangeArrowheads="1"/>
          </p:cNvPicPr>
          <p:nvPr/>
        </p:nvPicPr>
        <p:blipFill>
          <a:blip r:embed="rId3"/>
          <a:srcRect/>
          <a:stretch>
            <a:fillRect/>
          </a:stretch>
        </p:blipFill>
        <p:spPr bwMode="auto">
          <a:xfrm>
            <a:off x="4429125" y="3890963"/>
            <a:ext cx="4095750" cy="2714625"/>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7</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决策树</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假设我们有一个包含</a:t>
            </a:r>
            <a:r>
              <a:rPr lang="en-US" altLang="zh-CN" sz="2400" dirty="0" smtClean="0">
                <a:latin typeface="微软雅黑" pitchFamily="34" charset="-122"/>
                <a:ea typeface="微软雅黑" pitchFamily="34" charset="-122"/>
                <a:cs typeface="宋体" pitchFamily="2" charset="-122"/>
              </a:rPr>
              <a:t>30</a:t>
            </a:r>
            <a:r>
              <a:rPr lang="zh-CN" altLang="en-US" sz="2400" dirty="0" smtClean="0">
                <a:latin typeface="微软雅黑" pitchFamily="34" charset="-122"/>
                <a:ea typeface="微软雅黑" pitchFamily="34" charset="-122"/>
                <a:cs typeface="宋体" pitchFamily="2" charset="-122"/>
              </a:rPr>
              <a:t>名学生的样本，其中有</a:t>
            </a:r>
            <a:r>
              <a:rPr lang="en-US" altLang="zh-CN" sz="2400" dirty="0" smtClean="0">
                <a:latin typeface="微软雅黑" pitchFamily="34" charset="-122"/>
                <a:ea typeface="微软雅黑" pitchFamily="34" charset="-122"/>
                <a:cs typeface="宋体" pitchFamily="2" charset="-122"/>
              </a:rPr>
              <a:t>15</a:t>
            </a:r>
            <a:r>
              <a:rPr lang="zh-CN" altLang="en-US" sz="2400" dirty="0" smtClean="0">
                <a:latin typeface="微软雅黑" pitchFamily="34" charset="-122"/>
                <a:ea typeface="微软雅黑" pitchFamily="34" charset="-122"/>
                <a:cs typeface="宋体" pitchFamily="2" charset="-122"/>
              </a:rPr>
              <a:t>人会在闲暇时间玩板球，已知学生的</a:t>
            </a:r>
            <a:r>
              <a:rPr lang="en-US" altLang="zh-CN" sz="2400" dirty="0" smtClean="0">
                <a:latin typeface="微软雅黑" pitchFamily="34" charset="-122"/>
                <a:ea typeface="微软雅黑" pitchFamily="34" charset="-122"/>
                <a:cs typeface="宋体" pitchFamily="2" charset="-122"/>
              </a:rPr>
              <a:t>3</a:t>
            </a:r>
            <a:r>
              <a:rPr lang="zh-CN" altLang="en-US" sz="2400" dirty="0" smtClean="0">
                <a:latin typeface="微软雅黑" pitchFamily="34" charset="-122"/>
                <a:ea typeface="微软雅黑" pitchFamily="34" charset="-122"/>
                <a:cs typeface="宋体" pitchFamily="2" charset="-122"/>
              </a:rPr>
              <a:t>个属性变量：性别（男</a:t>
            </a:r>
            <a:r>
              <a:rPr lang="en-US" altLang="zh-CN" sz="2400" dirty="0" smtClean="0">
                <a:latin typeface="微软雅黑" pitchFamily="34" charset="-122"/>
                <a:ea typeface="微软雅黑" pitchFamily="34" charset="-122"/>
                <a:cs typeface="宋体" pitchFamily="2" charset="-122"/>
              </a:rPr>
              <a:t>/</a:t>
            </a:r>
            <a:r>
              <a:rPr lang="zh-CN" altLang="en-US" sz="2400" dirty="0" smtClean="0">
                <a:latin typeface="微软雅黑" pitchFamily="34" charset="-122"/>
                <a:ea typeface="微软雅黑" pitchFamily="34" charset="-122"/>
                <a:cs typeface="宋体" pitchFamily="2" charset="-122"/>
              </a:rPr>
              <a:t>女）、班级（</a:t>
            </a:r>
            <a:r>
              <a:rPr lang="en-US" altLang="zh-CN" sz="2400" dirty="0" smtClean="0">
                <a:latin typeface="微软雅黑" pitchFamily="34" charset="-122"/>
                <a:ea typeface="微软雅黑" pitchFamily="34" charset="-122"/>
                <a:cs typeface="宋体" pitchFamily="2" charset="-122"/>
              </a:rPr>
              <a:t>4</a:t>
            </a:r>
            <a:r>
              <a:rPr lang="zh-CN" altLang="en-US" sz="2400" dirty="0" smtClean="0">
                <a:latin typeface="微软雅黑" pitchFamily="34" charset="-122"/>
                <a:ea typeface="微软雅黑" pitchFamily="34" charset="-122"/>
                <a:cs typeface="宋体" pitchFamily="2" charset="-122"/>
              </a:rPr>
              <a:t>班</a:t>
            </a:r>
            <a:r>
              <a:rPr lang="en-US" altLang="zh-CN" sz="2400" dirty="0" smtClean="0">
                <a:latin typeface="微软雅黑" pitchFamily="34" charset="-122"/>
                <a:ea typeface="微软雅黑" pitchFamily="34" charset="-122"/>
                <a:cs typeface="宋体" pitchFamily="2" charset="-122"/>
              </a:rPr>
              <a:t>/5</a:t>
            </a:r>
            <a:r>
              <a:rPr lang="zh-CN" altLang="en-US" sz="2400" dirty="0" smtClean="0">
                <a:latin typeface="微软雅黑" pitchFamily="34" charset="-122"/>
                <a:ea typeface="微软雅黑" pitchFamily="34" charset="-122"/>
                <a:cs typeface="宋体" pitchFamily="2" charset="-122"/>
              </a:rPr>
              <a:t>班）和身高（</a:t>
            </a:r>
            <a:r>
              <a:rPr lang="en-US" altLang="zh-CN" sz="2400" dirty="0" smtClean="0">
                <a:latin typeface="微软雅黑" pitchFamily="34" charset="-122"/>
                <a:ea typeface="微软雅黑" pitchFamily="34" charset="-122"/>
                <a:cs typeface="宋体" pitchFamily="2" charset="-122"/>
              </a:rPr>
              <a:t>5-6</a:t>
            </a:r>
            <a:r>
              <a:rPr lang="zh-CN" altLang="en-US" sz="2400" dirty="0" smtClean="0">
                <a:latin typeface="微软雅黑" pitchFamily="34" charset="-122"/>
                <a:ea typeface="微软雅黑" pitchFamily="34" charset="-122"/>
                <a:cs typeface="宋体" pitchFamily="2" charset="-122"/>
              </a:rPr>
              <a:t>英尺）。</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创建一个模型来预测谁会在休息时间打板球。基于三个输入变量的三棵简单的树。</a:t>
            </a:r>
            <a:endParaRPr lang="en-US" altLang="zh-CN" sz="2400" dirty="0" smtClean="0">
              <a:latin typeface="微软雅黑" pitchFamily="34" charset="-122"/>
              <a:ea typeface="微软雅黑" pitchFamily="34" charset="-122"/>
              <a:cs typeface="宋体" pitchFamily="2" charset="-122"/>
            </a:endParaRPr>
          </a:p>
        </p:txBody>
      </p:sp>
      <p:pic>
        <p:nvPicPr>
          <p:cNvPr id="147458" name="Picture 2"/>
          <p:cNvPicPr>
            <a:picLocks noChangeAspect="1" noChangeArrowheads="1"/>
          </p:cNvPicPr>
          <p:nvPr/>
        </p:nvPicPr>
        <p:blipFill>
          <a:blip r:embed="rId3"/>
          <a:srcRect/>
          <a:stretch>
            <a:fillRect/>
          </a:stretch>
        </p:blipFill>
        <p:spPr bwMode="auto">
          <a:xfrm>
            <a:off x="371475" y="3605213"/>
            <a:ext cx="4095750" cy="2714625"/>
          </a:xfrm>
          <a:prstGeom prst="rect">
            <a:avLst/>
          </a:prstGeom>
          <a:noFill/>
          <a:ln w="9525">
            <a:solidFill>
              <a:srgbClr val="FF0000"/>
            </a:solidFill>
            <a:miter lim="800000"/>
            <a:headEnd/>
            <a:tailEnd/>
          </a:ln>
          <a:effectLst/>
        </p:spPr>
      </p:pic>
      <p:pic>
        <p:nvPicPr>
          <p:cNvPr id="147459" name="Picture 3"/>
          <p:cNvPicPr>
            <a:picLocks noChangeAspect="1" noChangeArrowheads="1"/>
          </p:cNvPicPr>
          <p:nvPr/>
        </p:nvPicPr>
        <p:blipFill>
          <a:blip r:embed="rId4"/>
          <a:srcRect/>
          <a:stretch>
            <a:fillRect/>
          </a:stretch>
        </p:blipFill>
        <p:spPr bwMode="auto">
          <a:xfrm>
            <a:off x="4786313" y="3609975"/>
            <a:ext cx="3552825" cy="2724150"/>
          </a:xfrm>
          <a:prstGeom prst="rect">
            <a:avLst/>
          </a:prstGeom>
          <a:noFill/>
          <a:ln w="9525">
            <a:solidFill>
              <a:srgbClr val="FF0000"/>
            </a:solidFill>
            <a:miter lim="800000"/>
            <a:headEnd/>
            <a:tailEnd/>
          </a:ln>
          <a:effectLst/>
        </p:spPr>
      </p:pic>
      <p:pic>
        <p:nvPicPr>
          <p:cNvPr id="147460" name="Picture 4"/>
          <p:cNvPicPr>
            <a:picLocks noChangeAspect="1" noChangeArrowheads="1"/>
          </p:cNvPicPr>
          <p:nvPr/>
        </p:nvPicPr>
        <p:blipFill>
          <a:blip r:embed="rId5"/>
          <a:srcRect/>
          <a:stretch>
            <a:fillRect/>
          </a:stretch>
        </p:blipFill>
        <p:spPr bwMode="auto">
          <a:xfrm>
            <a:off x="2714625" y="3914775"/>
            <a:ext cx="3619500" cy="2743200"/>
          </a:xfrm>
          <a:prstGeom prst="rect">
            <a:avLst/>
          </a:prstGeom>
          <a:noFill/>
          <a:ln w="9525">
            <a:solidFill>
              <a:srgbClr val="FF0000"/>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8</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分裂算法</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在创建决策树过程中，要确定先对哪个特征进行分裂。决策树的分裂过程决定了模型预测的准确性。</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决策树的分裂涉及多种算法，它们会判断如何将一个节点分成两个或多个子节点。</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决策树分类中常用的分裂选择算法：</a:t>
            </a:r>
            <a:endParaRPr lang="en-US" altLang="zh-CN" sz="2400" dirty="0" smtClean="0">
              <a:latin typeface="微软雅黑" pitchFamily="34" charset="-122"/>
              <a:ea typeface="微软雅黑" pitchFamily="34" charset="-122"/>
              <a:cs typeface="宋体" pitchFamily="2" charset="-122"/>
            </a:endParaRPr>
          </a:p>
          <a:p>
            <a:pPr marL="914400" lvl="1" indent="-457200" eaLnBrk="1" hangingPunct="1">
              <a:buFont typeface="Arial" pitchFamily="34" charset="0"/>
              <a:buChar char="•"/>
            </a:pPr>
            <a:r>
              <a:rPr lang="en-US" altLang="zh-CN" sz="2400" dirty="0" err="1" smtClean="0">
                <a:latin typeface="微软雅黑" pitchFamily="34" charset="-122"/>
                <a:ea typeface="微软雅黑" pitchFamily="34" charset="-122"/>
                <a:cs typeface="宋体" pitchFamily="2" charset="-122"/>
              </a:rPr>
              <a:t>gini</a:t>
            </a:r>
            <a:r>
              <a:rPr lang="zh-CN" altLang="en-US" sz="2400" dirty="0" smtClean="0">
                <a:latin typeface="微软雅黑" pitchFamily="34" charset="-122"/>
                <a:ea typeface="微软雅黑" pitchFamily="34" charset="-122"/>
                <a:cs typeface="宋体" pitchFamily="2" charset="-122"/>
              </a:rPr>
              <a:t>：代表基尼系数；</a:t>
            </a:r>
            <a:endParaRPr lang="en-US" altLang="zh-CN" sz="2400" dirty="0" smtClean="0">
              <a:latin typeface="微软雅黑" pitchFamily="34" charset="-122"/>
              <a:ea typeface="微软雅黑" pitchFamily="34" charset="-122"/>
              <a:cs typeface="宋体" pitchFamily="2" charset="-122"/>
            </a:endParaRPr>
          </a:p>
          <a:p>
            <a:pPr marL="914400" lvl="1" indent="-457200" eaLnBrk="1" hangingPunct="1">
              <a:buFont typeface="Arial" pitchFamily="34" charset="0"/>
              <a:buChar char="•"/>
            </a:pPr>
            <a:r>
              <a:rPr lang="en-US" altLang="zh-CN" sz="2400" dirty="0" smtClean="0">
                <a:latin typeface="微软雅黑" pitchFamily="34" charset="-122"/>
                <a:ea typeface="微软雅黑" pitchFamily="34" charset="-122"/>
                <a:cs typeface="宋体" pitchFamily="2" charset="-122"/>
              </a:rPr>
              <a:t>entropy</a:t>
            </a:r>
            <a:r>
              <a:rPr lang="zh-CN" altLang="en-US" sz="2400" dirty="0" smtClean="0">
                <a:latin typeface="微软雅黑" pitchFamily="34" charset="-122"/>
                <a:ea typeface="微软雅黑" pitchFamily="34" charset="-122"/>
                <a:cs typeface="宋体" pitchFamily="2" charset="-122"/>
              </a:rPr>
              <a:t>：代表信息增益。</a:t>
            </a: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矩形 6"/>
          <p:cNvSpPr>
            <a:spLocks noChangeArrowheads="1"/>
          </p:cNvSpPr>
          <p:nvPr/>
        </p:nvSpPr>
        <p:spPr bwMode="auto">
          <a:xfrm>
            <a:off x="8610600" y="6043614"/>
            <a:ext cx="533400" cy="530225"/>
          </a:xfrm>
          <a:prstGeom prst="rect">
            <a:avLst/>
          </a:prstGeom>
          <a:solidFill>
            <a:srgbClr val="C00000"/>
          </a:solidFill>
          <a:ln w="9525">
            <a:noFill/>
            <a:miter lim="800000"/>
            <a:headEnd/>
            <a:tailEnd/>
          </a:ln>
        </p:spPr>
        <p:txBody>
          <a:bodyPr anchor="ctr"/>
          <a:lstStyle/>
          <a:p>
            <a:pPr algn="ctr" eaLnBrk="1" hangingPunct="1"/>
            <a:fld id="{4AF249E3-3954-46C1-825F-105B66C8BEB8}" type="slidenum">
              <a:rPr lang="en-US" altLang="zh-CN" sz="2400" b="1">
                <a:solidFill>
                  <a:schemeClr val="bg1"/>
                </a:solidFill>
                <a:ea typeface="微软雅黑" pitchFamily="34" charset="-122"/>
                <a:sym typeface="Arial" charset="0"/>
              </a:rPr>
              <a:pPr algn="ctr" eaLnBrk="1" hangingPunct="1"/>
              <a:t>9</a:t>
            </a:fld>
            <a:endParaRPr lang="zh-CN" altLang="en-US" sz="2400" b="1">
              <a:solidFill>
                <a:schemeClr val="bg1"/>
              </a:solidFill>
              <a:ea typeface="微软雅黑" pitchFamily="34" charset="-122"/>
              <a:sym typeface="Arial" charset="0"/>
            </a:endParaRPr>
          </a:p>
        </p:txBody>
      </p:sp>
      <p:cxnSp>
        <p:nvCxnSpPr>
          <p:cNvPr id="38915" name="直接连接符 13"/>
          <p:cNvCxnSpPr>
            <a:cxnSpLocks noChangeShapeType="1"/>
          </p:cNvCxnSpPr>
          <p:nvPr/>
        </p:nvCxnSpPr>
        <p:spPr bwMode="auto">
          <a:xfrm>
            <a:off x="0" y="814388"/>
            <a:ext cx="9144000" cy="0"/>
          </a:xfrm>
          <a:prstGeom prst="line">
            <a:avLst/>
          </a:prstGeom>
          <a:noFill/>
          <a:ln w="25400">
            <a:solidFill>
              <a:srgbClr val="C00000"/>
            </a:solidFill>
            <a:round/>
            <a:headEnd/>
            <a:tailEnd/>
          </a:ln>
        </p:spPr>
      </p:cxnSp>
      <p:sp>
        <p:nvSpPr>
          <p:cNvPr id="38921" name="矩形 17"/>
          <p:cNvSpPr>
            <a:spLocks noChangeArrowheads="1"/>
          </p:cNvSpPr>
          <p:nvPr/>
        </p:nvSpPr>
        <p:spPr bwMode="auto">
          <a:xfrm>
            <a:off x="4525963" y="284165"/>
            <a:ext cx="114300" cy="530225"/>
          </a:xfrm>
          <a:prstGeom prst="rect">
            <a:avLst/>
          </a:prstGeom>
          <a:solidFill>
            <a:srgbClr val="C00000"/>
          </a:solidFill>
          <a:ln w="9525">
            <a:noFill/>
            <a:miter lim="800000"/>
            <a:headEnd/>
            <a:tailEnd/>
          </a:ln>
        </p:spPr>
        <p:txBody>
          <a:bodyPr anchor="ctr"/>
          <a:lstStyle/>
          <a:p>
            <a:pPr algn="ctr" eaLnBrk="1" hangingPunct="1"/>
            <a:endParaRPr lang="zh-CN" altLang="en-US" sz="2400" b="1">
              <a:solidFill>
                <a:schemeClr val="bg1"/>
              </a:solidFill>
              <a:ea typeface="微软雅黑" pitchFamily="34" charset="-122"/>
              <a:sym typeface="Arial" charset="0"/>
            </a:endParaRPr>
          </a:p>
        </p:txBody>
      </p:sp>
      <p:sp>
        <p:nvSpPr>
          <p:cNvPr id="38922" name="矩形 16"/>
          <p:cNvSpPr>
            <a:spLocks noChangeArrowheads="1"/>
          </p:cNvSpPr>
          <p:nvPr/>
        </p:nvSpPr>
        <p:spPr bwMode="auto">
          <a:xfrm>
            <a:off x="0" y="284165"/>
            <a:ext cx="4451350" cy="530225"/>
          </a:xfrm>
          <a:prstGeom prst="rect">
            <a:avLst/>
          </a:prstGeom>
          <a:solidFill>
            <a:srgbClr val="C00000"/>
          </a:solidFill>
          <a:ln w="9525">
            <a:noFill/>
            <a:miter lim="800000"/>
            <a:headEnd/>
            <a:tailEnd/>
          </a:ln>
        </p:spPr>
        <p:txBody>
          <a:bodyPr anchor="ctr"/>
          <a:lstStyle/>
          <a:p>
            <a:pPr eaLnBrk="1" hangingPunct="1"/>
            <a:r>
              <a:rPr lang="en-US" altLang="zh-CN" sz="2400" b="1" dirty="0" smtClean="0">
                <a:solidFill>
                  <a:schemeClr val="bg1"/>
                </a:solidFill>
                <a:ea typeface="微软雅黑" pitchFamily="34" charset="-122"/>
              </a:rPr>
              <a:t>1.</a:t>
            </a:r>
            <a:r>
              <a:rPr lang="zh-CN" altLang="en-US" sz="2400" b="1" dirty="0" smtClean="0">
                <a:solidFill>
                  <a:schemeClr val="bg1"/>
                </a:solidFill>
                <a:ea typeface="微软雅黑" pitchFamily="34" charset="-122"/>
              </a:rPr>
              <a:t> 决策树原理</a:t>
            </a:r>
          </a:p>
        </p:txBody>
      </p:sp>
      <p:sp>
        <p:nvSpPr>
          <p:cNvPr id="96257" name="Rectangle 1"/>
          <p:cNvSpPr>
            <a:spLocks noChangeArrowheads="1"/>
          </p:cNvSpPr>
          <p:nvPr/>
        </p:nvSpPr>
        <p:spPr bwMode="auto">
          <a:xfrm>
            <a:off x="451821" y="1017534"/>
            <a:ext cx="8112316" cy="5072158"/>
          </a:xfrm>
          <a:prstGeom prst="rect">
            <a:avLst/>
          </a:prstGeom>
          <a:solidFill>
            <a:srgbClr val="FFFFFF"/>
          </a:solidFill>
          <a:ln w="9525">
            <a:noFill/>
            <a:miter lim="800000"/>
            <a:headEnd/>
            <a:tailEnd/>
          </a:ln>
          <a:effectLst/>
        </p:spPr>
        <p:txBody>
          <a:bodyPr vert="horz" wrap="square" lIns="0" tIns="0" rIns="0" bIns="0" numCol="1" anchor="t" anchorCtr="0" compatLnSpc="1">
            <a:prstTxWarp prst="textNoShape">
              <a:avLst/>
            </a:prstTxWarp>
            <a:noAutofit/>
          </a:bodyPr>
          <a:lstStyle/>
          <a:p>
            <a:pPr lvl="0">
              <a:lnSpc>
                <a:spcPct val="120000"/>
              </a:lnSpc>
            </a:pPr>
            <a:r>
              <a:rPr lang="zh-CN" altLang="en-US" sz="2800" b="1" dirty="0" smtClean="0">
                <a:solidFill>
                  <a:srgbClr val="C00000"/>
                </a:solidFill>
                <a:latin typeface="微软雅黑" pitchFamily="34" charset="-122"/>
                <a:ea typeface="微软雅黑" pitchFamily="34" charset="-122"/>
                <a:cs typeface="Adobe Gurmukhi" pitchFamily="50" charset="0"/>
              </a:rPr>
              <a:t>基尼系数</a:t>
            </a:r>
            <a:endParaRPr lang="en-US" altLang="zh-CN" sz="2800" b="1" dirty="0" smtClean="0">
              <a:solidFill>
                <a:srgbClr val="C00000"/>
              </a:solidFill>
              <a:latin typeface="微软雅黑" pitchFamily="34" charset="-122"/>
              <a:ea typeface="微软雅黑" pitchFamily="34" charset="-122"/>
              <a:cs typeface="Adobe Gurmukhi" pitchFamily="50" charset="0"/>
            </a:endParaRPr>
          </a:p>
          <a:p>
            <a:pPr marL="457200" indent="-457200" eaLnBrk="1" hangingPunct="1"/>
            <a:r>
              <a:rPr lang="zh-CN" altLang="en-US" sz="2400" dirty="0" smtClean="0">
                <a:latin typeface="微软雅黑" pitchFamily="34" charset="-122"/>
                <a:ea typeface="微软雅黑" pitchFamily="34" charset="-122"/>
                <a:cs typeface="宋体" pitchFamily="2" charset="-122"/>
              </a:rPr>
              <a:t>基尼系数（</a:t>
            </a:r>
            <a:r>
              <a:rPr lang="en-US" altLang="zh-CN" sz="2400" dirty="0" err="1" smtClean="0">
                <a:latin typeface="微软雅黑" pitchFamily="34" charset="-122"/>
                <a:ea typeface="微软雅黑" pitchFamily="34" charset="-122"/>
                <a:cs typeface="宋体" pitchFamily="2" charset="-122"/>
              </a:rPr>
              <a:t>Gini</a:t>
            </a:r>
            <a:r>
              <a:rPr lang="en-US" altLang="zh-CN" sz="2400" dirty="0" smtClean="0">
                <a:latin typeface="微软雅黑" pitchFamily="34" charset="-122"/>
                <a:ea typeface="微软雅黑" pitchFamily="34" charset="-122"/>
                <a:cs typeface="宋体" pitchFamily="2" charset="-122"/>
              </a:rPr>
              <a:t> Index</a:t>
            </a:r>
            <a:r>
              <a:rPr lang="zh-CN" altLang="en-US" sz="2400" dirty="0" smtClean="0">
                <a:latin typeface="微软雅黑" pitchFamily="34" charset="-122"/>
                <a:ea typeface="微软雅黑" pitchFamily="34" charset="-122"/>
                <a:cs typeface="宋体" pitchFamily="2" charset="-122"/>
              </a:rPr>
              <a:t>）</a:t>
            </a: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基尼系数是一个统计学概念。在决策树中，它表示模型的不纯度。</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基尼系数越小，不纯度越低，特征值越多。</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基尼系数值越高，纯度（同质化水平）越高。</a:t>
            </a:r>
            <a:endParaRPr lang="en-US" altLang="zh-CN" sz="2400" dirty="0" smtClean="0">
              <a:latin typeface="微软雅黑" pitchFamily="34" charset="-122"/>
              <a:ea typeface="微软雅黑" pitchFamily="34" charset="-122"/>
              <a:cs typeface="宋体" pitchFamily="2" charset="-122"/>
            </a:endParaRPr>
          </a:p>
          <a:p>
            <a:pPr marL="457200" indent="-457200" eaLnBrk="1" hangingPunct="1">
              <a:buFont typeface="Arial" pitchFamily="34" charset="0"/>
              <a:buChar char="•"/>
            </a:pPr>
            <a:r>
              <a:rPr lang="zh-CN" altLang="en-US" sz="2400" dirty="0" smtClean="0">
                <a:latin typeface="微软雅黑" pitchFamily="34" charset="-122"/>
                <a:ea typeface="微软雅黑" pitchFamily="34" charset="-122"/>
                <a:cs typeface="宋体" pitchFamily="2" charset="-122"/>
              </a:rPr>
              <a:t>基尼系数适用于分类目标变量：“</a:t>
            </a:r>
            <a:r>
              <a:rPr lang="en-US" altLang="zh-CN" sz="2400" dirty="0" smtClean="0">
                <a:latin typeface="微软雅黑" pitchFamily="34" charset="-122"/>
                <a:ea typeface="微软雅黑" pitchFamily="34" charset="-122"/>
                <a:cs typeface="宋体" pitchFamily="2" charset="-122"/>
              </a:rPr>
              <a:t>Success” </a:t>
            </a:r>
            <a:r>
              <a:rPr lang="zh-CN" altLang="en-US" sz="2400" dirty="0" smtClean="0">
                <a:latin typeface="微软雅黑" pitchFamily="34" charset="-122"/>
                <a:ea typeface="微软雅黑" pitchFamily="34" charset="-122"/>
                <a:cs typeface="宋体" pitchFamily="2" charset="-122"/>
              </a:rPr>
              <a:t>和“</a:t>
            </a:r>
            <a:r>
              <a:rPr lang="en-US" altLang="zh-CN" sz="2400" dirty="0" smtClean="0">
                <a:latin typeface="微软雅黑" pitchFamily="34" charset="-122"/>
                <a:ea typeface="微软雅黑" pitchFamily="34" charset="-122"/>
                <a:cs typeface="宋体" pitchFamily="2" charset="-122"/>
              </a:rPr>
              <a:t>Failure”</a:t>
            </a:r>
            <a:r>
              <a:rPr lang="zh-CN" altLang="en-US" sz="2400" dirty="0" smtClean="0">
                <a:latin typeface="微软雅黑" pitchFamily="34" charset="-122"/>
                <a:ea typeface="微软雅黑" pitchFamily="34" charset="-122"/>
                <a:cs typeface="宋体" pitchFamily="2" charset="-122"/>
              </a:rPr>
              <a:t>；它只执行二元分裂（二叉树）。</a:t>
            </a:r>
          </a:p>
          <a:p>
            <a:pPr marL="457200" indent="-457200" eaLnBrk="1" hangingPunct="1">
              <a:buFont typeface="Arial" pitchFamily="34" charset="0"/>
              <a:buChar char="•"/>
            </a:pPr>
            <a:endParaRPr lang="en-US" altLang="zh-CN" sz="2400" dirty="0" smtClean="0">
              <a:latin typeface="微软雅黑" pitchFamily="34" charset="-122"/>
              <a:ea typeface="微软雅黑" pitchFamily="34" charset="-122"/>
              <a:cs typeface="宋体"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7"/>
</p:tagLst>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空白设计模板">
  <a:themeElements>
    <a:clrScheme name="空白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fontScheme name="空白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空白设计模板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白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白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白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白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白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白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白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白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白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白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白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12432</TotalTime>
  <Pages>0</Pages>
  <Words>2308</Words>
  <Characters>0</Characters>
  <Application>Microsoft Office PowerPoint</Application>
  <DocSecurity>0</DocSecurity>
  <PresentationFormat>全屏显示(4:3)</PresentationFormat>
  <Lines>0</Lines>
  <Paragraphs>300</Paragraphs>
  <Slides>41</Slides>
  <Notes>39</Notes>
  <HiddenSlides>0</HiddenSlides>
  <MMClips>0</MMClips>
  <ScaleCrop>false</ScaleCrop>
  <HeadingPairs>
    <vt:vector size="4" baseType="variant">
      <vt:variant>
        <vt:lpstr>主题</vt:lpstr>
      </vt:variant>
      <vt:variant>
        <vt:i4>6</vt:i4>
      </vt:variant>
      <vt:variant>
        <vt:lpstr>幻灯片标题</vt:lpstr>
      </vt:variant>
      <vt:variant>
        <vt:i4>41</vt:i4>
      </vt:variant>
    </vt:vector>
  </HeadingPairs>
  <TitlesOfParts>
    <vt:vector size="47" baseType="lpstr">
      <vt:lpstr>1_Office 主题</vt:lpstr>
      <vt:lpstr>2_Office 主题</vt:lpstr>
      <vt:lpstr>3_Office 主题</vt:lpstr>
      <vt:lpstr>空白设计模板</vt:lpstr>
      <vt:lpstr>回顾</vt: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vector>
  </TitlesOfParts>
  <Company>1</Company>
  <LinksUpToDate>false</LinksUpToDate>
  <CharactersWithSpaces>0</CharactersWithSpaces>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DY</dc:creator>
  <cp:lastModifiedBy>PanLi</cp:lastModifiedBy>
  <cp:revision>2191</cp:revision>
  <dcterms:created xsi:type="dcterms:W3CDTF">2014-11-08T02:42:27Z</dcterms:created>
  <dcterms:modified xsi:type="dcterms:W3CDTF">2021-03-31T01:03:17Z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2052-9.1.0.4993</vt:lpwstr>
  </property>
</Properties>
</file>