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  <p:sldMasterId id="2147488639" r:id="rId5"/>
    <p:sldMasterId id="2147489135" r:id="rId6"/>
  </p:sldMasterIdLst>
  <p:notesMasterIdLst>
    <p:notesMasterId r:id="rId43"/>
  </p:notesMasterIdLst>
  <p:sldIdLst>
    <p:sldId id="256" r:id="rId7"/>
    <p:sldId id="257" r:id="rId8"/>
    <p:sldId id="645" r:id="rId9"/>
    <p:sldId id="646" r:id="rId10"/>
    <p:sldId id="647" r:id="rId11"/>
    <p:sldId id="648" r:id="rId12"/>
    <p:sldId id="649" r:id="rId13"/>
    <p:sldId id="650" r:id="rId14"/>
    <p:sldId id="681" r:id="rId15"/>
    <p:sldId id="652" r:id="rId16"/>
    <p:sldId id="674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1" r:id="rId25"/>
    <p:sldId id="663" r:id="rId26"/>
    <p:sldId id="664" r:id="rId27"/>
    <p:sldId id="662" r:id="rId28"/>
    <p:sldId id="665" r:id="rId29"/>
    <p:sldId id="666" r:id="rId30"/>
    <p:sldId id="669" r:id="rId31"/>
    <p:sldId id="640" r:id="rId32"/>
    <p:sldId id="670" r:id="rId33"/>
    <p:sldId id="672" r:id="rId34"/>
    <p:sldId id="682" r:id="rId35"/>
    <p:sldId id="673" r:id="rId36"/>
    <p:sldId id="683" r:id="rId37"/>
    <p:sldId id="675" r:id="rId38"/>
    <p:sldId id="676" r:id="rId39"/>
    <p:sldId id="678" r:id="rId40"/>
    <p:sldId id="679" r:id="rId41"/>
    <p:sldId id="447" r:id="rId42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FF"/>
    <a:srgbClr val="3333FF"/>
    <a:srgbClr val="CCFFFF"/>
    <a:srgbClr val="FF0000"/>
    <a:srgbClr val="CCFFCC"/>
    <a:srgbClr val="93968F"/>
    <a:srgbClr val="0066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00" autoAdjust="0"/>
    <p:restoredTop sz="72542" autoAdjust="0"/>
  </p:normalViewPr>
  <p:slideViewPr>
    <p:cSldViewPr snapToGrid="0">
      <p:cViewPr varScale="1">
        <p:scale>
          <a:sx n="87" d="100"/>
          <a:sy n="87" d="100"/>
        </p:scale>
        <p:origin x="-1334" y="-82"/>
      </p:cViewPr>
      <p:guideLst>
        <p:guide orient="horz" pos="2163"/>
        <p:guide orient="horz" pos="347"/>
        <p:guide orient="horz" pos="3703"/>
        <p:guide orient="horz" pos="572"/>
        <p:guide pos="2889"/>
        <p:guide pos="272"/>
        <p:guide pos="5488"/>
        <p:guide pos="3833"/>
        <p:guide pos="4173"/>
        <p:guide pos="15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1FB087-42C0-4CA1-8978-C94C7665E0C6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AB9C04-1943-4A91-ABDC-AB8727608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尊敬的各位评委，在座的各位老师，大家上午好！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今天我给大家带来的课程是材料固体力学，与大家分享的内容是“这就是应力”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F8F14E-5215-4B40-924A-D085910D1C2B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准备分</a:t>
            </a:r>
            <a:r>
              <a:rPr lang="en-US" altLang="zh-CN" smtClean="0"/>
              <a:t>4</a:t>
            </a:r>
            <a:r>
              <a:rPr lang="zh-CN" altLang="en-US" smtClean="0"/>
              <a:t>个部分给大家进述：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首先引入一些与生活相关的固体力学事物，它们一定会受到外力作用，第二部分我们将给出外力的定义。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有了外力，那么事物内部的相互作用会怎样？紧接着，我们将引入应力的概念及其它的定义。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最后将给出应力的知识框架及课程展望。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847428-0C6F-47E6-AE78-83EA1125BEC4}" type="slidenum">
              <a:rPr lang="zh-CN" altLang="en-US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6B1FD-4946-4D7C-B59D-8B401F1DC0CF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1ABB-839D-4FC3-912D-D1284F47B3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13EEA-0876-4E20-B7A0-D3C891F90CF8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0623-DC9F-4C04-83B1-562187DE4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87D8B-3229-4B08-9973-22603568D90A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CE9E-5646-4A51-A2F5-F51B8DF66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F492-DB1A-4774-A5D8-6767575B6AD9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9622-2387-432D-A6CE-71AFD957E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10F-3CB8-4626-83FD-5CF857A41230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B982-F846-49BE-9306-B06B0FBC3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569E-E1AA-4D3C-A9AC-0A6F97BA2374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38D7-0FA1-455C-B1DD-2441B2EB93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5F25-8CE1-4C44-80DB-729418BB0B39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E306-3251-411E-81D5-56FEA8421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8A65-B7B6-4D2B-B1A0-ED700CDE4F0C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7BB-5A70-43FD-B838-87BF6E609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3732-0594-4B0C-8883-244116BAB19F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734C9-8466-4126-ABB6-6337DD1AA5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8ACA-DD88-4F7D-9412-F9E6FE62DE2A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927B1-F324-4BCB-B134-B53C17C16E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40ED-C5E6-494E-A08D-5213C22A31A4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16E9-D3A0-4D81-8994-7294FE9B4B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42B0-B623-4820-A2DE-8F5123D6A4AC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61282-A610-4F39-AA36-C54B135EE5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E9F5-7280-4634-BD4D-7B32A3D51976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39CE6-587F-4265-A759-95B95AB494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66EE-9267-4B56-899B-571C4F8028E5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83D04-3046-4DAF-A949-F831D9ABC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CD17-46ED-4A5C-B3D4-DF0F974E1682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6427-F93F-49A3-A0AD-B55C95D506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0C06-DAEC-4125-8EED-B0D5E854E707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F2B-26B7-45EC-99CD-6FE87FFCE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2974-98A5-4AD6-A8BC-C50B1F389F8A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311-A83E-42B2-BD89-62783586F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41E6-ADCA-48BA-B41E-D5EC707EB1DB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381A-59B6-42D0-91B6-1511B94041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F602-68A3-4804-BEE0-F0BFFEAF0AAC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9B87-CD73-41D1-8E15-EF4068C947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0A538-15A6-4FD6-8D52-7F81E05067D6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AD397-8809-4058-9F25-781819A2C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E534-722B-4269-9038-EA7756F56B87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5238-D225-44F6-AF07-FDA8110E8B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BE40-70D2-4936-AA72-4BED6BA28101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1A51-5895-4EE1-9503-7B0FF9310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FEB16-0921-4B8F-8351-D63C9D700602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69C5-82D2-4F73-A1EB-A855B589C5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0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AF43-2260-4333-8A37-F4DF280B9764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B6BD-CAA6-4DF6-BBCD-B1F4EE3E2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901A-51C7-4B69-964E-9FD1B9509768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302E-7C76-4D30-B7E8-66510BC42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8D01-1C06-422A-BF0C-366321C6CE0D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6776-5F70-409A-A29B-14649897D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E33E-037B-4CE1-B6E5-EDF7996CB15C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103D7-9864-4222-8769-989821C38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4315-64C1-47A4-BC78-4C93933D309C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64-219B-48F5-AE5D-903C00C1FE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896E8-12B3-4E07-837B-708A6BDAB539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EF578-1A1F-4684-9222-EA49FB8F3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0406-9302-4A83-A668-FE3EF04CF57F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DB947-2F4A-45CF-9124-BD557A43F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A34C-E733-4DA9-831A-007934AFF009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B3F38-26DB-43B2-84D4-FCC80464A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0525-EB87-4C9A-A153-7406913EEF2A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6E85-5EFC-4D72-9EE8-2FEAA1DD5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7486-AE49-43F6-A5CB-6DFF7DBE2262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2FAC-4762-4FB4-9A67-671708A73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38E2-8949-4DD0-B935-E2865AADDB92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DF6F-C5A9-4FCD-B31F-AD7679DBC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B96B5-9C6C-4093-ACFC-06CCAE787C9B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417-4960-46C4-A7A0-C3A0B5E1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92C4-082C-4A9A-A79B-5B1261F5F540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17EC-1BBE-4E78-8B4E-8F3EC7200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513D-70C0-4167-B88C-A3C555992ED8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5C2C-32F9-4D36-812B-5FAE06541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04F18-6BBB-4586-88B5-05B3F1F2DCC7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9AD12-8F23-49FA-90FC-49688F923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114C-CB88-4BA7-959B-724165E54263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C36C-CAAF-4E21-AA67-958FAA9F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11FF24-E9E9-460A-AA04-F0CB194D14D1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B7AF7E3-1262-4CB5-AB23-8F73DE8C1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23" r:id="rId1"/>
    <p:sldLayoutId id="2147491924" r:id="rId2"/>
    <p:sldLayoutId id="2147491925" r:id="rId3"/>
    <p:sldLayoutId id="2147491926" r:id="rId4"/>
    <p:sldLayoutId id="2147491927" r:id="rId5"/>
    <p:sldLayoutId id="2147491928" r:id="rId6"/>
    <p:sldLayoutId id="2147491929" r:id="rId7"/>
    <p:sldLayoutId id="2147491930" r:id="rId8"/>
    <p:sldLayoutId id="2147491931" r:id="rId9"/>
    <p:sldLayoutId id="2147491932" r:id="rId10"/>
    <p:sldLayoutId id="214749193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56" r:id="rId1"/>
    <p:sldLayoutId id="2147491957" r:id="rId2"/>
    <p:sldLayoutId id="2147491958" r:id="rId3"/>
    <p:sldLayoutId id="2147491959" r:id="rId4"/>
    <p:sldLayoutId id="2147491960" r:id="rId5"/>
    <p:sldLayoutId id="2147491961" r:id="rId6"/>
    <p:sldLayoutId id="2147491962" r:id="rId7"/>
    <p:sldLayoutId id="2147491963" r:id="rId8"/>
    <p:sldLayoutId id="2147491964" r:id="rId9"/>
    <p:sldLayoutId id="2147491965" r:id="rId10"/>
    <p:sldLayoutId id="21474919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67" r:id="rId1"/>
    <p:sldLayoutId id="2147491968" r:id="rId2"/>
    <p:sldLayoutId id="2147491969" r:id="rId3"/>
    <p:sldLayoutId id="2147491970" r:id="rId4"/>
    <p:sldLayoutId id="2147491971" r:id="rId5"/>
    <p:sldLayoutId id="2147491972" r:id="rId6"/>
    <p:sldLayoutId id="2147491973" r:id="rId7"/>
    <p:sldLayoutId id="2147491974" r:id="rId8"/>
    <p:sldLayoutId id="2147491975" r:id="rId9"/>
    <p:sldLayoutId id="2147491976" r:id="rId10"/>
    <p:sldLayoutId id="21474919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1A8910-94D5-48D3-8991-F943756E4719}" type="datetimeFigureOut">
              <a:rPr lang="zh-CN" altLang="en-US"/>
              <a:pPr>
                <a:defRPr/>
              </a:pPr>
              <a:t>2021/4/7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0E5CE1-C6A6-4002-AB60-C4ADD0E40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34" r:id="rId1"/>
    <p:sldLayoutId id="2147491935" r:id="rId2"/>
    <p:sldLayoutId id="2147491936" r:id="rId3"/>
    <p:sldLayoutId id="2147491937" r:id="rId4"/>
    <p:sldLayoutId id="2147491938" r:id="rId5"/>
    <p:sldLayoutId id="2147491939" r:id="rId6"/>
    <p:sldLayoutId id="2147491940" r:id="rId7"/>
    <p:sldLayoutId id="2147491941" r:id="rId8"/>
    <p:sldLayoutId id="2147491942" r:id="rId9"/>
    <p:sldLayoutId id="2147491943" r:id="rId10"/>
    <p:sldLayoutId id="21474919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4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9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052586B-CF5E-4BFF-91EE-6771735DAE69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7" y="6459539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9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596E41-3792-44E3-92D4-8F06BE758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78" r:id="rId1"/>
    <p:sldLayoutId id="2147491979" r:id="rId2"/>
    <p:sldLayoutId id="2147491980" r:id="rId3"/>
    <p:sldLayoutId id="2147491981" r:id="rId4"/>
    <p:sldLayoutId id="2147491982" r:id="rId5"/>
    <p:sldLayoutId id="2147491983" r:id="rId6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B162BD-61F3-46BE-9A0C-5DC6F4D1E915}" type="datetimeFigureOut">
              <a:rPr lang="zh-CN" altLang="en-US"/>
              <a:pPr>
                <a:defRPr/>
              </a:pPr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9C4641-7772-43E9-AA39-40C46FAE8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45" r:id="rId1"/>
    <p:sldLayoutId id="2147491946" r:id="rId2"/>
    <p:sldLayoutId id="2147491947" r:id="rId3"/>
    <p:sldLayoutId id="2147491948" r:id="rId4"/>
    <p:sldLayoutId id="2147491949" r:id="rId5"/>
    <p:sldLayoutId id="2147491950" r:id="rId6"/>
    <p:sldLayoutId id="2147491951" r:id="rId7"/>
    <p:sldLayoutId id="2147491952" r:id="rId8"/>
    <p:sldLayoutId id="2147491953" r:id="rId9"/>
    <p:sldLayoutId id="2147491954" r:id="rId10"/>
    <p:sldLayoutId id="21474919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5"/>
          <p:cNvSpPr>
            <a:spLocks noChangeArrowheads="1"/>
          </p:cNvSpPr>
          <p:nvPr/>
        </p:nvSpPr>
        <p:spPr bwMode="auto">
          <a:xfrm>
            <a:off x="1652588" y="1630078"/>
            <a:ext cx="7491412" cy="23764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6868" name="文本框 6"/>
          <p:cNvSpPr txBox="1">
            <a:spLocks noChangeArrowheads="1"/>
          </p:cNvSpPr>
          <p:nvPr/>
        </p:nvSpPr>
        <p:spPr bwMode="auto">
          <a:xfrm>
            <a:off x="1725615" y="1858963"/>
            <a:ext cx="74183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6. PCA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降维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文本框 32"/>
          <p:cNvSpPr txBox="1">
            <a:spLocks noChangeArrowheads="1"/>
          </p:cNvSpPr>
          <p:nvPr/>
        </p:nvSpPr>
        <p:spPr bwMode="auto">
          <a:xfrm>
            <a:off x="1808072" y="3107239"/>
            <a:ext cx="72550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800" b="1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  <a:cs typeface="Times New Roman" pitchFamily="18" charset="0"/>
                <a:sym typeface="Arial" charset="0"/>
              </a:rPr>
              <a:t>Principal Component Analysis </a:t>
            </a:r>
            <a:endParaRPr lang="en-US" altLang="zh-CN" sz="2800" b="1" i="1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  <a:cs typeface="Times New Roman" pitchFamily="18" charset="0"/>
              <a:sym typeface="Arial" charset="0"/>
            </a:endParaRPr>
          </a:p>
        </p:txBody>
      </p:sp>
      <p:cxnSp>
        <p:nvCxnSpPr>
          <p:cNvPr id="36870" name="直接连接符 16"/>
          <p:cNvCxnSpPr>
            <a:cxnSpLocks noChangeShapeType="1"/>
          </p:cNvCxnSpPr>
          <p:nvPr/>
        </p:nvCxnSpPr>
        <p:spPr bwMode="auto">
          <a:xfrm flipH="1">
            <a:off x="1589088" y="2817814"/>
            <a:ext cx="7554912" cy="6351"/>
          </a:xfrm>
          <a:prstGeom prst="line">
            <a:avLst/>
          </a:prstGeom>
          <a:noFill/>
          <a:ln w="3175" algn="ctr">
            <a:solidFill>
              <a:schemeClr val="bg1"/>
            </a:solidFill>
            <a:prstDash val="sysDash"/>
            <a:round/>
            <a:headEnd/>
            <a:tailEnd/>
          </a:ln>
        </p:spPr>
      </p:cxn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6034121" y="4668839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CC0000"/>
                </a:solidFill>
                <a:ea typeface="微软雅黑" pitchFamily="34" charset="-122"/>
              </a:rPr>
              <a:t>信息科学与工程</a:t>
            </a:r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学院</a:t>
            </a:r>
          </a:p>
          <a:p>
            <a:pPr algn="r"/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潘 理</a:t>
            </a:r>
          </a:p>
        </p:txBody>
      </p:sp>
      <p:pic>
        <p:nvPicPr>
          <p:cNvPr id="9" name="Picture 2" descr="https://img1.doubanio.com/view/subject/l/public/s284914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7412"/>
            <a:ext cx="1846101" cy="237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7767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数据降维基本流程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512" y="1471962"/>
            <a:ext cx="7593052" cy="535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右箭头 15"/>
          <p:cNvSpPr/>
          <p:nvPr/>
        </p:nvSpPr>
        <p:spPr>
          <a:xfrm>
            <a:off x="3890512" y="1690776"/>
            <a:ext cx="638354" cy="31055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4779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主成分分析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PCA</a:t>
            </a:r>
          </a:p>
          <a:p>
            <a:pPr marL="457200" indent="-4572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Principal Component Analysis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），即主成分分析，是一种常用的数据降维方法。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它通过线性变换将原始数据变换为一组各维度线性无关的表示，以此来提取数据的主要线性分量。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6135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PCA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原理简介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可以通过线性变换将原始数据变换为一组各维度线性无关的表示。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7608" y="2702387"/>
            <a:ext cx="3286675" cy="3416320"/>
          </a:xfrm>
          <a:prstGeom prst="rect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 假如我们有二维数据（原始数据有两个特征轴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——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特征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和特征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）如下图所示，样本点分布为斜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45°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的蓝色椭圆区域</a:t>
            </a:r>
            <a:endParaRPr lang="en-US" altLang="zh-CN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 PCA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算法认为斜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45°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为主要线性分量，与之正交的虚线是次要线性分量（应当舍去以达到降维的目的）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" name="Picture 2" descr="äºç»´æ°æ®çPCAéç»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292" y="2606856"/>
            <a:ext cx="4364224" cy="3607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872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PCA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原理简介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线性变换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=&gt;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新特征轴可由原始特征轴线性变换表征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线性无关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=&gt;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构建的特征轴是正交的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主要线性分量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（或者说是主成分）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=&gt;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方差大的方向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" name="Picture 4" descr="äºç»´æ°æ®çPCAéç»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685" y="2944670"/>
            <a:ext cx="4315211" cy="3566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1224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线性变换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线性变换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：一个矩阵与一个列向量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相乘，得到一个新的列向量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，则称该矩阵为列向量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到列向量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的线性变换。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目标：寻找一个投影方向，使得所有数据变换为这个方向上的坐标表示后，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值最大。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7" name="Picture 4" descr="äºç»´æ°æ®çPCAéç»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4443" y="3125824"/>
            <a:ext cx="4315211" cy="35668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线性无关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对于更高维度，我们不希望第二个投影方向与第一个方向之间存在（线性）相关性的，因为相关性意味着两个新字段不是完全独立，必然存在重复表示的信息。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使线性无关的办法是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正交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。数学上可以用两个特征的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协方差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表示其相关性。当协方差为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时，表示两个特征线性不相关。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的重点就是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协方差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7685" y="3791763"/>
            <a:ext cx="4371249" cy="92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协方差矩阵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算法的优化目标：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max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方差，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min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协方差！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协方差矩阵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：对角线上的元素是特征的方差，其他元素是两个特征的协方差。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优化目标变为：对角线上元素按大小从上到下排列，其他元素为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，称为协方差矩阵对角化。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872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协方差矩阵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设原始数据矩阵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对应的协方差矩阵为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是一组基按行组成的矩阵，设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Y=PX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做基变换后的数据。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的协方差矩阵为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的关系：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6081" y="2770498"/>
            <a:ext cx="7611360" cy="71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矩阵对角化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原始数据矩阵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的协方差矩阵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是一个实对称矩阵。一个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列的实对称矩阵一定可以找到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个单位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正交特征向量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，设这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个特征向量为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1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,...,e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，我们将其按列组成矩阵：</a:t>
            </a:r>
            <a:r>
              <a:rPr lang="en-US" altLang="zh-CN" sz="2400" i="1" dirty="0" smtClean="0"/>
              <a:t>E</a:t>
            </a:r>
            <a:r>
              <a:rPr lang="en-US" altLang="zh-CN" sz="2400" dirty="0" smtClean="0"/>
              <a:t>=(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1​</a:t>
            </a:r>
            <a:r>
              <a:rPr lang="en-US" altLang="zh-CN" sz="2400" dirty="0" smtClean="0"/>
              <a:t> </a:t>
            </a:r>
            <a:r>
              <a:rPr lang="en-US" altLang="zh-CN" sz="2400" i="1" dirty="0" smtClean="0"/>
              <a:t>e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​ ... </a:t>
            </a:r>
            <a:r>
              <a:rPr lang="en-US" altLang="zh-CN" sz="2400" i="1" dirty="0" smtClean="0"/>
              <a:t>e</a:t>
            </a:r>
            <a:r>
              <a:rPr lang="en-US" altLang="zh-CN" sz="2400" i="1" baseline="-25000" dirty="0" smtClean="0"/>
              <a:t>n</a:t>
            </a:r>
            <a:r>
              <a:rPr lang="en-US" altLang="zh-CN" sz="2400" dirty="0" smtClean="0"/>
              <a:t>​)</a:t>
            </a:r>
            <a:r>
              <a:rPr lang="zh-CN" altLang="en-US" sz="2400" dirty="0" smtClean="0"/>
              <a:t>。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则对协方差矩阵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有如下结论：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即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P=E</a:t>
            </a:r>
            <a:r>
              <a:rPr lang="en-US" altLang="zh-CN" sz="2400" baseline="30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是协方差矩阵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的特征向量单位化后按行排列出的矩阵，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其中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每一行都是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的一个特征向量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按照中特征值的从大到小，将特征向量从上到下排列，则用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的前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K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行组成的矩阵乘以原始数据矩阵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，就得到了我们需要的降维后的数据矩阵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4544" y="2988529"/>
            <a:ext cx="3817002" cy="14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PCA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算法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 cstate="print"/>
          <a:srcRect r="4268"/>
          <a:stretch>
            <a:fillRect/>
          </a:stretch>
        </p:blipFill>
        <p:spPr bwMode="auto">
          <a:xfrm>
            <a:off x="627837" y="1704277"/>
            <a:ext cx="8152630" cy="4395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46"/>
          <p:cNvGrpSpPr>
            <a:grpSpLocks/>
          </p:cNvGrpSpPr>
          <p:nvPr/>
        </p:nvGrpSpPr>
        <p:grpSpPr bwMode="auto">
          <a:xfrm>
            <a:off x="2" y="284165"/>
            <a:ext cx="1692275" cy="530225"/>
            <a:chOff x="0" y="0"/>
            <a:chExt cx="1692275" cy="529772"/>
          </a:xfrm>
        </p:grpSpPr>
        <p:sp>
          <p:nvSpPr>
            <p:cNvPr id="37892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ea typeface="微软雅黑" pitchFamily="34" charset="-122"/>
                  <a:sym typeface="Arial" charset="0"/>
                </a:rPr>
                <a:t>目录</a:t>
              </a:r>
            </a:p>
          </p:txBody>
        </p:sp>
        <p:sp>
          <p:nvSpPr>
            <p:cNvPr id="37893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7891" name="矩形 19"/>
          <p:cNvSpPr>
            <a:spLocks noChangeArrowheads="1"/>
          </p:cNvSpPr>
          <p:nvPr/>
        </p:nvSpPr>
        <p:spPr bwMode="auto">
          <a:xfrm>
            <a:off x="1397000" y="1439864"/>
            <a:ext cx="73152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数据降维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PCA</a:t>
            </a: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原理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PCA</a:t>
            </a: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分析方法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应用案例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endParaRPr 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例子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原始数据集矩阵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零均值化：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再求协方差矩阵：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93780" y="2074357"/>
            <a:ext cx="2323288" cy="81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4697" y="3323063"/>
            <a:ext cx="2627032" cy="81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9622" y="4616489"/>
            <a:ext cx="6121220" cy="168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例子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C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的特征值：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对应的特征向量：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选择较大特征值对应的特征向量：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执行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变换：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Y=PX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，得到的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就是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PCA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降维后的值数据集矩阵：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9230" y="1849592"/>
            <a:ext cx="2256379" cy="78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4776" y="2748428"/>
            <a:ext cx="2408844" cy="98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3065" y="3479297"/>
            <a:ext cx="1685835" cy="85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4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3357" y="5343292"/>
            <a:ext cx="7470912" cy="77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原理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例子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Y=PX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63850" name="Picture 10" descr="https://img-blog.csdn.net/20171030155637666?watermark/2/text/aHR0cDovL2Jsb2cuY3Nkbi5uZXQvaHVzdHFi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9135" y="1020104"/>
            <a:ext cx="5667375" cy="5648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6385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859" y="3479297"/>
            <a:ext cx="2758496" cy="62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52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" y="2241627"/>
            <a:ext cx="2174860" cy="71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下箭头 17"/>
          <p:cNvSpPr/>
          <p:nvPr/>
        </p:nvSpPr>
        <p:spPr>
          <a:xfrm>
            <a:off x="1360449" y="2999676"/>
            <a:ext cx="301083" cy="3679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45326" y="4492267"/>
            <a:ext cx="2653990" cy="18971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PCA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本质上是将方差最大的方向作为主要特征，并且在各个正交方向上将数据“离相关”，也就是让它们在不同正交方向上没有相关性。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分析方法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8729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decomposition.PCA</a:t>
            </a: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12" y="1822877"/>
            <a:ext cx="8493539" cy="18458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矩形 8"/>
          <p:cNvSpPr/>
          <p:nvPr/>
        </p:nvSpPr>
        <p:spPr>
          <a:xfrm>
            <a:off x="526211" y="3978663"/>
            <a:ext cx="81347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n_components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:  PCA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算法中所要保留的主成分个数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，缺省时默认为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None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，所有成分被保留。也可以为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string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，比如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n_components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=‘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mle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’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，将自动选取特征个数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，使得满足所要求的方差百分比。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copy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：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bool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类型，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True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或者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False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，缺省时默认为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True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。表示是否在运行算法时，将原始训练数据复制一份。</a:t>
            </a:r>
            <a:endParaRPr lang="en-US" altLang="zh-CN" sz="16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whiten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：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bool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类型，缺省时默认为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False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。白化目的是降低输入数据的冗余性。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分析方法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8200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decomposition.PCA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092" y="1774948"/>
            <a:ext cx="8915400" cy="4257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矩形 8"/>
          <p:cNvSpPr/>
          <p:nvPr/>
        </p:nvSpPr>
        <p:spPr>
          <a:xfrm>
            <a:off x="5764200" y="177061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具有最大方差的成分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55350" y="3880448"/>
            <a:ext cx="3372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所保留的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个成分各自的方差百分比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59023" y="4944353"/>
            <a:ext cx="1545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保留的成分个数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91448" y="2517474"/>
            <a:ext cx="3372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所保留的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个成分各自的方差大小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PCA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分析方法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12857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decomposition.PCA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512" y="1801573"/>
            <a:ext cx="8041454" cy="3296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案例（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iris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数据集降维）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2609" y="3439761"/>
            <a:ext cx="3510209" cy="32974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0801" y="1644590"/>
            <a:ext cx="3933825" cy="1619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示例（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iris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数据集降维）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397" y="2632584"/>
            <a:ext cx="7713663" cy="3990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12" name="直接连接符 11"/>
          <p:cNvCxnSpPr/>
          <p:nvPr/>
        </p:nvCxnSpPr>
        <p:spPr>
          <a:xfrm>
            <a:off x="6133381" y="4313208"/>
            <a:ext cx="103517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3753" y="1542781"/>
            <a:ext cx="3790950" cy="942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示例（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iris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数据集降维）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252" y="2907186"/>
            <a:ext cx="2364874" cy="378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994" y="2907186"/>
            <a:ext cx="4023872" cy="378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>
            <a:off x="5080960" y="4830787"/>
            <a:ext cx="422694" cy="3019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3984" y="1553116"/>
            <a:ext cx="3752850" cy="1181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8112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示例（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iris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数据集降维）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970" y="1620149"/>
            <a:ext cx="7637463" cy="1771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2908" y="3581760"/>
            <a:ext cx="48275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降维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降维（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 Dimensionality reduction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）就是指采用某种映射方法，将原高维空间中的数据点映射到低维度的空间中。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降维的本质是学习一个映射函数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f : x-&gt;y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，其中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是原始数据点的表达，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是数据点映射后的低维向量表达。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0290" name="Picture 2" descr="https://timgsa.baidu.com/timg?image&amp;quality=80&amp;size=b9999_10000&amp;sec=1555245372&amp;di=e0c5566662387456d30c50b849fd8ce2&amp;imgtype=jpg&amp;er=1&amp;src=http%3A%2F%2Fpic002.cnblogs.com%2Fimages%2F2011%2F79762%2F201110201425045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1820" y="3189249"/>
            <a:ext cx="4154415" cy="347918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220314" y="57969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8716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示例（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iris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数据集降维）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5763" y="2727835"/>
            <a:ext cx="4095750" cy="3800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2051" y="2727835"/>
            <a:ext cx="4038600" cy="3781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48694" y="1780547"/>
            <a:ext cx="3067050" cy="657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8112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示例（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iris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数据集降维）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>
              <a:lnSpc>
                <a:spcPct val="120000"/>
              </a:lnSpc>
            </a:pP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330" y="1597236"/>
            <a:ext cx="7218363" cy="4543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9532" y="4405476"/>
            <a:ext cx="3510951" cy="230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图像压缩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682" y="1701740"/>
            <a:ext cx="6923087" cy="2419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9086" y="3660718"/>
            <a:ext cx="29464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图像压缩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441" y="1792488"/>
            <a:ext cx="3533775" cy="1409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4128" y="3387418"/>
            <a:ext cx="29464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8457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图像压缩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517" y="1654834"/>
            <a:ext cx="4543425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90" y="3058358"/>
            <a:ext cx="5627388" cy="36768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7539487" y="28467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628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0" idx="1"/>
          </p:cNvCxnSpPr>
          <p:nvPr/>
        </p:nvCxnSpPr>
        <p:spPr>
          <a:xfrm rot="10800000" flipV="1">
            <a:off x="6547449" y="3031383"/>
            <a:ext cx="992038" cy="143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214799" y="2398945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0.9776281203504054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6" idx="1"/>
          </p:cNvCxnSpPr>
          <p:nvPr/>
        </p:nvCxnSpPr>
        <p:spPr>
          <a:xfrm rot="10800000" flipV="1">
            <a:off x="5572665" y="2583610"/>
            <a:ext cx="642135" cy="150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7508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图像压缩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2691" y="1792493"/>
            <a:ext cx="6219825" cy="1409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9602" y="3482151"/>
            <a:ext cx="29464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7889" y="3440172"/>
            <a:ext cx="2946400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" y="284166"/>
            <a:ext cx="1692275" cy="530225"/>
            <a:chOff x="0" y="0"/>
            <a:chExt cx="1692275" cy="529772"/>
          </a:xfrm>
          <a:solidFill>
            <a:srgbClr val="C00000"/>
          </a:solidFill>
        </p:grpSpPr>
        <p:sp>
          <p:nvSpPr>
            <p:cNvPr id="87057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作业</a:t>
              </a: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7058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57347" name="Rectangle 8"/>
          <p:cNvSpPr>
            <a:spLocks noChangeArrowheads="1"/>
          </p:cNvSpPr>
          <p:nvPr/>
        </p:nvSpPr>
        <p:spPr bwMode="auto">
          <a:xfrm>
            <a:off x="2" y="-11255"/>
            <a:ext cx="18471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 anchor="ctr">
            <a:spAutoFit/>
          </a:bodyPr>
          <a:lstStyle/>
          <a:p>
            <a:pPr eaLnBrk="1" hangingPunct="1"/>
            <a:endParaRPr lang="zh-CN" altLang="en-US"/>
          </a:p>
        </p:txBody>
      </p:sp>
      <p:cxnSp>
        <p:nvCxnSpPr>
          <p:cNvPr id="57348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57351" name="矩形 6"/>
          <p:cNvSpPr>
            <a:spLocks noChangeArrowheads="1"/>
          </p:cNvSpPr>
          <p:nvPr/>
        </p:nvSpPr>
        <p:spPr bwMode="auto">
          <a:xfrm>
            <a:off x="8610600" y="6043615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eaLnBrk="1" hangingPunct="1"/>
            <a:fld id="{87F45A92-0E95-43DB-BE32-526ED5B93D3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36</a:t>
            </a:fld>
            <a:endParaRPr lang="zh-CN" altLang="en-US" sz="24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905406" y="1274580"/>
            <a:ext cx="7307415" cy="18651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wine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PCA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降维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显示降维后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数据，区分类别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用降维后的数据，训练模型，输出预测得分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166" y="3561740"/>
            <a:ext cx="7577241" cy="154659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3823" y="1169377"/>
            <a:ext cx="4878823" cy="525780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降维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在高维数据中，有一些特征不是有效信息（比如噪音），或者一些特征的信息与其他特征是重复的（比如一些特征可能线性相关）。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降维能减少特征的数量（但数据量变少则意味着模型可获取的信息变少，模型的表现可能因此受影响）。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降维的目标：创建一个特征更少的、但能尽量代表原特征矩阵大部分信息的新特征矩阵。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3"/>
            <a:ext cx="8112316" cy="55385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描述特征的统计量：方差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方差越大，特征所带的信息量越多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801688" indent="-2667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若一个特征的方差很小，则意味着这个特征上很可能大量样本取值基本相同，即这个特征的取值对样本而言，没有太大的区分度，因此这种特征的有效信息就较少。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801688" indent="-2667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反之，如果一个特征的方差很大，则说明这个特征上带有大量的有区分度的有效信息。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如果在降维后，总体方差损失很少，可认为是有效的降维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2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8614" y="1907016"/>
            <a:ext cx="3740043" cy="103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例子：二维数据降维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有一组简单的数据，有特征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，三个样本数据分别为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(1,1)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(2,2)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(3,3)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0849" y="2384339"/>
            <a:ext cx="3434460" cy="335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708" y="2971916"/>
            <a:ext cx="23717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4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9537" y="5843239"/>
            <a:ext cx="5681223" cy="679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6041942" y="6009835"/>
            <a:ext cx="21595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/>
              <a:t>数据的方差总和是</a:t>
            </a:r>
            <a:r>
              <a:rPr lang="en-US" altLang="zh-CN" b="1" dirty="0" smtClean="0"/>
              <a:t>2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例子：二维数据的降维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将二维数据降为一维数据，并且尽可能地保留信息量，即让数据的总方差尽量靠近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将原本的直角坐标系逆时针旋转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45°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，形成了新的特征向量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x1*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x2*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组成的新平面。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在新平面中，这三个样本数据的坐标可以表示为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: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5727" y="3390241"/>
            <a:ext cx="5559542" cy="331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4" cstate="print"/>
          <a:srcRect l="1537"/>
          <a:stretch>
            <a:fillRect/>
          </a:stretch>
        </p:blipFill>
        <p:spPr bwMode="auto">
          <a:xfrm>
            <a:off x="946241" y="3388111"/>
            <a:ext cx="2799526" cy="36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例子：二维数据的降维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此时，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x2*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上的数值此时都变成了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，因此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x2*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明显不带有任何有效信息了（此时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x2*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的方差也为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了） 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因此，新坐标系可以只保留一维特征了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7842" y="2889486"/>
            <a:ext cx="3562701" cy="2122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9982" y="2755017"/>
            <a:ext cx="2190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86005" y="4775428"/>
            <a:ext cx="1341751" cy="196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11745" y="5510530"/>
            <a:ext cx="2854813" cy="8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箭头连接符 13"/>
          <p:cNvCxnSpPr/>
          <p:nvPr/>
        </p:nvCxnSpPr>
        <p:spPr>
          <a:xfrm rot="5400000">
            <a:off x="3519234" y="4692319"/>
            <a:ext cx="3468613" cy="1694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数据降维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例子：二维数据的降维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x1*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特征上的数据均值是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  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，方差为：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同样总方差为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因此，对于三个样本点，我们取新坐标系中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x1*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，来代表原来坐标系中的两个特征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x2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0331" y="1653741"/>
            <a:ext cx="424604" cy="36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1092284" y="2252779"/>
            <a:ext cx="6465541" cy="691144"/>
            <a:chOff x="1307944" y="2709978"/>
            <a:chExt cx="6465541" cy="691144"/>
          </a:xfrm>
        </p:grpSpPr>
        <p:pic>
          <p:nvPicPr>
            <p:cNvPr id="14848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07944" y="2709978"/>
              <a:ext cx="6465541" cy="691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321458" y="2941609"/>
              <a:ext cx="377944" cy="274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矩形 12"/>
          <p:cNvSpPr/>
          <p:nvPr/>
        </p:nvSpPr>
        <p:spPr>
          <a:xfrm>
            <a:off x="1172772" y="4752995"/>
            <a:ext cx="6599628" cy="1338828"/>
          </a:xfrm>
          <a:prstGeom prst="rect">
            <a:avLst/>
          </a:prstGeom>
          <a:ln>
            <a:solidFill>
              <a:srgbClr val="C00000"/>
            </a:solidFill>
            <a:prstDash val="dashDot"/>
          </a:ln>
        </p:spPr>
        <p:txBody>
          <a:bodyPr wrap="square">
            <a:spAutoFit/>
          </a:bodyPr>
          <a:lstStyle/>
          <a:p>
            <a:pPr lvl="0" eaLnBrk="1" hangingPunct="1">
              <a:lnSpc>
                <a:spcPct val="150000"/>
              </a:lnSpc>
            </a:pPr>
            <a:r>
              <a:rPr lang="zh-CN" altLang="en-US" i="1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这个例子通过旋转原有特征向量组成的坐标轴，构建新坐标平面，将三个样本点的信息压缩到一条直线上，实现了二维变一维，并且不丢失原始数据的信息量。</a:t>
            </a:r>
            <a:endParaRPr lang="en-US" altLang="zh-CN" i="1" dirty="0" smtClean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12379</TotalTime>
  <Pages>0</Pages>
  <Words>1576</Words>
  <Characters>0</Characters>
  <Application>Microsoft Office PowerPoint</Application>
  <DocSecurity>0</DocSecurity>
  <PresentationFormat>全屏显示(4:3)</PresentationFormat>
  <Lines>0</Lines>
  <Paragraphs>239</Paragraphs>
  <Slides>36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1_Office 主题</vt:lpstr>
      <vt:lpstr>2_Office 主题</vt:lpstr>
      <vt:lpstr>3_Office 主题</vt:lpstr>
      <vt:lpstr>空白设计模板</vt:lpstr>
      <vt:lpstr>回顾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</vt:vector>
  </TitlesOfParts>
  <Company>1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PanLi</cp:lastModifiedBy>
  <cp:revision>2188</cp:revision>
  <dcterms:created xsi:type="dcterms:W3CDTF">2014-11-08T02:42:27Z</dcterms:created>
  <dcterms:modified xsi:type="dcterms:W3CDTF">2021-04-07T02:11:37Z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