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85" r:id="rId3"/>
    <p:sldMasterId id="2147483686" r:id="rId4"/>
    <p:sldMasterId id="2147488639" r:id="rId5"/>
    <p:sldMasterId id="2147489135" r:id="rId6"/>
  </p:sldMasterIdLst>
  <p:notesMasterIdLst>
    <p:notesMasterId r:id="rId37"/>
  </p:notesMasterIdLst>
  <p:sldIdLst>
    <p:sldId id="256" r:id="rId7"/>
    <p:sldId id="257" r:id="rId8"/>
    <p:sldId id="513" r:id="rId9"/>
    <p:sldId id="580" r:id="rId10"/>
    <p:sldId id="581" r:id="rId11"/>
    <p:sldId id="582" r:id="rId12"/>
    <p:sldId id="583" r:id="rId13"/>
    <p:sldId id="584" r:id="rId14"/>
    <p:sldId id="588" r:id="rId15"/>
    <p:sldId id="590" r:id="rId16"/>
    <p:sldId id="591" r:id="rId17"/>
    <p:sldId id="593" r:id="rId18"/>
    <p:sldId id="592" r:id="rId19"/>
    <p:sldId id="594" r:id="rId20"/>
    <p:sldId id="595" r:id="rId21"/>
    <p:sldId id="596" r:id="rId22"/>
    <p:sldId id="597" r:id="rId23"/>
    <p:sldId id="600" r:id="rId24"/>
    <p:sldId id="601" r:id="rId25"/>
    <p:sldId id="615" r:id="rId26"/>
    <p:sldId id="616" r:id="rId27"/>
    <p:sldId id="604" r:id="rId28"/>
    <p:sldId id="617" r:id="rId29"/>
    <p:sldId id="606" r:id="rId30"/>
    <p:sldId id="608" r:id="rId31"/>
    <p:sldId id="610" r:id="rId32"/>
    <p:sldId id="611" r:id="rId33"/>
    <p:sldId id="618" r:id="rId34"/>
    <p:sldId id="612" r:id="rId35"/>
    <p:sldId id="447" r:id="rId36"/>
  </p:sldIdLst>
  <p:sldSz cx="9144000" cy="6858000" type="screen4x3"/>
  <p:notesSz cx="7102475" cy="10233025"/>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FF"/>
    <a:srgbClr val="3333FF"/>
    <a:srgbClr val="CCFFFF"/>
    <a:srgbClr val="FF0000"/>
    <a:srgbClr val="CCFFCC"/>
    <a:srgbClr val="93968F"/>
    <a:srgbClr val="006600"/>
    <a:srgbClr val="CC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00" autoAdjust="0"/>
    <p:restoredTop sz="72542" autoAdjust="0"/>
  </p:normalViewPr>
  <p:slideViewPr>
    <p:cSldViewPr snapToGrid="0">
      <p:cViewPr varScale="1">
        <p:scale>
          <a:sx n="87" d="100"/>
          <a:sy n="87" d="100"/>
        </p:scale>
        <p:origin x="-1334" y="-82"/>
      </p:cViewPr>
      <p:guideLst>
        <p:guide orient="horz" pos="2163"/>
        <p:guide orient="horz" pos="347"/>
        <p:guide orient="horz" pos="3703"/>
        <p:guide orient="horz" pos="572"/>
        <p:guide pos="2889"/>
        <p:guide pos="272"/>
        <p:guide pos="5488"/>
        <p:guide pos="3833"/>
        <p:guide pos="4173"/>
        <p:guide pos="154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1651"/>
          </a:xfrm>
          <a:prstGeom prst="rect">
            <a:avLst/>
          </a:prstGeom>
        </p:spPr>
        <p:txBody>
          <a:bodyPr vert="horz" lIns="99057" tIns="49528" rIns="99057" bIns="49528" rtlCol="0"/>
          <a:lstStyle>
            <a:lvl1pPr algn="l" eaLnBrk="1" hangingPunct="1">
              <a:defRPr sz="13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4023092" y="0"/>
            <a:ext cx="3077739" cy="511651"/>
          </a:xfrm>
          <a:prstGeom prst="rect">
            <a:avLst/>
          </a:prstGeom>
        </p:spPr>
        <p:txBody>
          <a:bodyPr vert="horz" lIns="99057" tIns="49528" rIns="99057" bIns="49528" rtlCol="0"/>
          <a:lstStyle>
            <a:lvl1pPr algn="r" eaLnBrk="1" hangingPunct="1">
              <a:defRPr sz="1300">
                <a:latin typeface="Arial" charset="0"/>
                <a:ea typeface="宋体" charset="-122"/>
              </a:defRPr>
            </a:lvl1pPr>
          </a:lstStyle>
          <a:p>
            <a:pPr>
              <a:defRPr/>
            </a:pPr>
            <a:fld id="{F11FB087-42C0-4CA1-8978-C94C7665E0C6}" type="datetimeFigureOut">
              <a:rPr lang="zh-CN" altLang="en-US"/>
              <a:pPr>
                <a:defRPr/>
              </a:pPr>
              <a:t>2021/4/21</a:t>
            </a:fld>
            <a:endParaRPr lang="zh-CN" altLang="en-US"/>
          </a:p>
        </p:txBody>
      </p:sp>
      <p:sp>
        <p:nvSpPr>
          <p:cNvPr id="4" name="幻灯片图像占位符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9057" tIns="49528" rIns="99057" bIns="49528" rtlCol="0" anchor="ctr"/>
          <a:lstStyle/>
          <a:p>
            <a:pPr lvl="0"/>
            <a:endParaRPr lang="zh-CN" altLang="en-US" noProof="0" smtClean="0"/>
          </a:p>
        </p:txBody>
      </p:sp>
      <p:sp>
        <p:nvSpPr>
          <p:cNvPr id="5" name="备注占位符 4"/>
          <p:cNvSpPr>
            <a:spLocks noGrp="1"/>
          </p:cNvSpPr>
          <p:nvPr>
            <p:ph type="body" sz="quarter" idx="3"/>
          </p:nvPr>
        </p:nvSpPr>
        <p:spPr>
          <a:xfrm>
            <a:off x="710248" y="4860687"/>
            <a:ext cx="5681980" cy="4604861"/>
          </a:xfrm>
          <a:prstGeom prst="rect">
            <a:avLst/>
          </a:prstGeom>
        </p:spPr>
        <p:txBody>
          <a:bodyPr vert="horz" lIns="99057" tIns="49528" rIns="99057" bIns="49528"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19598"/>
            <a:ext cx="3077739" cy="511651"/>
          </a:xfrm>
          <a:prstGeom prst="rect">
            <a:avLst/>
          </a:prstGeom>
        </p:spPr>
        <p:txBody>
          <a:bodyPr vert="horz" lIns="99057" tIns="49528" rIns="99057" bIns="49528" rtlCol="0" anchor="b"/>
          <a:lstStyle>
            <a:lvl1pPr algn="l" eaLnBrk="1" hangingPunct="1">
              <a:defRPr sz="13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4023092" y="9719598"/>
            <a:ext cx="3077739" cy="511651"/>
          </a:xfrm>
          <a:prstGeom prst="rect">
            <a:avLst/>
          </a:prstGeom>
        </p:spPr>
        <p:txBody>
          <a:bodyPr vert="horz" wrap="square" lIns="99057" tIns="49528" rIns="99057" bIns="49528" numCol="1" anchor="b" anchorCtr="0" compatLnSpc="1">
            <a:prstTxWarp prst="textNoShape">
              <a:avLst/>
            </a:prstTxWarp>
          </a:bodyPr>
          <a:lstStyle>
            <a:lvl1pPr algn="r" eaLnBrk="1" hangingPunct="1">
              <a:defRPr sz="1300">
                <a:latin typeface="Arial" pitchFamily="34" charset="0"/>
                <a:ea typeface="宋体" pitchFamily="2" charset="-122"/>
              </a:defRPr>
            </a:lvl1pPr>
          </a:lstStyle>
          <a:p>
            <a:pPr>
              <a:defRPr/>
            </a:pPr>
            <a:fld id="{A0AB9C04-1943-4A91-ABDC-AB8727608E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尊敬的各位评委，在座的各位老师，大家上午好！</a:t>
            </a:r>
            <a:endParaRPr lang="en-US" altLang="zh-CN" smtClean="0"/>
          </a:p>
          <a:p>
            <a:pPr eaLnBrk="1" hangingPunct="1">
              <a:spcBef>
                <a:spcPct val="0"/>
              </a:spcBef>
            </a:pPr>
            <a:r>
              <a:rPr lang="zh-CN" altLang="en-US" smtClean="0"/>
              <a:t>今天我给大家带来的课程是材料固体力学，与大家分享的内容是“这就是应力”</a:t>
            </a:r>
          </a:p>
        </p:txBody>
      </p:sp>
      <p:sp>
        <p:nvSpPr>
          <p:cNvPr id="83972" name="灯片编号占位符 3"/>
          <p:cNvSpPr>
            <a:spLocks noGrp="1"/>
          </p:cNvSpPr>
          <p:nvPr>
            <p:ph type="sldNum" sz="quarter" idx="5"/>
          </p:nvPr>
        </p:nvSpPr>
        <p:spPr bwMode="auto">
          <a:noFill/>
          <a:ln>
            <a:miter lim="800000"/>
            <a:headEnd/>
            <a:tailEnd/>
          </a:ln>
        </p:spPr>
        <p:txBody>
          <a:bodyPr/>
          <a:lstStyle/>
          <a:p>
            <a:fld id="{1AF8F14E-5215-4B40-924A-D085910D1C2B}" type="slidenum">
              <a:rPr lang="zh-CN" altLang="en-US" smtClean="0">
                <a:latin typeface="Arial" charset="0"/>
              </a:rPr>
              <a:pPr/>
              <a:t>1</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10</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11</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12</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13</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14</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15</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16</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17</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18</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19</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准备分</a:t>
            </a:r>
            <a:r>
              <a:rPr lang="en-US" altLang="zh-CN" smtClean="0"/>
              <a:t>4</a:t>
            </a:r>
            <a:r>
              <a:rPr lang="zh-CN" altLang="en-US" smtClean="0"/>
              <a:t>个部分给大家进述：</a:t>
            </a:r>
            <a:endParaRPr lang="en-US" altLang="zh-CN" smtClean="0"/>
          </a:p>
          <a:p>
            <a:pPr eaLnBrk="1" hangingPunct="1">
              <a:spcBef>
                <a:spcPct val="0"/>
              </a:spcBef>
            </a:pPr>
            <a:r>
              <a:rPr lang="zh-CN" altLang="en-US" smtClean="0"/>
              <a:t>首先引入一些与生活相关的固体力学事物，它们一定会受到外力作用，第二部分我们将给出外力的定义。</a:t>
            </a:r>
            <a:endParaRPr lang="en-US" altLang="zh-CN" smtClean="0"/>
          </a:p>
          <a:p>
            <a:pPr eaLnBrk="1" hangingPunct="1">
              <a:spcBef>
                <a:spcPct val="0"/>
              </a:spcBef>
            </a:pPr>
            <a:r>
              <a:rPr lang="zh-CN" altLang="en-US" smtClean="0"/>
              <a:t>有了外力，那么事物内部的相互作用会怎样？紧接着，我们将引入应力的概念及其它的定义。</a:t>
            </a:r>
            <a:endParaRPr lang="en-US" altLang="zh-CN" smtClean="0"/>
          </a:p>
          <a:p>
            <a:pPr eaLnBrk="1" hangingPunct="1">
              <a:spcBef>
                <a:spcPct val="0"/>
              </a:spcBef>
            </a:pPr>
            <a:r>
              <a:rPr lang="zh-CN" altLang="en-US" smtClean="0"/>
              <a:t>最后将给出应力的知识框架及课程展望。</a:t>
            </a:r>
          </a:p>
        </p:txBody>
      </p:sp>
      <p:sp>
        <p:nvSpPr>
          <p:cNvPr id="84996" name="灯片编号占位符 3"/>
          <p:cNvSpPr>
            <a:spLocks noGrp="1"/>
          </p:cNvSpPr>
          <p:nvPr>
            <p:ph type="sldNum" sz="quarter" idx="5"/>
          </p:nvPr>
        </p:nvSpPr>
        <p:spPr bwMode="auto">
          <a:noFill/>
          <a:ln>
            <a:miter lim="800000"/>
            <a:headEnd/>
            <a:tailEnd/>
          </a:ln>
        </p:spPr>
        <p:txBody>
          <a:bodyPr/>
          <a:lstStyle/>
          <a:p>
            <a:fld id="{55847428-0C6F-47E6-AE78-83EA1125BEC4}" type="slidenum">
              <a:rPr lang="zh-CN" altLang="en-US" smtClean="0">
                <a:latin typeface="Arial" charset="0"/>
              </a:rPr>
              <a:pPr/>
              <a:t>2</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20</a:t>
            </a:fld>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21</a:t>
            </a:fld>
            <a:endParaRPr lang="en-US"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22</a:t>
            </a:fld>
            <a:endParaRPr lang="en-US"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23</a:t>
            </a:fld>
            <a:endParaRPr lang="en-US" altLang="zh-CN"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24</a:t>
            </a:fld>
            <a:endParaRPr lang="en-US" altLang="zh-CN"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25</a:t>
            </a:fld>
            <a:endParaRPr lang="en-US" altLang="zh-CN"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26</a:t>
            </a:fld>
            <a:endParaRPr lang="en-US" altLang="zh-CN"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27</a:t>
            </a:fld>
            <a:endParaRPr lang="en-US" altLang="zh-CN"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28</a:t>
            </a:fld>
            <a:endParaRPr lang="en-US" altLang="zh-CN"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29</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5</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6</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7</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8</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992188" y="766763"/>
            <a:ext cx="5118100" cy="3838575"/>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6F6B1FD-4946-4D7C-B59D-8B401F1DC0CF}" type="datetimeFigureOut">
              <a:rPr lang="zh-CN" altLang="en-US"/>
              <a:pPr>
                <a:defRPr/>
              </a:pPr>
              <a:t>2021/4/21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7011ABB-839D-4FC3-912D-D1284F47B3E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7013EEA-0876-4E20-B7A0-D3C891F90CF8}" type="datetimeFigureOut">
              <a:rPr lang="zh-CN" altLang="en-US"/>
              <a:pPr>
                <a:defRPr/>
              </a:pPr>
              <a:t>2021/4/21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9C50623-DC9F-4C04-83B1-562187DE41D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6087D8B-3229-4B08-9973-22603568D90A}" type="datetimeFigureOut">
              <a:rPr lang="zh-CN" altLang="en-US"/>
              <a:pPr>
                <a:defRPr/>
              </a:pPr>
              <a:t>2021/4/21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2CE9E-5646-4A51-A2F5-F51B8DF66FC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BE6F492-DB1A-4774-A5D8-6767575B6AD9}" type="datetimeFigureOut">
              <a:rPr lang="zh-CN" altLang="en-US"/>
              <a:pPr>
                <a:defRPr/>
              </a:pPr>
              <a:t>2021/4/21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AE09622-2387-432D-A6CE-71AFD957EE27}"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C07E10F-3CB8-4626-83FD-5CF857A41230}" type="datetimeFigureOut">
              <a:rPr lang="zh-CN" altLang="en-US"/>
              <a:pPr>
                <a:defRPr/>
              </a:pPr>
              <a:t>2021/4/21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261B982-F846-49BE-9306-B06B0FBC3DC0}"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2FF569E-E1AA-4D3C-A9AC-0A6F97BA2374}" type="datetimeFigureOut">
              <a:rPr lang="zh-CN" altLang="en-US"/>
              <a:pPr>
                <a:defRPr/>
              </a:pPr>
              <a:t>2021/4/21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3F38D7-0FA1-455C-B1DD-2441B2EB9348}"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9E75F25-8CE1-4C44-80DB-729418BB0B39}" type="datetimeFigureOut">
              <a:rPr lang="zh-CN" altLang="en-US"/>
              <a:pPr>
                <a:defRPr/>
              </a:pPr>
              <a:t>2021/4/21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7E306-3251-411E-81D5-56FEA8421DBC}"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39D8A65-B7B6-4D2B-B1A0-ED700CDE4F0C}" type="datetimeFigureOut">
              <a:rPr lang="zh-CN" altLang="en-US"/>
              <a:pPr>
                <a:defRPr/>
              </a:pPr>
              <a:t>2021/4/21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6D87BB-5A70-43FD-B838-87BF6E609F36}" type="slidenum">
              <a:rPr lang="zh-CN" altLang="en-US"/>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3693732-0594-4B0C-8883-244116BAB19F}" type="datetimeFigureOut">
              <a:rPr lang="zh-CN" altLang="en-US"/>
              <a:pPr>
                <a:defRPr/>
              </a:pPr>
              <a:t>2021/4/21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1734C9-8466-4126-ABB6-6337DD1AA5A2}" type="slidenum">
              <a:rPr lang="zh-CN" altLang="en-US"/>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09F48ACA-DD88-4F7D-9412-F9E6FE62DE2A}" type="datetimeFigureOut">
              <a:rPr lang="zh-CN" altLang="en-US"/>
              <a:pPr>
                <a:defRPr/>
              </a:pPr>
              <a:t>2021/4/21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F7927B1-F324-4BCB-B134-B53C17C16E93}" type="slidenum">
              <a:rPr lang="zh-CN" altLang="en-US"/>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51640ED-C5E6-494E-A08D-5213C22A31A4}" type="datetimeFigureOut">
              <a:rPr lang="zh-CN" altLang="en-US"/>
              <a:pPr>
                <a:defRPr/>
              </a:pPr>
              <a:t>2021/4/21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ED16E9-D3A0-4D81-8994-7294FE9B4BCB}"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3C442B0-B623-4820-A2DE-8F5123D6A4AC}" type="datetimeFigureOut">
              <a:rPr lang="zh-CN" altLang="en-US"/>
              <a:pPr>
                <a:defRPr/>
              </a:pPr>
              <a:t>2021/4/21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BF61282-A610-4F39-AA36-C54B135EE57B}"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624E9F5-7280-4634-BD4D-7B32A3D51976}" type="datetimeFigureOut">
              <a:rPr lang="zh-CN" altLang="en-US"/>
              <a:pPr>
                <a:defRPr/>
              </a:pPr>
              <a:t>2021/4/21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FF39CE6-587F-4265-A759-95B95AB494BE}" type="slidenum">
              <a:rPr lang="zh-CN" altLang="en-US"/>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5C166EE-9267-4B56-899B-571C4F8028E5}" type="datetimeFigureOut">
              <a:rPr lang="zh-CN" altLang="en-US"/>
              <a:pPr>
                <a:defRPr/>
              </a:pPr>
              <a:t>2021/4/21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483D04-3046-4DAF-A949-F831D9ABCB94}" type="slidenum">
              <a:rPr lang="zh-CN" altLang="en-US"/>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2FBCD17-46ED-4A5C-B3D4-DF0F974E1682}" type="datetimeFigureOut">
              <a:rPr lang="zh-CN" altLang="en-US"/>
              <a:pPr>
                <a:defRPr/>
              </a:pPr>
              <a:t>2021/4/21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916427-F93F-49A3-A0AD-B55C95D5061F}" type="slidenum">
              <a:rPr lang="zh-CN" altLang="en-US"/>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4FE0C06-DAEC-4125-8EED-B0D5E854E707}" type="datetimeFigureOut">
              <a:rPr lang="zh-CN" altLang="en-US"/>
              <a:pPr>
                <a:defRPr/>
              </a:pPr>
              <a:t>2021/4/21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BCFF2B-26B7-45EC-99CD-6FE87FFCE807}" type="slidenum">
              <a:rPr lang="zh-CN" altLang="en-US"/>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2592974-98A5-4AD6-A8BC-C50B1F389F8A}" type="datetimeFigureOut">
              <a:rPr lang="zh-CN" altLang="en-US"/>
              <a:pPr>
                <a:defRPr/>
              </a:pPr>
              <a:t>2021/4/21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130311-A83E-42B2-BD89-62783586F70C}" type="slidenum">
              <a:rPr lang="zh-CN" altLang="en-US"/>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314941E6-ADCA-48BA-B41E-D5EC707EB1DB}" type="datetimeFigureOut">
              <a:rPr lang="zh-CN" altLang="en-US"/>
              <a:pPr>
                <a:defRPr/>
              </a:pPr>
              <a:t>2021/4/21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ECE381A-59B6-42D0-91B6-1511B9404158}" type="slidenum">
              <a:rPr lang="zh-CN" altLang="en-US"/>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0D5BF602-68A3-4804-BEE0-F0BFFEAF0AAC}" type="datetimeFigureOut">
              <a:rPr lang="zh-CN" altLang="en-US"/>
              <a:pPr>
                <a:defRPr/>
              </a:pPr>
              <a:t>2021/4/21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5999B87-CD73-41D1-8E15-EF4068C947BF}" type="slidenum">
              <a:rPr lang="zh-CN" altLang="en-US"/>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fld id="{DB90A538-15A6-4FD6-8D52-7F81E05067D6}" type="datetimeFigureOut">
              <a:rPr lang="zh-CN" altLang="en-US"/>
              <a:pPr>
                <a:defRPr/>
              </a:pPr>
              <a:t>2021/4/21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95AD397-8809-4058-9F25-781819A2C1C6}" type="slidenum">
              <a:rPr lang="zh-CN" altLang="en-US"/>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6"/>
          <p:cNvSpPr>
            <a:spLocks noGrp="1"/>
          </p:cNvSpPr>
          <p:nvPr>
            <p:ph type="dt" sz="half" idx="10"/>
          </p:nvPr>
        </p:nvSpPr>
        <p:spPr/>
        <p:txBody>
          <a:bodyPr/>
          <a:lstStyle>
            <a:lvl1pPr>
              <a:defRPr/>
            </a:lvl1pPr>
          </a:lstStyle>
          <a:p>
            <a:pPr>
              <a:defRPr/>
            </a:pPr>
            <a:fld id="{B011E534-722B-4269-9038-EA7756F56B87}" type="datetimeFigureOut">
              <a:rPr lang="zh-CN" altLang="en-US"/>
              <a:pPr>
                <a:defRPr/>
              </a:pPr>
              <a:t>2021/4/21</a:t>
            </a:fld>
            <a:endParaRPr lang="en-US"/>
          </a:p>
        </p:txBody>
      </p:sp>
      <p:sp>
        <p:nvSpPr>
          <p:cNvPr id="3"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4" name="Slide Number Placeholder 8"/>
          <p:cNvSpPr>
            <a:spLocks noGrp="1"/>
          </p:cNvSpPr>
          <p:nvPr>
            <p:ph type="sldNum" sz="quarter" idx="12"/>
          </p:nvPr>
        </p:nvSpPr>
        <p:spPr/>
        <p:txBody>
          <a:bodyPr/>
          <a:lstStyle>
            <a:lvl1pPr>
              <a:defRPr/>
            </a:lvl1pPr>
          </a:lstStyle>
          <a:p>
            <a:pPr>
              <a:defRPr/>
            </a:pPr>
            <a:fld id="{96415238-D225-44F6-AF07-FDA8110E8B81}" type="slidenum">
              <a:rPr lang="zh-CN" altLang="en-US"/>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FCCBE40-70D2-4936-AA72-4BED6BA28101}" type="datetimeFigureOut">
              <a:rPr lang="zh-CN" altLang="en-US"/>
              <a:pPr>
                <a:defRPr/>
              </a:pPr>
              <a:t>2021/4/21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EC1A51-5895-4EE1-9503-7B0FF93102FA}"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0EFEB16-0921-4B8F-8351-D63C9D700602}" type="datetimeFigureOut">
              <a:rPr lang="zh-CN" altLang="en-US"/>
              <a:pPr>
                <a:defRPr/>
              </a:pPr>
              <a:t>2021/4/21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3EE69C5-82D2-4F73-A1EB-A855B589C5F3}"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14780"/>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79DAF43-2260-4333-8A37-F4DF280B9764}" type="datetimeFigureOut">
              <a:rPr lang="zh-CN" altLang="en-US"/>
              <a:pPr>
                <a:defRPr/>
              </a:pPr>
              <a:t>2021/4/21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93B6BD-CAA6-4DF6-BBCD-B1F4EE3E28D1}" type="slidenum">
              <a:rPr lang="zh-CN" altLang="en-US"/>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5C0901A-51C7-4B69-964E-9FD1B9509768}" type="datetimeFigureOut">
              <a:rPr lang="zh-CN" altLang="en-US"/>
              <a:pPr>
                <a:defRPr/>
              </a:pPr>
              <a:t>2021/4/21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2C302E-7C76-4D30-B7E8-66510BC42FD7}" type="slidenum">
              <a:rPr lang="zh-CN" altLang="en-US"/>
              <a:pPr>
                <a:defRPr/>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D48D01-1C06-422A-BF0C-366321C6CE0D}" type="datetimeFigureOut">
              <a:rPr lang="zh-CN" altLang="en-US"/>
              <a:pPr>
                <a:defRPr/>
              </a:pPr>
              <a:t>2021/4/21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A76776-5F70-409A-A29B-14649897DBED}" type="slidenum">
              <a:rPr lang="zh-CN" altLang="en-US"/>
              <a:pPr>
                <a:defRPr/>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031E33E-037B-4CE1-B6E5-EDF7996CB15C}" type="datetimeFigureOut">
              <a:rPr lang="zh-CN" altLang="en-US"/>
              <a:pPr>
                <a:defRPr/>
              </a:pPr>
              <a:t>2021/4/21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D103D7-9864-4222-8769-989821C38AD3}" type="slidenum">
              <a:rPr lang="zh-CN" altLang="en-US"/>
              <a:pPr>
                <a:defRPr/>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6D04315-64C1-47A4-BC78-4C93933D309C}" type="datetimeFigureOut">
              <a:rPr lang="zh-CN" altLang="en-US"/>
              <a:pPr>
                <a:defRPr/>
              </a:pPr>
              <a:t>2021/4/21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52C864-219B-48F5-AE5D-903C00C1FEC2}" type="slidenum">
              <a:rPr lang="zh-CN" altLang="en-US"/>
              <a:pPr>
                <a:defRPr/>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D1896E8-12B3-4E07-837B-708A6BDAB539}" type="datetimeFigureOut">
              <a:rPr lang="zh-CN" altLang="en-US"/>
              <a:pPr>
                <a:defRPr/>
              </a:pPr>
              <a:t>2021/4/21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03EF578-1A1F-4684-9222-EA49FB8F3956}" type="slidenum">
              <a:rPr lang="zh-CN" altLang="en-US"/>
              <a:pPr>
                <a:defRPr/>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7050406-9302-4A83-A668-FE3EF04CF57F}" type="datetimeFigureOut">
              <a:rPr lang="zh-CN" altLang="en-US"/>
              <a:pPr>
                <a:defRPr/>
              </a:pPr>
              <a:t>2021/4/21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4DB947-2F4A-45CF-9124-BD557A43F8B7}" type="slidenum">
              <a:rPr lang="zh-CN" altLang="en-US"/>
              <a:pPr>
                <a:defRPr/>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AB5A34C-E733-4DA9-831A-007934AFF009}" type="datetimeFigureOut">
              <a:rPr lang="zh-CN" altLang="en-US"/>
              <a:pPr>
                <a:defRPr/>
              </a:pPr>
              <a:t>2021/4/21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54B3F38-26DB-43B2-84D4-FCC80464AF7D}" type="slidenum">
              <a:rPr lang="zh-CN" altLang="en-US"/>
              <a:pPr>
                <a:defRPr/>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B5C0525-EB87-4C9A-A153-7406913EEF2A}" type="datetimeFigureOut">
              <a:rPr lang="zh-CN" altLang="en-US"/>
              <a:pPr>
                <a:defRPr/>
              </a:pPr>
              <a:t>2021/4/21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34C6E85-5EFC-4D72-9EE8-2FEAA1DD5EE8}" type="slidenum">
              <a:rPr lang="zh-CN" altLang="en-US"/>
              <a:pPr>
                <a:defRPr/>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A47486-AE49-43F6-A5CB-6DFF7DBE2262}" type="datetimeFigureOut">
              <a:rPr lang="zh-CN" altLang="en-US"/>
              <a:pPr>
                <a:defRPr/>
              </a:pPr>
              <a:t>2021/4/21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C62FAC-4762-4FB4-9A67-671708A73CB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29238E2-8949-4DD0-B935-E2865AADDB92}" type="datetimeFigureOut">
              <a:rPr lang="zh-CN" altLang="en-US"/>
              <a:pPr>
                <a:defRPr/>
              </a:pPr>
              <a:t>2021/4/21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22ADF6F-C5A9-4FCD-B31F-AD7679DBCAB0}"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6BB96B5-9C6C-4093-ACFC-06CCAE787C9B}" type="datetimeFigureOut">
              <a:rPr lang="zh-CN" altLang="en-US"/>
              <a:pPr>
                <a:defRPr/>
              </a:pPr>
              <a:t>2021/4/21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196417-4960-46C4-A7A0-C3A0B5E11630}" type="slidenum">
              <a:rPr lang="zh-CN" altLang="en-US"/>
              <a:pPr>
                <a:defRPr/>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48992C4-082C-4A9A-A79B-5B1261F5F540}" type="datetimeFigureOut">
              <a:rPr lang="zh-CN" altLang="en-US"/>
              <a:pPr>
                <a:defRPr/>
              </a:pPr>
              <a:t>2021/4/21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B517EC-1BBE-4E78-8B4E-8F3EC720074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31CA513D-70C0-4167-B88C-A3C555992ED8}" type="datetimeFigureOut">
              <a:rPr lang="zh-CN" altLang="en-US"/>
              <a:pPr>
                <a:defRPr/>
              </a:pPr>
              <a:t>2021/4/21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52F5C2C-32F9-4D36-812B-5FAE0654120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3904F18-6BBB-4586-88B5-05B3F1F2DCC7}" type="datetimeFigureOut">
              <a:rPr lang="zh-CN" altLang="en-US"/>
              <a:pPr>
                <a:defRPr/>
              </a:pPr>
              <a:t>2021/4/21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339AD12-8F23-49FA-90FC-49688F923F5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12C114C-CB88-4BA7-959B-724165E54263}" type="datetimeFigureOut">
              <a:rPr lang="zh-CN" altLang="en-US"/>
              <a:pPr>
                <a:defRPr/>
              </a:pPr>
              <a:t>2021/4/21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B86C36C-CAAF-4E21-AA67-958FAA9FB24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0F0F0"/>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noChangeArrowheads="1"/>
          </p:cNvSpPr>
          <p:nvPr>
            <p:ph type="dt" sz="half" idx="2"/>
          </p:nvPr>
        </p:nvSpPr>
        <p:spPr bwMode="auto">
          <a:xfrm>
            <a:off x="628650" y="6356351"/>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900">
                <a:solidFill>
                  <a:srgbClr val="898989"/>
                </a:solidFill>
                <a:latin typeface="+mn-lt"/>
                <a:ea typeface="宋体" pitchFamily="2" charset="-122"/>
              </a:defRPr>
            </a:lvl1pPr>
          </a:lstStyle>
          <a:p>
            <a:pPr>
              <a:defRPr/>
            </a:pPr>
            <a:fld id="{1711FF24-E9E9-460A-AA04-F0CB194D14D1}" type="datetimeFigureOut">
              <a:rPr lang="zh-CN" altLang="en-US"/>
              <a:pPr>
                <a:defRPr/>
              </a:pPr>
              <a:t>2021/4/21</a:t>
            </a:fld>
            <a:endParaRPr lang="zh-CN" altLang="en-US"/>
          </a:p>
        </p:txBody>
      </p:sp>
      <p:sp>
        <p:nvSpPr>
          <p:cNvPr id="1029" name="页脚占位符 4"/>
          <p:cNvSpPr>
            <a:spLocks noGrp="1" noChangeArrowheads="1"/>
          </p:cNvSpPr>
          <p:nvPr>
            <p:ph type="ftr" sz="quarter" idx="3"/>
          </p:nvPr>
        </p:nvSpPr>
        <p:spPr bwMode="auto">
          <a:xfrm>
            <a:off x="3028950" y="6356351"/>
            <a:ext cx="30861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900">
                <a:solidFill>
                  <a:srgbClr val="898989"/>
                </a:solidFill>
                <a:latin typeface="+mn-lt"/>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6356351"/>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900">
                <a:solidFill>
                  <a:srgbClr val="898989"/>
                </a:solidFill>
                <a:latin typeface="Calibri" pitchFamily="34" charset="0"/>
                <a:ea typeface="宋体" pitchFamily="2" charset="-122"/>
              </a:defRPr>
            </a:lvl1pPr>
          </a:lstStyle>
          <a:p>
            <a:pPr>
              <a:defRPr/>
            </a:pPr>
            <a:fld id="{4B7AF7E3-1262-4CB5-AB23-8F73DE8C1B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923" r:id="rId1"/>
    <p:sldLayoutId id="2147491924" r:id="rId2"/>
    <p:sldLayoutId id="2147491925" r:id="rId3"/>
    <p:sldLayoutId id="2147491926" r:id="rId4"/>
    <p:sldLayoutId id="2147491927" r:id="rId5"/>
    <p:sldLayoutId id="2147491928" r:id="rId6"/>
    <p:sldLayoutId id="2147491929" r:id="rId7"/>
    <p:sldLayoutId id="2147491930" r:id="rId8"/>
    <p:sldLayoutId id="2147491931" r:id="rId9"/>
    <p:sldLayoutId id="2147491932" r:id="rId10"/>
    <p:sldLayoutId id="2147491933" r:id="rId11"/>
  </p:sldLayoutIdLst>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noChangeArrowheads="1"/>
          </p:cNvPicPr>
          <p:nvPr/>
        </p:nvPicPr>
        <p:blipFill>
          <a:blip r:embed="rId13" cstate="print"/>
          <a:srcRect l="11958" t="11958" r="11958" b="11958"/>
          <a:stretch>
            <a:fillRect/>
          </a:stretch>
        </p:blipFill>
        <p:spPr bwMode="auto">
          <a:xfrm>
            <a:off x="0" y="0"/>
            <a:ext cx="6858000" cy="6858000"/>
          </a:xfrm>
          <a:prstGeom prst="rect">
            <a:avLst/>
          </a:prstGeom>
          <a:noFill/>
          <a:ln w="9525">
            <a:noFill/>
            <a:miter lim="800000"/>
            <a:headEnd/>
            <a:tailEnd/>
          </a:ln>
        </p:spPr>
      </p:pic>
      <p:sp>
        <p:nvSpPr>
          <p:cNvPr id="2051" name="矩形 7"/>
          <p:cNvSpPr>
            <a:spLocks noChangeArrowheads="1"/>
          </p:cNvSpPr>
          <p:nvPr/>
        </p:nvSpPr>
        <p:spPr bwMode="auto">
          <a:xfrm>
            <a:off x="0" y="0"/>
            <a:ext cx="9144000" cy="6858000"/>
          </a:xfrm>
          <a:prstGeom prst="rect">
            <a:avLst/>
          </a:prstGeom>
          <a:solidFill>
            <a:schemeClr val="bg1">
              <a:alpha val="89803"/>
            </a:schemeClr>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latin typeface="Calibri" pitchFamily="34" charset="0"/>
            </a:endParaRPr>
          </a:p>
        </p:txBody>
      </p:sp>
      <p:sp>
        <p:nvSpPr>
          <p:cNvPr id="3076"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7" name="Text Placeholder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91956" r:id="rId1"/>
    <p:sldLayoutId id="2147491957" r:id="rId2"/>
    <p:sldLayoutId id="2147491958" r:id="rId3"/>
    <p:sldLayoutId id="2147491959" r:id="rId4"/>
    <p:sldLayoutId id="2147491960" r:id="rId5"/>
    <p:sldLayoutId id="2147491961" r:id="rId6"/>
    <p:sldLayoutId id="2147491962" r:id="rId7"/>
    <p:sldLayoutId id="2147491963" r:id="rId8"/>
    <p:sldLayoutId id="2147491964" r:id="rId9"/>
    <p:sldLayoutId id="2147491965" r:id="rId10"/>
    <p:sldLayoutId id="214749196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3" cstate="print"/>
          <a:srcRect l="11958" t="11958" r="11958" b="11958"/>
          <a:stretch>
            <a:fillRect/>
          </a:stretch>
        </p:blipFill>
        <p:spPr bwMode="auto">
          <a:xfrm>
            <a:off x="1143000" y="0"/>
            <a:ext cx="6858000" cy="6858000"/>
          </a:xfrm>
          <a:prstGeom prst="rect">
            <a:avLst/>
          </a:prstGeom>
          <a:noFill/>
          <a:ln w="9525">
            <a:noFill/>
            <a:miter lim="800000"/>
            <a:headEnd/>
            <a:tailEnd/>
          </a:ln>
        </p:spPr>
      </p:pic>
      <p:sp>
        <p:nvSpPr>
          <p:cNvPr id="3075" name="矩形 7"/>
          <p:cNvSpPr>
            <a:spLocks noChangeArrowheads="1"/>
          </p:cNvSpPr>
          <p:nvPr/>
        </p:nvSpPr>
        <p:spPr bwMode="auto">
          <a:xfrm>
            <a:off x="0" y="0"/>
            <a:ext cx="9144000" cy="6858000"/>
          </a:xfrm>
          <a:prstGeom prst="rect">
            <a:avLst/>
          </a:prstGeom>
          <a:solidFill>
            <a:schemeClr val="bg1">
              <a:alpha val="89803"/>
            </a:schemeClr>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latin typeface="Calibri" pitchFamily="34" charset="0"/>
            </a:endParaRPr>
          </a:p>
        </p:txBody>
      </p:sp>
      <p:sp>
        <p:nvSpPr>
          <p:cNvPr id="4100"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1" name="Text Placeholder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91967" r:id="rId1"/>
    <p:sldLayoutId id="2147491968" r:id="rId2"/>
    <p:sldLayoutId id="2147491969" r:id="rId3"/>
    <p:sldLayoutId id="2147491970" r:id="rId4"/>
    <p:sldLayoutId id="2147491971" r:id="rId5"/>
    <p:sldLayoutId id="2147491972" r:id="rId6"/>
    <p:sldLayoutId id="2147491973" r:id="rId7"/>
    <p:sldLayoutId id="2147491974" r:id="rId8"/>
    <p:sldLayoutId id="2147491975" r:id="rId9"/>
    <p:sldLayoutId id="2147491976" r:id="rId10"/>
    <p:sldLayoutId id="214749197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a:latin typeface="Calibri" pitchFamily="34" charset="0"/>
                <a:ea typeface="宋体" pitchFamily="2" charset="-122"/>
              </a:defRPr>
            </a:lvl1pPr>
          </a:lstStyle>
          <a:p>
            <a:pPr>
              <a:defRPr/>
            </a:pPr>
            <a:fld id="{A81A8910-94D5-48D3-8991-F943756E4719}" type="datetimeFigureOut">
              <a:rPr lang="zh-CN" altLang="en-US"/>
              <a:pPr>
                <a:defRPr/>
              </a:pPr>
              <a:t>2021/4/21</a:t>
            </a:fld>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a:latin typeface="Calibri" pitchFamily="34" charset="0"/>
                <a:ea typeface="宋体" pitchFamily="2" charset="-122"/>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latin typeface="Calibri" pitchFamily="34" charset="0"/>
                <a:ea typeface="宋体" pitchFamily="2" charset="-122"/>
              </a:defRPr>
            </a:lvl1pPr>
          </a:lstStyle>
          <a:p>
            <a:pPr>
              <a:defRPr/>
            </a:pPr>
            <a:fld id="{B30E5CE1-C6A6-4002-AB60-C4ADD0E406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91934" r:id="rId1"/>
    <p:sldLayoutId id="2147491935" r:id="rId2"/>
    <p:sldLayoutId id="2147491936" r:id="rId3"/>
    <p:sldLayoutId id="2147491937" r:id="rId4"/>
    <p:sldLayoutId id="2147491938" r:id="rId5"/>
    <p:sldLayoutId id="2147491939" r:id="rId6"/>
    <p:sldLayoutId id="2147491940" r:id="rId7"/>
    <p:sldLayoutId id="2147491941" r:id="rId8"/>
    <p:sldLayoutId id="2147491942" r:id="rId9"/>
    <p:sldLayoutId id="2147491943" r:id="rId10"/>
    <p:sldLayoutId id="214749194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6149" name="Text Placeholder 2"/>
          <p:cNvSpPr>
            <a:spLocks noGrp="1"/>
          </p:cNvSpPr>
          <p:nvPr>
            <p:ph type="body" idx="1"/>
          </p:nvPr>
        </p:nvSpPr>
        <p:spPr bwMode="auto">
          <a:xfrm>
            <a:off x="822325" y="1846264"/>
            <a:ext cx="75438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22325" y="6459539"/>
            <a:ext cx="1854200" cy="365125"/>
          </a:xfrm>
          <a:prstGeom prst="rect">
            <a:avLst/>
          </a:prstGeom>
        </p:spPr>
        <p:txBody>
          <a:bodyPr vert="horz" lIns="91440" tIns="45720" rIns="91440" bIns="45720" rtlCol="0" anchor="ctr"/>
          <a:lstStyle>
            <a:lvl1pPr algn="l">
              <a:defRPr sz="900">
                <a:solidFill>
                  <a:srgbClr val="FFFFFF"/>
                </a:solidFill>
                <a:latin typeface="Arial" pitchFamily="34" charset="0"/>
                <a:ea typeface="宋体" pitchFamily="2" charset="-122"/>
              </a:defRPr>
            </a:lvl1pPr>
          </a:lstStyle>
          <a:p>
            <a:pPr>
              <a:defRPr/>
            </a:pPr>
            <a:fld id="{0052586B-CF5E-4BFF-91EE-6771735DAE69}" type="datetimeFigureOut">
              <a:rPr lang="zh-CN" altLang="en-US"/>
              <a:pPr>
                <a:defRPr/>
              </a:pPr>
              <a:t>2021/4/21</a:t>
            </a:fld>
            <a:endParaRPr lang="zh-CN" altLang="en-US"/>
          </a:p>
        </p:txBody>
      </p:sp>
      <p:sp>
        <p:nvSpPr>
          <p:cNvPr id="5" name="Footer Placeholder 4"/>
          <p:cNvSpPr>
            <a:spLocks noGrp="1"/>
          </p:cNvSpPr>
          <p:nvPr>
            <p:ph type="ftr" sz="quarter" idx="3"/>
          </p:nvPr>
        </p:nvSpPr>
        <p:spPr>
          <a:xfrm>
            <a:off x="2765427" y="6459539"/>
            <a:ext cx="3616325" cy="365125"/>
          </a:xfrm>
          <a:prstGeom prst="rect">
            <a:avLst/>
          </a:prstGeom>
        </p:spPr>
        <p:txBody>
          <a:bodyPr vert="horz" lIns="91440" tIns="45720" rIns="91440" bIns="45720" rtlCol="0" anchor="ctr"/>
          <a:lstStyle>
            <a:lvl1pPr algn="ctr">
              <a:defRPr sz="900" cap="all" baseline="0">
                <a:solidFill>
                  <a:srgbClr val="FFFFFF"/>
                </a:solidFill>
                <a:latin typeface="Arial"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7424738" y="6459539"/>
            <a:ext cx="9842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latin typeface="Arial" pitchFamily="34" charset="0"/>
                <a:ea typeface="宋体" pitchFamily="2" charset="-122"/>
              </a:defRPr>
            </a:lvl1pPr>
          </a:lstStyle>
          <a:p>
            <a:pPr>
              <a:defRPr/>
            </a:pPr>
            <a:fld id="{5C596E41-3792-44E3-92D4-8F06BE7583BE}" type="slidenum">
              <a:rPr lang="zh-CN" altLang="en-US"/>
              <a:pPr>
                <a:defRPr/>
              </a:pPr>
              <a:t>‹#›</a:t>
            </a:fld>
            <a:endParaRPr lang="zh-CN"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91978" r:id="rId1"/>
    <p:sldLayoutId id="2147491979" r:id="rId2"/>
    <p:sldLayoutId id="2147491980" r:id="rId3"/>
    <p:sldLayoutId id="2147491981" r:id="rId4"/>
    <p:sldLayoutId id="2147491982" r:id="rId5"/>
    <p:sldLayoutId id="2147491983" r:id="rId6"/>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文本占位符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ea typeface="宋体" pitchFamily="2" charset="-122"/>
              </a:defRPr>
            </a:lvl1pPr>
          </a:lstStyle>
          <a:p>
            <a:pPr>
              <a:defRPr/>
            </a:pPr>
            <a:fld id="{3EB162BD-61F3-46BE-9A0C-5DC6F4D1E915}" type="datetimeFigureOut">
              <a:rPr lang="zh-CN" altLang="en-US"/>
              <a:pPr>
                <a:defRPr/>
              </a:pPr>
              <a:t>2021/4/21</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宋体" pitchFamily="2" charset="-122"/>
              </a:defRPr>
            </a:lvl1pPr>
          </a:lstStyle>
          <a:p>
            <a:pPr>
              <a:defRPr/>
            </a:pPr>
            <a:fld id="{949C4641-7772-43E9-AA39-40C46FAE8C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945" r:id="rId1"/>
    <p:sldLayoutId id="2147491946" r:id="rId2"/>
    <p:sldLayoutId id="2147491947" r:id="rId3"/>
    <p:sldLayoutId id="2147491948" r:id="rId4"/>
    <p:sldLayoutId id="2147491949" r:id="rId5"/>
    <p:sldLayoutId id="2147491950" r:id="rId6"/>
    <p:sldLayoutId id="2147491951" r:id="rId7"/>
    <p:sldLayoutId id="2147491952" r:id="rId8"/>
    <p:sldLayoutId id="2147491953" r:id="rId9"/>
    <p:sldLayoutId id="2147491954" r:id="rId10"/>
    <p:sldLayoutId id="21474919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8.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8.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8.xml"/><Relationship Id="rId5" Type="http://schemas.openxmlformats.org/officeDocument/2006/relationships/image" Target="../media/image2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8.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8.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8.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8.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48.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矩形 5"/>
          <p:cNvSpPr>
            <a:spLocks noChangeArrowheads="1"/>
          </p:cNvSpPr>
          <p:nvPr/>
        </p:nvSpPr>
        <p:spPr bwMode="auto">
          <a:xfrm>
            <a:off x="1652588" y="1630078"/>
            <a:ext cx="7491412" cy="2376488"/>
          </a:xfrm>
          <a:prstGeom prst="rect">
            <a:avLst/>
          </a:prstGeom>
          <a:solidFill>
            <a:srgbClr val="C00000"/>
          </a:solidFill>
          <a:ln w="9525">
            <a:noFill/>
            <a:miter lim="800000"/>
            <a:headEnd/>
            <a:tailEnd/>
          </a:ln>
        </p:spPr>
        <p:txBody>
          <a:bodyPr anchor="ctr"/>
          <a:lstStyle/>
          <a:p>
            <a:pPr algn="ctr" eaLnBrk="1" hangingPunct="1"/>
            <a:endParaRPr lang="zh-CN" altLang="en-US">
              <a:solidFill>
                <a:srgbClr val="FFFFFF"/>
              </a:solidFill>
              <a:ea typeface="微软雅黑" pitchFamily="34" charset="-122"/>
              <a:sym typeface="Arial" charset="0"/>
            </a:endParaRPr>
          </a:p>
        </p:txBody>
      </p:sp>
      <p:sp>
        <p:nvSpPr>
          <p:cNvPr id="36868" name="文本框 6"/>
          <p:cNvSpPr txBox="1">
            <a:spLocks noChangeArrowheads="1"/>
          </p:cNvSpPr>
          <p:nvPr/>
        </p:nvSpPr>
        <p:spPr bwMode="auto">
          <a:xfrm>
            <a:off x="1725615" y="1858963"/>
            <a:ext cx="7418387" cy="830997"/>
          </a:xfrm>
          <a:prstGeom prst="rect">
            <a:avLst/>
          </a:prstGeom>
          <a:noFill/>
          <a:ln w="9525">
            <a:noFill/>
            <a:miter lim="800000"/>
            <a:headEnd/>
            <a:tailEnd/>
          </a:ln>
        </p:spPr>
        <p:txBody>
          <a:bodyPr>
            <a:spAutoFit/>
          </a:bodyPr>
          <a:lstStyle/>
          <a:p>
            <a:pPr algn="ctr" eaLnBrk="1" hangingPunct="1">
              <a:buFont typeface="Arial" charset="0"/>
              <a:buNone/>
            </a:pPr>
            <a:r>
              <a:rPr lang="en-US" altLang="zh-CN" sz="4800" b="1" dirty="0" smtClean="0">
                <a:solidFill>
                  <a:schemeClr val="bg1"/>
                </a:solidFill>
                <a:latin typeface="微软雅黑" pitchFamily="34" charset="-122"/>
                <a:ea typeface="微软雅黑" pitchFamily="34" charset="-122"/>
              </a:rPr>
              <a:t>7. K</a:t>
            </a:r>
            <a:r>
              <a:rPr lang="zh-CN" altLang="en-US" sz="4800" b="1" dirty="0" smtClean="0">
                <a:solidFill>
                  <a:schemeClr val="bg1"/>
                </a:solidFill>
                <a:latin typeface="微软雅黑" pitchFamily="34" charset="-122"/>
                <a:ea typeface="微软雅黑" pitchFamily="34" charset="-122"/>
              </a:rPr>
              <a:t>均值聚类</a:t>
            </a:r>
            <a:endParaRPr lang="zh-CN" altLang="en-US" sz="4800" b="1" dirty="0">
              <a:solidFill>
                <a:schemeClr val="bg1"/>
              </a:solidFill>
              <a:latin typeface="微软雅黑" pitchFamily="34" charset="-122"/>
              <a:ea typeface="微软雅黑" pitchFamily="34" charset="-122"/>
            </a:endParaRPr>
          </a:p>
        </p:txBody>
      </p:sp>
      <p:sp>
        <p:nvSpPr>
          <p:cNvPr id="36869" name="文本框 32"/>
          <p:cNvSpPr txBox="1">
            <a:spLocks noChangeArrowheads="1"/>
          </p:cNvSpPr>
          <p:nvPr/>
        </p:nvSpPr>
        <p:spPr bwMode="auto">
          <a:xfrm>
            <a:off x="1785770" y="2962276"/>
            <a:ext cx="7255046" cy="707886"/>
          </a:xfrm>
          <a:prstGeom prst="rect">
            <a:avLst/>
          </a:prstGeom>
          <a:noFill/>
          <a:ln w="9525">
            <a:noFill/>
            <a:miter lim="800000"/>
            <a:headEnd/>
            <a:tailEnd/>
          </a:ln>
        </p:spPr>
        <p:txBody>
          <a:bodyPr wrap="square">
            <a:spAutoFit/>
          </a:bodyPr>
          <a:lstStyle/>
          <a:p>
            <a:pPr algn="ctr" eaLnBrk="1" hangingPunct="1"/>
            <a:r>
              <a:rPr lang="en-US" altLang="zh-CN" sz="4000" b="1" dirty="0" smtClean="0">
                <a:solidFill>
                  <a:schemeClr val="bg1"/>
                </a:solidFill>
                <a:latin typeface="Lucida Console" pitchFamily="49" charset="0"/>
                <a:ea typeface="微软雅黑" pitchFamily="34" charset="-122"/>
                <a:cs typeface="Times New Roman" pitchFamily="18" charset="0"/>
                <a:sym typeface="Arial" charset="0"/>
              </a:rPr>
              <a:t>K-Means clustering</a:t>
            </a:r>
            <a:endParaRPr lang="en-US" altLang="zh-CN" sz="4000" b="1" i="1" dirty="0">
              <a:solidFill>
                <a:schemeClr val="bg1"/>
              </a:solidFill>
              <a:latin typeface="Lucida Console" pitchFamily="49" charset="0"/>
              <a:ea typeface="微软雅黑" pitchFamily="34" charset="-122"/>
              <a:cs typeface="Times New Roman" pitchFamily="18" charset="0"/>
              <a:sym typeface="Arial" charset="0"/>
            </a:endParaRPr>
          </a:p>
        </p:txBody>
      </p:sp>
      <p:cxnSp>
        <p:nvCxnSpPr>
          <p:cNvPr id="36870" name="直接连接符 16"/>
          <p:cNvCxnSpPr>
            <a:cxnSpLocks noChangeShapeType="1"/>
          </p:cNvCxnSpPr>
          <p:nvPr/>
        </p:nvCxnSpPr>
        <p:spPr bwMode="auto">
          <a:xfrm flipH="1">
            <a:off x="1589088" y="2817814"/>
            <a:ext cx="7554912" cy="6351"/>
          </a:xfrm>
          <a:prstGeom prst="line">
            <a:avLst/>
          </a:prstGeom>
          <a:noFill/>
          <a:ln w="3175" algn="ctr">
            <a:solidFill>
              <a:schemeClr val="bg1"/>
            </a:solidFill>
            <a:prstDash val="sysDash"/>
            <a:round/>
            <a:headEnd/>
            <a:tailEnd/>
          </a:ln>
        </p:spPr>
      </p:cxnSp>
      <p:sp>
        <p:nvSpPr>
          <p:cNvPr id="36871" name="Text Box 11"/>
          <p:cNvSpPr txBox="1">
            <a:spLocks noChangeArrowheads="1"/>
          </p:cNvSpPr>
          <p:nvPr/>
        </p:nvSpPr>
        <p:spPr bwMode="auto">
          <a:xfrm>
            <a:off x="6034121" y="4668839"/>
            <a:ext cx="2262158" cy="646331"/>
          </a:xfrm>
          <a:prstGeom prst="rect">
            <a:avLst/>
          </a:prstGeom>
          <a:noFill/>
          <a:ln w="9525">
            <a:noFill/>
            <a:miter lim="800000"/>
            <a:headEnd/>
            <a:tailEnd/>
          </a:ln>
        </p:spPr>
        <p:txBody>
          <a:bodyPr wrap="none">
            <a:spAutoFit/>
          </a:bodyPr>
          <a:lstStyle/>
          <a:p>
            <a:pPr algn="r"/>
            <a:r>
              <a:rPr lang="zh-CN" altLang="en-US" b="1" dirty="0" smtClean="0">
                <a:solidFill>
                  <a:srgbClr val="CC0000"/>
                </a:solidFill>
                <a:ea typeface="微软雅黑" pitchFamily="34" charset="-122"/>
              </a:rPr>
              <a:t>信息科学与工程</a:t>
            </a:r>
            <a:r>
              <a:rPr lang="zh-CN" altLang="en-US" b="1" dirty="0">
                <a:solidFill>
                  <a:srgbClr val="CC0000"/>
                </a:solidFill>
                <a:ea typeface="微软雅黑" pitchFamily="34" charset="-122"/>
              </a:rPr>
              <a:t>学院</a:t>
            </a:r>
          </a:p>
          <a:p>
            <a:pPr algn="r"/>
            <a:r>
              <a:rPr lang="zh-CN" altLang="en-US" b="1" dirty="0">
                <a:solidFill>
                  <a:srgbClr val="CC0000"/>
                </a:solidFill>
                <a:ea typeface="微软雅黑" pitchFamily="34" charset="-122"/>
              </a:rPr>
              <a:t>潘 理</a:t>
            </a:r>
          </a:p>
        </p:txBody>
      </p:sp>
      <p:pic>
        <p:nvPicPr>
          <p:cNvPr id="9" name="Picture 2" descr="https://img1.doubanio.com/view/subject/l/public/s28491488.jpg"/>
          <p:cNvPicPr>
            <a:picLocks noChangeAspect="1" noChangeArrowheads="1"/>
          </p:cNvPicPr>
          <p:nvPr/>
        </p:nvPicPr>
        <p:blipFill>
          <a:blip r:embed="rId3" cstate="print"/>
          <a:srcRect/>
          <a:stretch>
            <a:fillRect/>
          </a:stretch>
        </p:blipFill>
        <p:spPr bwMode="auto">
          <a:xfrm>
            <a:off x="0" y="1627412"/>
            <a:ext cx="1846101" cy="2376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均值聚类算法</a:t>
            </a:r>
          </a:p>
        </p:txBody>
      </p:sp>
      <p:sp>
        <p:nvSpPr>
          <p:cNvPr id="96257" name="Rectangle 1"/>
          <p:cNvSpPr>
            <a:spLocks noChangeArrowheads="1"/>
          </p:cNvSpPr>
          <p:nvPr/>
        </p:nvSpPr>
        <p:spPr bwMode="auto">
          <a:xfrm>
            <a:off x="451821" y="1017534"/>
            <a:ext cx="8112316" cy="99242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K-means</a:t>
            </a:r>
          </a:p>
        </p:txBody>
      </p:sp>
      <p:pic>
        <p:nvPicPr>
          <p:cNvPr id="1026" name="Picture 2"/>
          <p:cNvPicPr>
            <a:picLocks noChangeAspect="1" noChangeArrowheads="1"/>
          </p:cNvPicPr>
          <p:nvPr/>
        </p:nvPicPr>
        <p:blipFill>
          <a:blip r:embed="rId3"/>
          <a:srcRect/>
          <a:stretch>
            <a:fillRect/>
          </a:stretch>
        </p:blipFill>
        <p:spPr bwMode="auto">
          <a:xfrm>
            <a:off x="512911" y="1840211"/>
            <a:ext cx="8225645" cy="3844595"/>
          </a:xfrm>
          <a:prstGeom prst="rect">
            <a:avLst/>
          </a:prstGeom>
          <a:ln>
            <a:headEnd/>
            <a:tailEnd/>
          </a:ln>
        </p:spPr>
        <p:style>
          <a:lnRef idx="2">
            <a:schemeClr val="accent6"/>
          </a:lnRef>
          <a:fillRef idx="1">
            <a:schemeClr val="lt1"/>
          </a:fillRef>
          <a:effectRef idx="0">
            <a:schemeClr val="accent6"/>
          </a:effectRef>
          <a:fontRef idx="minor">
            <a:schemeClr val="dk1"/>
          </a:fontRef>
        </p:style>
      </p:pic>
      <p:cxnSp>
        <p:nvCxnSpPr>
          <p:cNvPr id="9" name="直接连接符 8"/>
          <p:cNvCxnSpPr/>
          <p:nvPr/>
        </p:nvCxnSpPr>
        <p:spPr>
          <a:xfrm>
            <a:off x="2691442" y="3510951"/>
            <a:ext cx="4157932"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84143" y="3209026"/>
            <a:ext cx="3588589" cy="102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77970" y="3812875"/>
            <a:ext cx="2216988"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17389" y="3830128"/>
            <a:ext cx="2216988"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78634" y="5253487"/>
            <a:ext cx="905774"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91306" y="5797756"/>
            <a:ext cx="543739" cy="307777"/>
          </a:xfrm>
          <a:prstGeom prst="rect">
            <a:avLst/>
          </a:prstGeom>
        </p:spPr>
        <p:txBody>
          <a:bodyPr wrap="none">
            <a:spAutoFit/>
          </a:bodyPr>
          <a:lstStyle/>
          <a:p>
            <a:r>
              <a:rPr lang="zh-CN" altLang="en-US" sz="1400" dirty="0" smtClean="0">
                <a:latin typeface="微软雅黑 Light" pitchFamily="34" charset="-122"/>
                <a:ea typeface="微软雅黑 Light" pitchFamily="34" charset="-122"/>
                <a:cs typeface="宋体" pitchFamily="2" charset="-122"/>
              </a:rPr>
              <a:t>质心</a:t>
            </a:r>
            <a:endParaRPr lang="zh-CN" altLang="en-US" sz="1400" dirty="0">
              <a:latin typeface="微软雅黑 Light" pitchFamily="34" charset="-122"/>
              <a:ea typeface="微软雅黑 Light" pitchFamily="34" charset="-122"/>
            </a:endParaRPr>
          </a:p>
        </p:txBody>
      </p:sp>
      <p:cxnSp>
        <p:nvCxnSpPr>
          <p:cNvPr id="21" name="直接箭头连接符 20"/>
          <p:cNvCxnSpPr/>
          <p:nvPr/>
        </p:nvCxnSpPr>
        <p:spPr>
          <a:xfrm>
            <a:off x="2562045" y="5313872"/>
            <a:ext cx="785004" cy="534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均值聚类算法</a:t>
            </a:r>
          </a:p>
        </p:txBody>
      </p:sp>
      <p:sp>
        <p:nvSpPr>
          <p:cNvPr id="96257" name="Rectangle 1"/>
          <p:cNvSpPr>
            <a:spLocks noChangeArrowheads="1"/>
          </p:cNvSpPr>
          <p:nvPr/>
        </p:nvSpPr>
        <p:spPr bwMode="auto">
          <a:xfrm>
            <a:off x="451821" y="1017534"/>
            <a:ext cx="8112316" cy="2847100"/>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K-means</a:t>
            </a:r>
          </a:p>
          <a:p>
            <a:pPr marL="457200" indent="-457200" eaLnBrk="1" hangingPunct="1">
              <a:lnSpc>
                <a:spcPct val="120000"/>
              </a:lnSpc>
              <a:buFont typeface="Arial" pitchFamily="34" charset="0"/>
              <a:buChar char="•"/>
            </a:pPr>
            <a:r>
              <a:rPr lang="en-US" altLang="zh-CN" sz="2400" dirty="0" smtClean="0">
                <a:latin typeface="微软雅黑" pitchFamily="34" charset="-122"/>
                <a:ea typeface="微软雅黑" pitchFamily="34" charset="-122"/>
                <a:cs typeface="宋体" pitchFamily="2" charset="-122"/>
              </a:rPr>
              <a:t>k-means</a:t>
            </a:r>
            <a:r>
              <a:rPr lang="zh-CN" altLang="en-US" sz="2400" dirty="0" smtClean="0">
                <a:latin typeface="微软雅黑" pitchFamily="34" charset="-122"/>
                <a:ea typeface="微软雅黑" pitchFamily="34" charset="-122"/>
                <a:cs typeface="宋体" pitchFamily="2" charset="-122"/>
              </a:rPr>
              <a:t>算法将</a:t>
            </a:r>
            <a:r>
              <a:rPr lang="en-US" altLang="zh-CN" sz="2400" dirty="0" smtClean="0">
                <a:latin typeface="微软雅黑" pitchFamily="34" charset="-122"/>
                <a:ea typeface="微软雅黑" pitchFamily="34" charset="-122"/>
                <a:cs typeface="宋体" pitchFamily="2" charset="-122"/>
              </a:rPr>
              <a:t>N</a:t>
            </a:r>
            <a:r>
              <a:rPr lang="zh-CN" altLang="en-US" sz="2400" dirty="0" smtClean="0">
                <a:latin typeface="微软雅黑" pitchFamily="34" charset="-122"/>
                <a:ea typeface="微软雅黑" pitchFamily="34" charset="-122"/>
                <a:cs typeface="宋体" pitchFamily="2" charset="-122"/>
              </a:rPr>
              <a:t>个样本</a:t>
            </a:r>
            <a:r>
              <a:rPr lang="en-US" altLang="zh-CN" sz="2400" dirty="0" smtClean="0">
                <a:latin typeface="微软雅黑" pitchFamily="34" charset="-122"/>
                <a:ea typeface="微软雅黑" pitchFamily="34" charset="-122"/>
                <a:cs typeface="宋体" pitchFamily="2" charset="-122"/>
              </a:rPr>
              <a:t>X</a:t>
            </a:r>
            <a:r>
              <a:rPr lang="zh-CN" altLang="en-US" sz="2400" dirty="0" smtClean="0">
                <a:latin typeface="微软雅黑" pitchFamily="34" charset="-122"/>
                <a:ea typeface="微软雅黑" pitchFamily="34" charset="-122"/>
                <a:cs typeface="宋体" pitchFamily="2" charset="-122"/>
              </a:rPr>
              <a:t>划分成</a:t>
            </a:r>
            <a:r>
              <a:rPr lang="en-US" altLang="zh-CN" sz="2400" dirty="0" smtClean="0">
                <a:latin typeface="微软雅黑" pitchFamily="34" charset="-122"/>
                <a:ea typeface="微软雅黑" pitchFamily="34" charset="-122"/>
                <a:cs typeface="宋体" pitchFamily="2" charset="-122"/>
              </a:rPr>
              <a:t>K</a:t>
            </a:r>
            <a:r>
              <a:rPr lang="zh-CN" altLang="en-US" sz="2400" dirty="0" smtClean="0">
                <a:latin typeface="微软雅黑" pitchFamily="34" charset="-122"/>
                <a:ea typeface="微软雅黑" pitchFamily="34" charset="-122"/>
                <a:cs typeface="宋体" pitchFamily="2" charset="-122"/>
              </a:rPr>
              <a:t>不相交的簇</a:t>
            </a:r>
            <a:r>
              <a:rPr lang="en-US" altLang="zh-CN" sz="2400" dirty="0" smtClean="0">
                <a:latin typeface="微软雅黑" pitchFamily="34" charset="-122"/>
                <a:ea typeface="微软雅黑" pitchFamily="34" charset="-122"/>
                <a:cs typeface="宋体" pitchFamily="2" charset="-122"/>
              </a:rPr>
              <a:t>C</a:t>
            </a:r>
            <a:r>
              <a:rPr lang="zh-CN" altLang="en-US" sz="2400" dirty="0" smtClean="0">
                <a:latin typeface="微软雅黑" pitchFamily="34" charset="-122"/>
                <a:ea typeface="微软雅黑" pitchFamily="34" charset="-122"/>
                <a:cs typeface="宋体" pitchFamily="2" charset="-122"/>
              </a:rPr>
              <a:t>，每个簇都用该簇中的样本的均值</a:t>
            </a:r>
            <a:r>
              <a:rPr lang="en-US" altLang="zh-CN" sz="2400" i="1" dirty="0" err="1" smtClean="0">
                <a:latin typeface="微软雅黑" pitchFamily="34" charset="-122"/>
                <a:ea typeface="微软雅黑" pitchFamily="34" charset="-122"/>
                <a:cs typeface="宋体" pitchFamily="2" charset="-122"/>
              </a:rPr>
              <a:t>u</a:t>
            </a:r>
            <a:r>
              <a:rPr lang="en-US" altLang="zh-CN" sz="2400" baseline="-25000" dirty="0" err="1" smtClean="0">
                <a:latin typeface="微软雅黑" pitchFamily="34" charset="-122"/>
                <a:ea typeface="微软雅黑" pitchFamily="34" charset="-122"/>
                <a:cs typeface="宋体" pitchFamily="2" charset="-122"/>
              </a:rPr>
              <a:t>j</a:t>
            </a:r>
            <a:r>
              <a:rPr lang="zh-CN" altLang="en-US" sz="2400" dirty="0" smtClean="0">
                <a:latin typeface="微软雅黑" pitchFamily="34" charset="-122"/>
                <a:ea typeface="微软雅黑" pitchFamily="34" charset="-122"/>
                <a:cs typeface="宋体" pitchFamily="2" charset="-122"/>
              </a:rPr>
              <a:t>描述；</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这个均值通常被称为簇的质心。质心一般不是从簇中的点； </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lnSpc>
                <a:spcPct val="120000"/>
              </a:lnSpc>
              <a:buFont typeface="Arial" pitchFamily="34" charset="0"/>
              <a:buChar char="•"/>
            </a:pPr>
            <a:r>
              <a:rPr lang="en-US" altLang="zh-CN" sz="2400" dirty="0" smtClean="0">
                <a:latin typeface="微软雅黑" pitchFamily="34" charset="-122"/>
                <a:ea typeface="微软雅黑" pitchFamily="34" charset="-122"/>
                <a:cs typeface="宋体" pitchFamily="2" charset="-122"/>
              </a:rPr>
              <a:t>K-means</a:t>
            </a:r>
            <a:r>
              <a:rPr lang="zh-CN" altLang="en-US" sz="2400" dirty="0" smtClean="0">
                <a:latin typeface="微软雅黑" pitchFamily="34" charset="-122"/>
                <a:ea typeface="微软雅黑" pitchFamily="34" charset="-122"/>
                <a:cs typeface="宋体" pitchFamily="2" charset="-122"/>
              </a:rPr>
              <a:t>算法旨在选择最小化</a:t>
            </a:r>
            <a:r>
              <a:rPr lang="en-US" altLang="zh-CN" sz="2400" dirty="0" smtClean="0">
                <a:latin typeface="微软雅黑" pitchFamily="34" charset="-122"/>
                <a:ea typeface="微软雅黑" pitchFamily="34" charset="-122"/>
                <a:cs typeface="宋体" pitchFamily="2" charset="-122"/>
              </a:rPr>
              <a:t>within-cluster sum of squared</a:t>
            </a:r>
            <a:r>
              <a:rPr lang="zh-CN" altLang="en-US" sz="2400" dirty="0" smtClean="0">
                <a:latin typeface="微软雅黑" pitchFamily="34" charset="-122"/>
                <a:ea typeface="微软雅黑" pitchFamily="34" charset="-122"/>
                <a:cs typeface="宋体" pitchFamily="2" charset="-122"/>
              </a:rPr>
              <a:t>（簇内和的平方和）的标准的质心：</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027" name="Picture 3"/>
          <p:cNvPicPr>
            <a:picLocks noChangeAspect="1" noChangeArrowheads="1"/>
          </p:cNvPicPr>
          <p:nvPr/>
        </p:nvPicPr>
        <p:blipFill>
          <a:blip r:embed="rId3" cstate="print"/>
          <a:srcRect/>
          <a:stretch>
            <a:fillRect/>
          </a:stretch>
        </p:blipFill>
        <p:spPr bwMode="auto">
          <a:xfrm>
            <a:off x="2716676" y="3980925"/>
            <a:ext cx="3829183" cy="1513863"/>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均值聚类算法</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K-means</a:t>
            </a:r>
            <a:r>
              <a:rPr lang="zh-CN" altLang="en-US" sz="2800" b="1" dirty="0" smtClean="0">
                <a:solidFill>
                  <a:srgbClr val="C00000"/>
                </a:solidFill>
                <a:latin typeface="微软雅黑" pitchFamily="34" charset="-122"/>
                <a:ea typeface="微软雅黑" pitchFamily="34" charset="-122"/>
                <a:cs typeface="Adobe Gurmukhi" pitchFamily="50" charset="0"/>
              </a:rPr>
              <a:t>算法步骤：</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07524" name="Picture 4" descr="https://timgsa.baidu.com/timg?image&amp;quality=80&amp;size=b9999_10000&amp;sec=1554125740&amp;di=9ee9772f360891b767009bbe2e6a18bd&amp;imgtype=jpg&amp;er=1&amp;src=http%3A%2F%2Fimg.2cto.com%2FCollfiles%2F20170411%2F20170411135128957.png"/>
          <p:cNvPicPr>
            <a:picLocks noChangeAspect="1" noChangeArrowheads="1"/>
          </p:cNvPicPr>
          <p:nvPr/>
        </p:nvPicPr>
        <p:blipFill>
          <a:blip r:embed="rId3" cstate="print"/>
          <a:srcRect/>
          <a:stretch>
            <a:fillRect/>
          </a:stretch>
        </p:blipFill>
        <p:spPr bwMode="auto">
          <a:xfrm>
            <a:off x="591803" y="1591089"/>
            <a:ext cx="7897857" cy="5065574"/>
          </a:xfrm>
          <a:prstGeom prst="rect">
            <a:avLst/>
          </a:prstGeom>
          <a:noFill/>
        </p:spPr>
      </p:pic>
      <p:sp>
        <p:nvSpPr>
          <p:cNvPr id="8" name="TextBox 7"/>
          <p:cNvSpPr txBox="1"/>
          <p:nvPr/>
        </p:nvSpPr>
        <p:spPr>
          <a:xfrm>
            <a:off x="4149304" y="1509619"/>
            <a:ext cx="601447" cy="369332"/>
          </a:xfrm>
          <a:prstGeom prst="rect">
            <a:avLst/>
          </a:prstGeom>
          <a:noFill/>
        </p:spPr>
        <p:txBody>
          <a:bodyPr wrap="none" rtlCol="0">
            <a:spAutoFit/>
          </a:bodyPr>
          <a:lstStyle/>
          <a:p>
            <a:r>
              <a:rPr lang="en-US" altLang="zh-CN" dirty="0" smtClean="0"/>
              <a:t>K=2</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均值聚类算法</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K-means</a:t>
            </a:r>
            <a:r>
              <a:rPr lang="zh-CN" altLang="en-US" sz="2800" b="1" dirty="0" smtClean="0">
                <a:solidFill>
                  <a:srgbClr val="C00000"/>
                </a:solidFill>
                <a:latin typeface="微软雅黑" pitchFamily="34" charset="-122"/>
                <a:ea typeface="微软雅黑" pitchFamily="34" charset="-122"/>
                <a:cs typeface="Adobe Gurmukhi" pitchFamily="50" charset="0"/>
              </a:rPr>
              <a:t>算法步骤：</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Adobe Gurmukhi" pitchFamily="50" charset="0"/>
              </a:rPr>
              <a:t>选择初始质心，通常的方法是从数据集</a:t>
            </a:r>
            <a:r>
              <a:rPr lang="en-US" altLang="zh-CN" sz="2400" dirty="0" smtClean="0">
                <a:latin typeface="微软雅黑" pitchFamily="34" charset="-122"/>
                <a:ea typeface="微软雅黑" pitchFamily="34" charset="-122"/>
                <a:cs typeface="Adobe Gurmukhi" pitchFamily="50" charset="0"/>
              </a:rPr>
              <a:t>X</a:t>
            </a:r>
            <a:r>
              <a:rPr lang="zh-CN" altLang="en-US" sz="2400" dirty="0" smtClean="0">
                <a:latin typeface="微软雅黑" pitchFamily="34" charset="-122"/>
                <a:ea typeface="微软雅黑" pitchFamily="34" charset="-122"/>
                <a:cs typeface="Adobe Gurmukhi" pitchFamily="50" charset="0"/>
              </a:rPr>
              <a:t>中选择</a:t>
            </a:r>
            <a:r>
              <a:rPr lang="en-US" altLang="zh-CN" sz="2400" dirty="0" smtClean="0">
                <a:latin typeface="微软雅黑" pitchFamily="34" charset="-122"/>
                <a:ea typeface="微软雅黑" pitchFamily="34" charset="-122"/>
                <a:cs typeface="Adobe Gurmukhi" pitchFamily="50" charset="0"/>
              </a:rPr>
              <a:t>k</a:t>
            </a:r>
            <a:r>
              <a:rPr lang="zh-CN" altLang="en-US" sz="2400" dirty="0" smtClean="0">
                <a:latin typeface="微软雅黑" pitchFamily="34" charset="-122"/>
                <a:ea typeface="微软雅黑" pitchFamily="34" charset="-122"/>
                <a:cs typeface="Adobe Gurmukhi" pitchFamily="50" charset="0"/>
              </a:rPr>
              <a:t>个样本。</a:t>
            </a:r>
            <a:endParaRPr lang="en-US" altLang="zh-CN" sz="2400" dirty="0" smtClean="0">
              <a:latin typeface="微软雅黑" pitchFamily="34" charset="-122"/>
              <a:ea typeface="微软雅黑" pitchFamily="34" charset="-122"/>
              <a:cs typeface="Adobe Gurmukhi" pitchFamily="50" charset="0"/>
            </a:endParaRPr>
          </a:p>
          <a:p>
            <a:pPr marL="457200"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Adobe Gurmukhi" pitchFamily="50" charset="0"/>
              </a:rPr>
              <a:t>初始化完成后，由以下步骤循环组成：</a:t>
            </a:r>
            <a:endParaRPr lang="en-US" altLang="zh-CN" sz="2400" dirty="0" smtClean="0">
              <a:latin typeface="微软雅黑" pitchFamily="34" charset="-122"/>
              <a:ea typeface="微软雅黑" pitchFamily="34" charset="-122"/>
              <a:cs typeface="Adobe Gurmukhi" pitchFamily="50" charset="0"/>
            </a:endParaRPr>
          </a:p>
          <a:p>
            <a:pPr marL="914400" lvl="1"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Adobe Gurmukhi" pitchFamily="50" charset="0"/>
              </a:rPr>
              <a:t>将每个样本分配到其最近的质心。</a:t>
            </a:r>
            <a:endParaRPr lang="en-US" altLang="zh-CN" sz="2400" dirty="0" smtClean="0">
              <a:latin typeface="微软雅黑" pitchFamily="34" charset="-122"/>
              <a:ea typeface="微软雅黑" pitchFamily="34" charset="-122"/>
              <a:cs typeface="Adobe Gurmukhi" pitchFamily="50" charset="0"/>
            </a:endParaRPr>
          </a:p>
          <a:p>
            <a:pPr marL="914400" lvl="1"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Adobe Gurmukhi" pitchFamily="50" charset="0"/>
              </a:rPr>
              <a:t>计算每个簇中所有样本的均值来创建新的质心。</a:t>
            </a:r>
            <a:endParaRPr lang="en-US" altLang="zh-CN" sz="2400" dirty="0" smtClean="0">
              <a:latin typeface="微软雅黑" pitchFamily="34" charset="-122"/>
              <a:ea typeface="微软雅黑" pitchFamily="34" charset="-122"/>
              <a:cs typeface="Adobe Gurmukhi" pitchFamily="50" charset="0"/>
            </a:endParaRPr>
          </a:p>
          <a:p>
            <a:pPr marL="914400" lvl="1"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Adobe Gurmukhi" pitchFamily="50" charset="0"/>
              </a:rPr>
              <a:t>计算旧的和新的质心之间的差异，直到该值小于阈值结束循环（即算法直到质心不再显著移动结束）。</a:t>
            </a:r>
            <a:endParaRPr lang="zh-CN" altLang="en-US" sz="2000" dirty="0" smtClean="0">
              <a:latin typeface="微软雅黑" pitchFamily="34" charset="-122"/>
              <a:ea typeface="微软雅黑" pitchFamily="34" charset="-122"/>
              <a:cs typeface="Adobe Gurmukhi" pitchFamily="50"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均值聚类算法</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sklearn.cluster.KMeans</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08546" name="Picture 2"/>
          <p:cNvPicPr>
            <a:picLocks noChangeAspect="1" noChangeArrowheads="1"/>
          </p:cNvPicPr>
          <p:nvPr/>
        </p:nvPicPr>
        <p:blipFill>
          <a:blip r:embed="rId3" cstate="print"/>
          <a:srcRect/>
          <a:stretch>
            <a:fillRect/>
          </a:stretch>
        </p:blipFill>
        <p:spPr bwMode="auto">
          <a:xfrm>
            <a:off x="268448" y="1553368"/>
            <a:ext cx="8657439" cy="1855774"/>
          </a:xfrm>
          <a:prstGeom prst="rect">
            <a:avLst/>
          </a:prstGeom>
          <a:noFill/>
          <a:ln w="9525">
            <a:solidFill>
              <a:schemeClr val="accent1"/>
            </a:solidFill>
            <a:miter lim="800000"/>
            <a:headEnd/>
            <a:tailEnd/>
          </a:ln>
          <a:effectLst/>
        </p:spPr>
      </p:pic>
      <p:sp>
        <p:nvSpPr>
          <p:cNvPr id="9" name="矩形 8"/>
          <p:cNvSpPr/>
          <p:nvPr/>
        </p:nvSpPr>
        <p:spPr>
          <a:xfrm>
            <a:off x="419314" y="3553435"/>
            <a:ext cx="8401575" cy="2947025"/>
          </a:xfrm>
          <a:prstGeom prst="rect">
            <a:avLst/>
          </a:prstGeom>
          <a:ln>
            <a:solidFill>
              <a:schemeClr val="accent1"/>
            </a:solidFill>
          </a:ln>
        </p:spPr>
        <p:txBody>
          <a:bodyPr wrap="square">
            <a:spAutoFit/>
          </a:bodyPr>
          <a:lstStyle/>
          <a:p>
            <a:pPr>
              <a:lnSpc>
                <a:spcPct val="150000"/>
              </a:lnSpc>
              <a:buFont typeface="Arial" pitchFamily="34" charset="0"/>
              <a:buChar char="•"/>
            </a:pPr>
            <a:r>
              <a:rPr lang="en-US" b="1" dirty="0" err="1" smtClean="0">
                <a:latin typeface="微软雅黑 Light" pitchFamily="34" charset="-122"/>
                <a:ea typeface="微软雅黑 Light" pitchFamily="34" charset="-122"/>
              </a:rPr>
              <a:t>n_clusters</a:t>
            </a:r>
            <a:r>
              <a:rPr lang="zh-CN" altLang="en-US" b="1" dirty="0" smtClean="0">
                <a:latin typeface="微软雅黑 Light" pitchFamily="34" charset="-122"/>
                <a:ea typeface="微软雅黑 Light" pitchFamily="34" charset="-122"/>
              </a:rPr>
              <a:t>：</a:t>
            </a:r>
            <a:r>
              <a:rPr lang="zh-CN" altLang="en-US" dirty="0" smtClean="0">
                <a:latin typeface="微软雅黑 Light" pitchFamily="34" charset="-122"/>
                <a:ea typeface="微软雅黑 Light" pitchFamily="34" charset="-122"/>
              </a:rPr>
              <a:t>即我们的</a:t>
            </a:r>
            <a:r>
              <a:rPr lang="en-US" dirty="0" smtClean="0">
                <a:latin typeface="微软雅黑 Light" pitchFamily="34" charset="-122"/>
                <a:ea typeface="微软雅黑 Light" pitchFamily="34" charset="-122"/>
              </a:rPr>
              <a:t>k</a:t>
            </a:r>
            <a:r>
              <a:rPr lang="zh-CN" altLang="en-US" dirty="0" smtClean="0">
                <a:latin typeface="微软雅黑 Light" pitchFamily="34" charset="-122"/>
                <a:ea typeface="微软雅黑 Light" pitchFamily="34" charset="-122"/>
              </a:rPr>
              <a:t>值，一般需要多试一些值以获得较好的聚类效果。</a:t>
            </a:r>
            <a:endParaRPr lang="en-US" altLang="zh-CN" dirty="0" smtClean="0">
              <a:latin typeface="微软雅黑 Light" pitchFamily="34" charset="-122"/>
              <a:ea typeface="微软雅黑 Light" pitchFamily="34" charset="-122"/>
            </a:endParaRPr>
          </a:p>
          <a:p>
            <a:pPr>
              <a:lnSpc>
                <a:spcPct val="150000"/>
              </a:lnSpc>
              <a:buFont typeface="Arial" pitchFamily="34" charset="0"/>
              <a:buChar char="•"/>
            </a:pPr>
            <a:r>
              <a:rPr lang="en-US" altLang="zh-CN" b="1" dirty="0" smtClean="0">
                <a:latin typeface="微软雅黑 Light" pitchFamily="34" charset="-122"/>
                <a:ea typeface="微软雅黑 Light" pitchFamily="34" charset="-122"/>
              </a:rPr>
              <a:t>init</a:t>
            </a:r>
            <a:r>
              <a:rPr lang="zh-CN" altLang="en-US" b="1" dirty="0" smtClean="0">
                <a:latin typeface="微软雅黑 Light" pitchFamily="34" charset="-122"/>
                <a:ea typeface="微软雅黑 Light" pitchFamily="34" charset="-122"/>
              </a:rPr>
              <a:t>： </a:t>
            </a:r>
            <a:r>
              <a:rPr lang="zh-CN" altLang="en-US" dirty="0" smtClean="0">
                <a:latin typeface="微软雅黑 Light" pitchFamily="34" charset="-122"/>
                <a:ea typeface="微软雅黑 Light" pitchFamily="34" charset="-122"/>
              </a:rPr>
              <a:t>即初始值选择的方式，可以为完全随机选择</a:t>
            </a:r>
            <a:r>
              <a:rPr lang="en-US" altLang="zh-CN" dirty="0" smtClean="0">
                <a:latin typeface="微软雅黑 Light" pitchFamily="34" charset="-122"/>
                <a:ea typeface="微软雅黑 Light" pitchFamily="34" charset="-122"/>
              </a:rPr>
              <a:t>'random',</a:t>
            </a:r>
            <a:r>
              <a:rPr lang="zh-CN" altLang="en-US" dirty="0" smtClean="0">
                <a:latin typeface="微软雅黑 Light" pitchFamily="34" charset="-122"/>
                <a:ea typeface="微软雅黑 Light" pitchFamily="34" charset="-122"/>
              </a:rPr>
              <a:t>优化过的</a:t>
            </a:r>
            <a:r>
              <a:rPr lang="en-US" altLang="zh-CN" dirty="0" smtClean="0">
                <a:latin typeface="微软雅黑 Light" pitchFamily="34" charset="-122"/>
                <a:ea typeface="微软雅黑 Light" pitchFamily="34" charset="-122"/>
              </a:rPr>
              <a:t>'k-means++'</a:t>
            </a:r>
            <a:r>
              <a:rPr lang="zh-CN" altLang="en-US" dirty="0" smtClean="0">
                <a:latin typeface="微软雅黑 Light" pitchFamily="34" charset="-122"/>
                <a:ea typeface="微软雅黑 Light" pitchFamily="34" charset="-122"/>
              </a:rPr>
              <a:t>或者自己指定初始化的</a:t>
            </a:r>
            <a:r>
              <a:rPr lang="en-US" altLang="zh-CN" dirty="0" smtClean="0">
                <a:latin typeface="微软雅黑 Light" pitchFamily="34" charset="-122"/>
                <a:ea typeface="微软雅黑 Light" pitchFamily="34" charset="-122"/>
              </a:rPr>
              <a:t>k</a:t>
            </a:r>
            <a:r>
              <a:rPr lang="zh-CN" altLang="en-US" dirty="0" smtClean="0">
                <a:latin typeface="微软雅黑 Light" pitchFamily="34" charset="-122"/>
                <a:ea typeface="微软雅黑 Light" pitchFamily="34" charset="-122"/>
              </a:rPr>
              <a:t>个质心。一般建议使用默认的</a:t>
            </a:r>
            <a:r>
              <a:rPr lang="en-US" altLang="zh-CN" dirty="0" smtClean="0">
                <a:latin typeface="微软雅黑 Light" pitchFamily="34" charset="-122"/>
                <a:ea typeface="微软雅黑 Light" pitchFamily="34" charset="-122"/>
              </a:rPr>
              <a:t>'k-means++'</a:t>
            </a:r>
            <a:r>
              <a:rPr lang="zh-CN" altLang="en-US" dirty="0" smtClean="0">
                <a:latin typeface="微软雅黑 Light" pitchFamily="34" charset="-122"/>
                <a:ea typeface="微软雅黑 Light" pitchFamily="34" charset="-122"/>
              </a:rPr>
              <a:t>。</a:t>
            </a:r>
            <a:endParaRPr lang="en-US" altLang="zh-CN" dirty="0" smtClean="0">
              <a:latin typeface="微软雅黑 Light" pitchFamily="34" charset="-122"/>
              <a:ea typeface="微软雅黑 Light" pitchFamily="34" charset="-122"/>
            </a:endParaRPr>
          </a:p>
          <a:p>
            <a:pPr>
              <a:lnSpc>
                <a:spcPct val="150000"/>
              </a:lnSpc>
              <a:buFont typeface="Arial" pitchFamily="34" charset="0"/>
              <a:buChar char="•"/>
            </a:pPr>
            <a:r>
              <a:rPr lang="en-US" b="1" dirty="0" err="1" smtClean="0">
                <a:latin typeface="微软雅黑 Light" pitchFamily="34" charset="-122"/>
                <a:ea typeface="微软雅黑 Light" pitchFamily="34" charset="-122"/>
              </a:rPr>
              <a:t>n_init</a:t>
            </a:r>
            <a:r>
              <a:rPr lang="en-US" b="1" dirty="0" smtClean="0">
                <a:latin typeface="微软雅黑 Light" pitchFamily="34" charset="-122"/>
                <a:ea typeface="微软雅黑 Light" pitchFamily="34" charset="-122"/>
              </a:rPr>
              <a:t>：</a:t>
            </a:r>
            <a:r>
              <a:rPr lang="zh-CN" altLang="en-US" dirty="0" smtClean="0">
                <a:latin typeface="微软雅黑 Light" pitchFamily="34" charset="-122"/>
                <a:ea typeface="微软雅黑 Light" pitchFamily="34" charset="-122"/>
              </a:rPr>
              <a:t>用不同的初始化质心运行算法的次数，默认是</a:t>
            </a:r>
            <a:r>
              <a:rPr lang="en-US" altLang="zh-CN" dirty="0" smtClean="0">
                <a:latin typeface="微软雅黑 Light" pitchFamily="34" charset="-122"/>
                <a:ea typeface="微软雅黑 Light" pitchFamily="34" charset="-122"/>
              </a:rPr>
              <a:t>10</a:t>
            </a:r>
            <a:r>
              <a:rPr lang="zh-CN" altLang="en-US" dirty="0" smtClean="0">
                <a:latin typeface="微软雅黑 Light" pitchFamily="34" charset="-122"/>
                <a:ea typeface="微软雅黑 Light" pitchFamily="34" charset="-122"/>
              </a:rPr>
              <a:t>，一般不需要改。</a:t>
            </a:r>
            <a:endParaRPr lang="en-US" altLang="zh-CN" dirty="0" smtClean="0">
              <a:latin typeface="微软雅黑 Light" pitchFamily="34" charset="-122"/>
              <a:ea typeface="微软雅黑 Light" pitchFamily="34" charset="-122"/>
            </a:endParaRPr>
          </a:p>
          <a:p>
            <a:pPr>
              <a:lnSpc>
                <a:spcPct val="150000"/>
              </a:lnSpc>
              <a:buFont typeface="Arial" pitchFamily="34" charset="0"/>
              <a:buChar char="•"/>
            </a:pPr>
            <a:r>
              <a:rPr lang="en-US" b="1" dirty="0" err="1" smtClean="0">
                <a:latin typeface="微软雅黑 Light" pitchFamily="34" charset="-122"/>
                <a:ea typeface="微软雅黑 Light" pitchFamily="34" charset="-122"/>
              </a:rPr>
              <a:t>max_iter</a:t>
            </a:r>
            <a:r>
              <a:rPr lang="en-US" dirty="0" smtClean="0">
                <a:latin typeface="微软雅黑 Light" pitchFamily="34" charset="-122"/>
                <a:ea typeface="微软雅黑 Light" pitchFamily="34" charset="-122"/>
              </a:rPr>
              <a:t>：</a:t>
            </a:r>
            <a:r>
              <a:rPr lang="zh-CN" altLang="en-US" dirty="0" smtClean="0">
                <a:latin typeface="微软雅黑 Light" pitchFamily="34" charset="-122"/>
                <a:ea typeface="微软雅黑 Light" pitchFamily="34" charset="-122"/>
              </a:rPr>
              <a:t>最大的迭代次数。</a:t>
            </a:r>
            <a:endParaRPr lang="en-US" altLang="zh-CN" dirty="0" smtClean="0">
              <a:latin typeface="微软雅黑 Light" pitchFamily="34" charset="-122"/>
              <a:ea typeface="微软雅黑 Light" pitchFamily="34" charset="-122"/>
            </a:endParaRPr>
          </a:p>
          <a:p>
            <a:pPr>
              <a:lnSpc>
                <a:spcPct val="150000"/>
              </a:lnSpc>
              <a:buFont typeface="Arial" pitchFamily="34" charset="0"/>
              <a:buChar char="•"/>
            </a:pPr>
            <a:r>
              <a:rPr lang="en-US" b="1" dirty="0" smtClean="0">
                <a:latin typeface="微软雅黑 Light" pitchFamily="34" charset="-122"/>
                <a:ea typeface="微软雅黑 Light" pitchFamily="34" charset="-122"/>
              </a:rPr>
              <a:t>algorithm</a:t>
            </a:r>
            <a:r>
              <a:rPr lang="en-US" dirty="0" smtClean="0">
                <a:latin typeface="微软雅黑 Light" pitchFamily="34" charset="-122"/>
                <a:ea typeface="微软雅黑 Light" pitchFamily="34" charset="-122"/>
              </a:rPr>
              <a:t>：</a:t>
            </a:r>
            <a:r>
              <a:rPr lang="zh-CN" altLang="en-US" dirty="0" smtClean="0">
                <a:latin typeface="微软雅黑 Light" pitchFamily="34" charset="-122"/>
                <a:ea typeface="微软雅黑 Light" pitchFamily="34" charset="-122"/>
              </a:rPr>
              <a:t>有</a:t>
            </a:r>
            <a:r>
              <a:rPr lang="en-US" dirty="0" smtClean="0">
                <a:latin typeface="微软雅黑 Light" pitchFamily="34" charset="-122"/>
                <a:ea typeface="微软雅黑 Light" pitchFamily="34" charset="-122"/>
              </a:rPr>
              <a:t>“ auto”, “full” or “</a:t>
            </a:r>
            <a:r>
              <a:rPr lang="en-US" dirty="0" err="1" smtClean="0">
                <a:latin typeface="微软雅黑 Light" pitchFamily="34" charset="-122"/>
                <a:ea typeface="微软雅黑 Light" pitchFamily="34" charset="-122"/>
              </a:rPr>
              <a:t>elkan</a:t>
            </a:r>
            <a:r>
              <a:rPr lang="en-US" dirty="0" smtClean="0">
                <a:latin typeface="微软雅黑 Light" pitchFamily="34" charset="-122"/>
                <a:ea typeface="微软雅黑 Light" pitchFamily="34" charset="-122"/>
              </a:rPr>
              <a:t>”</a:t>
            </a:r>
            <a:r>
              <a:rPr lang="zh-CN" altLang="en-US" dirty="0" smtClean="0">
                <a:latin typeface="微软雅黑 Light" pitchFamily="34" charset="-122"/>
                <a:ea typeface="微软雅黑 Light" pitchFamily="34" charset="-122"/>
              </a:rPr>
              <a:t>三种选择。默认的</a:t>
            </a:r>
            <a:r>
              <a:rPr lang="en-US" altLang="zh-CN" dirty="0" smtClean="0">
                <a:latin typeface="微软雅黑 Light" pitchFamily="34" charset="-122"/>
                <a:ea typeface="微软雅黑 Light" pitchFamily="34" charset="-122"/>
              </a:rPr>
              <a:t>“</a:t>
            </a:r>
            <a:r>
              <a:rPr lang="en-US" dirty="0" smtClean="0">
                <a:latin typeface="微软雅黑 Light" pitchFamily="34" charset="-122"/>
                <a:ea typeface="微软雅黑 Light" pitchFamily="34" charset="-122"/>
              </a:rPr>
              <a:t>auto”</a:t>
            </a:r>
            <a:r>
              <a:rPr lang="zh-CN" altLang="en-US" dirty="0" smtClean="0">
                <a:latin typeface="微软雅黑 Light" pitchFamily="34" charset="-122"/>
                <a:ea typeface="微软雅黑 Light" pitchFamily="34" charset="-122"/>
              </a:rPr>
              <a:t>则会根据数据值是否稀疏，来决定如何选择</a:t>
            </a:r>
            <a:r>
              <a:rPr lang="en-US" altLang="zh-CN" dirty="0" smtClean="0">
                <a:latin typeface="微软雅黑 Light" pitchFamily="34" charset="-122"/>
                <a:ea typeface="微软雅黑 Light" pitchFamily="34" charset="-122"/>
              </a:rPr>
              <a:t>"</a:t>
            </a:r>
            <a:r>
              <a:rPr lang="en-US" dirty="0" smtClean="0">
                <a:latin typeface="微软雅黑 Light" pitchFamily="34" charset="-122"/>
                <a:ea typeface="微软雅黑 Light" pitchFamily="34" charset="-122"/>
              </a:rPr>
              <a:t>full"</a:t>
            </a:r>
            <a:r>
              <a:rPr lang="zh-CN" altLang="en-US" dirty="0" smtClean="0">
                <a:latin typeface="微软雅黑 Light" pitchFamily="34" charset="-122"/>
                <a:ea typeface="微软雅黑 Light" pitchFamily="34" charset="-122"/>
              </a:rPr>
              <a:t>和</a:t>
            </a:r>
            <a:r>
              <a:rPr lang="en-US" dirty="0" smtClean="0">
                <a:latin typeface="微软雅黑 Light" pitchFamily="34" charset="-122"/>
                <a:ea typeface="微软雅黑 Light" pitchFamily="34" charset="-122"/>
              </a:rPr>
              <a:t>“</a:t>
            </a:r>
            <a:r>
              <a:rPr lang="en-US" dirty="0" err="1" smtClean="0">
                <a:latin typeface="微软雅黑 Light" pitchFamily="34" charset="-122"/>
                <a:ea typeface="微软雅黑 Light" pitchFamily="34" charset="-122"/>
              </a:rPr>
              <a:t>elkan</a:t>
            </a:r>
            <a:r>
              <a:rPr lang="en-US" dirty="0" smtClean="0">
                <a:latin typeface="微软雅黑 Light" pitchFamily="34" charset="-122"/>
                <a:ea typeface="微软雅黑 Light" pitchFamily="34" charset="-122"/>
              </a:rPr>
              <a:t>” 。</a:t>
            </a:r>
            <a:r>
              <a:rPr lang="zh-CN" altLang="en-US" dirty="0" smtClean="0">
                <a:latin typeface="微软雅黑 Light" pitchFamily="34" charset="-122"/>
                <a:ea typeface="微软雅黑 Light" pitchFamily="34" charset="-122"/>
              </a:rPr>
              <a:t>建议直接用默认的</a:t>
            </a:r>
            <a:r>
              <a:rPr lang="en-US" altLang="zh-CN" dirty="0" smtClean="0">
                <a:latin typeface="微软雅黑 Light" pitchFamily="34" charset="-122"/>
                <a:ea typeface="微软雅黑 Light" pitchFamily="34" charset="-122"/>
              </a:rPr>
              <a:t>"</a:t>
            </a:r>
            <a:r>
              <a:rPr lang="en-US" dirty="0" smtClean="0">
                <a:latin typeface="微软雅黑 Light" pitchFamily="34" charset="-122"/>
                <a:ea typeface="微软雅黑 Light" pitchFamily="34" charset="-122"/>
              </a:rPr>
              <a:t>auto"</a:t>
            </a:r>
            <a:endParaRPr lang="zh-CN" altLang="en-US" dirty="0">
              <a:latin typeface="微软雅黑 Light" pitchFamily="34" charset="-122"/>
              <a:ea typeface="微软雅黑 Light"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均值聚类算法</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sklearn.cluster.KMeans</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09571" name="Picture 3"/>
          <p:cNvPicPr>
            <a:picLocks noChangeAspect="1" noChangeArrowheads="1"/>
          </p:cNvPicPr>
          <p:nvPr/>
        </p:nvPicPr>
        <p:blipFill>
          <a:blip r:embed="rId3" cstate="print"/>
          <a:srcRect/>
          <a:stretch>
            <a:fillRect/>
          </a:stretch>
        </p:blipFill>
        <p:spPr bwMode="auto">
          <a:xfrm>
            <a:off x="201335" y="1846015"/>
            <a:ext cx="8800051" cy="2854511"/>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均值聚类算法</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sklearn.cluster.KMeans</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09570" name="Picture 2"/>
          <p:cNvPicPr>
            <a:picLocks noChangeAspect="1" noChangeArrowheads="1"/>
          </p:cNvPicPr>
          <p:nvPr/>
        </p:nvPicPr>
        <p:blipFill>
          <a:blip r:embed="rId3" cstate="print"/>
          <a:srcRect/>
          <a:stretch>
            <a:fillRect/>
          </a:stretch>
        </p:blipFill>
        <p:spPr bwMode="auto">
          <a:xfrm>
            <a:off x="117446" y="1857375"/>
            <a:ext cx="8909108" cy="299146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实例分析</a:t>
            </a:r>
          </a:p>
        </p:txBody>
      </p:sp>
      <p:sp>
        <p:nvSpPr>
          <p:cNvPr id="96257" name="Rectangle 1"/>
          <p:cNvSpPr>
            <a:spLocks noChangeArrowheads="1"/>
          </p:cNvSpPr>
          <p:nvPr/>
        </p:nvSpPr>
        <p:spPr bwMode="auto">
          <a:xfrm>
            <a:off x="451821" y="1017534"/>
            <a:ext cx="8112316" cy="1044179"/>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实例分析</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zh-CN" altLang="en-US" sz="2400" dirty="0" smtClean="0">
                <a:latin typeface="微软雅黑" pitchFamily="34" charset="-122"/>
                <a:ea typeface="微软雅黑" pitchFamily="34" charset="-122"/>
                <a:cs typeface="Adobe Gurmukhi" pitchFamily="50" charset="0"/>
              </a:rPr>
              <a:t>随机创建二维数据作为训练集</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2051" name="Picture 3"/>
          <p:cNvPicPr>
            <a:picLocks noChangeAspect="1" noChangeArrowheads="1"/>
          </p:cNvPicPr>
          <p:nvPr/>
        </p:nvPicPr>
        <p:blipFill>
          <a:blip r:embed="rId3"/>
          <a:srcRect/>
          <a:stretch>
            <a:fillRect/>
          </a:stretch>
        </p:blipFill>
        <p:spPr bwMode="auto">
          <a:xfrm>
            <a:off x="995812" y="2049043"/>
            <a:ext cx="5772150" cy="282892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050" name="Picture 2"/>
          <p:cNvPicPr>
            <a:picLocks noChangeAspect="1" noChangeArrowheads="1"/>
          </p:cNvPicPr>
          <p:nvPr/>
        </p:nvPicPr>
        <p:blipFill>
          <a:blip r:embed="rId4"/>
          <a:srcRect/>
          <a:stretch>
            <a:fillRect/>
          </a:stretch>
        </p:blipFill>
        <p:spPr bwMode="auto">
          <a:xfrm>
            <a:off x="5484348" y="4304582"/>
            <a:ext cx="3538882" cy="2371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实例分析</a:t>
            </a:r>
          </a:p>
        </p:txBody>
      </p:sp>
      <p:sp>
        <p:nvSpPr>
          <p:cNvPr id="96257" name="Rectangle 1"/>
          <p:cNvSpPr>
            <a:spLocks noChangeArrowheads="1"/>
          </p:cNvSpPr>
          <p:nvPr/>
        </p:nvSpPr>
        <p:spPr bwMode="auto">
          <a:xfrm>
            <a:off x="451821" y="1017534"/>
            <a:ext cx="8112316" cy="10959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实例分析</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zh-CN" altLang="en-US" sz="2400" dirty="0" smtClean="0">
                <a:latin typeface="微软雅黑" pitchFamily="34" charset="-122"/>
                <a:ea typeface="微软雅黑" pitchFamily="34" charset="-122"/>
                <a:cs typeface="Adobe Gurmukhi" pitchFamily="50" charset="0"/>
              </a:rPr>
              <a:t>用</a:t>
            </a:r>
            <a:r>
              <a:rPr lang="en-US" altLang="zh-CN" sz="2400" dirty="0" err="1" smtClean="0">
                <a:latin typeface="微软雅黑" pitchFamily="34" charset="-122"/>
                <a:ea typeface="微软雅黑" pitchFamily="34" charset="-122"/>
                <a:cs typeface="Adobe Gurmukhi" pitchFamily="50" charset="0"/>
              </a:rPr>
              <a:t>KMeans</a:t>
            </a:r>
            <a:r>
              <a:rPr lang="zh-CN" altLang="en-US" sz="2400" dirty="0" smtClean="0">
                <a:latin typeface="微软雅黑" pitchFamily="34" charset="-122"/>
                <a:ea typeface="微软雅黑" pitchFamily="34" charset="-122"/>
                <a:cs typeface="Adobe Gurmukhi" pitchFamily="50" charset="0"/>
              </a:rPr>
              <a:t>聚类，选择</a:t>
            </a:r>
            <a:r>
              <a:rPr lang="en-US" altLang="zh-CN" sz="2400" dirty="0" smtClean="0">
                <a:latin typeface="微软雅黑" pitchFamily="34" charset="-122"/>
                <a:ea typeface="微软雅黑" pitchFamily="34" charset="-122"/>
                <a:cs typeface="Adobe Gurmukhi" pitchFamily="50" charset="0"/>
              </a:rPr>
              <a:t>k=2</a:t>
            </a: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17762" name="Picture 2"/>
          <p:cNvPicPr>
            <a:picLocks noChangeAspect="1" noChangeArrowheads="1"/>
          </p:cNvPicPr>
          <p:nvPr/>
        </p:nvPicPr>
        <p:blipFill>
          <a:blip r:embed="rId3" cstate="print"/>
          <a:srcRect/>
          <a:stretch>
            <a:fillRect/>
          </a:stretch>
        </p:blipFill>
        <p:spPr bwMode="auto">
          <a:xfrm>
            <a:off x="2236837" y="3916642"/>
            <a:ext cx="4109602" cy="2768112"/>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2248526" y="2047607"/>
            <a:ext cx="4086225" cy="176212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实例分析</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实例分析</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zh-CN" altLang="en-US" sz="2400" dirty="0" smtClean="0">
                <a:latin typeface="微软雅黑" pitchFamily="34" charset="-122"/>
                <a:ea typeface="微软雅黑" pitchFamily="34" charset="-122"/>
                <a:cs typeface="Adobe Gurmukhi" pitchFamily="50" charset="0"/>
              </a:rPr>
              <a:t>评估分数</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4098" name="Picture 2"/>
          <p:cNvPicPr>
            <a:picLocks noChangeAspect="1" noChangeArrowheads="1"/>
          </p:cNvPicPr>
          <p:nvPr/>
        </p:nvPicPr>
        <p:blipFill>
          <a:blip r:embed="rId3"/>
          <a:srcRect/>
          <a:stretch>
            <a:fillRect/>
          </a:stretch>
        </p:blipFill>
        <p:spPr bwMode="auto">
          <a:xfrm>
            <a:off x="2658065" y="3548603"/>
            <a:ext cx="3912546" cy="2878077"/>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3695176" y="2853053"/>
            <a:ext cx="1838325" cy="3810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4100" name="Picture 4"/>
          <p:cNvPicPr>
            <a:picLocks noChangeAspect="1" noChangeArrowheads="1"/>
          </p:cNvPicPr>
          <p:nvPr/>
        </p:nvPicPr>
        <p:blipFill>
          <a:blip r:embed="rId5"/>
          <a:srcRect/>
          <a:stretch>
            <a:fillRect/>
          </a:stretch>
        </p:blipFill>
        <p:spPr bwMode="auto">
          <a:xfrm>
            <a:off x="386032" y="2214652"/>
            <a:ext cx="8456613" cy="32385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890" name="组合 46"/>
          <p:cNvGrpSpPr>
            <a:grpSpLocks/>
          </p:cNvGrpSpPr>
          <p:nvPr/>
        </p:nvGrpSpPr>
        <p:grpSpPr bwMode="auto">
          <a:xfrm>
            <a:off x="2" y="284165"/>
            <a:ext cx="1692275" cy="530225"/>
            <a:chOff x="0" y="0"/>
            <a:chExt cx="1692275" cy="529772"/>
          </a:xfrm>
        </p:grpSpPr>
        <p:sp>
          <p:nvSpPr>
            <p:cNvPr id="37892" name="矩形 16"/>
            <p:cNvSpPr>
              <a:spLocks noChangeArrowheads="1"/>
            </p:cNvSpPr>
            <p:nvPr/>
          </p:nvSpPr>
          <p:spPr bwMode="auto">
            <a:xfrm>
              <a:off x="0" y="0"/>
              <a:ext cx="1511300" cy="529772"/>
            </a:xfrm>
            <a:prstGeom prst="rect">
              <a:avLst/>
            </a:prstGeom>
            <a:solidFill>
              <a:srgbClr val="C00000"/>
            </a:solidFill>
            <a:ln w="9525">
              <a:noFill/>
              <a:miter lim="800000"/>
              <a:headEnd/>
              <a:tailEnd/>
            </a:ln>
          </p:spPr>
          <p:txBody>
            <a:bodyPr anchor="ctr"/>
            <a:lstStyle/>
            <a:p>
              <a:pPr algn="ctr" eaLnBrk="1" hangingPunct="1"/>
              <a:r>
                <a:rPr lang="zh-CN" altLang="en-US" sz="2400" b="1">
                  <a:solidFill>
                    <a:schemeClr val="bg1"/>
                  </a:solidFill>
                  <a:ea typeface="微软雅黑" pitchFamily="34" charset="-122"/>
                  <a:sym typeface="Arial" charset="0"/>
                </a:rPr>
                <a:t>目录</a:t>
              </a:r>
            </a:p>
          </p:txBody>
        </p:sp>
        <p:sp>
          <p:nvSpPr>
            <p:cNvPr id="37893" name="矩形 17"/>
            <p:cNvSpPr>
              <a:spLocks noChangeArrowheads="1"/>
            </p:cNvSpPr>
            <p:nvPr/>
          </p:nvSpPr>
          <p:spPr bwMode="auto">
            <a:xfrm>
              <a:off x="1577975" y="0"/>
              <a:ext cx="114300" cy="529772"/>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grpSp>
      <p:sp>
        <p:nvSpPr>
          <p:cNvPr id="37891" name="矩形 19"/>
          <p:cNvSpPr>
            <a:spLocks noChangeArrowheads="1"/>
          </p:cNvSpPr>
          <p:nvPr/>
        </p:nvSpPr>
        <p:spPr bwMode="auto">
          <a:xfrm>
            <a:off x="1397000" y="1439864"/>
            <a:ext cx="7315200" cy="4040187"/>
          </a:xfrm>
          <a:prstGeom prst="rect">
            <a:avLst/>
          </a:prstGeom>
          <a:noFill/>
          <a:ln w="9525">
            <a:noFill/>
            <a:miter lim="800000"/>
            <a:headEnd/>
            <a:tailEnd/>
          </a:ln>
        </p:spPr>
        <p:txBody>
          <a:bodyPr/>
          <a:lstStyle/>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聚类方法</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en-US" altLang="zh-CN" sz="2800" b="1" dirty="0" smtClean="0">
                <a:solidFill>
                  <a:srgbClr val="C00000"/>
                </a:solidFill>
                <a:ea typeface="微软雅黑" pitchFamily="34" charset="-122"/>
                <a:sym typeface="Arial" charset="0"/>
              </a:rPr>
              <a:t>K-Means</a:t>
            </a:r>
            <a:r>
              <a:rPr lang="zh-CN" altLang="en-US" sz="2800" b="1" dirty="0" smtClean="0">
                <a:solidFill>
                  <a:srgbClr val="C00000"/>
                </a:solidFill>
                <a:ea typeface="微软雅黑" pitchFamily="34" charset="-122"/>
                <a:sym typeface="Arial" charset="0"/>
              </a:rPr>
              <a:t>聚类算法</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聚类评估</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应用案例</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endParaRPr lang="zh-CN" altLang="en-US" sz="2800" b="1" dirty="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endParaRPr lang="en-US" sz="2800" b="1" dirty="0">
              <a:solidFill>
                <a:srgbClr val="C00000"/>
              </a:solidFill>
              <a:ea typeface="微软雅黑" pitchFamily="34" charset="-122"/>
              <a:sym typeface="Arial"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实例分析</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实例分析</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zh-CN" altLang="en-US" sz="2400" dirty="0" smtClean="0">
                <a:latin typeface="微软雅黑" pitchFamily="34" charset="-122"/>
                <a:ea typeface="微软雅黑" pitchFamily="34" charset="-122"/>
                <a:cs typeface="Adobe Gurmukhi" pitchFamily="50" charset="0"/>
              </a:rPr>
              <a:t>评估分数</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4099" name="Picture 3"/>
          <p:cNvPicPr>
            <a:picLocks noChangeAspect="1" noChangeArrowheads="1"/>
          </p:cNvPicPr>
          <p:nvPr/>
        </p:nvPicPr>
        <p:blipFill>
          <a:blip r:embed="rId3"/>
          <a:srcRect/>
          <a:stretch>
            <a:fillRect/>
          </a:stretch>
        </p:blipFill>
        <p:spPr bwMode="auto">
          <a:xfrm>
            <a:off x="3695176" y="2853053"/>
            <a:ext cx="1838325" cy="3810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4100" name="Picture 4"/>
          <p:cNvPicPr>
            <a:picLocks noChangeAspect="1" noChangeArrowheads="1"/>
          </p:cNvPicPr>
          <p:nvPr/>
        </p:nvPicPr>
        <p:blipFill>
          <a:blip r:embed="rId4"/>
          <a:srcRect/>
          <a:stretch>
            <a:fillRect/>
          </a:stretch>
        </p:blipFill>
        <p:spPr bwMode="auto">
          <a:xfrm>
            <a:off x="386032" y="2214652"/>
            <a:ext cx="8456613" cy="32385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5122" name="Picture 2"/>
          <p:cNvPicPr>
            <a:picLocks noChangeAspect="1" noChangeArrowheads="1"/>
          </p:cNvPicPr>
          <p:nvPr/>
        </p:nvPicPr>
        <p:blipFill>
          <a:blip r:embed="rId5"/>
          <a:srcRect/>
          <a:stretch>
            <a:fillRect/>
          </a:stretch>
        </p:blipFill>
        <p:spPr bwMode="auto">
          <a:xfrm>
            <a:off x="2761726" y="3601528"/>
            <a:ext cx="3705225"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实例分析</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实例分析</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zh-CN" altLang="en-US" sz="2400" dirty="0" smtClean="0">
                <a:latin typeface="微软雅黑" pitchFamily="34" charset="-122"/>
                <a:ea typeface="微软雅黑" pitchFamily="34" charset="-122"/>
                <a:cs typeface="Adobe Gurmukhi" pitchFamily="50" charset="0"/>
              </a:rPr>
              <a:t>评估分数</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4099" name="Picture 3"/>
          <p:cNvPicPr>
            <a:picLocks noChangeAspect="1" noChangeArrowheads="1"/>
          </p:cNvPicPr>
          <p:nvPr/>
        </p:nvPicPr>
        <p:blipFill>
          <a:blip r:embed="rId3"/>
          <a:srcRect/>
          <a:stretch>
            <a:fillRect/>
          </a:stretch>
        </p:blipFill>
        <p:spPr bwMode="auto">
          <a:xfrm>
            <a:off x="3695176" y="2853053"/>
            <a:ext cx="1838325" cy="3810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4100" name="Picture 4"/>
          <p:cNvPicPr>
            <a:picLocks noChangeAspect="1" noChangeArrowheads="1"/>
          </p:cNvPicPr>
          <p:nvPr/>
        </p:nvPicPr>
        <p:blipFill>
          <a:blip r:embed="rId4"/>
          <a:srcRect/>
          <a:stretch>
            <a:fillRect/>
          </a:stretch>
        </p:blipFill>
        <p:spPr bwMode="auto">
          <a:xfrm>
            <a:off x="386032" y="2214652"/>
            <a:ext cx="8456613" cy="32385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6146" name="Picture 2"/>
          <p:cNvPicPr>
            <a:picLocks noChangeAspect="1" noChangeArrowheads="1"/>
          </p:cNvPicPr>
          <p:nvPr/>
        </p:nvPicPr>
        <p:blipFill>
          <a:blip r:embed="rId5"/>
          <a:srcRect/>
          <a:stretch>
            <a:fillRect/>
          </a:stretch>
        </p:blipFill>
        <p:spPr bwMode="auto">
          <a:xfrm>
            <a:off x="2776013" y="3608088"/>
            <a:ext cx="3676650"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实例分析</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实例分析</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zh-CN" altLang="en-US" sz="2400" dirty="0" smtClean="0">
                <a:latin typeface="微软雅黑" pitchFamily="34" charset="-122"/>
                <a:ea typeface="微软雅黑" pitchFamily="34" charset="-122"/>
                <a:cs typeface="Adobe Gurmukhi" pitchFamily="50" charset="0"/>
              </a:rPr>
              <a:t>显示质心（聚类中心）</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19811" name="Picture 3"/>
          <p:cNvPicPr>
            <a:picLocks noChangeAspect="1" noChangeArrowheads="1"/>
          </p:cNvPicPr>
          <p:nvPr/>
        </p:nvPicPr>
        <p:blipFill>
          <a:blip r:embed="rId3" cstate="print"/>
          <a:srcRect/>
          <a:stretch>
            <a:fillRect/>
          </a:stretch>
        </p:blipFill>
        <p:spPr bwMode="auto">
          <a:xfrm>
            <a:off x="1816729" y="3524251"/>
            <a:ext cx="4751387" cy="3200400"/>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2390196" y="2281146"/>
            <a:ext cx="3604453" cy="927879"/>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实例分析</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实例分析</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zh-CN" altLang="en-US" sz="2400" dirty="0" smtClean="0">
                <a:latin typeface="微软雅黑" pitchFamily="34" charset="-122"/>
                <a:ea typeface="微软雅黑" pitchFamily="34" charset="-122"/>
                <a:cs typeface="Adobe Gurmukhi" pitchFamily="50" charset="0"/>
              </a:rPr>
              <a:t>对比聚类正确率（假如有标签数据）</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19811" name="Picture 3"/>
          <p:cNvPicPr>
            <a:picLocks noChangeAspect="1" noChangeArrowheads="1"/>
          </p:cNvPicPr>
          <p:nvPr/>
        </p:nvPicPr>
        <p:blipFill>
          <a:blip r:embed="rId3" cstate="print"/>
          <a:srcRect/>
          <a:stretch>
            <a:fillRect/>
          </a:stretch>
        </p:blipFill>
        <p:spPr bwMode="auto">
          <a:xfrm>
            <a:off x="1816729" y="3524251"/>
            <a:ext cx="4751387" cy="3200400"/>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2390196" y="2281146"/>
            <a:ext cx="3604453" cy="927879"/>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zh-CN" altLang="en-US" sz="2400" b="1" dirty="0" smtClean="0">
                <a:solidFill>
                  <a:schemeClr val="bg1"/>
                </a:solidFill>
                <a:ea typeface="微软雅黑" pitchFamily="34" charset="-122"/>
              </a:rPr>
              <a:t>实践</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鸢尾花聚类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导入鸢尾花数据集</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8194" name="Picture 2"/>
          <p:cNvPicPr>
            <a:picLocks noChangeAspect="1" noChangeArrowheads="1"/>
          </p:cNvPicPr>
          <p:nvPr/>
        </p:nvPicPr>
        <p:blipFill>
          <a:blip r:embed="rId3"/>
          <a:srcRect/>
          <a:stretch>
            <a:fillRect/>
          </a:stretch>
        </p:blipFill>
        <p:spPr bwMode="auto">
          <a:xfrm>
            <a:off x="320168" y="2360402"/>
            <a:ext cx="4276725" cy="30861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8195" name="Picture 3"/>
          <p:cNvPicPr>
            <a:picLocks noChangeAspect="1" noChangeArrowheads="1"/>
          </p:cNvPicPr>
          <p:nvPr/>
        </p:nvPicPr>
        <p:blipFill>
          <a:blip r:embed="rId4"/>
          <a:srcRect/>
          <a:stretch>
            <a:fillRect/>
          </a:stretch>
        </p:blipFill>
        <p:spPr bwMode="auto">
          <a:xfrm>
            <a:off x="4731920" y="2502371"/>
            <a:ext cx="4291312" cy="29229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zh-CN" altLang="en-US" sz="2400" b="1" dirty="0" smtClean="0">
                <a:solidFill>
                  <a:schemeClr val="bg1"/>
                </a:solidFill>
                <a:ea typeface="微软雅黑" pitchFamily="34" charset="-122"/>
              </a:rPr>
              <a:t>实践</a:t>
            </a:r>
          </a:p>
        </p:txBody>
      </p:sp>
      <p:sp>
        <p:nvSpPr>
          <p:cNvPr id="96257" name="Rectangle 1"/>
          <p:cNvSpPr>
            <a:spLocks noChangeArrowheads="1"/>
          </p:cNvSpPr>
          <p:nvPr/>
        </p:nvSpPr>
        <p:spPr bwMode="auto">
          <a:xfrm>
            <a:off x="451821" y="1017534"/>
            <a:ext cx="8112316" cy="1285719"/>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鸢尾花聚类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20000"/>
              </a:lnSpc>
              <a:buFont typeface="Arial" pitchFamily="34" charset="0"/>
              <a:buChar char="•"/>
            </a:pPr>
            <a:r>
              <a:rPr lang="en-US" altLang="zh-CN" sz="2400" dirty="0" smtClean="0">
                <a:latin typeface="微软雅黑" pitchFamily="34" charset="-122"/>
                <a:ea typeface="微软雅黑" pitchFamily="34" charset="-122"/>
                <a:cs typeface="宋体" pitchFamily="2" charset="-122"/>
              </a:rPr>
              <a:t>K</a:t>
            </a:r>
            <a:r>
              <a:rPr lang="zh-CN" altLang="en-US" sz="2400" dirty="0" smtClean="0">
                <a:latin typeface="微软雅黑" pitchFamily="34" charset="-122"/>
                <a:ea typeface="微软雅黑" pitchFamily="34" charset="-122"/>
                <a:cs typeface="宋体" pitchFamily="2" charset="-122"/>
              </a:rPr>
              <a:t>均值聚类</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027" name="Picture 3"/>
          <p:cNvPicPr>
            <a:picLocks noChangeAspect="1" noChangeArrowheads="1"/>
          </p:cNvPicPr>
          <p:nvPr/>
        </p:nvPicPr>
        <p:blipFill>
          <a:blip r:embed="rId3"/>
          <a:srcRect/>
          <a:stretch>
            <a:fillRect/>
          </a:stretch>
        </p:blipFill>
        <p:spPr bwMode="auto">
          <a:xfrm>
            <a:off x="744746" y="2012380"/>
            <a:ext cx="6704013" cy="305752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026" name="Picture 2"/>
          <p:cNvPicPr>
            <a:picLocks noChangeAspect="1" noChangeArrowheads="1"/>
          </p:cNvPicPr>
          <p:nvPr/>
        </p:nvPicPr>
        <p:blipFill>
          <a:blip r:embed="rId4"/>
          <a:srcRect/>
          <a:stretch>
            <a:fillRect/>
          </a:stretch>
        </p:blipFill>
        <p:spPr bwMode="auto">
          <a:xfrm>
            <a:off x="4948777" y="4338801"/>
            <a:ext cx="3591373" cy="24461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zh-CN" altLang="en-US" sz="2400" b="1" dirty="0" smtClean="0">
                <a:solidFill>
                  <a:schemeClr val="bg1"/>
                </a:solidFill>
                <a:ea typeface="微软雅黑" pitchFamily="34" charset="-122"/>
              </a:rPr>
              <a:t>实践</a:t>
            </a:r>
          </a:p>
        </p:txBody>
      </p:sp>
      <p:sp>
        <p:nvSpPr>
          <p:cNvPr id="96257" name="Rectangle 1"/>
          <p:cNvSpPr>
            <a:spLocks noChangeArrowheads="1"/>
          </p:cNvSpPr>
          <p:nvPr/>
        </p:nvSpPr>
        <p:spPr bwMode="auto">
          <a:xfrm>
            <a:off x="451821" y="1017534"/>
            <a:ext cx="8112316" cy="1251213"/>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鸢尾花聚类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20000"/>
              </a:lnSpc>
              <a:buFont typeface="Arial" pitchFamily="34" charset="0"/>
              <a:buChar char="•"/>
            </a:pPr>
            <a:r>
              <a:rPr lang="en-US" altLang="zh-CN" sz="2400" dirty="0" smtClean="0">
                <a:latin typeface="微软雅黑" pitchFamily="34" charset="-122"/>
                <a:ea typeface="微软雅黑" pitchFamily="34" charset="-122"/>
                <a:cs typeface="宋体" pitchFamily="2" charset="-122"/>
              </a:rPr>
              <a:t>K</a:t>
            </a:r>
            <a:r>
              <a:rPr lang="zh-CN" altLang="en-US" sz="2400" dirty="0" smtClean="0">
                <a:latin typeface="微软雅黑" pitchFamily="34" charset="-122"/>
                <a:ea typeface="微软雅黑" pitchFamily="34" charset="-122"/>
                <a:cs typeface="宋体" pitchFamily="2" charset="-122"/>
              </a:rPr>
              <a:t>均值聚类</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030" name="Picture 6"/>
          <p:cNvPicPr>
            <a:picLocks noChangeAspect="1" noChangeArrowheads="1"/>
          </p:cNvPicPr>
          <p:nvPr/>
        </p:nvPicPr>
        <p:blipFill>
          <a:blip r:embed="rId3"/>
          <a:srcRect/>
          <a:stretch>
            <a:fillRect/>
          </a:stretch>
        </p:blipFill>
        <p:spPr bwMode="auto">
          <a:xfrm>
            <a:off x="4379435" y="2147140"/>
            <a:ext cx="3910551" cy="2663580"/>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948526" y="4848583"/>
            <a:ext cx="2505075" cy="15430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803334" y="2306308"/>
            <a:ext cx="3086100" cy="203835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应用案例</a:t>
            </a:r>
          </a:p>
        </p:txBody>
      </p:sp>
      <p:sp>
        <p:nvSpPr>
          <p:cNvPr id="96257" name="Rectangle 1"/>
          <p:cNvSpPr>
            <a:spLocks noChangeArrowheads="1"/>
          </p:cNvSpPr>
          <p:nvPr/>
        </p:nvSpPr>
        <p:spPr bwMode="auto">
          <a:xfrm>
            <a:off x="451821" y="1017534"/>
            <a:ext cx="8112316" cy="1285719"/>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图像分割</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对图像像素点颜色进行聚类实现简单的图像分割</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1026" name="Picture 2" descr="D:\temp\test1.jpg"/>
          <p:cNvPicPr>
            <a:picLocks noChangeAspect="1" noChangeArrowheads="1"/>
          </p:cNvPicPr>
          <p:nvPr/>
        </p:nvPicPr>
        <p:blipFill>
          <a:blip r:embed="rId3" cstate="print"/>
          <a:srcRect/>
          <a:stretch>
            <a:fillRect/>
          </a:stretch>
        </p:blipFill>
        <p:spPr bwMode="auto">
          <a:xfrm>
            <a:off x="789751" y="2861539"/>
            <a:ext cx="3272724" cy="2520000"/>
          </a:xfrm>
          <a:prstGeom prst="rect">
            <a:avLst/>
          </a:prstGeom>
          <a:noFill/>
        </p:spPr>
      </p:pic>
      <p:pic>
        <p:nvPicPr>
          <p:cNvPr id="5124" name="Picture 4"/>
          <p:cNvPicPr>
            <a:picLocks noChangeAspect="1" noChangeArrowheads="1"/>
          </p:cNvPicPr>
          <p:nvPr/>
        </p:nvPicPr>
        <p:blipFill>
          <a:blip r:embed="rId4"/>
          <a:srcRect/>
          <a:stretch>
            <a:fillRect/>
          </a:stretch>
        </p:blipFill>
        <p:spPr bwMode="auto">
          <a:xfrm>
            <a:off x="4700771" y="2807539"/>
            <a:ext cx="3368905" cy="2628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应用案例</a:t>
            </a:r>
          </a:p>
        </p:txBody>
      </p:sp>
      <p:sp>
        <p:nvSpPr>
          <p:cNvPr id="96257" name="Rectangle 1"/>
          <p:cNvSpPr>
            <a:spLocks noChangeArrowheads="1"/>
          </p:cNvSpPr>
          <p:nvPr/>
        </p:nvSpPr>
        <p:spPr bwMode="auto">
          <a:xfrm>
            <a:off x="451821" y="1017534"/>
            <a:ext cx="8112316" cy="1380609"/>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图像分割</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对图像像素点颜色进行聚类实现简单的图像分割</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4098" name="Picture 2"/>
          <p:cNvPicPr>
            <a:picLocks noChangeAspect="1" noChangeArrowheads="1"/>
          </p:cNvPicPr>
          <p:nvPr/>
        </p:nvPicPr>
        <p:blipFill>
          <a:blip r:embed="rId3"/>
          <a:srcRect/>
          <a:stretch>
            <a:fillRect/>
          </a:stretch>
        </p:blipFill>
        <p:spPr bwMode="auto">
          <a:xfrm>
            <a:off x="858777" y="2073305"/>
            <a:ext cx="7304087" cy="41433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应用案例</a:t>
            </a:r>
          </a:p>
        </p:txBody>
      </p:sp>
      <p:sp>
        <p:nvSpPr>
          <p:cNvPr id="96257" name="Rectangle 1"/>
          <p:cNvSpPr>
            <a:spLocks noChangeArrowheads="1"/>
          </p:cNvSpPr>
          <p:nvPr/>
        </p:nvSpPr>
        <p:spPr bwMode="auto">
          <a:xfrm>
            <a:off x="451821" y="1017534"/>
            <a:ext cx="8112316" cy="1380609"/>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图像分割</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2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对图像像素点颜色进行聚类实现简单的图像分割</a:t>
            </a: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buFont typeface="Arial" pitchFamily="34" charset="0"/>
              <a:buChar char="•"/>
            </a:pPr>
            <a:endParaRPr lang="en-US" altLang="zh-CN" sz="2400" dirty="0" smtClean="0">
              <a:latin typeface="微软雅黑" pitchFamily="34" charset="-122"/>
              <a:ea typeface="微软雅黑" pitchFamily="34" charset="-122"/>
              <a:cs typeface="Adobe Gurmukhi" pitchFamily="50" charset="0"/>
            </a:endParaRPr>
          </a:p>
          <a:p>
            <a:pPr>
              <a:lnSpc>
                <a:spcPct val="120000"/>
              </a:lnSpc>
            </a:pPr>
            <a:endParaRPr lang="zh-CN" altLang="en-US" sz="2000" dirty="0" smtClean="0">
              <a:latin typeface="微软雅黑" pitchFamily="34" charset="-122"/>
              <a:ea typeface="微软雅黑" pitchFamily="34" charset="-122"/>
              <a:cs typeface="Adobe Gurmukhi" pitchFamily="50" charset="0"/>
            </a:endParaRPr>
          </a:p>
        </p:txBody>
      </p:sp>
      <p:pic>
        <p:nvPicPr>
          <p:cNvPr id="3076" name="Picture 4"/>
          <p:cNvPicPr>
            <a:picLocks noChangeAspect="1" noChangeArrowheads="1"/>
          </p:cNvPicPr>
          <p:nvPr/>
        </p:nvPicPr>
        <p:blipFill>
          <a:blip r:embed="rId3"/>
          <a:srcRect/>
          <a:stretch>
            <a:fillRect/>
          </a:stretch>
        </p:blipFill>
        <p:spPr bwMode="auto">
          <a:xfrm>
            <a:off x="1798697" y="2396886"/>
            <a:ext cx="5473485" cy="2873854"/>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聚类方法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聚类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所谓“类”，就是指相似元素的集合。“物以类聚，人以群分”</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聚类算法的目标：</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r>
              <a:rPr lang="zh-CN" altLang="en-US" sz="2400" dirty="0" smtClean="0">
                <a:latin typeface="微软雅黑" pitchFamily="34" charset="-122"/>
                <a:ea typeface="微软雅黑" pitchFamily="34" charset="-122"/>
                <a:cs typeface="宋体" pitchFamily="2" charset="-122"/>
              </a:rPr>
              <a:t>（</a:t>
            </a:r>
            <a:r>
              <a:rPr lang="en-US" altLang="zh-CN" sz="2400" dirty="0" smtClean="0">
                <a:latin typeface="微软雅黑" pitchFamily="34" charset="-122"/>
                <a:ea typeface="微软雅黑" pitchFamily="34" charset="-122"/>
                <a:cs typeface="宋体" pitchFamily="2" charset="-122"/>
              </a:rPr>
              <a:t>1</a:t>
            </a:r>
            <a:r>
              <a:rPr lang="zh-CN" altLang="en-US" sz="2400" dirty="0" smtClean="0">
                <a:latin typeface="微软雅黑" pitchFamily="34" charset="-122"/>
                <a:ea typeface="微软雅黑" pitchFamily="34" charset="-122"/>
                <a:cs typeface="宋体" pitchFamily="2" charset="-122"/>
              </a:rPr>
              <a:t>）使同一类对象的相似度尽可能地大；</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r>
              <a:rPr lang="zh-CN" altLang="en-US" sz="2400" dirty="0" smtClean="0">
                <a:latin typeface="微软雅黑" pitchFamily="34" charset="-122"/>
                <a:ea typeface="微软雅黑" pitchFamily="34" charset="-122"/>
                <a:cs typeface="宋体" pitchFamily="2" charset="-122"/>
              </a:rPr>
              <a:t>（</a:t>
            </a:r>
            <a:r>
              <a:rPr lang="en-US" altLang="zh-CN" sz="2400" dirty="0" smtClean="0">
                <a:latin typeface="微软雅黑" pitchFamily="34" charset="-122"/>
                <a:ea typeface="微软雅黑" pitchFamily="34" charset="-122"/>
                <a:cs typeface="宋体" pitchFamily="2" charset="-122"/>
              </a:rPr>
              <a:t>2</a:t>
            </a:r>
            <a:r>
              <a:rPr lang="zh-CN" altLang="en-US" sz="2400" dirty="0" smtClean="0">
                <a:latin typeface="微软雅黑" pitchFamily="34" charset="-122"/>
                <a:ea typeface="微软雅黑" pitchFamily="34" charset="-122"/>
                <a:cs typeface="宋体" pitchFamily="2" charset="-122"/>
              </a:rPr>
              <a:t>）不同类对象之间的相似度尽可能地小。</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19810" name="Picture 2" descr="https://timgsa.baidu.com/timg?image&amp;quality=80&amp;size=b9999_10000&amp;sec=1553507475299&amp;di=dab5ac99c2b8c2d3675f883f47c4e4b3&amp;imgtype=jpg&amp;src=http%3A%2F%2Fimg2.imgtn.bdimg.com%2Fit%2Fu%3D1174153127%2C660422102%26fm%3D214%26gp%3D0.jpg"/>
          <p:cNvPicPr>
            <a:picLocks noChangeAspect="1" noChangeArrowheads="1"/>
          </p:cNvPicPr>
          <p:nvPr/>
        </p:nvPicPr>
        <p:blipFill>
          <a:blip r:embed="rId3" cstate="print"/>
          <a:srcRect/>
          <a:stretch>
            <a:fillRect/>
          </a:stretch>
        </p:blipFill>
        <p:spPr bwMode="auto">
          <a:xfrm>
            <a:off x="4895355" y="3587513"/>
            <a:ext cx="3325856" cy="2823685"/>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a:grpSpLocks/>
          </p:cNvGrpSpPr>
          <p:nvPr/>
        </p:nvGrpSpPr>
        <p:grpSpPr bwMode="auto">
          <a:xfrm>
            <a:off x="3" y="284166"/>
            <a:ext cx="1692275" cy="530225"/>
            <a:chOff x="0" y="0"/>
            <a:chExt cx="1692275" cy="529772"/>
          </a:xfrm>
          <a:solidFill>
            <a:srgbClr val="C00000"/>
          </a:solidFill>
        </p:grpSpPr>
        <p:sp>
          <p:nvSpPr>
            <p:cNvPr id="87057" name="矩形 16"/>
            <p:cNvSpPr>
              <a:spLocks noChangeArrowheads="1"/>
            </p:cNvSpPr>
            <p:nvPr/>
          </p:nvSpPr>
          <p:spPr bwMode="auto">
            <a:xfrm>
              <a:off x="0" y="0"/>
              <a:ext cx="1511300" cy="529772"/>
            </a:xfrm>
            <a:prstGeom prst="rect">
              <a:avLst/>
            </a:prstGeom>
            <a:grpFill/>
            <a:ln w="9525">
              <a:solidFill>
                <a:srgbClr val="C00000"/>
              </a:solidFill>
              <a:miter lim="800000"/>
              <a:headEnd/>
              <a:tailEnd/>
            </a:ln>
          </p:spPr>
          <p:txBody>
            <a:bodyPr anchor="ctr"/>
            <a:lstStyle/>
            <a:p>
              <a:pPr algn="ctr" eaLnBrk="1" hangingPunct="1">
                <a:defRPr/>
              </a:pPr>
              <a:r>
                <a:rPr lang="zh-CN" altLang="en-US" sz="2400" b="1" dirty="0" smtClean="0">
                  <a:solidFill>
                    <a:schemeClr val="bg1"/>
                  </a:solidFill>
                  <a:latin typeface="Arial" pitchFamily="34" charset="0"/>
                  <a:ea typeface="微软雅黑" pitchFamily="34" charset="-122"/>
                  <a:sym typeface="Arial" pitchFamily="34" charset="0"/>
                </a:rPr>
                <a:t>作业</a:t>
              </a:r>
              <a:endParaRPr lang="zh-CN" altLang="en-US" sz="2400" b="1" dirty="0">
                <a:solidFill>
                  <a:schemeClr val="bg1"/>
                </a:solidFill>
                <a:latin typeface="Arial" pitchFamily="34" charset="0"/>
                <a:ea typeface="微软雅黑" pitchFamily="34" charset="-122"/>
                <a:sym typeface="Arial" pitchFamily="34" charset="0"/>
              </a:endParaRPr>
            </a:p>
          </p:txBody>
        </p:sp>
        <p:sp>
          <p:nvSpPr>
            <p:cNvPr id="87058" name="矩形 17"/>
            <p:cNvSpPr>
              <a:spLocks noChangeArrowheads="1"/>
            </p:cNvSpPr>
            <p:nvPr/>
          </p:nvSpPr>
          <p:spPr bwMode="auto">
            <a:xfrm>
              <a:off x="1577975" y="0"/>
              <a:ext cx="114300" cy="529772"/>
            </a:xfrm>
            <a:prstGeom prst="rect">
              <a:avLst/>
            </a:prstGeom>
            <a:grpFill/>
            <a:ln w="9525">
              <a:solidFill>
                <a:srgbClr val="C00000"/>
              </a:solidFill>
              <a:miter lim="800000"/>
              <a:headEnd/>
              <a:tailEnd/>
            </a:ln>
          </p:spPr>
          <p:txBody>
            <a:bodyPr anchor="ctr"/>
            <a:lstStyle/>
            <a:p>
              <a:pPr algn="ctr" eaLnBrk="1" hangingPunct="1">
                <a:defRPr/>
              </a:pPr>
              <a:endParaRPr lang="zh-CN" altLang="en-US" sz="2400" b="1" dirty="0">
                <a:solidFill>
                  <a:schemeClr val="bg1"/>
                </a:solidFill>
                <a:latin typeface="Arial" pitchFamily="34" charset="0"/>
                <a:ea typeface="微软雅黑" pitchFamily="34" charset="-122"/>
                <a:sym typeface="Arial" pitchFamily="34" charset="0"/>
              </a:endParaRPr>
            </a:p>
          </p:txBody>
        </p:sp>
      </p:grpSp>
      <p:sp>
        <p:nvSpPr>
          <p:cNvPr id="57347" name="Rectangle 8"/>
          <p:cNvSpPr>
            <a:spLocks noChangeArrowheads="1"/>
          </p:cNvSpPr>
          <p:nvPr/>
        </p:nvSpPr>
        <p:spPr bwMode="auto">
          <a:xfrm>
            <a:off x="2" y="-11255"/>
            <a:ext cx="184712" cy="369322"/>
          </a:xfrm>
          <a:prstGeom prst="rect">
            <a:avLst/>
          </a:prstGeom>
          <a:noFill/>
          <a:ln w="9525">
            <a:noFill/>
            <a:miter lim="800000"/>
            <a:headEnd/>
            <a:tailEnd/>
          </a:ln>
        </p:spPr>
        <p:txBody>
          <a:bodyPr wrap="none" lIns="91431" tIns="45715" rIns="91431" bIns="45715" anchor="ctr">
            <a:spAutoFit/>
          </a:bodyPr>
          <a:lstStyle/>
          <a:p>
            <a:pPr eaLnBrk="1" hangingPunct="1"/>
            <a:endParaRPr lang="zh-CN" altLang="en-US"/>
          </a:p>
        </p:txBody>
      </p:sp>
      <p:cxnSp>
        <p:nvCxnSpPr>
          <p:cNvPr id="57348"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57351" name="矩形 6"/>
          <p:cNvSpPr>
            <a:spLocks noChangeArrowheads="1"/>
          </p:cNvSpPr>
          <p:nvPr/>
        </p:nvSpPr>
        <p:spPr bwMode="auto">
          <a:xfrm>
            <a:off x="8610600" y="6043615"/>
            <a:ext cx="533400" cy="530225"/>
          </a:xfrm>
          <a:prstGeom prst="rect">
            <a:avLst/>
          </a:prstGeom>
          <a:solidFill>
            <a:srgbClr val="C00000"/>
          </a:solidFill>
          <a:ln w="9525">
            <a:noFill/>
            <a:miter lim="800000"/>
            <a:headEnd/>
            <a:tailEnd/>
          </a:ln>
        </p:spPr>
        <p:txBody>
          <a:bodyPr lIns="91431" tIns="45715" rIns="91431" bIns="45715" anchor="ctr"/>
          <a:lstStyle/>
          <a:p>
            <a:pPr algn="ctr" eaLnBrk="1" hangingPunct="1"/>
            <a:fld id="{87F45A92-0E95-43DB-BE32-526ED5B93D38}" type="slidenum">
              <a:rPr lang="en-US" altLang="zh-CN" sz="2400" b="1">
                <a:solidFill>
                  <a:schemeClr val="bg1"/>
                </a:solidFill>
                <a:ea typeface="微软雅黑" pitchFamily="34" charset="-122"/>
                <a:sym typeface="Arial" charset="0"/>
              </a:rPr>
              <a:pPr algn="ctr" eaLnBrk="1" hangingPunct="1"/>
              <a:t>30</a:t>
            </a:fld>
            <a:endParaRPr lang="zh-CN" altLang="en-US" sz="2400" b="1" dirty="0">
              <a:solidFill>
                <a:schemeClr val="bg1"/>
              </a:solidFill>
              <a:ea typeface="微软雅黑" pitchFamily="34" charset="-122"/>
              <a:sym typeface="Arial" charset="0"/>
            </a:endParaRPr>
          </a:p>
        </p:txBody>
      </p:sp>
      <p:sp>
        <p:nvSpPr>
          <p:cNvPr id="10" name="矩形 14"/>
          <p:cNvSpPr>
            <a:spLocks noChangeArrowheads="1"/>
          </p:cNvSpPr>
          <p:nvPr/>
        </p:nvSpPr>
        <p:spPr bwMode="auto">
          <a:xfrm>
            <a:off x="905406" y="1274580"/>
            <a:ext cx="7307415" cy="3637909"/>
          </a:xfrm>
          <a:prstGeom prst="rect">
            <a:avLst/>
          </a:prstGeom>
          <a:solidFill>
            <a:schemeClr val="bg1"/>
          </a:solidFill>
          <a:ln w="9525">
            <a:noFill/>
            <a:miter lim="800000"/>
            <a:headEnd/>
            <a:tailEnd/>
          </a:ln>
        </p:spPr>
        <p:txBody>
          <a:bodyPr wrap="square" lIns="91431" tIns="45715" rIns="91431" bIns="45715">
            <a:spAutoFit/>
          </a:bodyPr>
          <a:lstStyle/>
          <a:p>
            <a:pPr eaLnBrk="1" hangingPunct="1">
              <a:lnSpc>
                <a:spcPct val="120000"/>
              </a:lnSpc>
            </a:pPr>
            <a:r>
              <a:rPr lang="zh-CN" altLang="en-US" sz="2400" dirty="0" smtClean="0">
                <a:latin typeface="微软雅黑" pitchFamily="34" charset="-122"/>
                <a:ea typeface="微软雅黑" pitchFamily="34" charset="-122"/>
              </a:rPr>
              <a:t>手写体数字聚类</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zh-CN" altLang="en-US"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sklearn</a:t>
            </a:r>
            <a:r>
              <a:rPr lang="en-US" altLang="zh-CN" sz="2400" dirty="0" smtClean="0">
                <a:latin typeface="微软雅黑" pitchFamily="34" charset="-122"/>
                <a:ea typeface="微软雅黑" pitchFamily="34" charset="-122"/>
              </a:rPr>
              <a:t> datasets</a:t>
            </a:r>
            <a:r>
              <a:rPr lang="zh-CN" altLang="en-US" sz="2400" dirty="0" smtClean="0">
                <a:latin typeface="微软雅黑" pitchFamily="34" charset="-122"/>
                <a:ea typeface="微软雅黑" pitchFamily="34" charset="-122"/>
              </a:rPr>
              <a:t>中的手写体数字数据集</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datasets.load_digits</a:t>
            </a:r>
            <a:r>
              <a:rPr lang="en-US" altLang="zh-CN" sz="2400" dirty="0" smtClean="0">
                <a:latin typeface="微软雅黑" pitchFamily="34" charset="-122"/>
                <a:ea typeface="微软雅黑" pitchFamily="34" charset="-122"/>
              </a:rPr>
              <a:t>()</a:t>
            </a: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1797</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8</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8</a:t>
            </a:r>
            <a:r>
              <a:rPr lang="zh-CN" altLang="en-US" sz="2400" dirty="0" smtClean="0">
                <a:latin typeface="微软雅黑" pitchFamily="34" charset="-122"/>
                <a:ea typeface="微软雅黑" pitchFamily="34" charset="-122"/>
              </a:rPr>
              <a:t>三维数组</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zh-CN" altLang="en-US" sz="2400" dirty="0" smtClean="0">
                <a:latin typeface="微软雅黑" pitchFamily="34" charset="-122"/>
                <a:ea typeface="微软雅黑" pitchFamily="34" charset="-122"/>
              </a:rPr>
              <a:t> 使用</a:t>
            </a:r>
            <a:r>
              <a:rPr lang="en-US" altLang="zh-CN" sz="2400" dirty="0" smtClean="0">
                <a:latin typeface="微软雅黑" pitchFamily="34" charset="-122"/>
                <a:ea typeface="微软雅黑" pitchFamily="34" charset="-122"/>
              </a:rPr>
              <a:t>k-means</a:t>
            </a:r>
            <a:r>
              <a:rPr lang="zh-CN" altLang="en-US" sz="2400" dirty="0" smtClean="0">
                <a:latin typeface="微软雅黑" pitchFamily="34" charset="-122"/>
                <a:ea typeface="微软雅黑" pitchFamily="34" charset="-122"/>
              </a:rPr>
              <a:t>方法，对数据集进行聚类</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聚类后，按类显示数字</a:t>
            </a:r>
            <a:r>
              <a:rPr lang="zh-CN" altLang="en-US" sz="2400" dirty="0" smtClean="0">
                <a:latin typeface="微软雅黑" pitchFamily="34" charset="-122"/>
                <a:ea typeface="微软雅黑" pitchFamily="34" charset="-122"/>
              </a:rPr>
              <a:t>图片</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1000</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28</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28</a:t>
            </a: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聚类方法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聚类算法的分类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eaLnBrk="1" hangingPunct="1"/>
            <a:r>
              <a:rPr lang="zh-CN" altLang="en-US" sz="2400" dirty="0" smtClean="0">
                <a:latin typeface="微软雅黑" pitchFamily="34" charset="-122"/>
                <a:ea typeface="微软雅黑" pitchFamily="34" charset="-122"/>
                <a:cs typeface="宋体" pitchFamily="2" charset="-122"/>
              </a:rPr>
              <a:t>基于划分：给定一个有</a:t>
            </a:r>
            <a:r>
              <a:rPr lang="en-US" altLang="zh-CN" sz="2400" dirty="0" smtClean="0">
                <a:latin typeface="微软雅黑" pitchFamily="34" charset="-122"/>
                <a:ea typeface="微软雅黑" pitchFamily="34" charset="-122"/>
                <a:cs typeface="宋体" pitchFamily="2" charset="-122"/>
              </a:rPr>
              <a:t>N</a:t>
            </a:r>
            <a:r>
              <a:rPr lang="zh-CN" altLang="en-US" sz="2400" dirty="0" smtClean="0">
                <a:latin typeface="微软雅黑" pitchFamily="34" charset="-122"/>
                <a:ea typeface="微软雅黑" pitchFamily="34" charset="-122"/>
                <a:cs typeface="宋体" pitchFamily="2" charset="-122"/>
              </a:rPr>
              <a:t>个元组或者纪录的数据集，将元素划分到</a:t>
            </a:r>
            <a:r>
              <a:rPr lang="en-US" altLang="zh-CN" sz="2400" dirty="0" smtClean="0">
                <a:latin typeface="微软雅黑" pitchFamily="34" charset="-122"/>
                <a:ea typeface="微软雅黑" pitchFamily="34" charset="-122"/>
                <a:cs typeface="宋体" pitchFamily="2" charset="-122"/>
              </a:rPr>
              <a:t>K</a:t>
            </a:r>
            <a:r>
              <a:rPr lang="zh-CN" altLang="en-US" sz="2400" dirty="0" smtClean="0">
                <a:latin typeface="微软雅黑" pitchFamily="34" charset="-122"/>
                <a:ea typeface="微软雅黑" pitchFamily="34" charset="-122"/>
                <a:cs typeface="宋体" pitchFamily="2" charset="-122"/>
              </a:rPr>
              <a:t>个分组，每一个分组就代表一个聚类（</a:t>
            </a:r>
            <a:r>
              <a:rPr lang="en-US" altLang="zh-CN" sz="2400" dirty="0" smtClean="0">
                <a:latin typeface="微软雅黑" pitchFamily="34" charset="-122"/>
                <a:ea typeface="微软雅黑" pitchFamily="34" charset="-122"/>
                <a:cs typeface="宋体" pitchFamily="2" charset="-122"/>
              </a:rPr>
              <a:t>K&lt;N</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特点：很适合发现中小规模的数据库中小规模的数据库中的球状簇。但计算量大。</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算法：</a:t>
            </a:r>
            <a:r>
              <a:rPr lang="en-US" altLang="zh-CN" sz="2400" dirty="0" smtClean="0">
                <a:latin typeface="微软雅黑" pitchFamily="34" charset="-122"/>
                <a:ea typeface="微软雅黑" pitchFamily="34" charset="-122"/>
                <a:cs typeface="宋体" pitchFamily="2" charset="-122"/>
              </a:rPr>
              <a:t>K-MEANS</a:t>
            </a:r>
            <a:r>
              <a:rPr lang="zh-CN" altLang="en-US" sz="2400" dirty="0" smtClean="0">
                <a:latin typeface="微软雅黑" pitchFamily="34" charset="-122"/>
                <a:ea typeface="微软雅黑" pitchFamily="34" charset="-122"/>
                <a:cs typeface="宋体" pitchFamily="2" charset="-122"/>
              </a:rPr>
              <a:t>算法、</a:t>
            </a:r>
            <a:r>
              <a:rPr lang="en-US" altLang="zh-CN" sz="2400" dirty="0" smtClean="0">
                <a:latin typeface="微软雅黑" pitchFamily="34" charset="-122"/>
                <a:ea typeface="微软雅黑" pitchFamily="34" charset="-122"/>
                <a:cs typeface="宋体" pitchFamily="2" charset="-122"/>
              </a:rPr>
              <a:t>K-MEDOIDS</a:t>
            </a:r>
            <a:r>
              <a:rPr lang="zh-CN" altLang="en-US" sz="2400" dirty="0" smtClean="0">
                <a:latin typeface="微软雅黑" pitchFamily="34" charset="-122"/>
                <a:ea typeface="微软雅黑" pitchFamily="34" charset="-122"/>
                <a:cs typeface="宋体" pitchFamily="2" charset="-122"/>
              </a:rPr>
              <a:t>算法 等</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95588" name="Picture 4" descr="https://ss1.bdstatic.com/70cFvXSh_Q1YnxGkpoWK1HF6hhy/it/u=3705834742,1635432235&amp;fm=26&amp;gp=0.jpg"/>
          <p:cNvPicPr>
            <a:picLocks noChangeAspect="1" noChangeArrowheads="1"/>
          </p:cNvPicPr>
          <p:nvPr/>
        </p:nvPicPr>
        <p:blipFill>
          <a:blip r:embed="rId3" cstate="print"/>
          <a:srcRect/>
          <a:stretch>
            <a:fillRect/>
          </a:stretch>
        </p:blipFill>
        <p:spPr bwMode="auto">
          <a:xfrm>
            <a:off x="4530365" y="3538253"/>
            <a:ext cx="4001240" cy="305549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聚类方法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聚类算法的分类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eaLnBrk="1" hangingPunct="1"/>
            <a:r>
              <a:rPr lang="zh-CN" altLang="en-US" sz="2400" dirty="0" smtClean="0">
                <a:latin typeface="微软雅黑" pitchFamily="34" charset="-122"/>
                <a:ea typeface="微软雅黑" pitchFamily="34" charset="-122"/>
                <a:cs typeface="宋体" pitchFamily="2" charset="-122"/>
              </a:rPr>
              <a:t>基于层次：试图在不同层次对数据集进行划分，从而形成树形的聚类结构。可采用</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自底向上</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的聚合策略，也可以采用</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自顶向下</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的分拆策略。</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特点：较小的计算开销。</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算法：</a:t>
            </a:r>
            <a:r>
              <a:rPr lang="en-US" altLang="zh-CN" sz="2400" dirty="0" smtClean="0">
                <a:latin typeface="微软雅黑" pitchFamily="34" charset="-122"/>
                <a:ea typeface="微软雅黑" pitchFamily="34" charset="-122"/>
                <a:cs typeface="宋体" pitchFamily="2" charset="-122"/>
              </a:rPr>
              <a:t>BIRCH</a:t>
            </a:r>
            <a:r>
              <a:rPr lang="zh-CN" altLang="en-US" sz="2400" dirty="0" smtClean="0">
                <a:latin typeface="微软雅黑" pitchFamily="34" charset="-122"/>
                <a:ea typeface="微软雅黑" pitchFamily="34" charset="-122"/>
                <a:cs typeface="宋体" pitchFamily="2" charset="-122"/>
              </a:rPr>
              <a:t>算法、</a:t>
            </a:r>
            <a:r>
              <a:rPr lang="en-US" altLang="zh-CN" sz="2400" dirty="0" smtClean="0">
                <a:latin typeface="微软雅黑" pitchFamily="34" charset="-122"/>
                <a:ea typeface="微软雅黑" pitchFamily="34" charset="-122"/>
                <a:cs typeface="宋体" pitchFamily="2" charset="-122"/>
              </a:rPr>
              <a:t>CURE</a:t>
            </a:r>
            <a:r>
              <a:rPr lang="zh-CN" altLang="en-US" sz="2400" dirty="0" smtClean="0">
                <a:latin typeface="微软雅黑" pitchFamily="34" charset="-122"/>
                <a:ea typeface="微软雅黑" pitchFamily="34" charset="-122"/>
                <a:cs typeface="宋体" pitchFamily="2" charset="-122"/>
              </a:rPr>
              <a:t>算法 等</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72706" name="Picture 2" descr="https://img-blog.csdn.net/20180430004354684?watermark/2/text/aHR0cHM6Ly9ibG9nLmNzZG4ubmV0L3NpbmF0XzI5OTU3NDU1/font/5a6L5L2T/fontsize/400/fill/I0JBQkFCMA==/dissolve/70"/>
          <p:cNvPicPr>
            <a:picLocks noChangeAspect="1" noChangeArrowheads="1"/>
          </p:cNvPicPr>
          <p:nvPr/>
        </p:nvPicPr>
        <p:blipFill>
          <a:blip r:embed="rId3" cstate="print"/>
          <a:srcRect/>
          <a:stretch>
            <a:fillRect/>
          </a:stretch>
        </p:blipFill>
        <p:spPr bwMode="auto">
          <a:xfrm>
            <a:off x="2175121" y="3448249"/>
            <a:ext cx="6778625" cy="318631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聚类方法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聚类算法的分类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eaLnBrk="1" hangingPunct="1"/>
            <a:r>
              <a:rPr lang="zh-CN" altLang="en-US" sz="2400" dirty="0" smtClean="0">
                <a:latin typeface="微软雅黑" pitchFamily="34" charset="-122"/>
                <a:ea typeface="微软雅黑" pitchFamily="34" charset="-122"/>
                <a:cs typeface="宋体" pitchFamily="2" charset="-122"/>
              </a:rPr>
              <a:t>基于密度：只要一个区域中的点的密度大过某个阈值，就把它加到与之相近的聚类中去。 </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特点：能克服基于距离的算法只能发现“类圆形”聚类的缺点。</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算法：</a:t>
            </a:r>
            <a:r>
              <a:rPr lang="en-US" altLang="zh-CN" sz="2400" dirty="0" smtClean="0">
                <a:latin typeface="微软雅黑" pitchFamily="34" charset="-122"/>
                <a:ea typeface="微软雅黑" pitchFamily="34" charset="-122"/>
                <a:cs typeface="宋体" pitchFamily="2" charset="-122"/>
              </a:rPr>
              <a:t>DBSCAN</a:t>
            </a:r>
            <a:r>
              <a:rPr lang="zh-CN" altLang="en-US" sz="2400" dirty="0" smtClean="0">
                <a:latin typeface="微软雅黑" pitchFamily="34" charset="-122"/>
                <a:ea typeface="微软雅黑" pitchFamily="34" charset="-122"/>
                <a:cs typeface="宋体" pitchFamily="2" charset="-122"/>
              </a:rPr>
              <a:t>算法、</a:t>
            </a:r>
            <a:r>
              <a:rPr lang="en-US" altLang="zh-CN" sz="2400" dirty="0" smtClean="0">
                <a:latin typeface="微软雅黑" pitchFamily="34" charset="-122"/>
                <a:ea typeface="微软雅黑" pitchFamily="34" charset="-122"/>
                <a:cs typeface="宋体" pitchFamily="2" charset="-122"/>
              </a:rPr>
              <a:t>OPTICS</a:t>
            </a:r>
            <a:r>
              <a:rPr lang="zh-CN" altLang="en-US" sz="2400" dirty="0" smtClean="0">
                <a:latin typeface="微软雅黑" pitchFamily="34" charset="-122"/>
                <a:ea typeface="微软雅黑" pitchFamily="34" charset="-122"/>
                <a:cs typeface="宋体" pitchFamily="2" charset="-122"/>
              </a:rPr>
              <a:t>算法</a:t>
            </a:r>
            <a:r>
              <a:rPr lang="en-US" altLang="zh-CN" sz="2400" dirty="0" smtClean="0">
                <a:latin typeface="微软雅黑" pitchFamily="34" charset="-122"/>
                <a:ea typeface="微软雅黑" pitchFamily="34" charset="-122"/>
                <a:cs typeface="宋体" pitchFamily="2" charset="-122"/>
              </a:rPr>
              <a:t> </a:t>
            </a:r>
            <a:r>
              <a:rPr lang="zh-CN" altLang="en-US" sz="2400" dirty="0" smtClean="0">
                <a:latin typeface="微软雅黑" pitchFamily="34" charset="-122"/>
                <a:ea typeface="微软雅黑" pitchFamily="34" charset="-122"/>
                <a:cs typeface="宋体" pitchFamily="2" charset="-122"/>
              </a:rPr>
              <a:t>等</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99682" name="Picture 2" descr="è¿éåå¾çæè¿°"/>
          <p:cNvPicPr>
            <a:picLocks noChangeAspect="1" noChangeArrowheads="1"/>
          </p:cNvPicPr>
          <p:nvPr/>
        </p:nvPicPr>
        <p:blipFill>
          <a:blip r:embed="rId3" cstate="print"/>
          <a:srcRect b="4101"/>
          <a:stretch>
            <a:fillRect/>
          </a:stretch>
        </p:blipFill>
        <p:spPr bwMode="auto">
          <a:xfrm>
            <a:off x="3885505" y="3417061"/>
            <a:ext cx="4615020" cy="331929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聚类方法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聚类算法的分类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eaLnBrk="1" hangingPunct="1"/>
            <a:r>
              <a:rPr lang="zh-CN" altLang="en-US" sz="2400" dirty="0" smtClean="0">
                <a:latin typeface="微软雅黑" pitchFamily="34" charset="-122"/>
                <a:ea typeface="微软雅黑" pitchFamily="34" charset="-122"/>
                <a:cs typeface="宋体" pitchFamily="2" charset="-122"/>
              </a:rPr>
              <a:t>谱聚类 </a:t>
            </a:r>
            <a:r>
              <a:rPr lang="en-US" altLang="zh-CN" sz="2400" dirty="0" smtClean="0">
                <a:latin typeface="微软雅黑" pitchFamily="34" charset="-122"/>
                <a:ea typeface="微软雅黑" pitchFamily="34" charset="-122"/>
                <a:cs typeface="宋体" pitchFamily="2" charset="-122"/>
              </a:rPr>
              <a:t>(Spectral Clustering)</a:t>
            </a:r>
            <a:r>
              <a:rPr lang="zh-CN" altLang="en-US" sz="2400" dirty="0" smtClean="0">
                <a:latin typeface="微软雅黑" pitchFamily="34" charset="-122"/>
                <a:ea typeface="微软雅黑" pitchFamily="34" charset="-122"/>
                <a:cs typeface="宋体" pitchFamily="2" charset="-122"/>
              </a:rPr>
              <a:t>： 是一种基于图论的聚类方法</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 其基本思想是利用样本数据的相似矩阵进行特征分解后得到的特征向量进行聚类</a:t>
            </a:r>
            <a:r>
              <a:rPr lang="en-US" altLang="zh-CN" sz="2400" dirty="0" smtClean="0">
                <a:latin typeface="微软雅黑" pitchFamily="34" charset="-122"/>
                <a:ea typeface="微软雅黑" pitchFamily="34" charset="-122"/>
                <a:cs typeface="宋体" pitchFamily="2" charset="-122"/>
              </a:rPr>
              <a:t>.</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特点：能够识别任意形状的样本空间且收敛于全局最优解，它与样本特征无关而只与样本个数有关。</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将聚类问题转为图分割问题，使得连接不同组的边的权重尽可能低，组内的边的权重尽可能高</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201730" name="Picture 2" descr="https://timgsa.baidu.com/timg?image&amp;quality=80&amp;size=b9999_10000&amp;sec=1553510644093&amp;di=6fe5e3c1ff9abdc76e3189f976bfb826&amp;imgtype=0&amp;src=http%3A%2F%2Fimg.it610.com%2Fimage%2Finfo5%2F875c274d3a2746cbbf16abb654194834.jpg"/>
          <p:cNvPicPr>
            <a:picLocks noChangeAspect="1" noChangeArrowheads="1"/>
          </p:cNvPicPr>
          <p:nvPr/>
        </p:nvPicPr>
        <p:blipFill>
          <a:blip r:embed="rId3" cstate="print"/>
          <a:srcRect/>
          <a:stretch>
            <a:fillRect/>
          </a:stretch>
        </p:blipFill>
        <p:spPr bwMode="auto">
          <a:xfrm>
            <a:off x="4979245" y="4137104"/>
            <a:ext cx="3560748" cy="267056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聚类方法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Sklearn.cluster</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eaLnBrk="1" hangingPunct="1"/>
            <a:r>
              <a:rPr lang="zh-CN" altLang="en-US" sz="2400" dirty="0" smtClean="0">
                <a:latin typeface="微软雅黑" pitchFamily="34" charset="-122"/>
                <a:ea typeface="微软雅黑" pitchFamily="34" charset="-122"/>
                <a:cs typeface="宋体" pitchFamily="2" charset="-122"/>
              </a:rPr>
              <a:t>使用模块 </a:t>
            </a:r>
            <a:r>
              <a:rPr lang="en-US" altLang="zh-CN" sz="2400" dirty="0" err="1" smtClean="0">
                <a:latin typeface="微软雅黑" pitchFamily="34" charset="-122"/>
                <a:ea typeface="微软雅黑" pitchFamily="34" charset="-122"/>
                <a:cs typeface="宋体" pitchFamily="2" charset="-122"/>
              </a:rPr>
              <a:t>sklearn.cluster</a:t>
            </a:r>
            <a:r>
              <a:rPr lang="en-US" altLang="zh-CN" sz="2400" dirty="0" smtClean="0">
                <a:latin typeface="微软雅黑" pitchFamily="34" charset="-122"/>
                <a:ea typeface="微软雅黑" pitchFamily="34" charset="-122"/>
                <a:cs typeface="宋体" pitchFamily="2" charset="-122"/>
              </a:rPr>
              <a:t> </a:t>
            </a:r>
            <a:r>
              <a:rPr lang="zh-CN" altLang="en-US" sz="2400" dirty="0" smtClean="0">
                <a:latin typeface="微软雅黑" pitchFamily="34" charset="-122"/>
                <a:ea typeface="微软雅黑" pitchFamily="34" charset="-122"/>
                <a:cs typeface="宋体" pitchFamily="2" charset="-122"/>
              </a:rPr>
              <a:t>来实现未标记的数据的聚类 （无监督学习）。</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每个聚类算法有两个变体</a:t>
            </a:r>
            <a:r>
              <a:rPr lang="en-US" altLang="zh-CN" sz="2400" dirty="0" smtClean="0">
                <a:latin typeface="微软雅黑" pitchFamily="34" charset="-122"/>
                <a:ea typeface="微软雅黑" pitchFamily="34" charset="-122"/>
                <a:cs typeface="宋体" pitchFamily="2" charset="-122"/>
              </a:rPr>
              <a:t>: </a:t>
            </a:r>
            <a:r>
              <a:rPr lang="zh-CN" altLang="en-US" sz="2400" dirty="0" smtClean="0">
                <a:latin typeface="微软雅黑" pitchFamily="34" charset="-122"/>
                <a:ea typeface="微软雅黑" pitchFamily="34" charset="-122"/>
                <a:cs typeface="宋体" pitchFamily="2" charset="-122"/>
              </a:rPr>
              <a:t>一个是 </a:t>
            </a:r>
            <a:r>
              <a:rPr lang="en-US" altLang="zh-CN" sz="2400" dirty="0" smtClean="0">
                <a:latin typeface="微软雅黑" pitchFamily="34" charset="-122"/>
                <a:ea typeface="微软雅黑" pitchFamily="34" charset="-122"/>
                <a:cs typeface="宋体" pitchFamily="2" charset="-122"/>
              </a:rPr>
              <a:t>class, </a:t>
            </a:r>
            <a:r>
              <a:rPr lang="zh-CN" altLang="en-US" sz="2400" dirty="0" smtClean="0">
                <a:latin typeface="微软雅黑" pitchFamily="34" charset="-122"/>
                <a:ea typeface="微软雅黑" pitchFamily="34" charset="-122"/>
                <a:cs typeface="宋体" pitchFamily="2" charset="-122"/>
              </a:rPr>
              <a:t>它实现了</a:t>
            </a:r>
            <a:r>
              <a:rPr lang="en-US" altLang="zh-CN" sz="2400" dirty="0" smtClean="0">
                <a:latin typeface="微软雅黑" pitchFamily="34" charset="-122"/>
                <a:ea typeface="微软雅黑" pitchFamily="34" charset="-122"/>
                <a:cs typeface="宋体" pitchFamily="2" charset="-122"/>
              </a:rPr>
              <a:t>fit</a:t>
            </a:r>
            <a:r>
              <a:rPr lang="zh-CN" altLang="en-US" sz="2400" dirty="0" smtClean="0">
                <a:latin typeface="微软雅黑" pitchFamily="34" charset="-122"/>
                <a:ea typeface="微软雅黑" pitchFamily="34" charset="-122"/>
                <a:cs typeface="宋体" pitchFamily="2" charset="-122"/>
              </a:rPr>
              <a:t>方法来学习 </a:t>
            </a:r>
            <a:r>
              <a:rPr lang="en-US" altLang="zh-CN" sz="2400" dirty="0" smtClean="0">
                <a:latin typeface="微软雅黑" pitchFamily="34" charset="-122"/>
                <a:ea typeface="微软雅黑" pitchFamily="34" charset="-122"/>
                <a:cs typeface="宋体" pitchFamily="2" charset="-122"/>
              </a:rPr>
              <a:t>train data</a:t>
            </a:r>
            <a:r>
              <a:rPr lang="zh-CN" altLang="en-US" sz="2400" dirty="0" smtClean="0">
                <a:latin typeface="微软雅黑" pitchFamily="34" charset="-122"/>
                <a:ea typeface="微软雅黑" pitchFamily="34" charset="-122"/>
                <a:cs typeface="宋体" pitchFamily="2" charset="-122"/>
              </a:rPr>
              <a:t>的</a:t>
            </a:r>
            <a:r>
              <a:rPr lang="en-US" altLang="zh-CN" sz="2400" dirty="0" smtClean="0">
                <a:latin typeface="微软雅黑" pitchFamily="34" charset="-122"/>
                <a:ea typeface="微软雅黑" pitchFamily="34" charset="-122"/>
                <a:cs typeface="宋体" pitchFamily="2" charset="-122"/>
              </a:rPr>
              <a:t>clusters</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还有一个</a:t>
            </a:r>
            <a:r>
              <a:rPr lang="en-US" altLang="zh-CN" sz="2400" dirty="0" smtClean="0">
                <a:latin typeface="微软雅黑" pitchFamily="34" charset="-122"/>
                <a:ea typeface="微软雅黑" pitchFamily="34" charset="-122"/>
                <a:cs typeface="宋体" pitchFamily="2" charset="-122"/>
              </a:rPr>
              <a:t>function</a:t>
            </a:r>
            <a:r>
              <a:rPr lang="zh-CN" altLang="en-US" sz="2400" dirty="0" smtClean="0">
                <a:latin typeface="微软雅黑" pitchFamily="34" charset="-122"/>
                <a:ea typeface="微软雅黑" pitchFamily="34" charset="-122"/>
                <a:cs typeface="宋体" pitchFamily="2" charset="-122"/>
              </a:rPr>
              <a:t>，是给定 </a:t>
            </a:r>
            <a:r>
              <a:rPr lang="en-US" altLang="zh-CN" sz="2400" dirty="0" smtClean="0">
                <a:latin typeface="微软雅黑" pitchFamily="34" charset="-122"/>
                <a:ea typeface="微软雅黑" pitchFamily="34" charset="-122"/>
                <a:cs typeface="宋体" pitchFamily="2" charset="-122"/>
              </a:rPr>
              <a:t>train data</a:t>
            </a:r>
            <a:r>
              <a:rPr lang="zh-CN" altLang="en-US" sz="2400" dirty="0" smtClean="0">
                <a:latin typeface="微软雅黑" pitchFamily="34" charset="-122"/>
                <a:ea typeface="微软雅黑" pitchFamily="34" charset="-122"/>
                <a:cs typeface="宋体" pitchFamily="2" charset="-122"/>
              </a:rPr>
              <a:t>，返回与不同</a:t>
            </a:r>
            <a:r>
              <a:rPr lang="en-US" altLang="zh-CN" sz="2400" dirty="0" smtClean="0">
                <a:latin typeface="微软雅黑" pitchFamily="34" charset="-122"/>
                <a:ea typeface="微软雅黑" pitchFamily="34" charset="-122"/>
                <a:cs typeface="宋体" pitchFamily="2" charset="-122"/>
              </a:rPr>
              <a:t>clusters</a:t>
            </a:r>
            <a:r>
              <a:rPr lang="zh-CN" altLang="en-US" sz="2400" dirty="0" smtClean="0">
                <a:latin typeface="微软雅黑" pitchFamily="34" charset="-122"/>
                <a:ea typeface="微软雅黑" pitchFamily="34" charset="-122"/>
                <a:cs typeface="宋体" pitchFamily="2" charset="-122"/>
              </a:rPr>
              <a:t>对应的整数标签</a:t>
            </a:r>
            <a:r>
              <a:rPr lang="en-US" altLang="zh-CN" sz="2400" dirty="0" smtClean="0">
                <a:latin typeface="微软雅黑" pitchFamily="34" charset="-122"/>
                <a:ea typeface="微软雅黑" pitchFamily="34" charset="-122"/>
                <a:cs typeface="宋体" pitchFamily="2" charset="-122"/>
              </a:rPr>
              <a:t>array</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对于</a:t>
            </a:r>
            <a:r>
              <a:rPr lang="en-US" altLang="zh-CN" sz="2400" dirty="0" smtClean="0">
                <a:latin typeface="微软雅黑" pitchFamily="34" charset="-122"/>
                <a:ea typeface="微软雅黑" pitchFamily="34" charset="-122"/>
                <a:cs typeface="宋体" pitchFamily="2" charset="-122"/>
              </a:rPr>
              <a:t>class</a:t>
            </a:r>
            <a:r>
              <a:rPr lang="zh-CN" altLang="en-US" sz="2400" dirty="0" smtClean="0">
                <a:latin typeface="微软雅黑" pitchFamily="34" charset="-122"/>
                <a:ea typeface="微软雅黑" pitchFamily="34" charset="-122"/>
                <a:cs typeface="宋体" pitchFamily="2" charset="-122"/>
              </a:rPr>
              <a:t>，</a:t>
            </a:r>
            <a:r>
              <a:rPr lang="en-US" altLang="zh-CN" sz="2400" dirty="0" smtClean="0">
                <a:latin typeface="微软雅黑" pitchFamily="34" charset="-122"/>
                <a:ea typeface="微软雅黑" pitchFamily="34" charset="-122"/>
                <a:cs typeface="宋体" pitchFamily="2" charset="-122"/>
              </a:rPr>
              <a:t>training data</a:t>
            </a:r>
            <a:r>
              <a:rPr lang="zh-CN" altLang="en-US" sz="2400" dirty="0" smtClean="0">
                <a:latin typeface="微软雅黑" pitchFamily="34" charset="-122"/>
                <a:ea typeface="微软雅黑" pitchFamily="34" charset="-122"/>
                <a:cs typeface="宋体" pitchFamily="2" charset="-122"/>
              </a:rPr>
              <a:t>上的标签可以在</a:t>
            </a:r>
            <a:r>
              <a:rPr lang="en-US" altLang="zh-CN" sz="2400" dirty="0" smtClean="0">
                <a:latin typeface="微软雅黑" pitchFamily="34" charset="-122"/>
                <a:ea typeface="微软雅黑" pitchFamily="34" charset="-122"/>
                <a:cs typeface="宋体" pitchFamily="2" charset="-122"/>
              </a:rPr>
              <a:t>labels_ </a:t>
            </a:r>
            <a:r>
              <a:rPr lang="zh-CN" altLang="en-US" sz="2400" dirty="0" smtClean="0">
                <a:latin typeface="微软雅黑" pitchFamily="34" charset="-122"/>
                <a:ea typeface="微软雅黑" pitchFamily="34" charset="-122"/>
                <a:cs typeface="宋体" pitchFamily="2" charset="-122"/>
              </a:rPr>
              <a:t>属性中找到。</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聚类方法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Sklearn.cluster</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eaLnBrk="1" hangingPunct="1"/>
            <a:r>
              <a:rPr lang="zh-CN" altLang="en-US" sz="2400" dirty="0" smtClean="0">
                <a:latin typeface="微软雅黑" pitchFamily="34" charset="-122"/>
                <a:ea typeface="微软雅黑" pitchFamily="34" charset="-122"/>
                <a:cs typeface="宋体" pitchFamily="2" charset="-122"/>
              </a:rPr>
              <a:t>不同聚类算法的特点对比。</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205827" name="Picture 3" descr="C:\Users\Administrator\Desktop\sphx_glr_plot_cluster_comparison_001.png"/>
          <p:cNvPicPr>
            <a:picLocks noChangeAspect="1" noChangeArrowheads="1"/>
          </p:cNvPicPr>
          <p:nvPr/>
        </p:nvPicPr>
        <p:blipFill>
          <a:blip r:embed="rId3" cstate="print"/>
          <a:srcRect/>
          <a:stretch>
            <a:fillRect/>
          </a:stretch>
        </p:blipFill>
        <p:spPr bwMode="auto">
          <a:xfrm>
            <a:off x="520116" y="1937166"/>
            <a:ext cx="8011488" cy="4768743"/>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7"/>
</p:tagLst>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空白设计模板">
  <a:themeElements>
    <a:clrScheme name="空白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空白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空白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白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白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白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白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白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白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白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白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白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白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11452</TotalTime>
  <Pages>0</Pages>
  <Words>952</Words>
  <Characters>0</Characters>
  <Application>Microsoft Office PowerPoint</Application>
  <DocSecurity>0</DocSecurity>
  <PresentationFormat>全屏显示(4:3)</PresentationFormat>
  <Lines>0</Lines>
  <Paragraphs>245</Paragraphs>
  <Slides>30</Slides>
  <Notes>29</Notes>
  <HiddenSlides>0</HiddenSlides>
  <MMClips>0</MMClips>
  <ScaleCrop>false</ScaleCrop>
  <HeadingPairs>
    <vt:vector size="4" baseType="variant">
      <vt:variant>
        <vt:lpstr>主题</vt:lpstr>
      </vt:variant>
      <vt:variant>
        <vt:i4>6</vt:i4>
      </vt:variant>
      <vt:variant>
        <vt:lpstr>幻灯片标题</vt:lpstr>
      </vt:variant>
      <vt:variant>
        <vt:i4>30</vt:i4>
      </vt:variant>
    </vt:vector>
  </HeadingPairs>
  <TitlesOfParts>
    <vt:vector size="36" baseType="lpstr">
      <vt:lpstr>1_Office 主题</vt:lpstr>
      <vt:lpstr>2_Office 主题</vt:lpstr>
      <vt:lpstr>3_Office 主题</vt:lpstr>
      <vt:lpstr>空白设计模板</vt:lpstr>
      <vt:lpstr>回顾</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Company>1</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PanLi</cp:lastModifiedBy>
  <cp:revision>1986</cp:revision>
  <dcterms:created xsi:type="dcterms:W3CDTF">2014-11-08T02:42:27Z</dcterms:created>
  <dcterms:modified xsi:type="dcterms:W3CDTF">2021-04-21T02:34:38Z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2052-9.1.0.4993</vt:lpwstr>
  </property>
</Properties>
</file>