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slideMasters/slideMaster6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85" r:id="rId3"/>
    <p:sldMasterId id="2147483686" r:id="rId4"/>
    <p:sldMasterId id="2147488639" r:id="rId5"/>
    <p:sldMasterId id="2147489135" r:id="rId6"/>
  </p:sldMasterIdLst>
  <p:notesMasterIdLst>
    <p:notesMasterId r:id="rId24"/>
  </p:notesMasterIdLst>
  <p:sldIdLst>
    <p:sldId id="256" r:id="rId7"/>
    <p:sldId id="257" r:id="rId8"/>
    <p:sldId id="689" r:id="rId9"/>
    <p:sldId id="688" r:id="rId10"/>
    <p:sldId id="690" r:id="rId11"/>
    <p:sldId id="677" r:id="rId12"/>
    <p:sldId id="691" r:id="rId13"/>
    <p:sldId id="678" r:id="rId14"/>
    <p:sldId id="680" r:id="rId15"/>
    <p:sldId id="694" r:id="rId16"/>
    <p:sldId id="681" r:id="rId17"/>
    <p:sldId id="682" r:id="rId18"/>
    <p:sldId id="685" r:id="rId19"/>
    <p:sldId id="686" r:id="rId20"/>
    <p:sldId id="687" r:id="rId21"/>
    <p:sldId id="695" r:id="rId22"/>
    <p:sldId id="696" r:id="rId2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FF"/>
    <a:srgbClr val="3333FF"/>
    <a:srgbClr val="CCFFFF"/>
    <a:srgbClr val="FF0000"/>
    <a:srgbClr val="CCFFCC"/>
    <a:srgbClr val="93968F"/>
    <a:srgbClr val="006600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500" autoAdjust="0"/>
    <p:restoredTop sz="72542" autoAdjust="0"/>
  </p:normalViewPr>
  <p:slideViewPr>
    <p:cSldViewPr snapToGrid="0">
      <p:cViewPr varScale="1">
        <p:scale>
          <a:sx n="87" d="100"/>
          <a:sy n="87" d="100"/>
        </p:scale>
        <p:origin x="-1334" y="-82"/>
      </p:cViewPr>
      <p:guideLst>
        <p:guide orient="horz" pos="2163"/>
        <p:guide orient="horz" pos="347"/>
        <p:guide orient="horz" pos="3703"/>
        <p:guide orient="horz" pos="572"/>
        <p:guide pos="2889"/>
        <p:guide pos="272"/>
        <p:guide pos="5488"/>
        <p:guide pos="3833"/>
        <p:guide pos="4173"/>
        <p:guide pos="154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F11FB087-42C0-4CA1-8978-C94C7665E0C6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0AB9C04-1943-4A91-ABDC-AB8727608E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尊敬的各位评委，在座的各位老师，大家上午好！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今天我给大家带来的课程是材料固体力学，与大家分享的内容是“这就是应力”</a:t>
            </a:r>
          </a:p>
        </p:txBody>
      </p:sp>
      <p:sp>
        <p:nvSpPr>
          <p:cNvPr id="839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F8F14E-5215-4B40-924A-D085910D1C2B}" type="slidenum">
              <a:rPr lang="zh-CN" altLang="en-US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10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17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准备分</a:t>
            </a:r>
            <a:r>
              <a:rPr lang="en-US" altLang="zh-CN" smtClean="0"/>
              <a:t>4</a:t>
            </a:r>
            <a:r>
              <a:rPr lang="zh-CN" altLang="en-US" smtClean="0"/>
              <a:t>个部分给大家进述：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首先引入一些与生活相关的固体力学事物，它们一定会受到外力作用，第二部分我们将给出外力的定义。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有了外力，那么事物内部的相互作用会怎样？紧接着，我们将引入应力的概念及其它的定义。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最后将给出应力的知识框架及课程展望。</a:t>
            </a: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847428-0C6F-47E6-AE78-83EA1125BEC4}" type="slidenum">
              <a:rPr lang="zh-CN" altLang="en-US" smtClean="0">
                <a:latin typeface="Arial" charset="0"/>
              </a:rPr>
              <a:pPr/>
              <a:t>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4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7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88B9EB-B144-43FE-A37A-60D7B7C61785}" type="slidenum">
              <a:rPr lang="zh-CN" altLang="en-US" smtClean="0">
                <a:latin typeface="Arial" charset="0"/>
              </a:rPr>
              <a:pPr/>
              <a:t>9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6B1FD-4946-4D7C-B59D-8B401F1DC0CF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11ABB-839D-4FC3-912D-D1284F47B3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13EEA-0876-4E20-B7A0-D3C891F90CF8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50623-DC9F-4C04-83B1-562187DE41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87D8B-3229-4B08-9973-22603568D90A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CE9E-5646-4A51-A2F5-F51B8DF66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6F492-DB1A-4774-A5D8-6767575B6AD9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9622-2387-432D-A6CE-71AFD957EE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7E10F-3CB8-4626-83FD-5CF857A41230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1B982-F846-49BE-9306-B06B0FBC3D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6"/>
            <a:ext cx="1971675" cy="581183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6"/>
            <a:ext cx="5762625" cy="581183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FF569E-E1AA-4D3C-A9AC-0A6F97BA2374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38D7-0FA1-455C-B1DD-2441B2EB93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75F25-8CE1-4C44-80DB-729418BB0B39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7E306-3251-411E-81D5-56FEA8421D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D8A65-B7B6-4D2B-B1A0-ED700CDE4F0C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D87BB-5A70-43FD-B838-87BF6E609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93732-0594-4B0C-8883-244116BAB19F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734C9-8466-4126-ABB6-6337DD1AA5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48ACA-DD88-4F7D-9412-F9E6FE62DE2A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927B1-F324-4BCB-B134-B53C17C16E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40ED-C5E6-494E-A08D-5213C22A31A4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D16E9-D3A0-4D81-8994-7294FE9B4B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442B0-B623-4820-A2DE-8F5123D6A4AC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61282-A610-4F39-AA36-C54B135EE5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4E9F5-7280-4634-BD4D-7B32A3D51976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39CE6-587F-4265-A759-95B95AB494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166EE-9267-4B56-899B-571C4F8028E5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83D04-3046-4DAF-A949-F831D9ABCB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BCD17-46ED-4A5C-B3D4-DF0F974E1682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16427-F93F-49A3-A0AD-B55C95D506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E0C06-DAEC-4125-8EED-B0D5E854E707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CFF2B-26B7-45EC-99CD-6FE87FFCE8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92974-98A5-4AD6-A8BC-C50B1F389F8A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30311-A83E-42B2-BD89-62783586F7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8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941E6-ADCA-48BA-B41E-D5EC707EB1DB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E381A-59B6-42D0-91B6-1511B94041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5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F602-68A3-4804-BEE0-F0BFFEAF0AAC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99B87-CD73-41D1-8E15-EF4068C947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0A538-15A6-4FD6-8D52-7F81E05067D6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AD397-8809-4058-9F25-781819A2C1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1E534-722B-4269-9038-EA7756F56B87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15238-D225-44F6-AF07-FDA8110E8B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CBE40-70D2-4936-AA72-4BED6BA28101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C1A51-5895-4EE1-9503-7B0FF93102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FEB16-0921-4B8F-8351-D63C9D700602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E69C5-82D2-4F73-A1EB-A855B589C5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0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DAF43-2260-4333-8A37-F4DF280B9764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3B6BD-CAA6-4DF6-BBCD-B1F4EE3E28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0901A-51C7-4B69-964E-9FD1B9509768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C302E-7C76-4D30-B7E8-66510BC42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48D01-1C06-422A-BF0C-366321C6CE0D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76776-5F70-409A-A29B-14649897DB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1E33E-037B-4CE1-B6E5-EDF7996CB15C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103D7-9864-4222-8769-989821C38A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04315-64C1-47A4-BC78-4C93933D309C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2C864-219B-48F5-AE5D-903C00C1FE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896E8-12B3-4E07-837B-708A6BDAB539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EF578-1A1F-4684-9222-EA49FB8F39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0406-9302-4A83-A668-FE3EF04CF57F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DB947-2F4A-45CF-9124-BD557A43F8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5A34C-E733-4DA9-831A-007934AFF009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B3F38-26DB-43B2-84D4-FCC80464AF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C0525-EB87-4C9A-A153-7406913EEF2A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C6E85-5EFC-4D72-9EE8-2FEAA1DD5E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7486-AE49-43F6-A5CB-6DFF7DBE2262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62FAC-4762-4FB4-9A67-671708A73C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238E2-8949-4DD0-B935-E2865AADDB92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2ADF6F-C5A9-4FCD-B31F-AD7679DBC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B96B5-9C6C-4093-ACFC-06CCAE787C9B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96417-4960-46C4-A7A0-C3A0B5E116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992C4-082C-4A9A-A79B-5B1261F5F540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517EC-1BBE-4E78-8B4E-8F3EC72007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A513D-70C0-4167-B88C-A3C555992ED8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2F5C2C-32F9-4D36-812B-5FAE06541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04F18-6BBB-4586-88B5-05B3F1F2DCC7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9AD12-8F23-49FA-90FC-49688F923F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C114C-CB88-4BA7-959B-724165E54263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6C36C-CAAF-4E21-AA67-958FAA9FB2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1711FF24-E9E9-460A-AA04-F0CB194D14D1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B7AF7E3-1262-4CB5-AB23-8F73DE8C1B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23" r:id="rId1"/>
    <p:sldLayoutId id="2147491924" r:id="rId2"/>
    <p:sldLayoutId id="2147491925" r:id="rId3"/>
    <p:sldLayoutId id="2147491926" r:id="rId4"/>
    <p:sldLayoutId id="2147491927" r:id="rId5"/>
    <p:sldLayoutId id="2147491928" r:id="rId6"/>
    <p:sldLayoutId id="2147491929" r:id="rId7"/>
    <p:sldLayoutId id="2147491930" r:id="rId8"/>
    <p:sldLayoutId id="2147491931" r:id="rId9"/>
    <p:sldLayoutId id="2147491932" r:id="rId10"/>
    <p:sldLayoutId id="2147491933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 noChangeArrowheads="1"/>
          </p:cNvPicPr>
          <p:nvPr/>
        </p:nvPicPr>
        <p:blipFill>
          <a:blip r:embed="rId13" cstate="print"/>
          <a:srcRect l="11958" t="11958" r="11958" b="11958"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56" r:id="rId1"/>
    <p:sldLayoutId id="2147491957" r:id="rId2"/>
    <p:sldLayoutId id="2147491958" r:id="rId3"/>
    <p:sldLayoutId id="2147491959" r:id="rId4"/>
    <p:sldLayoutId id="2147491960" r:id="rId5"/>
    <p:sldLayoutId id="2147491961" r:id="rId6"/>
    <p:sldLayoutId id="2147491962" r:id="rId7"/>
    <p:sldLayoutId id="2147491963" r:id="rId8"/>
    <p:sldLayoutId id="2147491964" r:id="rId9"/>
    <p:sldLayoutId id="2147491965" r:id="rId10"/>
    <p:sldLayoutId id="214749196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/>
        </p:nvPicPr>
        <p:blipFill>
          <a:blip r:embed="rId13" cstate="print"/>
          <a:srcRect l="11958" t="11958" r="11958" b="11958"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矩形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x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0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67" r:id="rId1"/>
    <p:sldLayoutId id="2147491968" r:id="rId2"/>
    <p:sldLayoutId id="2147491969" r:id="rId3"/>
    <p:sldLayoutId id="2147491970" r:id="rId4"/>
    <p:sldLayoutId id="2147491971" r:id="rId5"/>
    <p:sldLayoutId id="2147491972" r:id="rId6"/>
    <p:sldLayoutId id="2147491973" r:id="rId7"/>
    <p:sldLayoutId id="2147491974" r:id="rId8"/>
    <p:sldLayoutId id="2147491975" r:id="rId9"/>
    <p:sldLayoutId id="2147491976" r:id="rId10"/>
    <p:sldLayoutId id="214749197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81A8910-94D5-48D3-8991-F943756E4719}" type="datetimeFigureOut">
              <a:rPr lang="zh-CN" altLang="en-US"/>
              <a:pPr>
                <a:defRPr/>
              </a:pPr>
              <a:t>2021/4/27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400"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30E5CE1-C6A6-4002-AB60-C4ADD0E406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34" r:id="rId1"/>
    <p:sldLayoutId id="2147491935" r:id="rId2"/>
    <p:sldLayoutId id="2147491936" r:id="rId3"/>
    <p:sldLayoutId id="2147491937" r:id="rId4"/>
    <p:sldLayoutId id="2147491938" r:id="rId5"/>
    <p:sldLayoutId id="2147491939" r:id="rId6"/>
    <p:sldLayoutId id="2147491940" r:id="rId7"/>
    <p:sldLayoutId id="2147491941" r:id="rId8"/>
    <p:sldLayoutId id="2147491942" r:id="rId9"/>
    <p:sldLayoutId id="2147491943" r:id="rId10"/>
    <p:sldLayoutId id="21474919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9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4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9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052586B-CF5E-4BFF-91EE-6771735DAE69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7" y="6459539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9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C596E41-3792-44E3-92D4-8F06BE7583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78" r:id="rId1"/>
    <p:sldLayoutId id="2147491979" r:id="rId2"/>
    <p:sldLayoutId id="2147491980" r:id="rId3"/>
    <p:sldLayoutId id="2147491981" r:id="rId4"/>
    <p:sldLayoutId id="2147491982" r:id="rId5"/>
    <p:sldLayoutId id="2147491983" r:id="rId6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EB162BD-61F3-46BE-9A0C-5DC6F4D1E915}" type="datetimeFigureOut">
              <a:rPr lang="zh-CN" altLang="en-US"/>
              <a:pPr>
                <a:defRPr/>
              </a:pPr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9C4641-7772-43E9-AA39-40C46FAE8C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945" r:id="rId1"/>
    <p:sldLayoutId id="2147491946" r:id="rId2"/>
    <p:sldLayoutId id="2147491947" r:id="rId3"/>
    <p:sldLayoutId id="2147491948" r:id="rId4"/>
    <p:sldLayoutId id="2147491949" r:id="rId5"/>
    <p:sldLayoutId id="2147491950" r:id="rId6"/>
    <p:sldLayoutId id="2147491951" r:id="rId7"/>
    <p:sldLayoutId id="2147491952" r:id="rId8"/>
    <p:sldLayoutId id="2147491953" r:id="rId9"/>
    <p:sldLayoutId id="2147491954" r:id="rId10"/>
    <p:sldLayoutId id="21474919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矩形 5"/>
          <p:cNvSpPr>
            <a:spLocks noChangeArrowheads="1"/>
          </p:cNvSpPr>
          <p:nvPr/>
        </p:nvSpPr>
        <p:spPr bwMode="auto">
          <a:xfrm>
            <a:off x="1652588" y="1630078"/>
            <a:ext cx="7491412" cy="2376488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6868" name="文本框 6"/>
          <p:cNvSpPr txBox="1">
            <a:spLocks noChangeArrowheads="1"/>
          </p:cNvSpPr>
          <p:nvPr/>
        </p:nvSpPr>
        <p:spPr bwMode="auto">
          <a:xfrm>
            <a:off x="1725615" y="1858963"/>
            <a:ext cx="74183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随机森林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869" name="文本框 32"/>
          <p:cNvSpPr txBox="1">
            <a:spLocks noChangeArrowheads="1"/>
          </p:cNvSpPr>
          <p:nvPr/>
        </p:nvSpPr>
        <p:spPr bwMode="auto">
          <a:xfrm>
            <a:off x="1785770" y="2962276"/>
            <a:ext cx="725504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4000" b="1" dirty="0" smtClean="0">
                <a:solidFill>
                  <a:schemeClr val="bg1"/>
                </a:solidFill>
                <a:latin typeface="Lucida Console" pitchFamily="49" charset="0"/>
                <a:ea typeface="微软雅黑" pitchFamily="34" charset="-122"/>
                <a:cs typeface="Times New Roman" pitchFamily="18" charset="0"/>
                <a:sym typeface="Arial" charset="0"/>
              </a:rPr>
              <a:t>Random Forest</a:t>
            </a:r>
            <a:endParaRPr lang="en-US" altLang="zh-CN" sz="4000" b="1" i="1" dirty="0">
              <a:solidFill>
                <a:schemeClr val="bg1"/>
              </a:solidFill>
              <a:latin typeface="Lucida Console" pitchFamily="49" charset="0"/>
              <a:ea typeface="微软雅黑" pitchFamily="34" charset="-122"/>
              <a:cs typeface="Times New Roman" pitchFamily="18" charset="0"/>
              <a:sym typeface="Arial" charset="0"/>
            </a:endParaRPr>
          </a:p>
        </p:txBody>
      </p:sp>
      <p:cxnSp>
        <p:nvCxnSpPr>
          <p:cNvPr id="36870" name="直接连接符 16"/>
          <p:cNvCxnSpPr>
            <a:cxnSpLocks noChangeShapeType="1"/>
          </p:cNvCxnSpPr>
          <p:nvPr/>
        </p:nvCxnSpPr>
        <p:spPr bwMode="auto">
          <a:xfrm flipH="1">
            <a:off x="1589088" y="2817814"/>
            <a:ext cx="7554912" cy="6351"/>
          </a:xfrm>
          <a:prstGeom prst="line">
            <a:avLst/>
          </a:prstGeom>
          <a:noFill/>
          <a:ln w="3175" algn="ctr">
            <a:solidFill>
              <a:schemeClr val="bg1"/>
            </a:solidFill>
            <a:prstDash val="sysDash"/>
            <a:round/>
            <a:headEnd/>
            <a:tailEnd/>
          </a:ln>
        </p:spPr>
      </p:cxnSp>
      <p:sp>
        <p:nvSpPr>
          <p:cNvPr id="36871" name="Text Box 11"/>
          <p:cNvSpPr txBox="1">
            <a:spLocks noChangeArrowheads="1"/>
          </p:cNvSpPr>
          <p:nvPr/>
        </p:nvSpPr>
        <p:spPr bwMode="auto">
          <a:xfrm>
            <a:off x="6034121" y="4668839"/>
            <a:ext cx="2262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CC0000"/>
                </a:solidFill>
                <a:ea typeface="微软雅黑" pitchFamily="34" charset="-122"/>
              </a:rPr>
              <a:t>信息科学与工程</a:t>
            </a:r>
            <a:r>
              <a:rPr lang="zh-CN" altLang="en-US" b="1" dirty="0">
                <a:solidFill>
                  <a:srgbClr val="CC0000"/>
                </a:solidFill>
                <a:ea typeface="微软雅黑" pitchFamily="34" charset="-122"/>
              </a:rPr>
              <a:t>学院</a:t>
            </a:r>
          </a:p>
          <a:p>
            <a:pPr algn="r"/>
            <a:r>
              <a:rPr lang="zh-CN" altLang="en-US" b="1" dirty="0">
                <a:solidFill>
                  <a:srgbClr val="CC0000"/>
                </a:solidFill>
                <a:ea typeface="微软雅黑" pitchFamily="34" charset="-122"/>
              </a:rPr>
              <a:t>潘 理</a:t>
            </a:r>
          </a:p>
        </p:txBody>
      </p:sp>
      <p:pic>
        <p:nvPicPr>
          <p:cNvPr id="9" name="Picture 2" descr="https://img1.doubanio.com/view/subject/l/public/s2849148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7412"/>
            <a:ext cx="1846101" cy="237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10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随机森林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3924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随机森林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随机森林（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Random Forest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= Bagging +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决策树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508" y="2819400"/>
            <a:ext cx="3465805" cy="2652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71963" y="2581275"/>
            <a:ext cx="4468467" cy="3162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11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  <a:ea typeface="微软雅黑" pitchFamily="34" charset="-122"/>
              </a:rPr>
              <a:t>Sklearn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使用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8266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Sklearn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使用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550" y="4150489"/>
            <a:ext cx="7943850" cy="2279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975" indent="-180975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000" b="1" dirty="0" err="1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n_estimators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: 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在投票之前建立的决策树数，或者说最大的弱学习器的个数。一般来说</a:t>
            </a:r>
            <a:r>
              <a:rPr lang="en-US" altLang="zh-CN" sz="2000" dirty="0" err="1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n_estimators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太小，容易过拟合，</a:t>
            </a:r>
            <a:r>
              <a:rPr lang="en-US" altLang="zh-CN" sz="2000" dirty="0" err="1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n_estimators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太大，又容易欠拟合，一般选择一个适中的数值。默认是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100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。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  <a:p>
            <a:pPr marL="180975" indent="-180975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2000" b="1" dirty="0" err="1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oob_score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: 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是随机森林的交叉验证方法，即是否采用袋外样本来评估模型的好坏。默认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False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。推荐设置为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True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，因为袋外分数反应了一个模型拟合后的泛化能力。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1747838"/>
            <a:ext cx="8551863" cy="21621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12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  <a:ea typeface="微软雅黑" pitchFamily="34" charset="-122"/>
              </a:rPr>
              <a:t>Sklearn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使用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Bagging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框架参数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7" y="1838325"/>
            <a:ext cx="7810382" cy="223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" y="4221959"/>
            <a:ext cx="7812000" cy="5943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" y="4995863"/>
            <a:ext cx="7776000" cy="5602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  <a:ea typeface="微软雅黑" pitchFamily="34" charset="-122"/>
              </a:rPr>
              <a:t>Sklearn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使用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9446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常用方法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" y="1781175"/>
            <a:ext cx="7838581" cy="29527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3.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</a:t>
            </a:r>
            <a:r>
              <a:rPr lang="en-US" altLang="zh-CN" sz="2400" b="1" dirty="0" err="1" smtClean="0">
                <a:solidFill>
                  <a:schemeClr val="bg1"/>
                </a:solidFill>
                <a:ea typeface="微软雅黑" pitchFamily="34" charset="-122"/>
              </a:rPr>
              <a:t>Sklearn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使用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属性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5" y="1576388"/>
            <a:ext cx="8837613" cy="51720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案例分析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921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社交网络用户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SUV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购买预测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0" y="1890713"/>
            <a:ext cx="7201327" cy="34528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案例分析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921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社交网络用户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SUV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购买预测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866899"/>
            <a:ext cx="7987193" cy="3438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17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4. 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案例分析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9219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社交网络用户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SUV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购买预测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613" y="1814513"/>
            <a:ext cx="6214155" cy="42529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组合 46"/>
          <p:cNvGrpSpPr>
            <a:grpSpLocks/>
          </p:cNvGrpSpPr>
          <p:nvPr/>
        </p:nvGrpSpPr>
        <p:grpSpPr bwMode="auto">
          <a:xfrm>
            <a:off x="2" y="284165"/>
            <a:ext cx="1692275" cy="530225"/>
            <a:chOff x="0" y="0"/>
            <a:chExt cx="1692275" cy="529772"/>
          </a:xfrm>
        </p:grpSpPr>
        <p:sp>
          <p:nvSpPr>
            <p:cNvPr id="37892" name="矩形 16"/>
            <p:cNvSpPr>
              <a:spLocks noChangeArrowheads="1"/>
            </p:cNvSpPr>
            <p:nvPr/>
          </p:nvSpPr>
          <p:spPr bwMode="auto">
            <a:xfrm>
              <a:off x="0" y="0"/>
              <a:ext cx="1511300" cy="52977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ea typeface="微软雅黑" pitchFamily="34" charset="-122"/>
                  <a:sym typeface="Arial" charset="0"/>
                </a:rPr>
                <a:t>目录</a:t>
              </a:r>
            </a:p>
          </p:txBody>
        </p:sp>
        <p:sp>
          <p:nvSpPr>
            <p:cNvPr id="37893" name="矩形 17"/>
            <p:cNvSpPr>
              <a:spLocks noChangeArrowheads="1"/>
            </p:cNvSpPr>
            <p:nvPr/>
          </p:nvSpPr>
          <p:spPr bwMode="auto">
            <a:xfrm>
              <a:off x="1577975" y="0"/>
              <a:ext cx="114300" cy="529772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7891" name="矩形 19"/>
          <p:cNvSpPr>
            <a:spLocks noChangeArrowheads="1"/>
          </p:cNvSpPr>
          <p:nvPr/>
        </p:nvSpPr>
        <p:spPr bwMode="auto">
          <a:xfrm>
            <a:off x="1397000" y="1439864"/>
            <a:ext cx="7315200" cy="404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集成学习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随机森林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en-US" altLang="zh-CN" sz="2800" b="1" dirty="0" err="1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sklearn</a:t>
            </a: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使用方法</a:t>
            </a:r>
            <a:endParaRPr lang="en-US" altLang="zh-CN" sz="2800" b="1" dirty="0" smtClean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C00000"/>
                </a:solidFill>
                <a:ea typeface="微软雅黑" pitchFamily="34" charset="-122"/>
                <a:sym typeface="Arial" charset="0"/>
              </a:rPr>
              <a:t>案例分析</a:t>
            </a:r>
            <a:endParaRPr lang="zh-CN" altLang="en-US" sz="28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  <a:p>
            <a:pPr indent="446088" eaLnBrk="1" hangingPunct="1">
              <a:lnSpc>
                <a:spcPct val="130000"/>
              </a:lnSpc>
              <a:buFont typeface="Wingdings" pitchFamily="2" charset="2"/>
              <a:buChar char="l"/>
            </a:pPr>
            <a:endParaRPr lang="en-US" sz="2800" b="1" dirty="0">
              <a:solidFill>
                <a:srgbClr val="C00000"/>
              </a:solidFill>
              <a:ea typeface="微软雅黑" pitchFamily="34" charset="-122"/>
              <a:sym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3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集成学习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集成学习算法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(Ensemble Method)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集成学习是通过构建并结合多个学习器来完成学习任务的一类算法。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根据个体学习器（基学习器）之间是否存在强依赖关系可将集成学习分为两类：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基于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Bagging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的算法，个体学习器之间不存在强依赖关系，可同时生成的并行化方法。代表算法有随机森林。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基于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Boosting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的算法，个体学习器之间存在强依赖关系，必须串行生成的序列化方法。代表算法有</a:t>
            </a:r>
            <a:r>
              <a:rPr lang="en-US" altLang="zh-CN" sz="2000" dirty="0" err="1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XGBoost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等。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4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集成学习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集成学习算法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(Ensemble Method)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boosting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集成学习，由多个相关联的决策树联合决策，什么叫相关联。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举个例子，有一个样本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[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数据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-&gt;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标签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]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是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[(2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4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5)-&gt; 4]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，第一棵决策树用这个样本训练得预测为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3.3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，那么第二棵决策树训练时的输入，这个样本就变成了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[(2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4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</a:t>
            </a:r>
            <a:r>
              <a:rPr lang="en-US" altLang="zh-CN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5)-&gt; 0.7]</a:t>
            </a: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，也就是说，下一棵决策树输入样本会与前面决策树的训练和预测相关。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5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1.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集成学习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集成学习算法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(Ensemble Method)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对于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bagging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算法，各个决策树是独立的、每个决策树在样本堆里随机选一批样本，随机选一批特征进行独立训练，各个决策树之间没有关系。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王先生想去一个地方假期旅行。起初，他寻找一位朋友咨询，这位朋友问他曾经去过哪些地方，他喜欢还是不喜欢这些地方。基于这些回答就能给他一些建议，这便是一种典型的决策树算法。</a:t>
            </a:r>
            <a:endParaRPr lang="en-US" altLang="zh-CN" sz="2000" dirty="0" smtClean="0">
              <a:latin typeface="微软雅黑 Light" pitchFamily="34" charset="-122"/>
              <a:ea typeface="微软雅黑 Light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 Light" pitchFamily="34" charset="-122"/>
                <a:ea typeface="微软雅黑 Light" pitchFamily="34" charset="-122"/>
                <a:cs typeface="宋体" pitchFamily="2" charset="-122"/>
              </a:rPr>
              <a:t>随后，他开始寻求越来越多朋友们的建议，这些朋友会问他不同的问题，并从中给出一些建议。 最后，王选择了推荐最多的地方，这便是典型的随机森林算法。</a:t>
            </a: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6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随机森林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7448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随机森林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随机森林：包含多个决策树分类器，其输出的类别是由每棵树输出的类别的众数而定。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随机森林通过特征的随机选择，产生广泛的多样性，较好克服过度拟合问题。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随机森林在通常情况下是性能最好的分类器之一。它同样能测量每个特征对预测的重要性。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799" y="4371975"/>
            <a:ext cx="3797095" cy="21145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7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随机森林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239241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随机森林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随机森林（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Random Forest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= Bagging + 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决策树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9363" y="2447924"/>
            <a:ext cx="4090987" cy="3740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8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随机森林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bagging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方法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森林是决策树的集成，通常采用“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bagging”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方法训练。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bagging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方法采用的是随机有放回的选择训练数据，然后构造分类器，最后组合学习到的模型来增加整体的效果。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5375" y="2714625"/>
            <a:ext cx="6953250" cy="3943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矩形 6"/>
          <p:cNvSpPr>
            <a:spLocks noChangeArrowheads="1"/>
          </p:cNvSpPr>
          <p:nvPr/>
        </p:nvSpPr>
        <p:spPr bwMode="auto">
          <a:xfrm>
            <a:off x="8610600" y="6043614"/>
            <a:ext cx="5334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fld id="{4AF249E3-3954-46C1-825F-105B66C8BEB8}" type="slidenum">
              <a:rPr lang="en-US" altLang="zh-CN" sz="2400" b="1">
                <a:solidFill>
                  <a:schemeClr val="bg1"/>
                </a:solidFill>
                <a:ea typeface="微软雅黑" pitchFamily="34" charset="-122"/>
                <a:sym typeface="Arial" charset="0"/>
              </a:rPr>
              <a:pPr algn="ctr" eaLnBrk="1" hangingPunct="1"/>
              <a:t>9</a:t>
            </a:fld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cxnSp>
        <p:nvCxnSpPr>
          <p:cNvPr id="38915" name="直接连接符 13"/>
          <p:cNvCxnSpPr>
            <a:cxnSpLocks noChangeShapeType="1"/>
          </p:cNvCxnSpPr>
          <p:nvPr/>
        </p:nvCxnSpPr>
        <p:spPr bwMode="auto">
          <a:xfrm>
            <a:off x="0" y="814388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38921" name="矩形 17"/>
          <p:cNvSpPr>
            <a:spLocks noChangeArrowheads="1"/>
          </p:cNvSpPr>
          <p:nvPr/>
        </p:nvSpPr>
        <p:spPr bwMode="auto">
          <a:xfrm>
            <a:off x="4525963" y="284165"/>
            <a:ext cx="11430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endParaRPr lang="zh-CN" altLang="en-US" sz="2400" b="1">
              <a:solidFill>
                <a:schemeClr val="bg1"/>
              </a:solidFill>
              <a:ea typeface="微软雅黑" pitchFamily="34" charset="-122"/>
              <a:sym typeface="Arial" charset="0"/>
            </a:endParaRPr>
          </a:p>
        </p:txBody>
      </p:sp>
      <p:sp>
        <p:nvSpPr>
          <p:cNvPr id="38922" name="矩形 16"/>
          <p:cNvSpPr>
            <a:spLocks noChangeArrowheads="1"/>
          </p:cNvSpPr>
          <p:nvPr/>
        </p:nvSpPr>
        <p:spPr bwMode="auto">
          <a:xfrm>
            <a:off x="0" y="284165"/>
            <a:ext cx="4451350" cy="530225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2.</a:t>
            </a:r>
            <a:r>
              <a:rPr lang="zh-CN" altLang="en-US" sz="2400" b="1" dirty="0" smtClean="0">
                <a:solidFill>
                  <a:schemeClr val="bg1"/>
                </a:solidFill>
                <a:ea typeface="微软雅黑" pitchFamily="34" charset="-122"/>
              </a:rPr>
              <a:t> 随机森林</a:t>
            </a:r>
          </a:p>
        </p:txBody>
      </p:sp>
      <p:sp>
        <p:nvSpPr>
          <p:cNvPr id="96257" name="Rectangle 1"/>
          <p:cNvSpPr>
            <a:spLocks noChangeArrowheads="1"/>
          </p:cNvSpPr>
          <p:nvPr/>
        </p:nvSpPr>
        <p:spPr bwMode="auto">
          <a:xfrm>
            <a:off x="451821" y="1017534"/>
            <a:ext cx="8112316" cy="50721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dobe Gurmukhi" pitchFamily="50" charset="0"/>
              </a:rPr>
              <a:t>特征随机选取</a:t>
            </a:r>
            <a:endParaRPr lang="en-US" altLang="zh-CN" sz="28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dobe Gurmukhi" pitchFamily="50" charset="0"/>
            </a:endParaRP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随机森林中的子树的每一个分裂过程并未用到所有的待选特征，而是从所有的待选特征中随机选取一定的特征，之后再在随机选取的特征中选取最优的特征。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pic>
        <p:nvPicPr>
          <p:cNvPr id="140290" name="Picture 2" descr="https://gss1.bdstatic.com/-vo3dSag_xI4khGkpoWK1HF6hhy/baike/c0%3Dbaike80%2C5%2C5%2C80%2C26/sign=28113aab3101213fdb3e468e358e5db4/9f510fb30f2442a77c32f3d7d943ad4bd1130287.jpg"/>
          <p:cNvPicPr>
            <a:picLocks noChangeAspect="1" noChangeArrowheads="1"/>
          </p:cNvPicPr>
          <p:nvPr/>
        </p:nvPicPr>
        <p:blipFill>
          <a:blip r:embed="rId3"/>
          <a:srcRect l="1562" b="7577"/>
          <a:stretch>
            <a:fillRect/>
          </a:stretch>
        </p:blipFill>
        <p:spPr bwMode="auto">
          <a:xfrm>
            <a:off x="1000849" y="2771775"/>
            <a:ext cx="7431951" cy="3834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空白设计模板">
  <a:themeElements>
    <a:clrScheme name="空白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空白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12246</TotalTime>
  <Pages>0</Pages>
  <Words>837</Words>
  <Characters>0</Characters>
  <Application>Microsoft Office PowerPoint</Application>
  <DocSecurity>0</DocSecurity>
  <PresentationFormat>全屏显示(4:3)</PresentationFormat>
  <Lines>0</Lines>
  <Paragraphs>96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6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1_Office 主题</vt:lpstr>
      <vt:lpstr>2_Office 主题</vt:lpstr>
      <vt:lpstr>3_Office 主题</vt:lpstr>
      <vt:lpstr>空白设计模板</vt:lpstr>
      <vt:lpstr>回顾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1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PanLi</cp:lastModifiedBy>
  <cp:revision>2179</cp:revision>
  <dcterms:created xsi:type="dcterms:W3CDTF">2014-11-08T02:42:27Z</dcterms:created>
  <dcterms:modified xsi:type="dcterms:W3CDTF">2021-04-27T15:14:01Z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