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5" r:id="rId3"/>
    <p:sldMasterId id="2147483686" r:id="rId4"/>
    <p:sldMasterId id="2147488639" r:id="rId5"/>
    <p:sldMasterId id="2147489135" r:id="rId6"/>
  </p:sldMasterIdLst>
  <p:notesMasterIdLst>
    <p:notesMasterId r:id="rId38"/>
  </p:notesMasterIdLst>
  <p:sldIdLst>
    <p:sldId id="256" r:id="rId7"/>
    <p:sldId id="257" r:id="rId8"/>
    <p:sldId id="542" r:id="rId9"/>
    <p:sldId id="539" r:id="rId10"/>
    <p:sldId id="538" r:id="rId11"/>
    <p:sldId id="543" r:id="rId12"/>
    <p:sldId id="544" r:id="rId13"/>
    <p:sldId id="545" r:id="rId14"/>
    <p:sldId id="546" r:id="rId15"/>
    <p:sldId id="547" r:id="rId16"/>
    <p:sldId id="514" r:id="rId17"/>
    <p:sldId id="515" r:id="rId18"/>
    <p:sldId id="517" r:id="rId19"/>
    <p:sldId id="518" r:id="rId20"/>
    <p:sldId id="519" r:id="rId21"/>
    <p:sldId id="523" r:id="rId22"/>
    <p:sldId id="524" r:id="rId23"/>
    <p:sldId id="548" r:id="rId24"/>
    <p:sldId id="549" r:id="rId25"/>
    <p:sldId id="550" r:id="rId26"/>
    <p:sldId id="551" r:id="rId27"/>
    <p:sldId id="552" r:id="rId28"/>
    <p:sldId id="553" r:id="rId29"/>
    <p:sldId id="559" r:id="rId30"/>
    <p:sldId id="560" r:id="rId31"/>
    <p:sldId id="554" r:id="rId32"/>
    <p:sldId id="555" r:id="rId33"/>
    <p:sldId id="557" r:id="rId34"/>
    <p:sldId id="556" r:id="rId35"/>
    <p:sldId id="558" r:id="rId36"/>
    <p:sldId id="513" r:id="rId37"/>
  </p:sldIdLst>
  <p:sldSz cx="9144000" cy="6858000" type="screen4x3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FF"/>
    <a:srgbClr val="CCFFFF"/>
    <a:srgbClr val="FF0000"/>
    <a:srgbClr val="CCFFCC"/>
    <a:srgbClr val="93968F"/>
    <a:srgbClr val="006600"/>
    <a:srgbClr val="CC0000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38" autoAdjust="0"/>
    <p:restoredTop sz="72542" autoAdjust="0"/>
  </p:normalViewPr>
  <p:slideViewPr>
    <p:cSldViewPr snapToGrid="0">
      <p:cViewPr varScale="1">
        <p:scale>
          <a:sx n="87" d="100"/>
          <a:sy n="87" d="100"/>
        </p:scale>
        <p:origin x="-1526" y="-82"/>
      </p:cViewPr>
      <p:guideLst>
        <p:guide orient="horz" pos="2163"/>
        <p:guide orient="horz" pos="347"/>
        <p:guide orient="horz" pos="3703"/>
        <p:guide orient="horz" pos="572"/>
        <p:guide pos="2889"/>
        <p:guide pos="272"/>
        <p:guide pos="5488"/>
        <p:guide pos="3833"/>
        <p:guide pos="4173"/>
        <p:guide pos="15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11FB087-42C0-4CA1-8978-C94C7665E0C6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AB9C04-1943-4A91-ABDC-AB8727608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尊敬的各位评委，在座的各位老师，大家上午好！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今天我给大家带来的课程是材料固体力学，与大家分享的内容是“这就是应力”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F8F14E-5215-4B40-924A-D085910D1C2B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准备分</a:t>
            </a:r>
            <a:r>
              <a:rPr lang="en-US" altLang="zh-CN" smtClean="0"/>
              <a:t>4</a:t>
            </a:r>
            <a:r>
              <a:rPr lang="zh-CN" altLang="en-US" smtClean="0"/>
              <a:t>个部分给大家进述：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首先引入一些与生活相关的固体力学事物，它们一定会受到外力作用，第二部分我们将给出外力的定义。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有了外力，那么事物内部的相互作用会怎样？紧接着，我们将引入应力的概念及其它的定义。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最后将给出应力的知识框架及课程展望。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847428-0C6F-47E6-AE78-83EA1125BEC4}" type="slidenum">
              <a:rPr lang="zh-CN" altLang="en-US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6B1FD-4946-4D7C-B59D-8B401F1DC0CF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1ABB-839D-4FC3-912D-D1284F47B3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13EEA-0876-4E20-B7A0-D3C891F90CF8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0623-DC9F-4C04-83B1-562187DE4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87D8B-3229-4B08-9973-22603568D90A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CE9E-5646-4A51-A2F5-F51B8DF66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F492-DB1A-4774-A5D8-6767575B6AD9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9622-2387-432D-A6CE-71AFD957E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7E10F-3CB8-4626-83FD-5CF857A41230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B982-F846-49BE-9306-B06B0FBC3D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F569E-E1AA-4D3C-A9AC-0A6F97BA2374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38D7-0FA1-455C-B1DD-2441B2EB93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5F25-8CE1-4C44-80DB-729418BB0B39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E306-3251-411E-81D5-56FEA8421D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D8A65-B7B6-4D2B-B1A0-ED700CDE4F0C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7BB-5A70-43FD-B838-87BF6E609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3732-0594-4B0C-8883-244116BAB19F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734C9-8466-4126-ABB6-6337DD1AA5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48ACA-DD88-4F7D-9412-F9E6FE62DE2A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927B1-F324-4BCB-B134-B53C17C16E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40ED-C5E6-494E-A08D-5213C22A31A4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16E9-D3A0-4D81-8994-7294FE9B4B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42B0-B623-4820-A2DE-8F5123D6A4AC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61282-A610-4F39-AA36-C54B135EE5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E9F5-7280-4634-BD4D-7B32A3D51976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39CE6-587F-4265-A759-95B95AB494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166EE-9267-4B56-899B-571C4F8028E5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83D04-3046-4DAF-A949-F831D9ABC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BCD17-46ED-4A5C-B3D4-DF0F974E1682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6427-F93F-49A3-A0AD-B55C95D506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0C06-DAEC-4125-8EED-B0D5E854E707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F2B-26B7-45EC-99CD-6FE87FFCE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2974-98A5-4AD6-A8BC-C50B1F389F8A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0311-A83E-42B2-BD89-62783586F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941E6-ADCA-48BA-B41E-D5EC707EB1DB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381A-59B6-42D0-91B6-1511B94041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F602-68A3-4804-BEE0-F0BFFEAF0AAC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99B87-CD73-41D1-8E15-EF4068C947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0A538-15A6-4FD6-8D52-7F81E05067D6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AD397-8809-4058-9F25-781819A2C1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E534-722B-4269-9038-EA7756F56B87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5238-D225-44F6-AF07-FDA8110E8B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CBE40-70D2-4936-AA72-4BED6BA28101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C1A51-5895-4EE1-9503-7B0FF93102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FEB16-0921-4B8F-8351-D63C9D700602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69C5-82D2-4F73-A1EB-A855B589C5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0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AF43-2260-4333-8A37-F4DF280B9764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B6BD-CAA6-4DF6-BBCD-B1F4EE3E2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0901A-51C7-4B69-964E-9FD1B9509768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C302E-7C76-4D30-B7E8-66510BC42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8D01-1C06-422A-BF0C-366321C6CE0D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6776-5F70-409A-A29B-14649897D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1E33E-037B-4CE1-B6E5-EDF7996CB15C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103D7-9864-4222-8769-989821C38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4315-64C1-47A4-BC78-4C93933D309C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64-219B-48F5-AE5D-903C00C1FE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896E8-12B3-4E07-837B-708A6BDAB539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EF578-1A1F-4684-9222-EA49FB8F3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0406-9302-4A83-A668-FE3EF04CF57F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DB947-2F4A-45CF-9124-BD557A43F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A34C-E733-4DA9-831A-007934AFF009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B3F38-26DB-43B2-84D4-FCC80464A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0525-EB87-4C9A-A153-7406913EEF2A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C6E85-5EFC-4D72-9EE8-2FEAA1DD5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7486-AE49-43F6-A5CB-6DFF7DBE2262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2FAC-4762-4FB4-9A67-671708A73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38E2-8949-4DD0-B935-E2865AADDB92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DF6F-C5A9-4FCD-B31F-AD7679DBC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B96B5-9C6C-4093-ACFC-06CCAE787C9B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6417-4960-46C4-A7A0-C3A0B5E1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92C4-082C-4A9A-A79B-5B1261F5F540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517EC-1BBE-4E78-8B4E-8F3EC7200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513D-70C0-4167-B88C-A3C555992ED8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F5C2C-32F9-4D36-812B-5FAE06541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04F18-6BBB-4586-88B5-05B3F1F2DCC7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9AD12-8F23-49FA-90FC-49688F923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114C-CB88-4BA7-959B-724165E54263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6C36C-CAAF-4E21-AA67-958FAA9FB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711FF24-E9E9-460A-AA04-F0CB194D14D1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B7AF7E3-1262-4CB5-AB23-8F73DE8C1B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23" r:id="rId1"/>
    <p:sldLayoutId id="2147491924" r:id="rId2"/>
    <p:sldLayoutId id="2147491925" r:id="rId3"/>
    <p:sldLayoutId id="2147491926" r:id="rId4"/>
    <p:sldLayoutId id="2147491927" r:id="rId5"/>
    <p:sldLayoutId id="2147491928" r:id="rId6"/>
    <p:sldLayoutId id="2147491929" r:id="rId7"/>
    <p:sldLayoutId id="2147491930" r:id="rId8"/>
    <p:sldLayoutId id="2147491931" r:id="rId9"/>
    <p:sldLayoutId id="2147491932" r:id="rId10"/>
    <p:sldLayoutId id="214749193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56" r:id="rId1"/>
    <p:sldLayoutId id="2147491957" r:id="rId2"/>
    <p:sldLayoutId id="2147491958" r:id="rId3"/>
    <p:sldLayoutId id="2147491959" r:id="rId4"/>
    <p:sldLayoutId id="2147491960" r:id="rId5"/>
    <p:sldLayoutId id="2147491961" r:id="rId6"/>
    <p:sldLayoutId id="2147491962" r:id="rId7"/>
    <p:sldLayoutId id="2147491963" r:id="rId8"/>
    <p:sldLayoutId id="2147491964" r:id="rId9"/>
    <p:sldLayoutId id="2147491965" r:id="rId10"/>
    <p:sldLayoutId id="214749196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67" r:id="rId1"/>
    <p:sldLayoutId id="2147491968" r:id="rId2"/>
    <p:sldLayoutId id="2147491969" r:id="rId3"/>
    <p:sldLayoutId id="2147491970" r:id="rId4"/>
    <p:sldLayoutId id="2147491971" r:id="rId5"/>
    <p:sldLayoutId id="2147491972" r:id="rId6"/>
    <p:sldLayoutId id="2147491973" r:id="rId7"/>
    <p:sldLayoutId id="2147491974" r:id="rId8"/>
    <p:sldLayoutId id="2147491975" r:id="rId9"/>
    <p:sldLayoutId id="2147491976" r:id="rId10"/>
    <p:sldLayoutId id="21474919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1A8910-94D5-48D3-8991-F943756E4719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30E5CE1-C6A6-4002-AB60-C4ADD0E40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34" r:id="rId1"/>
    <p:sldLayoutId id="2147491935" r:id="rId2"/>
    <p:sldLayoutId id="2147491936" r:id="rId3"/>
    <p:sldLayoutId id="2147491937" r:id="rId4"/>
    <p:sldLayoutId id="2147491938" r:id="rId5"/>
    <p:sldLayoutId id="2147491939" r:id="rId6"/>
    <p:sldLayoutId id="2147491940" r:id="rId7"/>
    <p:sldLayoutId id="2147491941" r:id="rId8"/>
    <p:sldLayoutId id="2147491942" r:id="rId9"/>
    <p:sldLayoutId id="2147491943" r:id="rId10"/>
    <p:sldLayoutId id="21474919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4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9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052586B-CF5E-4BFF-91EE-6771735DAE69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7" y="6459539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9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C596E41-3792-44E3-92D4-8F06BE758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78" r:id="rId1"/>
    <p:sldLayoutId id="2147491979" r:id="rId2"/>
    <p:sldLayoutId id="2147491980" r:id="rId3"/>
    <p:sldLayoutId id="2147491981" r:id="rId4"/>
    <p:sldLayoutId id="2147491982" r:id="rId5"/>
    <p:sldLayoutId id="2147491983" r:id="rId6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EB162BD-61F3-46BE-9A0C-5DC6F4D1E915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9C4641-7772-43E9-AA39-40C46FAE8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45" r:id="rId1"/>
    <p:sldLayoutId id="2147491946" r:id="rId2"/>
    <p:sldLayoutId id="2147491947" r:id="rId3"/>
    <p:sldLayoutId id="2147491948" r:id="rId4"/>
    <p:sldLayoutId id="2147491949" r:id="rId5"/>
    <p:sldLayoutId id="2147491950" r:id="rId6"/>
    <p:sldLayoutId id="2147491951" r:id="rId7"/>
    <p:sldLayoutId id="2147491952" r:id="rId8"/>
    <p:sldLayoutId id="2147491953" r:id="rId9"/>
    <p:sldLayoutId id="2147491954" r:id="rId10"/>
    <p:sldLayoutId id="21474919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www.numpy.org.cn/" TargetMode="External"/><Relationship Id="rId1" Type="http://schemas.openxmlformats.org/officeDocument/2006/relationships/slideLayout" Target="../slideLayouts/slideLayout48.xml"/><Relationship Id="rId4" Type="http://schemas.openxmlformats.org/officeDocument/2006/relationships/hyperlink" Target="https://www.scikitlearn.com.c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5"/>
          <p:cNvSpPr>
            <a:spLocks noChangeArrowheads="1"/>
          </p:cNvSpPr>
          <p:nvPr/>
        </p:nvSpPr>
        <p:spPr bwMode="auto">
          <a:xfrm>
            <a:off x="1652588" y="1630078"/>
            <a:ext cx="7491412" cy="23764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6868" name="文本框 6"/>
          <p:cNvSpPr txBox="1">
            <a:spLocks noChangeArrowheads="1"/>
          </p:cNvSpPr>
          <p:nvPr/>
        </p:nvSpPr>
        <p:spPr bwMode="auto">
          <a:xfrm>
            <a:off x="1725615" y="1858963"/>
            <a:ext cx="74183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9" name="文本框 32"/>
          <p:cNvSpPr txBox="1">
            <a:spLocks noChangeArrowheads="1"/>
          </p:cNvSpPr>
          <p:nvPr/>
        </p:nvSpPr>
        <p:spPr bwMode="auto">
          <a:xfrm>
            <a:off x="1951040" y="2962276"/>
            <a:ext cx="70897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000" b="1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  <a:cs typeface="Times New Roman" pitchFamily="18" charset="0"/>
                <a:sym typeface="Arial" charset="0"/>
              </a:rPr>
              <a:t>Data Preprocessing</a:t>
            </a:r>
            <a:endParaRPr lang="en-US" altLang="zh-CN" sz="4000" b="1" i="1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  <a:cs typeface="Times New Roman" pitchFamily="18" charset="0"/>
              <a:sym typeface="Arial" charset="0"/>
            </a:endParaRPr>
          </a:p>
        </p:txBody>
      </p:sp>
      <p:cxnSp>
        <p:nvCxnSpPr>
          <p:cNvPr id="36870" name="直接连接符 16"/>
          <p:cNvCxnSpPr>
            <a:cxnSpLocks noChangeShapeType="1"/>
          </p:cNvCxnSpPr>
          <p:nvPr/>
        </p:nvCxnSpPr>
        <p:spPr bwMode="auto">
          <a:xfrm flipH="1">
            <a:off x="1589088" y="2817814"/>
            <a:ext cx="7554912" cy="6351"/>
          </a:xfrm>
          <a:prstGeom prst="line">
            <a:avLst/>
          </a:prstGeom>
          <a:noFill/>
          <a:ln w="3175" algn="ctr">
            <a:solidFill>
              <a:schemeClr val="bg1"/>
            </a:solidFill>
            <a:prstDash val="sysDash"/>
            <a:round/>
            <a:headEnd/>
            <a:tailEnd/>
          </a:ln>
        </p:spPr>
      </p:cxn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6034121" y="4668839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CC0000"/>
                </a:solidFill>
                <a:ea typeface="微软雅黑" pitchFamily="34" charset="-122"/>
              </a:rPr>
              <a:t>信息科学与工程</a:t>
            </a:r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学院</a:t>
            </a:r>
          </a:p>
          <a:p>
            <a:pPr algn="r"/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潘 理</a:t>
            </a:r>
          </a:p>
        </p:txBody>
      </p:sp>
      <p:pic>
        <p:nvPicPr>
          <p:cNvPr id="8" name="Picture 2" descr="https://img1.doubanio.com/view/subject/l/public/s284914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7412"/>
            <a:ext cx="1846101" cy="237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类别特征编码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4158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非数值数据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还可以使用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drop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参数将每个列编码为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n_categories-1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列，而不是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n_categories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列。此参数允许用户为要删除的每个特征指定类别。这对于避免某些分类器中输入矩阵的共线性是有用的。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292" y="3899678"/>
            <a:ext cx="8542337" cy="15430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缺失值处理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1703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缺失值表示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 </a:t>
            </a: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None: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Pythonic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missing data</a:t>
            </a: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789" y="2510557"/>
            <a:ext cx="6542087" cy="3286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11" name="直接连接符 10"/>
          <p:cNvCxnSpPr/>
          <p:nvPr/>
        </p:nvCxnSpPr>
        <p:spPr>
          <a:xfrm>
            <a:off x="4520242" y="3510951"/>
            <a:ext cx="113006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缺失值处理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1703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缺失值表示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 Missing numerical data</a:t>
            </a: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3487" y="2529608"/>
            <a:ext cx="6115050" cy="324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9" name="直接连接符 8"/>
          <p:cNvCxnSpPr/>
          <p:nvPr/>
        </p:nvCxnSpPr>
        <p:spPr>
          <a:xfrm>
            <a:off x="3036498" y="3252158"/>
            <a:ext cx="113006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缺失值处理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1703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缺失值表示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and None in Pandas</a:t>
            </a: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4701" y="2124069"/>
            <a:ext cx="4724400" cy="443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1" name="矩形 10"/>
          <p:cNvSpPr/>
          <p:nvPr/>
        </p:nvSpPr>
        <p:spPr>
          <a:xfrm>
            <a:off x="534837" y="3597540"/>
            <a:ext cx="3303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Pandas automatically converts the None to a 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 value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缺失值处理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1703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缺失值侦测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 </a:t>
            </a: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Detecting null values</a:t>
            </a: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6065" y="2322573"/>
            <a:ext cx="5257800" cy="324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缺失值处理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1703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缺失值处理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Dropping null values</a:t>
            </a: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930" y="2453231"/>
            <a:ext cx="4943475" cy="3038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 l="838" t="48537"/>
          <a:stretch>
            <a:fillRect/>
          </a:stretch>
        </p:blipFill>
        <p:spPr bwMode="auto">
          <a:xfrm>
            <a:off x="4185402" y="3769363"/>
            <a:ext cx="4259771" cy="25192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缺失值处理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1703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缺失值处理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Filling null values</a:t>
            </a: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640" y="2403359"/>
            <a:ext cx="4191000" cy="3638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1998" y="3324474"/>
            <a:ext cx="1895475" cy="167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887501" y="2316558"/>
            <a:ext cx="2916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forward-fill to propagate the previous value forward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71148" y="5362460"/>
            <a:ext cx="2803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back-fill to propagate the next values backward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缺失值处理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1703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缺失值处理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Filling null values</a:t>
            </a: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850" y="2453588"/>
            <a:ext cx="4429125" cy="284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2" name="矩形 11"/>
          <p:cNvSpPr/>
          <p:nvPr/>
        </p:nvSpPr>
        <p:spPr>
          <a:xfrm>
            <a:off x="5899691" y="3558341"/>
            <a:ext cx="2614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For </a:t>
            </a:r>
            <a:r>
              <a:rPr lang="en-US" dirty="0" err="1" smtClean="0"/>
              <a:t>DataFrame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, we specify an </a:t>
            </a:r>
            <a:r>
              <a:rPr lang="en-US" dirty="0" smtClean="0"/>
              <a:t>axis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 along which the fills take place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缺失值处理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1703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缺失值处理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Sklearn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中缺失值处理：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Imputer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类，缺失值可以用提供的常数值计算，也可以使用缺失值所在的行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列中的统计数据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平均值、中位数或者众数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来计算。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418" y="3616542"/>
            <a:ext cx="7399337" cy="23336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33579" y="3191776"/>
            <a:ext cx="6680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用包含缺失值的列</a:t>
            </a:r>
            <a:r>
              <a:rPr lang="en-US" altLang="zh-CN" dirty="0" smtClean="0">
                <a:solidFill>
                  <a:srgbClr val="000000"/>
                </a:solidFill>
                <a:latin typeface="Helvetica Neue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轴</a:t>
            </a:r>
            <a:r>
              <a:rPr lang="en-US" altLang="zh-CN" dirty="0" smtClean="0">
                <a:solidFill>
                  <a:srgbClr val="000000"/>
                </a:solidFill>
                <a:latin typeface="Helvetica Neue"/>
              </a:rPr>
              <a:t>0)</a:t>
            </a: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的平均值来替换编码为</a:t>
            </a:r>
            <a:r>
              <a:rPr lang="en-US" altLang="zh-CN" dirty="0" smtClean="0">
                <a:solidFill>
                  <a:srgbClr val="000000"/>
                </a:solidFill>
                <a:latin typeface="Helvetica Neue"/>
              </a:rPr>
              <a:t>np.nan</a:t>
            </a: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的缺失值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重复值处理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1703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重复值处理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Pandas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duplicated()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函数：侦测数据集中的重复行。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drop_duplicates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函数：删除数据集中的重复行。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9934" y="3433314"/>
            <a:ext cx="2610045" cy="152687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2773" y="2650466"/>
            <a:ext cx="2182626" cy="172312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9474" y="4671475"/>
            <a:ext cx="3370308" cy="160855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46"/>
          <p:cNvGrpSpPr>
            <a:grpSpLocks/>
          </p:cNvGrpSpPr>
          <p:nvPr/>
        </p:nvGrpSpPr>
        <p:grpSpPr bwMode="auto">
          <a:xfrm>
            <a:off x="2" y="284165"/>
            <a:ext cx="1692275" cy="530225"/>
            <a:chOff x="0" y="0"/>
            <a:chExt cx="1692275" cy="529772"/>
          </a:xfrm>
        </p:grpSpPr>
        <p:sp>
          <p:nvSpPr>
            <p:cNvPr id="37892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ea typeface="微软雅黑" pitchFamily="34" charset="-122"/>
                  <a:sym typeface="Arial" charset="0"/>
                </a:rPr>
                <a:t>目录</a:t>
              </a:r>
            </a:p>
          </p:txBody>
        </p:sp>
        <p:sp>
          <p:nvSpPr>
            <p:cNvPr id="37893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7891" name="矩形 19"/>
          <p:cNvSpPr>
            <a:spLocks noChangeArrowheads="1"/>
          </p:cNvSpPr>
          <p:nvPr/>
        </p:nvSpPr>
        <p:spPr bwMode="auto">
          <a:xfrm>
            <a:off x="1397000" y="1439864"/>
            <a:ext cx="7315200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非数值类型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重复值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缺失值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异常值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离散化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标准化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样本不均衡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5.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异常值侦测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4767160" cy="20017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异常值侦测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把所有数值由小到大排列并分成四等份，处于三个分割点位置的数值就是四分位数。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0187" y="3235853"/>
            <a:ext cx="6921142" cy="301879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1730" y="1586001"/>
            <a:ext cx="3165893" cy="118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5.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异常值侦测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0017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异常值侦测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利用箱型图的四分位距（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IQR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）对异常值进行检测，提供了识别异常值的一个标准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异常值通常被定义为：小于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1.5IQR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或 大于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QU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1.5IQR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的值。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49508" name="Picture 4" descr="https://img2020.cnblogs.com/blog/1004194/202010/1004194-20201014151110599-12066622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7020" y="3062378"/>
            <a:ext cx="4791816" cy="35938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grpSp>
        <p:nvGrpSpPr>
          <p:cNvPr id="2" name="组合 15"/>
          <p:cNvGrpSpPr/>
          <p:nvPr/>
        </p:nvGrpSpPr>
        <p:grpSpPr>
          <a:xfrm>
            <a:off x="265171" y="3805051"/>
            <a:ext cx="3095719" cy="1913460"/>
            <a:chOff x="413976" y="3632523"/>
            <a:chExt cx="3095719" cy="1913460"/>
          </a:xfrm>
        </p:grpSpPr>
        <p:sp>
          <p:nvSpPr>
            <p:cNvPr id="12" name="矩形 11"/>
            <p:cNvSpPr/>
            <p:nvPr/>
          </p:nvSpPr>
          <p:spPr>
            <a:xfrm>
              <a:off x="413976" y="3632523"/>
              <a:ext cx="3095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最小估计值：</a:t>
              </a:r>
              <a:r>
                <a:rPr lang="en-US" dirty="0" smtClean="0"/>
                <a:t>Q1 – k(Q3-Q1)</a:t>
              </a:r>
              <a:endParaRPr 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8427" y="4147232"/>
              <a:ext cx="29995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最大估计值</a:t>
              </a:r>
              <a:r>
                <a:rPr lang="en-US" altLang="zh-CN" dirty="0" smtClean="0"/>
                <a:t>: </a:t>
              </a:r>
              <a:r>
                <a:rPr lang="en-US" dirty="0" smtClean="0"/>
                <a:t>Q3 + k(Q3-Q1)</a:t>
              </a:r>
              <a:endParaRPr 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22684" y="4661941"/>
              <a:ext cx="1871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K=1.5(</a:t>
              </a:r>
              <a:r>
                <a:rPr lang="zh-CN" altLang="en-US" dirty="0" smtClean="0"/>
                <a:t>中度异常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32916" y="5176651"/>
              <a:ext cx="2050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K=3 （</a:t>
              </a:r>
              <a:r>
                <a:rPr lang="zh-CN" altLang="en-US" dirty="0" smtClean="0"/>
                <a:t>极度异常）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6.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离散化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2795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连续特征离散化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离散化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Discretization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 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有些时候叫分箱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(binning))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提供了将连续特征划分为离散特征值的方法。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Sklearn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KBinsDiscretizer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类使用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个等宽的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bins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把特征离散化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还可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pandas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cut()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函数来进行分箱</a:t>
            </a: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387" y="3530956"/>
            <a:ext cx="8313055" cy="1005864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1669" y="4823436"/>
            <a:ext cx="2643063" cy="11641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79230" y="4677507"/>
            <a:ext cx="3640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对现在的例子，这些区间间隔被定义如下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特征 </a:t>
            </a:r>
            <a:r>
              <a:rPr lang="en-US" altLang="zh-CN" dirty="0" smtClean="0"/>
              <a:t>1:[-∞,-1], [-1,2), [2,∞)</a:t>
            </a:r>
            <a:r>
              <a:rPr lang="zh-CN" altLang="en-US" dirty="0" smtClean="0"/>
              <a:t> 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 特征 </a:t>
            </a:r>
            <a:r>
              <a:rPr lang="en-US" altLang="zh-CN" dirty="0" smtClean="0"/>
              <a:t>2:[-∞,5), [5,∞)</a:t>
            </a:r>
            <a:r>
              <a:rPr lang="zh-CN" altLang="en-US" dirty="0" smtClean="0"/>
              <a:t> 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特征 </a:t>
            </a:r>
            <a:r>
              <a:rPr lang="en-US" altLang="zh-CN" dirty="0" smtClean="0"/>
              <a:t>3:[-∞,14), [14,∞)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6.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离散化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2795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连续特征离散化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特征二值化 是 将数值特征用阈值过滤得到布尔值 的过程。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Sklearn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Binarizer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类根据阈值将数据集二值化为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8929" y="2975343"/>
            <a:ext cx="6275620" cy="1420811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7.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标准化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2795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标准化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类 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StandardScaler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实现了转化器的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来计算训练集上的平均值和标准偏差，缩放类对象可以在新的数据上实现和训练集相同缩放操作。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913" y="2699239"/>
            <a:ext cx="6371984" cy="3200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8270" y="5619750"/>
            <a:ext cx="4271962" cy="842417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7.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标准化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2795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将特征缩放至特定范围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将特征缩放到给定的最小值和最大值之间，通常在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之间，可以使用 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MinMaxScaler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7620" y="2613879"/>
            <a:ext cx="5909115" cy="2344981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3471" y="5155467"/>
            <a:ext cx="5927237" cy="114844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8.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样本比例不均衡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2795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过采样和欠采样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有时会遇到正负样本比例极度不均衡的情况，这会导致模型在训练集上表现良好，但测试时表现不佳。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改善样本比例不均衡问题，可使用过采样和欠采样方法。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411" y="3189166"/>
            <a:ext cx="7675099" cy="2481873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8.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样本比例不均衡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2795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过采样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朴素随机过采样：从少数类的样本中进行随机采样来增加新的样本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RandomOverSampler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函数实现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550" y="2689469"/>
            <a:ext cx="6783053" cy="279693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8.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样本比例不均衡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2795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过采样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SMOTE: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对于少数类样本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随机选择一个最近邻的样本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然后从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的连线上随机选取一个点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作为新的少数类样本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582" y="2787406"/>
            <a:ext cx="8049749" cy="2391263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8.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样本比例不均衡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4554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欠采样（下采样）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欠采样：原型选择算法是直接从原始数据集中进行抽取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.</a:t>
            </a: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随机选取数据的子集：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RandomUnderSampler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函数是一种快速并十分简单的方式来平衡各个类别的数据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5048" y="3297115"/>
            <a:ext cx="6662205" cy="2206869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9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28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数据预处理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实际工作中获取到的数据往往不理想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非数值数据；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重复值、缺失值、异常值；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数据分布不均衡。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概述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3074" name="Picture 2" descr="åºäºèç±»åææ¹æ³çå¼å¸¸æ°æ®çæµ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3759" y="4127948"/>
            <a:ext cx="3521240" cy="2315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8.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样本比例不均衡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24554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欠采样（下采样）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NearMiss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类添加了一些启发式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(heuristic)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的规则来选择样本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通过设定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version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参数来实现三种启发式的规则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0043" y="2561125"/>
            <a:ext cx="6154272" cy="2230681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3118" y="4913681"/>
            <a:ext cx="5197475" cy="188277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" y="284166"/>
            <a:ext cx="1692275" cy="530225"/>
            <a:chOff x="0" y="0"/>
            <a:chExt cx="1692275" cy="529772"/>
          </a:xfrm>
          <a:solidFill>
            <a:srgbClr val="C00000"/>
          </a:solidFill>
        </p:grpSpPr>
        <p:sp>
          <p:nvSpPr>
            <p:cNvPr id="87057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扩展阅读</a:t>
              </a: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7058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57347" name="Rectangle 8"/>
          <p:cNvSpPr>
            <a:spLocks noChangeArrowheads="1"/>
          </p:cNvSpPr>
          <p:nvPr/>
        </p:nvSpPr>
        <p:spPr bwMode="auto">
          <a:xfrm>
            <a:off x="2" y="-11255"/>
            <a:ext cx="184712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 anchor="ctr">
            <a:spAutoFit/>
          </a:bodyPr>
          <a:lstStyle/>
          <a:p>
            <a:pPr eaLnBrk="1" hangingPunct="1"/>
            <a:endParaRPr lang="zh-CN" altLang="en-US"/>
          </a:p>
        </p:txBody>
      </p:sp>
      <p:cxnSp>
        <p:nvCxnSpPr>
          <p:cNvPr id="57348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57351" name="矩形 6"/>
          <p:cNvSpPr>
            <a:spLocks noChangeArrowheads="1"/>
          </p:cNvSpPr>
          <p:nvPr/>
        </p:nvSpPr>
        <p:spPr bwMode="auto">
          <a:xfrm>
            <a:off x="8610600" y="6043615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eaLnBrk="1" hangingPunct="1"/>
            <a:fld id="{87F45A92-0E95-43DB-BE32-526ED5B93D3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31</a:t>
            </a:fld>
            <a:endParaRPr lang="zh-CN" altLang="en-US" sz="24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905406" y="1274580"/>
            <a:ext cx="7646923" cy="2862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 err="1" smtClean="0">
                <a:latin typeface="微软雅黑 Light" pitchFamily="34" charset="-122"/>
                <a:ea typeface="微软雅黑 Light" pitchFamily="34" charset="-122"/>
              </a:rPr>
              <a:t>Numpy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中文网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hlinkClick r:id="rId2"/>
              </a:rPr>
              <a:t>https://www.numpy.org.cn/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Pandas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官网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hlinkClick r:id="rId3"/>
              </a:rPr>
              <a:t>https://pandas.pydata.org/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 smtClean="0">
                <a:latin typeface="微软雅黑 Light" pitchFamily="34" charset="-122"/>
                <a:ea typeface="微软雅黑 Light" pitchFamily="34" charset="-122"/>
              </a:rPr>
              <a:t>sklearn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中文文档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hlinkClick r:id="rId4"/>
              </a:rPr>
              <a:t>https://www.scikitlearn.com.cn/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9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Numpy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Numpy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Python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科学计算的基础库，为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Scipy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提供基本的数据结构和运算，主要提供：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高效的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维数组矢量运算；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线性代数、傅里叶变换、随机数生成等数学算法。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import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numpy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as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np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概述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4143" y="4723862"/>
            <a:ext cx="3355676" cy="1328288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概述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6093" y="4911245"/>
            <a:ext cx="5553075" cy="12382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Pandas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Pandas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被广泛用于快速分析数据，以及数据清洗和准备等工作。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Pandas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基于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NumPy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创建，是一组带标记的数组结构，其中主要是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Series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DataFrame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import pandas as 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概述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28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Sklearn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sklearn.preprocessing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包将原始特征数据转换为适合评估器使用的表示形式。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通常机器学习算法受益于标准化数据。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from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sklearn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import preprocessing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8741" y="4287328"/>
            <a:ext cx="3758651" cy="210484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类别特征编码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31749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非数值数据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类别数据：例如，性别，国别、浏览器类型等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整数编码：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OrdinalEncoder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独热编码（或哑元编码）：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OneHotEncoder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dummy encoding</a:t>
            </a:r>
            <a:endParaRPr kumimoji="0" lang="zh-CN" sz="2000" b="0" i="0" u="none" strike="noStrike" cap="none" normalizeH="0" baseline="0" dirty="0" smtClean="0">
              <a:ln>
                <a:noFill/>
              </a:ln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类别特征编码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65054" cy="22605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非数值数据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OrdinalEncoder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：把类别特征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(categorical features)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转换为整数编码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(integer codes)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，整数数字特征范围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到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n_categories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 – 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。但整数编码会导致类别之间时有序的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2936" y="3330873"/>
            <a:ext cx="6868781" cy="3285587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类别特征编码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65054" cy="4158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非数值数据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49263" lvl="1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OneHotEncoder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：将类别特征转换为能够被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scikit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-learn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中模型使用的编码是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one-of-K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，又称为独热码或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dummy encoding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49263" lvl="1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该类把每一个具有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n_categories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个可能取值的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categorical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特征变换为长度为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n_categories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的二进制特征向量，里面只有一个地方是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，其余位置都是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641" y="3323594"/>
            <a:ext cx="8370887" cy="21431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965" y="2656396"/>
            <a:ext cx="8408987" cy="30289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设计模板">
  <a:themeElements>
    <a:clrScheme name="空白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白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9372</TotalTime>
  <Pages>0</Pages>
  <Words>1168</Words>
  <Characters>0</Characters>
  <Application>Microsoft Office PowerPoint</Application>
  <DocSecurity>0</DocSecurity>
  <PresentationFormat>全屏显示(4:3)</PresentationFormat>
  <Lines>0</Lines>
  <Paragraphs>207</Paragraphs>
  <Slides>31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1_Office 主题</vt:lpstr>
      <vt:lpstr>2_Office 主题</vt:lpstr>
      <vt:lpstr>3_Office 主题</vt:lpstr>
      <vt:lpstr>空白设计模板</vt:lpstr>
      <vt:lpstr>回顾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Company>1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PanLi</cp:lastModifiedBy>
  <cp:revision>1462</cp:revision>
  <dcterms:created xsi:type="dcterms:W3CDTF">2014-11-08T02:42:27Z</dcterms:created>
  <dcterms:modified xsi:type="dcterms:W3CDTF">2021-04-28T02:52:58Z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