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gs/tag38.xml" ContentType="application/vnd.openxmlformats-officedocument.presentationml.tags+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9"/>
  </p:notesMasterIdLst>
  <p:sldIdLst>
    <p:sldId id="2345" r:id="rId3"/>
    <p:sldId id="2335" r:id="rId4"/>
    <p:sldId id="2390" r:id="rId5"/>
    <p:sldId id="2392" r:id="rId6"/>
    <p:sldId id="2393" r:id="rId7"/>
    <p:sldId id="2394"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F424F"/>
    <a:srgbClr val="9B754F"/>
    <a:srgbClr val="FCDC95"/>
    <a:srgbClr val="BC9B7B"/>
    <a:srgbClr val="F8F8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8" autoAdjust="0"/>
    <p:restoredTop sz="94660"/>
  </p:normalViewPr>
  <p:slideViewPr>
    <p:cSldViewPr snapToGrid="0" showGuides="1">
      <p:cViewPr>
        <p:scale>
          <a:sx n="75" d="100"/>
          <a:sy n="75" d="100"/>
        </p:scale>
        <p:origin x="-480"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160DAEDB-F8EB-4B37-B651-17F046B807DC}" type="datetimeFigureOut">
              <a:rPr lang="zh-CN" altLang="en-US" smtClean="0"/>
              <a:pPr/>
              <a:t>2022/5/24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86751F25-9338-4986-A1F2-54D37A03FFF1}"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4" name="TextBox 3"/>
          <p:cNvSpPr txBox="1"/>
          <p:nvPr userDrawn="1"/>
        </p:nvSpPr>
        <p:spPr>
          <a:xfrm>
            <a:off x="2123604"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2022/5/24</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A17E80-96A6-4509-A64B-F86AA87E1762}" type="datetimeFigureOut">
              <a:rPr lang="zh-CN" altLang="en-US" smtClean="0"/>
              <a:pPr/>
              <a:t>2022/5/24</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0C9BE40-34EB-4680-AB44-538561DC2FE2}" type="slidenum">
              <a:rPr lang="zh-CN" altLang="en-US" smtClean="0"/>
              <a:pPr/>
              <a:t>‹#›</a:t>
            </a:fld>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1" y="0"/>
            <a:ext cx="1219403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xmlns="" Requires="p14">
      <p:transition spd="slow" p14:dur="2000"/>
    </mc:Choice>
    <mc:Fallback>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 Type="http://schemas.openxmlformats.org/officeDocument/2006/relationships/tags" Target="../tags/tag17.xml"/><Relationship Id="rId21" Type="http://schemas.openxmlformats.org/officeDocument/2006/relationships/tags" Target="../tags/tag35.xml"/><Relationship Id="rId7" Type="http://schemas.openxmlformats.org/officeDocument/2006/relationships/tags" Target="../tags/tag21.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image" Target="../media/image2.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slideLayout" Target="../slideLayouts/slideLayout3.xml"/><Relationship Id="rId10" Type="http://schemas.openxmlformats.org/officeDocument/2006/relationships/tags" Target="../tags/tag24.xml"/><Relationship Id="rId19" Type="http://schemas.openxmlformats.org/officeDocument/2006/relationships/tags" Target="../tags/tag33.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custDataLst>
              <p:tags r:id="rId2"/>
            </p:custDataLst>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custDataLst>
              <p:tags r:id="rId3"/>
            </p:custDataLst>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custDataLst>
              <p:tags r:id="rId4"/>
            </p:custDataLst>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custDataLst>
              <p:tags r:id="rId5"/>
            </p:custDataLst>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custDataLst>
              <p:tags r:id="rId6"/>
            </p:custDataLst>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custDataLst>
              <p:tags r:id="rId7"/>
            </p:custDataLst>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custDataLst>
              <p:tags r:id="rId8"/>
            </p:custDataLst>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custDataLst>
              <p:tags r:id="rId9"/>
            </p:custDataLst>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4" name="矩形 13"/>
          <p:cNvSpPr/>
          <p:nvPr>
            <p:custDataLst>
              <p:tags r:id="rId10"/>
            </p:custDataLst>
          </p:nvPr>
        </p:nvSpPr>
        <p:spPr>
          <a:xfrm>
            <a:off x="652531" y="2414164"/>
            <a:ext cx="10745765" cy="1014730"/>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000" b="1" kern="100" dirty="0">
                <a:solidFill>
                  <a:srgbClr val="002060"/>
                </a:solidFill>
                <a:cs typeface="+mn-ea"/>
                <a:sym typeface="+mn-lt"/>
              </a:rPr>
              <a:t>第一章：Python数据分析基础</a:t>
            </a:r>
          </a:p>
        </p:txBody>
      </p:sp>
      <p:sp>
        <p:nvSpPr>
          <p:cNvPr id="15" name="文本框 14"/>
          <p:cNvSpPr txBox="1"/>
          <p:nvPr>
            <p:custDataLst>
              <p:tags r:id="rId11"/>
            </p:custDataLst>
          </p:nvPr>
        </p:nvSpPr>
        <p:spPr bwMode="auto">
          <a:xfrm rot="21562602">
            <a:off x="3204665" y="1595073"/>
            <a:ext cx="5782671" cy="460375"/>
          </a:xfrm>
          <a:prstGeom prst="rect">
            <a:avLst/>
          </a:prstGeom>
          <a:noFill/>
        </p:spPr>
        <p:txBody>
          <a:bodyPr wrap="square">
            <a:spAutoFit/>
            <a:scene3d>
              <a:camera prst="orthographicFront"/>
              <a:lightRig rig="threePt" dir="t"/>
            </a:scene3d>
            <a:sp3d contourW="12700"/>
          </a:bodyPr>
          <a:lstStyle/>
          <a:p>
            <a:pPr algn="ctr" eaLnBrk="1" fontAlgn="auto" hangingPunct="1">
              <a:spcBef>
                <a:spcPts val="0"/>
              </a:spcBef>
              <a:spcAft>
                <a:spcPts val="0"/>
              </a:spcAft>
              <a:defRPr/>
            </a:pPr>
            <a:r>
              <a:rPr lang="en-US" altLang="zh-CN" sz="2400" dirty="0" smtClean="0">
                <a:solidFill>
                  <a:schemeClr val="tx1">
                    <a:lumMod val="65000"/>
                    <a:lumOff val="35000"/>
                  </a:schemeClr>
                </a:solidFill>
                <a:cs typeface="+mn-ea"/>
                <a:sym typeface="+mn-lt"/>
              </a:rPr>
              <a:t>Python</a:t>
            </a:r>
            <a:r>
              <a:rPr lang="zh-CN" altLang="en-US" sz="2400" dirty="0" smtClean="0">
                <a:solidFill>
                  <a:schemeClr val="tx1">
                    <a:lumMod val="65000"/>
                    <a:lumOff val="35000"/>
                  </a:schemeClr>
                </a:solidFill>
                <a:cs typeface="+mn-ea"/>
                <a:sym typeface="+mn-lt"/>
              </a:rPr>
              <a:t>数据分析教材微课</a:t>
            </a:r>
          </a:p>
        </p:txBody>
      </p:sp>
      <p:sp>
        <p:nvSpPr>
          <p:cNvPr id="20" name="文本框 19"/>
          <p:cNvSpPr txBox="1"/>
          <p:nvPr>
            <p:custDataLst>
              <p:tags r:id="rId12"/>
            </p:custDataLst>
          </p:nvPr>
        </p:nvSpPr>
        <p:spPr>
          <a:xfrm>
            <a:off x="2654299" y="3884462"/>
            <a:ext cx="6781801" cy="266065"/>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lang="zh-CN" altLang="en-US" sz="1000" dirty="0">
                <a:solidFill>
                  <a:schemeClr val="tx1">
                    <a:lumMod val="75000"/>
                    <a:lumOff val="25000"/>
                  </a:schemeClr>
                </a:solidFill>
                <a:cs typeface="+mn-ea"/>
                <a:sym typeface="+mn-lt"/>
              </a:rPr>
              <a:t>从中提取有价值的信息，形成结论并进行展示的过程</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2"/>
            </p:custDataLst>
          </p:nvPr>
        </p:nvSpPr>
        <p:spPr>
          <a:xfrm>
            <a:off x="3318510" y="1225550"/>
            <a:ext cx="5412105" cy="1100455"/>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6600" b="1" dirty="0">
                <a:solidFill>
                  <a:schemeClr val="tx1">
                    <a:lumMod val="85000"/>
                    <a:lumOff val="15000"/>
                  </a:schemeClr>
                </a:solidFill>
                <a:latin typeface="+mn-lt"/>
                <a:cs typeface="+mn-ea"/>
                <a:sym typeface="+mn-lt"/>
              </a:rPr>
              <a:t>认识数据分析</a:t>
            </a:r>
          </a:p>
        </p:txBody>
      </p:sp>
      <p:sp>
        <p:nvSpPr>
          <p:cNvPr id="3" name="文本框 2"/>
          <p:cNvSpPr txBox="1"/>
          <p:nvPr/>
        </p:nvSpPr>
        <p:spPr>
          <a:xfrm>
            <a:off x="972185" y="2829560"/>
            <a:ext cx="10640060" cy="3169285"/>
          </a:xfrm>
          <a:prstGeom prst="rect">
            <a:avLst/>
          </a:prstGeom>
          <a:noFill/>
        </p:spPr>
        <p:txBody>
          <a:bodyPr wrap="square" rtlCol="0">
            <a:spAutoFit/>
          </a:bodyPr>
          <a:lstStyle/>
          <a:p>
            <a:r>
              <a:rPr lang="zh-CN" altLang="en-US" sz="4000"/>
              <a:t>数据分析是将数学、统计学理论结合科学的统计方法对数据库中的数据、Excel数据、收集到的大数据、网页抓取到的数据等进行分析，从中提取有价值的信息，形成结论并进行展示的过程。</a:t>
            </a:r>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7" presetClass="entr" presetSubtype="0" fill="hold" grpId="0" nodeType="clickEffect">
                                  <p:stCondLst>
                                    <p:cond delay="0"/>
                                  </p:stCondLst>
                                  <p:iterate type="lt">
                                    <p:tmPct val="50000"/>
                                  </p:iterate>
                                  <p:childTnLst>
                                    <p:set>
                                      <p:cBhvr>
                                        <p:cTn id="13" dur="500" fill="hold">
                                          <p:stCondLst>
                                            <p:cond delay="0"/>
                                          </p:stCondLst>
                                        </p:cTn>
                                        <p:tgtEl>
                                          <p:spTgt spid="3"/>
                                        </p:tgtEl>
                                        <p:attrNameLst>
                                          <p:attrName>style.visibility</p:attrName>
                                        </p:attrNameLst>
                                      </p:cBhvr>
                                      <p:to>
                                        <p:strVal val="visible"/>
                                      </p:to>
                                    </p:set>
                                    <p:anim calcmode="discrete" valueType="clr">
                                      <p:cBhvr override="childStyle">
                                        <p:cTn id="14" dur="5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5" dur="500"/>
                                        <p:tgtEl>
                                          <p:spTgt spid="3"/>
                                        </p:tgtEl>
                                        <p:attrNameLst>
                                          <p:attrName>fillcolor</p:attrName>
                                        </p:attrNameLst>
                                      </p:cBhvr>
                                      <p:tavLst>
                                        <p:tav tm="0">
                                          <p:val>
                                            <p:clrVal>
                                              <a:schemeClr val="accent2"/>
                                            </p:clrVal>
                                          </p:val>
                                        </p:tav>
                                        <p:tav tm="50000">
                                          <p:val>
                                            <p:clrVal>
                                              <a:schemeClr val="hlink"/>
                                            </p:clrVal>
                                          </p:val>
                                        </p:tav>
                                      </p:tavLst>
                                    </p:anim>
                                    <p:set>
                                      <p:cBhvr>
                                        <p:cTn id="16" dur="50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9" cstate="print"/>
          <a:stretch>
            <a:fillRect/>
          </a:stretch>
        </p:blipFill>
        <p:spPr>
          <a:xfrm>
            <a:off x="1758315" y="1748155"/>
            <a:ext cx="7709535" cy="4545330"/>
          </a:xfrm>
          <a:prstGeom prst="rect">
            <a:avLst/>
          </a:prstGeom>
        </p:spPr>
      </p:pic>
      <p:sp>
        <p:nvSpPr>
          <p:cNvPr id="6" name="Shape 540"/>
          <p:cNvSpPr/>
          <p:nvPr>
            <p:custDataLst>
              <p:tags r:id="rId2"/>
            </p:custDataLst>
          </p:nvPr>
        </p:nvSpPr>
        <p:spPr>
          <a:xfrm>
            <a:off x="1758315" y="1062990"/>
            <a:ext cx="1969770" cy="32258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marL="0" marR="0" lvl="0" indent="0" algn="r" defTabSz="914400" rtl="0" eaLnBrk="1" fontAlgn="auto" latinLnBrk="0" hangingPunct="1">
              <a:lnSpc>
                <a:spcPct val="100000"/>
              </a:lnSpc>
              <a:spcBef>
                <a:spcPts val="0"/>
              </a:spcBef>
              <a:spcAft>
                <a:spcPts val="0"/>
              </a:spcAft>
              <a:buClrTx/>
              <a:buSzTx/>
              <a:buFontTx/>
              <a:buNone/>
              <a:defRPr sz="1800" spc="0">
                <a:solidFill>
                  <a:srgbClr val="000000"/>
                </a:solidFill>
              </a:defRPr>
            </a:pPr>
            <a:r>
              <a:rPr kumimoji="0" lang="zh-CN" altLang="en-US" sz="2100" b="1" i="0" u="none" strike="noStrike" kern="1200" cap="none" spc="42" normalizeH="0" baseline="0" noProof="0" dirty="0">
                <a:ln>
                  <a:noFill/>
                </a:ln>
                <a:solidFill>
                  <a:srgbClr val="002060"/>
                </a:solidFill>
                <a:effectLst/>
                <a:uLnTx/>
                <a:uFillTx/>
                <a:latin typeface="+mn-lt"/>
                <a:ea typeface="+mn-ea"/>
                <a:cs typeface="+mn-ea"/>
                <a:sym typeface="+mn-lt"/>
              </a:rPr>
              <a:t>数据库中的数据</a:t>
            </a:r>
          </a:p>
        </p:txBody>
      </p:sp>
      <p:sp>
        <p:nvSpPr>
          <p:cNvPr id="12" name="Shape 540"/>
          <p:cNvSpPr/>
          <p:nvPr>
            <p:custDataLst>
              <p:tags r:id="rId3"/>
            </p:custDataLst>
          </p:nvPr>
        </p:nvSpPr>
        <p:spPr>
          <a:xfrm>
            <a:off x="1758544" y="1062879"/>
            <a:ext cx="1699081" cy="322580"/>
          </a:xfrm>
          <a:prstGeom prst="rect">
            <a:avLst/>
          </a:prstGeom>
          <a:noFill/>
          <a:ln w="12700" cap="flat">
            <a:noFill/>
            <a:miter lim="400000"/>
          </a:ln>
          <a:effectLst/>
        </p:spPr>
        <p:txBody>
          <a:bodyPr wrap="square" lIns="0" tIns="0" rIns="0" bIns="0">
            <a:spAutoFit/>
          </a:bodyPr>
          <a:lstStyle>
            <a:lvl1pPr algn="l">
              <a:defRPr sz="4200" spc="84">
                <a:solidFill>
                  <a:srgbClr val="AAAAAA"/>
                </a:solidFill>
                <a:latin typeface="Oswald Light"/>
                <a:ea typeface="Oswald Light"/>
                <a:cs typeface="Oswald Light"/>
                <a:sym typeface="Oswald Light"/>
              </a:defRPr>
            </a:lvl1pPr>
          </a:lstStyle>
          <a:p>
            <a:pPr marL="0" marR="0" lvl="0" indent="0" algn="r" defTabSz="914400" rtl="0" eaLnBrk="1" fontAlgn="auto" latinLnBrk="0" hangingPunct="1">
              <a:lnSpc>
                <a:spcPct val="100000"/>
              </a:lnSpc>
              <a:spcBef>
                <a:spcPts val="0"/>
              </a:spcBef>
              <a:spcAft>
                <a:spcPts val="0"/>
              </a:spcAft>
              <a:buClrTx/>
              <a:buSzTx/>
              <a:buFontTx/>
              <a:buNone/>
              <a:defRPr sz="1800" spc="0">
                <a:solidFill>
                  <a:srgbClr val="000000"/>
                </a:solidFill>
              </a:defRPr>
            </a:pPr>
            <a:r>
              <a:rPr kumimoji="0" lang="zh-CN" altLang="en-US" sz="2100" b="1" i="0" u="none" strike="noStrike" kern="1200" cap="none" spc="42" normalizeH="0" baseline="0" noProof="0" dirty="0">
                <a:ln>
                  <a:noFill/>
                </a:ln>
                <a:solidFill>
                  <a:prstClr val="black">
                    <a:lumMod val="50000"/>
                    <a:lumOff val="50000"/>
                  </a:prstClr>
                </a:solidFill>
                <a:effectLst/>
                <a:uLnTx/>
                <a:uFillTx/>
                <a:latin typeface="+mn-lt"/>
                <a:ea typeface="+mn-ea"/>
                <a:cs typeface="+mn-ea"/>
                <a:sym typeface="+mn-lt"/>
              </a:rPr>
              <a:t>Excel数据</a:t>
            </a:r>
          </a:p>
        </p:txBody>
      </p:sp>
      <p:pic>
        <p:nvPicPr>
          <p:cNvPr id="4" name="图片 3"/>
          <p:cNvPicPr>
            <a:picLocks noChangeAspect="1"/>
          </p:cNvPicPr>
          <p:nvPr/>
        </p:nvPicPr>
        <p:blipFill>
          <a:blip r:embed="rId30" cstate="print"/>
          <a:stretch>
            <a:fillRect/>
          </a:stretch>
        </p:blipFill>
        <p:spPr>
          <a:xfrm>
            <a:off x="1758315" y="1442085"/>
            <a:ext cx="7709535" cy="5158105"/>
          </a:xfrm>
          <a:prstGeom prst="rect">
            <a:avLst/>
          </a:prstGeom>
        </p:spPr>
      </p:pic>
      <p:sp>
        <p:nvSpPr>
          <p:cNvPr id="100" name="文本框 99"/>
          <p:cNvSpPr txBox="1"/>
          <p:nvPr/>
        </p:nvSpPr>
        <p:spPr>
          <a:xfrm>
            <a:off x="654685" y="2313305"/>
            <a:ext cx="6904990" cy="3415030"/>
          </a:xfrm>
          <a:prstGeom prst="rect">
            <a:avLst/>
          </a:prstGeom>
          <a:noFill/>
          <a:ln w="9525">
            <a:noFill/>
          </a:ln>
        </p:spPr>
        <p:txBody>
          <a:bodyPr wrap="square">
            <a:spAutoFit/>
          </a:bodyPr>
          <a:lstStyle/>
          <a:p>
            <a:pPr indent="0"/>
            <a:r>
              <a:rPr lang="zh-CN" sz="3600" b="0">
                <a:ea typeface="等线" panose="02010600030101010101" charset="-122"/>
              </a:rPr>
              <a:t>数据分析的目的在于将隐藏在一大堆看似毫无规律的数据背后的有用信息提取出来，总结出数据的内在规律，以帮助在实际工作中的管理者做出决策和判断提供一个数据参考。</a:t>
            </a:r>
            <a:endParaRPr lang="zh-CN" altLang="en-US" sz="3600"/>
          </a:p>
        </p:txBody>
      </p:sp>
      <p:grpSp>
        <p:nvGrpSpPr>
          <p:cNvPr id="14" name="组合 13"/>
          <p:cNvGrpSpPr/>
          <p:nvPr/>
        </p:nvGrpSpPr>
        <p:grpSpPr>
          <a:xfrm>
            <a:off x="8108362" y="1685595"/>
            <a:ext cx="3396154" cy="3756267"/>
            <a:chOff x="2952753" y="246061"/>
            <a:chExt cx="868362" cy="960436"/>
          </a:xfrm>
          <a:solidFill>
            <a:srgbClr val="002060"/>
          </a:solidFill>
        </p:grpSpPr>
        <p:sp>
          <p:nvSpPr>
            <p:cNvPr id="15" name="Freeform 106"/>
            <p:cNvSpPr/>
            <p:nvPr>
              <p:custDataLst>
                <p:tags r:id="rId4"/>
              </p:custDataLst>
            </p:nvPr>
          </p:nvSpPr>
          <p:spPr bwMode="auto">
            <a:xfrm>
              <a:off x="3535365" y="974722"/>
              <a:ext cx="285750" cy="206374"/>
            </a:xfrm>
            <a:custGeom>
              <a:avLst/>
              <a:gdLst>
                <a:gd name="T0" fmla="*/ 80 w 164"/>
                <a:gd name="T1" fmla="*/ 69 h 118"/>
                <a:gd name="T2" fmla="*/ 52 w 164"/>
                <a:gd name="T3" fmla="*/ 77 h 118"/>
                <a:gd name="T4" fmla="*/ 26 w 164"/>
                <a:gd name="T5" fmla="*/ 82 h 118"/>
                <a:gd name="T6" fmla="*/ 7 w 164"/>
                <a:gd name="T7" fmla="*/ 85 h 118"/>
                <a:gd name="T8" fmla="*/ 0 w 164"/>
                <a:gd name="T9" fmla="*/ 86 h 118"/>
                <a:gd name="T10" fmla="*/ 5 w 164"/>
                <a:gd name="T11" fmla="*/ 118 h 118"/>
                <a:gd name="T12" fmla="*/ 12 w 164"/>
                <a:gd name="T13" fmla="*/ 116 h 118"/>
                <a:gd name="T14" fmla="*/ 32 w 164"/>
                <a:gd name="T15" fmla="*/ 113 h 118"/>
                <a:gd name="T16" fmla="*/ 59 w 164"/>
                <a:gd name="T17" fmla="*/ 106 h 118"/>
                <a:gd name="T18" fmla="*/ 90 w 164"/>
                <a:gd name="T19" fmla="*/ 95 h 118"/>
                <a:gd name="T20" fmla="*/ 105 w 164"/>
                <a:gd name="T21" fmla="*/ 88 h 118"/>
                <a:gd name="T22" fmla="*/ 120 w 164"/>
                <a:gd name="T23" fmla="*/ 80 h 118"/>
                <a:gd name="T24" fmla="*/ 133 w 164"/>
                <a:gd name="T25" fmla="*/ 70 h 118"/>
                <a:gd name="T26" fmla="*/ 144 w 164"/>
                <a:gd name="T27" fmla="*/ 60 h 118"/>
                <a:gd name="T28" fmla="*/ 151 w 164"/>
                <a:gd name="T29" fmla="*/ 49 h 118"/>
                <a:gd name="T30" fmla="*/ 156 w 164"/>
                <a:gd name="T31" fmla="*/ 37 h 118"/>
                <a:gd name="T32" fmla="*/ 156 w 164"/>
                <a:gd name="T33" fmla="*/ 34 h 118"/>
                <a:gd name="T34" fmla="*/ 156 w 164"/>
                <a:gd name="T35" fmla="*/ 33 h 118"/>
                <a:gd name="T36" fmla="*/ 164 w 164"/>
                <a:gd name="T37" fmla="*/ 33 h 118"/>
                <a:gd name="T38" fmla="*/ 122 w 164"/>
                <a:gd name="T39" fmla="*/ 0 h 118"/>
                <a:gd name="T40" fmla="*/ 129 w 164"/>
                <a:gd name="T41" fmla="*/ 30 h 118"/>
                <a:gd name="T42" fmla="*/ 134 w 164"/>
                <a:gd name="T43" fmla="*/ 31 h 118"/>
                <a:gd name="T44" fmla="*/ 134 w 164"/>
                <a:gd name="T45" fmla="*/ 31 h 118"/>
                <a:gd name="T46" fmla="*/ 133 w 164"/>
                <a:gd name="T47" fmla="*/ 34 h 118"/>
                <a:gd name="T48" fmla="*/ 131 w 164"/>
                <a:gd name="T49" fmla="*/ 38 h 118"/>
                <a:gd name="T50" fmla="*/ 126 w 164"/>
                <a:gd name="T51" fmla="*/ 44 h 118"/>
                <a:gd name="T52" fmla="*/ 118 w 164"/>
                <a:gd name="T53" fmla="*/ 51 h 118"/>
                <a:gd name="T54" fmla="*/ 107 w 164"/>
                <a:gd name="T55" fmla="*/ 58 h 118"/>
                <a:gd name="T56" fmla="*/ 94 w 164"/>
                <a:gd name="T57" fmla="*/ 64 h 118"/>
                <a:gd name="T58" fmla="*/ 80 w 164"/>
                <a:gd name="T59" fmla="*/ 6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4" h="118">
                  <a:moveTo>
                    <a:pt x="80" y="69"/>
                  </a:moveTo>
                  <a:cubicBezTo>
                    <a:pt x="71" y="72"/>
                    <a:pt x="61" y="75"/>
                    <a:pt x="52" y="77"/>
                  </a:cubicBezTo>
                  <a:cubicBezTo>
                    <a:pt x="42" y="79"/>
                    <a:pt x="33" y="81"/>
                    <a:pt x="26" y="82"/>
                  </a:cubicBezTo>
                  <a:cubicBezTo>
                    <a:pt x="18" y="83"/>
                    <a:pt x="12" y="84"/>
                    <a:pt x="7" y="85"/>
                  </a:cubicBezTo>
                  <a:cubicBezTo>
                    <a:pt x="3" y="85"/>
                    <a:pt x="0" y="86"/>
                    <a:pt x="0" y="86"/>
                  </a:cubicBezTo>
                  <a:cubicBezTo>
                    <a:pt x="5" y="118"/>
                    <a:pt x="5" y="118"/>
                    <a:pt x="5" y="118"/>
                  </a:cubicBezTo>
                  <a:cubicBezTo>
                    <a:pt x="5" y="118"/>
                    <a:pt x="7" y="117"/>
                    <a:pt x="12" y="116"/>
                  </a:cubicBezTo>
                  <a:cubicBezTo>
                    <a:pt x="17" y="116"/>
                    <a:pt x="24" y="114"/>
                    <a:pt x="32" y="113"/>
                  </a:cubicBezTo>
                  <a:cubicBezTo>
                    <a:pt x="40" y="111"/>
                    <a:pt x="49" y="109"/>
                    <a:pt x="59" y="106"/>
                  </a:cubicBezTo>
                  <a:cubicBezTo>
                    <a:pt x="69" y="103"/>
                    <a:pt x="80" y="99"/>
                    <a:pt x="90" y="95"/>
                  </a:cubicBezTo>
                  <a:cubicBezTo>
                    <a:pt x="95" y="92"/>
                    <a:pt x="100" y="90"/>
                    <a:pt x="105" y="88"/>
                  </a:cubicBezTo>
                  <a:cubicBezTo>
                    <a:pt x="110" y="85"/>
                    <a:pt x="115" y="82"/>
                    <a:pt x="120" y="80"/>
                  </a:cubicBezTo>
                  <a:cubicBezTo>
                    <a:pt x="125" y="76"/>
                    <a:pt x="129" y="74"/>
                    <a:pt x="133" y="70"/>
                  </a:cubicBezTo>
                  <a:cubicBezTo>
                    <a:pt x="137" y="67"/>
                    <a:pt x="141" y="63"/>
                    <a:pt x="144" y="60"/>
                  </a:cubicBezTo>
                  <a:cubicBezTo>
                    <a:pt x="147" y="56"/>
                    <a:pt x="150" y="53"/>
                    <a:pt x="151" y="49"/>
                  </a:cubicBezTo>
                  <a:cubicBezTo>
                    <a:pt x="154" y="45"/>
                    <a:pt x="155" y="41"/>
                    <a:pt x="156" y="37"/>
                  </a:cubicBezTo>
                  <a:cubicBezTo>
                    <a:pt x="156" y="35"/>
                    <a:pt x="156" y="34"/>
                    <a:pt x="156" y="34"/>
                  </a:cubicBezTo>
                  <a:cubicBezTo>
                    <a:pt x="156" y="33"/>
                    <a:pt x="156" y="33"/>
                    <a:pt x="156" y="33"/>
                  </a:cubicBezTo>
                  <a:cubicBezTo>
                    <a:pt x="164" y="33"/>
                    <a:pt x="164" y="33"/>
                    <a:pt x="164" y="33"/>
                  </a:cubicBezTo>
                  <a:cubicBezTo>
                    <a:pt x="164" y="33"/>
                    <a:pt x="146" y="13"/>
                    <a:pt x="122" y="0"/>
                  </a:cubicBezTo>
                  <a:cubicBezTo>
                    <a:pt x="126" y="10"/>
                    <a:pt x="127" y="13"/>
                    <a:pt x="129" y="30"/>
                  </a:cubicBezTo>
                  <a:cubicBezTo>
                    <a:pt x="134" y="31"/>
                    <a:pt x="134" y="31"/>
                    <a:pt x="134" y="31"/>
                  </a:cubicBezTo>
                  <a:cubicBezTo>
                    <a:pt x="134" y="31"/>
                    <a:pt x="134" y="31"/>
                    <a:pt x="134" y="31"/>
                  </a:cubicBezTo>
                  <a:cubicBezTo>
                    <a:pt x="134" y="32"/>
                    <a:pt x="134" y="33"/>
                    <a:pt x="133" y="34"/>
                  </a:cubicBezTo>
                  <a:cubicBezTo>
                    <a:pt x="133" y="34"/>
                    <a:pt x="133" y="35"/>
                    <a:pt x="131" y="38"/>
                  </a:cubicBezTo>
                  <a:cubicBezTo>
                    <a:pt x="130" y="40"/>
                    <a:pt x="128" y="42"/>
                    <a:pt x="126" y="44"/>
                  </a:cubicBezTo>
                  <a:cubicBezTo>
                    <a:pt x="124" y="46"/>
                    <a:pt x="121" y="49"/>
                    <a:pt x="118" y="51"/>
                  </a:cubicBezTo>
                  <a:cubicBezTo>
                    <a:pt x="115" y="53"/>
                    <a:pt x="111" y="55"/>
                    <a:pt x="107" y="58"/>
                  </a:cubicBezTo>
                  <a:cubicBezTo>
                    <a:pt x="103" y="60"/>
                    <a:pt x="99" y="62"/>
                    <a:pt x="94" y="64"/>
                  </a:cubicBezTo>
                  <a:cubicBezTo>
                    <a:pt x="90" y="66"/>
                    <a:pt x="85" y="67"/>
                    <a:pt x="80" y="69"/>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16" name="Freeform 107"/>
            <p:cNvSpPr/>
            <p:nvPr>
              <p:custDataLst>
                <p:tags r:id="rId5"/>
              </p:custDataLst>
            </p:nvPr>
          </p:nvSpPr>
          <p:spPr bwMode="auto">
            <a:xfrm>
              <a:off x="3090865" y="1095372"/>
              <a:ext cx="374650" cy="111125"/>
            </a:xfrm>
            <a:custGeom>
              <a:avLst/>
              <a:gdLst>
                <a:gd name="T0" fmla="*/ 9 w 215"/>
                <a:gd name="T1" fmla="*/ 0 h 64"/>
                <a:gd name="T2" fmla="*/ 0 w 215"/>
                <a:gd name="T3" fmla="*/ 26 h 64"/>
                <a:gd name="T4" fmla="*/ 7 w 215"/>
                <a:gd name="T5" fmla="*/ 28 h 64"/>
                <a:gd name="T6" fmla="*/ 26 w 215"/>
                <a:gd name="T7" fmla="*/ 35 h 64"/>
                <a:gd name="T8" fmla="*/ 39 w 215"/>
                <a:gd name="T9" fmla="*/ 39 h 64"/>
                <a:gd name="T10" fmla="*/ 54 w 215"/>
                <a:gd name="T11" fmla="*/ 42 h 64"/>
                <a:gd name="T12" fmla="*/ 69 w 215"/>
                <a:gd name="T13" fmla="*/ 45 h 64"/>
                <a:gd name="T14" fmla="*/ 85 w 215"/>
                <a:gd name="T15" fmla="*/ 48 h 64"/>
                <a:gd name="T16" fmla="*/ 101 w 215"/>
                <a:gd name="T17" fmla="*/ 51 h 64"/>
                <a:gd name="T18" fmla="*/ 117 w 215"/>
                <a:gd name="T19" fmla="*/ 52 h 64"/>
                <a:gd name="T20" fmla="*/ 145 w 215"/>
                <a:gd name="T21" fmla="*/ 54 h 64"/>
                <a:gd name="T22" fmla="*/ 156 w 215"/>
                <a:gd name="T23" fmla="*/ 55 h 64"/>
                <a:gd name="T24" fmla="*/ 160 w 215"/>
                <a:gd name="T25" fmla="*/ 55 h 64"/>
                <a:gd name="T26" fmla="*/ 159 w 215"/>
                <a:gd name="T27" fmla="*/ 64 h 64"/>
                <a:gd name="T28" fmla="*/ 215 w 215"/>
                <a:gd name="T29" fmla="*/ 30 h 64"/>
                <a:gd name="T30" fmla="*/ 165 w 215"/>
                <a:gd name="T31" fmla="*/ 17 h 64"/>
                <a:gd name="T32" fmla="*/ 165 w 215"/>
                <a:gd name="T33" fmla="*/ 22 h 64"/>
                <a:gd name="T34" fmla="*/ 157 w 215"/>
                <a:gd name="T35" fmla="*/ 22 h 64"/>
                <a:gd name="T36" fmla="*/ 146 w 215"/>
                <a:gd name="T37" fmla="*/ 21 h 64"/>
                <a:gd name="T38" fmla="*/ 120 w 215"/>
                <a:gd name="T39" fmla="*/ 20 h 64"/>
                <a:gd name="T40" fmla="*/ 90 w 215"/>
                <a:gd name="T41" fmla="*/ 17 h 64"/>
                <a:gd name="T42" fmla="*/ 74 w 215"/>
                <a:gd name="T43" fmla="*/ 15 h 64"/>
                <a:gd name="T44" fmla="*/ 60 w 215"/>
                <a:gd name="T45" fmla="*/ 13 h 64"/>
                <a:gd name="T46" fmla="*/ 46 w 215"/>
                <a:gd name="T47" fmla="*/ 10 h 64"/>
                <a:gd name="T48" fmla="*/ 34 w 215"/>
                <a:gd name="T49" fmla="*/ 7 h 64"/>
                <a:gd name="T50" fmla="*/ 16 w 215"/>
                <a:gd name="T51" fmla="*/ 2 h 64"/>
                <a:gd name="T52" fmla="*/ 9 w 215"/>
                <a:gd name="T53"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5" h="64">
                  <a:moveTo>
                    <a:pt x="9" y="0"/>
                  </a:moveTo>
                  <a:cubicBezTo>
                    <a:pt x="0" y="26"/>
                    <a:pt x="0" y="26"/>
                    <a:pt x="0" y="26"/>
                  </a:cubicBezTo>
                  <a:cubicBezTo>
                    <a:pt x="0" y="26"/>
                    <a:pt x="2" y="27"/>
                    <a:pt x="7" y="28"/>
                  </a:cubicBezTo>
                  <a:cubicBezTo>
                    <a:pt x="12" y="30"/>
                    <a:pt x="18" y="33"/>
                    <a:pt x="26" y="35"/>
                  </a:cubicBezTo>
                  <a:cubicBezTo>
                    <a:pt x="30" y="36"/>
                    <a:pt x="34" y="38"/>
                    <a:pt x="39" y="39"/>
                  </a:cubicBezTo>
                  <a:cubicBezTo>
                    <a:pt x="44" y="40"/>
                    <a:pt x="49" y="41"/>
                    <a:pt x="54" y="42"/>
                  </a:cubicBezTo>
                  <a:cubicBezTo>
                    <a:pt x="59" y="43"/>
                    <a:pt x="64" y="44"/>
                    <a:pt x="69" y="45"/>
                  </a:cubicBezTo>
                  <a:cubicBezTo>
                    <a:pt x="74" y="47"/>
                    <a:pt x="80" y="47"/>
                    <a:pt x="85" y="48"/>
                  </a:cubicBezTo>
                  <a:cubicBezTo>
                    <a:pt x="91" y="49"/>
                    <a:pt x="96" y="50"/>
                    <a:pt x="101" y="51"/>
                  </a:cubicBezTo>
                  <a:cubicBezTo>
                    <a:pt x="107" y="51"/>
                    <a:pt x="112" y="52"/>
                    <a:pt x="117" y="52"/>
                  </a:cubicBezTo>
                  <a:cubicBezTo>
                    <a:pt x="127" y="53"/>
                    <a:pt x="137" y="54"/>
                    <a:pt x="145" y="54"/>
                  </a:cubicBezTo>
                  <a:cubicBezTo>
                    <a:pt x="150" y="55"/>
                    <a:pt x="153" y="55"/>
                    <a:pt x="156" y="55"/>
                  </a:cubicBezTo>
                  <a:cubicBezTo>
                    <a:pt x="158" y="55"/>
                    <a:pt x="159" y="55"/>
                    <a:pt x="160" y="55"/>
                  </a:cubicBezTo>
                  <a:cubicBezTo>
                    <a:pt x="159" y="64"/>
                    <a:pt x="159" y="64"/>
                    <a:pt x="159" y="64"/>
                  </a:cubicBezTo>
                  <a:cubicBezTo>
                    <a:pt x="215" y="30"/>
                    <a:pt x="215" y="30"/>
                    <a:pt x="215" y="30"/>
                  </a:cubicBezTo>
                  <a:cubicBezTo>
                    <a:pt x="165" y="17"/>
                    <a:pt x="165" y="17"/>
                    <a:pt x="165" y="17"/>
                  </a:cubicBezTo>
                  <a:cubicBezTo>
                    <a:pt x="165" y="22"/>
                    <a:pt x="165" y="22"/>
                    <a:pt x="165" y="22"/>
                  </a:cubicBezTo>
                  <a:cubicBezTo>
                    <a:pt x="162" y="22"/>
                    <a:pt x="160" y="22"/>
                    <a:pt x="157" y="22"/>
                  </a:cubicBezTo>
                  <a:cubicBezTo>
                    <a:pt x="154" y="21"/>
                    <a:pt x="150" y="22"/>
                    <a:pt x="146" y="21"/>
                  </a:cubicBezTo>
                  <a:cubicBezTo>
                    <a:pt x="138" y="21"/>
                    <a:pt x="130" y="21"/>
                    <a:pt x="120" y="20"/>
                  </a:cubicBezTo>
                  <a:cubicBezTo>
                    <a:pt x="110" y="19"/>
                    <a:pt x="100" y="18"/>
                    <a:pt x="90" y="17"/>
                  </a:cubicBezTo>
                  <a:cubicBezTo>
                    <a:pt x="84" y="17"/>
                    <a:pt x="79" y="16"/>
                    <a:pt x="74" y="15"/>
                  </a:cubicBezTo>
                  <a:cubicBezTo>
                    <a:pt x="69" y="14"/>
                    <a:pt x="64" y="14"/>
                    <a:pt x="60" y="13"/>
                  </a:cubicBezTo>
                  <a:cubicBezTo>
                    <a:pt x="55" y="12"/>
                    <a:pt x="50" y="11"/>
                    <a:pt x="46" y="10"/>
                  </a:cubicBezTo>
                  <a:cubicBezTo>
                    <a:pt x="42" y="9"/>
                    <a:pt x="38" y="8"/>
                    <a:pt x="34" y="7"/>
                  </a:cubicBezTo>
                  <a:cubicBezTo>
                    <a:pt x="26" y="5"/>
                    <a:pt x="20" y="3"/>
                    <a:pt x="16" y="2"/>
                  </a:cubicBezTo>
                  <a:cubicBezTo>
                    <a:pt x="12" y="1"/>
                    <a:pt x="9" y="0"/>
                    <a:pt x="9" y="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17" name="Freeform 108"/>
            <p:cNvSpPr/>
            <p:nvPr>
              <p:custDataLst>
                <p:tags r:id="rId6"/>
              </p:custDataLst>
            </p:nvPr>
          </p:nvSpPr>
          <p:spPr bwMode="auto">
            <a:xfrm>
              <a:off x="3222628" y="884234"/>
              <a:ext cx="22225" cy="25400"/>
            </a:xfrm>
            <a:custGeom>
              <a:avLst/>
              <a:gdLst>
                <a:gd name="T0" fmla="*/ 2 w 12"/>
                <a:gd name="T1" fmla="*/ 1 h 15"/>
                <a:gd name="T2" fmla="*/ 0 w 12"/>
                <a:gd name="T3" fmla="*/ 15 h 15"/>
                <a:gd name="T4" fmla="*/ 5 w 12"/>
                <a:gd name="T5" fmla="*/ 14 h 15"/>
                <a:gd name="T6" fmla="*/ 12 w 12"/>
                <a:gd name="T7" fmla="*/ 13 h 15"/>
                <a:gd name="T8" fmla="*/ 11 w 12"/>
                <a:gd name="T9" fmla="*/ 0 h 15"/>
                <a:gd name="T10" fmla="*/ 3 w 12"/>
                <a:gd name="T11" fmla="*/ 1 h 15"/>
                <a:gd name="T12" fmla="*/ 2 w 12"/>
                <a:gd name="T13" fmla="*/ 1 h 15"/>
              </a:gdLst>
              <a:ahLst/>
              <a:cxnLst>
                <a:cxn ang="0">
                  <a:pos x="T0" y="T1"/>
                </a:cxn>
                <a:cxn ang="0">
                  <a:pos x="T2" y="T3"/>
                </a:cxn>
                <a:cxn ang="0">
                  <a:pos x="T4" y="T5"/>
                </a:cxn>
                <a:cxn ang="0">
                  <a:pos x="T6" y="T7"/>
                </a:cxn>
                <a:cxn ang="0">
                  <a:pos x="T8" y="T9"/>
                </a:cxn>
                <a:cxn ang="0">
                  <a:pos x="T10" y="T11"/>
                </a:cxn>
                <a:cxn ang="0">
                  <a:pos x="T12" y="T13"/>
                </a:cxn>
              </a:cxnLst>
              <a:rect l="0" t="0" r="r" b="b"/>
              <a:pathLst>
                <a:path w="12" h="15">
                  <a:moveTo>
                    <a:pt x="2" y="1"/>
                  </a:moveTo>
                  <a:cubicBezTo>
                    <a:pt x="0" y="15"/>
                    <a:pt x="0" y="15"/>
                    <a:pt x="0" y="15"/>
                  </a:cubicBezTo>
                  <a:cubicBezTo>
                    <a:pt x="2" y="15"/>
                    <a:pt x="4" y="14"/>
                    <a:pt x="5" y="14"/>
                  </a:cubicBezTo>
                  <a:cubicBezTo>
                    <a:pt x="10" y="13"/>
                    <a:pt x="12" y="13"/>
                    <a:pt x="12" y="13"/>
                  </a:cubicBezTo>
                  <a:cubicBezTo>
                    <a:pt x="11" y="0"/>
                    <a:pt x="11" y="0"/>
                    <a:pt x="11" y="0"/>
                  </a:cubicBezTo>
                  <a:cubicBezTo>
                    <a:pt x="11" y="0"/>
                    <a:pt x="8" y="0"/>
                    <a:pt x="3" y="1"/>
                  </a:cubicBezTo>
                  <a:cubicBezTo>
                    <a:pt x="3" y="1"/>
                    <a:pt x="2" y="1"/>
                    <a:pt x="2" y="1"/>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18" name="Freeform 109"/>
            <p:cNvSpPr/>
            <p:nvPr>
              <p:custDataLst>
                <p:tags r:id="rId7"/>
              </p:custDataLst>
            </p:nvPr>
          </p:nvSpPr>
          <p:spPr bwMode="auto">
            <a:xfrm>
              <a:off x="3649665" y="904872"/>
              <a:ext cx="39688" cy="38100"/>
            </a:xfrm>
            <a:custGeom>
              <a:avLst/>
              <a:gdLst>
                <a:gd name="T0" fmla="*/ 0 w 22"/>
                <a:gd name="T1" fmla="*/ 0 h 22"/>
                <a:gd name="T2" fmla="*/ 0 w 22"/>
                <a:gd name="T3" fmla="*/ 2 h 22"/>
                <a:gd name="T4" fmla="*/ 0 w 22"/>
                <a:gd name="T5" fmla="*/ 2 h 22"/>
                <a:gd name="T6" fmla="*/ 5 w 22"/>
                <a:gd name="T7" fmla="*/ 15 h 22"/>
                <a:gd name="T8" fmla="*/ 5 w 22"/>
                <a:gd name="T9" fmla="*/ 18 h 22"/>
                <a:gd name="T10" fmla="*/ 10 w 22"/>
                <a:gd name="T11" fmla="*/ 20 h 22"/>
                <a:gd name="T12" fmla="*/ 16 w 22"/>
                <a:gd name="T13" fmla="*/ 22 h 22"/>
                <a:gd name="T14" fmla="*/ 22 w 22"/>
                <a:gd name="T15" fmla="*/ 6 h 22"/>
                <a:gd name="T16" fmla="*/ 15 w 22"/>
                <a:gd name="T17" fmla="*/ 4 h 22"/>
                <a:gd name="T18" fmla="*/ 0 w 22"/>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0" y="0"/>
                  </a:moveTo>
                  <a:cubicBezTo>
                    <a:pt x="0" y="2"/>
                    <a:pt x="0" y="2"/>
                    <a:pt x="0" y="2"/>
                  </a:cubicBezTo>
                  <a:cubicBezTo>
                    <a:pt x="0" y="2"/>
                    <a:pt x="0" y="2"/>
                    <a:pt x="0" y="2"/>
                  </a:cubicBezTo>
                  <a:cubicBezTo>
                    <a:pt x="0" y="3"/>
                    <a:pt x="3" y="9"/>
                    <a:pt x="5" y="15"/>
                  </a:cubicBezTo>
                  <a:cubicBezTo>
                    <a:pt x="5" y="16"/>
                    <a:pt x="5" y="17"/>
                    <a:pt x="5" y="18"/>
                  </a:cubicBezTo>
                  <a:cubicBezTo>
                    <a:pt x="7" y="19"/>
                    <a:pt x="8" y="19"/>
                    <a:pt x="10" y="20"/>
                  </a:cubicBezTo>
                  <a:cubicBezTo>
                    <a:pt x="14" y="21"/>
                    <a:pt x="16" y="22"/>
                    <a:pt x="16" y="22"/>
                  </a:cubicBezTo>
                  <a:cubicBezTo>
                    <a:pt x="22" y="6"/>
                    <a:pt x="22" y="6"/>
                    <a:pt x="22" y="6"/>
                  </a:cubicBezTo>
                  <a:cubicBezTo>
                    <a:pt x="22" y="6"/>
                    <a:pt x="20" y="5"/>
                    <a:pt x="15" y="4"/>
                  </a:cubicBezTo>
                  <a:cubicBezTo>
                    <a:pt x="11" y="3"/>
                    <a:pt x="6" y="1"/>
                    <a:pt x="0" y="0"/>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19" name="Freeform 110"/>
            <p:cNvSpPr/>
            <p:nvPr>
              <p:custDataLst>
                <p:tags r:id="rId8"/>
              </p:custDataLst>
            </p:nvPr>
          </p:nvSpPr>
          <p:spPr bwMode="auto">
            <a:xfrm>
              <a:off x="3201990" y="444499"/>
              <a:ext cx="63500" cy="65088"/>
            </a:xfrm>
            <a:custGeom>
              <a:avLst/>
              <a:gdLst>
                <a:gd name="T0" fmla="*/ 35 w 36"/>
                <a:gd name="T1" fmla="*/ 13 h 37"/>
                <a:gd name="T2" fmla="*/ 8 w 36"/>
                <a:gd name="T3" fmla="*/ 2 h 37"/>
                <a:gd name="T4" fmla="*/ 5 w 36"/>
                <a:gd name="T5" fmla="*/ 4 h 37"/>
                <a:gd name="T6" fmla="*/ 4 w 36"/>
                <a:gd name="T7" fmla="*/ 7 h 37"/>
                <a:gd name="T8" fmla="*/ 0 w 36"/>
                <a:gd name="T9" fmla="*/ 37 h 37"/>
                <a:gd name="T10" fmla="*/ 36 w 36"/>
                <a:gd name="T11" fmla="*/ 14 h 37"/>
                <a:gd name="T12" fmla="*/ 35 w 36"/>
                <a:gd name="T13" fmla="*/ 13 h 37"/>
              </a:gdLst>
              <a:ahLst/>
              <a:cxnLst>
                <a:cxn ang="0">
                  <a:pos x="T0" y="T1"/>
                </a:cxn>
                <a:cxn ang="0">
                  <a:pos x="T2" y="T3"/>
                </a:cxn>
                <a:cxn ang="0">
                  <a:pos x="T4" y="T5"/>
                </a:cxn>
                <a:cxn ang="0">
                  <a:pos x="T6" y="T7"/>
                </a:cxn>
                <a:cxn ang="0">
                  <a:pos x="T8" y="T9"/>
                </a:cxn>
                <a:cxn ang="0">
                  <a:pos x="T10" y="T11"/>
                </a:cxn>
                <a:cxn ang="0">
                  <a:pos x="T12" y="T13"/>
                </a:cxn>
              </a:cxnLst>
              <a:rect l="0" t="0" r="r" b="b"/>
              <a:pathLst>
                <a:path w="36" h="37">
                  <a:moveTo>
                    <a:pt x="35" y="13"/>
                  </a:moveTo>
                  <a:cubicBezTo>
                    <a:pt x="28" y="7"/>
                    <a:pt x="18" y="0"/>
                    <a:pt x="8" y="2"/>
                  </a:cubicBezTo>
                  <a:cubicBezTo>
                    <a:pt x="8" y="2"/>
                    <a:pt x="7" y="3"/>
                    <a:pt x="5" y="4"/>
                  </a:cubicBezTo>
                  <a:cubicBezTo>
                    <a:pt x="4" y="7"/>
                    <a:pt x="4" y="7"/>
                    <a:pt x="4" y="7"/>
                  </a:cubicBezTo>
                  <a:cubicBezTo>
                    <a:pt x="0" y="37"/>
                    <a:pt x="0" y="37"/>
                    <a:pt x="0" y="37"/>
                  </a:cubicBezTo>
                  <a:cubicBezTo>
                    <a:pt x="6" y="28"/>
                    <a:pt x="18" y="20"/>
                    <a:pt x="36" y="14"/>
                  </a:cubicBezTo>
                  <a:cubicBezTo>
                    <a:pt x="36" y="14"/>
                    <a:pt x="35" y="14"/>
                    <a:pt x="35" y="1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0" name="Freeform 111"/>
            <p:cNvSpPr/>
            <p:nvPr>
              <p:custDataLst>
                <p:tags r:id="rId9"/>
              </p:custDataLst>
            </p:nvPr>
          </p:nvSpPr>
          <p:spPr bwMode="auto">
            <a:xfrm>
              <a:off x="3068640" y="447674"/>
              <a:ext cx="147638" cy="476249"/>
            </a:xfrm>
            <a:custGeom>
              <a:avLst/>
              <a:gdLst>
                <a:gd name="T0" fmla="*/ 4 w 85"/>
                <a:gd name="T1" fmla="*/ 140 h 273"/>
                <a:gd name="T2" fmla="*/ 20 w 85"/>
                <a:gd name="T3" fmla="*/ 144 h 273"/>
                <a:gd name="T4" fmla="*/ 20 w 85"/>
                <a:gd name="T5" fmla="*/ 138 h 273"/>
                <a:gd name="T6" fmla="*/ 18 w 85"/>
                <a:gd name="T7" fmla="*/ 48 h 273"/>
                <a:gd name="T8" fmla="*/ 20 w 85"/>
                <a:gd name="T9" fmla="*/ 50 h 273"/>
                <a:gd name="T10" fmla="*/ 20 w 85"/>
                <a:gd name="T11" fmla="*/ 50 h 273"/>
                <a:gd name="T12" fmla="*/ 22 w 85"/>
                <a:gd name="T13" fmla="*/ 101 h 273"/>
                <a:gd name="T14" fmla="*/ 25 w 85"/>
                <a:gd name="T15" fmla="*/ 140 h 273"/>
                <a:gd name="T16" fmla="*/ 26 w 85"/>
                <a:gd name="T17" fmla="*/ 152 h 273"/>
                <a:gd name="T18" fmla="*/ 26 w 85"/>
                <a:gd name="T19" fmla="*/ 153 h 273"/>
                <a:gd name="T20" fmla="*/ 30 w 85"/>
                <a:gd name="T21" fmla="*/ 163 h 273"/>
                <a:gd name="T22" fmla="*/ 31 w 85"/>
                <a:gd name="T23" fmla="*/ 171 h 273"/>
                <a:gd name="T24" fmla="*/ 34 w 85"/>
                <a:gd name="T25" fmla="*/ 184 h 273"/>
                <a:gd name="T26" fmla="*/ 36 w 85"/>
                <a:gd name="T27" fmla="*/ 197 h 273"/>
                <a:gd name="T28" fmla="*/ 41 w 85"/>
                <a:gd name="T29" fmla="*/ 199 h 273"/>
                <a:gd name="T30" fmla="*/ 49 w 85"/>
                <a:gd name="T31" fmla="*/ 258 h 273"/>
                <a:gd name="T32" fmla="*/ 51 w 85"/>
                <a:gd name="T33" fmla="*/ 273 h 273"/>
                <a:gd name="T34" fmla="*/ 57 w 85"/>
                <a:gd name="T35" fmla="*/ 270 h 273"/>
                <a:gd name="T36" fmla="*/ 60 w 85"/>
                <a:gd name="T37" fmla="*/ 262 h 273"/>
                <a:gd name="T38" fmla="*/ 61 w 85"/>
                <a:gd name="T39" fmla="*/ 251 h 273"/>
                <a:gd name="T40" fmla="*/ 64 w 85"/>
                <a:gd name="T41" fmla="*/ 226 h 273"/>
                <a:gd name="T42" fmla="*/ 66 w 85"/>
                <a:gd name="T43" fmla="*/ 253 h 273"/>
                <a:gd name="T44" fmla="*/ 67 w 85"/>
                <a:gd name="T45" fmla="*/ 262 h 273"/>
                <a:gd name="T46" fmla="*/ 70 w 85"/>
                <a:gd name="T47" fmla="*/ 270 h 273"/>
                <a:gd name="T48" fmla="*/ 73 w 85"/>
                <a:gd name="T49" fmla="*/ 272 h 273"/>
                <a:gd name="T50" fmla="*/ 76 w 85"/>
                <a:gd name="T51" fmla="*/ 273 h 273"/>
                <a:gd name="T52" fmla="*/ 78 w 85"/>
                <a:gd name="T53" fmla="*/ 258 h 273"/>
                <a:gd name="T54" fmla="*/ 85 w 85"/>
                <a:gd name="T55" fmla="*/ 207 h 273"/>
                <a:gd name="T56" fmla="*/ 76 w 85"/>
                <a:gd name="T57" fmla="*/ 194 h 273"/>
                <a:gd name="T58" fmla="*/ 76 w 85"/>
                <a:gd name="T59" fmla="*/ 193 h 273"/>
                <a:gd name="T60" fmla="*/ 67 w 85"/>
                <a:gd name="T61" fmla="*/ 59 h 273"/>
                <a:gd name="T62" fmla="*/ 71 w 85"/>
                <a:gd name="T63" fmla="*/ 44 h 273"/>
                <a:gd name="T64" fmla="*/ 68 w 85"/>
                <a:gd name="T65" fmla="*/ 17 h 273"/>
                <a:gd name="T66" fmla="*/ 70 w 85"/>
                <a:gd name="T67" fmla="*/ 13 h 273"/>
                <a:gd name="T68" fmla="*/ 68 w 85"/>
                <a:gd name="T69" fmla="*/ 10 h 273"/>
                <a:gd name="T70" fmla="*/ 67 w 85"/>
                <a:gd name="T71" fmla="*/ 7 h 273"/>
                <a:gd name="T72" fmla="*/ 62 w 85"/>
                <a:gd name="T73" fmla="*/ 7 h 273"/>
                <a:gd name="T74" fmla="*/ 61 w 85"/>
                <a:gd name="T75" fmla="*/ 10 h 273"/>
                <a:gd name="T76" fmla="*/ 60 w 85"/>
                <a:gd name="T77" fmla="*/ 13 h 273"/>
                <a:gd name="T78" fmla="*/ 61 w 85"/>
                <a:gd name="T79" fmla="*/ 17 h 273"/>
                <a:gd name="T80" fmla="*/ 57 w 85"/>
                <a:gd name="T81" fmla="*/ 57 h 273"/>
                <a:gd name="T82" fmla="*/ 57 w 85"/>
                <a:gd name="T83" fmla="*/ 60 h 273"/>
                <a:gd name="T84" fmla="*/ 46 w 85"/>
                <a:gd name="T85" fmla="*/ 7 h 273"/>
                <a:gd name="T86" fmla="*/ 45 w 85"/>
                <a:gd name="T87" fmla="*/ 0 h 273"/>
                <a:gd name="T88" fmla="*/ 43 w 85"/>
                <a:gd name="T89" fmla="*/ 0 h 273"/>
                <a:gd name="T90" fmla="*/ 17 w 85"/>
                <a:gd name="T91" fmla="*/ 11 h 273"/>
                <a:gd name="T92" fmla="*/ 1 w 85"/>
                <a:gd name="T93" fmla="*/ 39 h 273"/>
                <a:gd name="T94" fmla="*/ 4 w 85"/>
                <a:gd name="T95" fmla="*/ 135 h 273"/>
                <a:gd name="T96" fmla="*/ 4 w 85"/>
                <a:gd name="T97" fmla="*/ 14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273">
                  <a:moveTo>
                    <a:pt x="4" y="140"/>
                  </a:moveTo>
                  <a:cubicBezTo>
                    <a:pt x="10" y="145"/>
                    <a:pt x="17" y="144"/>
                    <a:pt x="20" y="144"/>
                  </a:cubicBezTo>
                  <a:cubicBezTo>
                    <a:pt x="20" y="143"/>
                    <a:pt x="20" y="141"/>
                    <a:pt x="20" y="138"/>
                  </a:cubicBezTo>
                  <a:cubicBezTo>
                    <a:pt x="19" y="114"/>
                    <a:pt x="16" y="46"/>
                    <a:pt x="18" y="48"/>
                  </a:cubicBezTo>
                  <a:cubicBezTo>
                    <a:pt x="18" y="49"/>
                    <a:pt x="19" y="50"/>
                    <a:pt x="20" y="50"/>
                  </a:cubicBezTo>
                  <a:cubicBezTo>
                    <a:pt x="20" y="50"/>
                    <a:pt x="20" y="50"/>
                    <a:pt x="20" y="50"/>
                  </a:cubicBezTo>
                  <a:cubicBezTo>
                    <a:pt x="22" y="101"/>
                    <a:pt x="22" y="101"/>
                    <a:pt x="22" y="101"/>
                  </a:cubicBezTo>
                  <a:cubicBezTo>
                    <a:pt x="23" y="117"/>
                    <a:pt x="24" y="131"/>
                    <a:pt x="25" y="140"/>
                  </a:cubicBezTo>
                  <a:cubicBezTo>
                    <a:pt x="25" y="148"/>
                    <a:pt x="26" y="152"/>
                    <a:pt x="26" y="152"/>
                  </a:cubicBezTo>
                  <a:cubicBezTo>
                    <a:pt x="26" y="153"/>
                    <a:pt x="26" y="153"/>
                    <a:pt x="26" y="153"/>
                  </a:cubicBezTo>
                  <a:cubicBezTo>
                    <a:pt x="27" y="157"/>
                    <a:pt x="28" y="160"/>
                    <a:pt x="30" y="163"/>
                  </a:cubicBezTo>
                  <a:cubicBezTo>
                    <a:pt x="31" y="171"/>
                    <a:pt x="31" y="171"/>
                    <a:pt x="31" y="171"/>
                  </a:cubicBezTo>
                  <a:cubicBezTo>
                    <a:pt x="34" y="184"/>
                    <a:pt x="34" y="184"/>
                    <a:pt x="34" y="184"/>
                  </a:cubicBezTo>
                  <a:cubicBezTo>
                    <a:pt x="36" y="197"/>
                    <a:pt x="36" y="197"/>
                    <a:pt x="36" y="197"/>
                  </a:cubicBezTo>
                  <a:cubicBezTo>
                    <a:pt x="41" y="199"/>
                    <a:pt x="41" y="199"/>
                    <a:pt x="41" y="199"/>
                  </a:cubicBezTo>
                  <a:cubicBezTo>
                    <a:pt x="49" y="258"/>
                    <a:pt x="49" y="258"/>
                    <a:pt x="49" y="258"/>
                  </a:cubicBezTo>
                  <a:cubicBezTo>
                    <a:pt x="51" y="273"/>
                    <a:pt x="51" y="273"/>
                    <a:pt x="51" y="273"/>
                  </a:cubicBezTo>
                  <a:cubicBezTo>
                    <a:pt x="51" y="273"/>
                    <a:pt x="54" y="272"/>
                    <a:pt x="57" y="270"/>
                  </a:cubicBezTo>
                  <a:cubicBezTo>
                    <a:pt x="59" y="268"/>
                    <a:pt x="60" y="262"/>
                    <a:pt x="60" y="262"/>
                  </a:cubicBezTo>
                  <a:cubicBezTo>
                    <a:pt x="61" y="251"/>
                    <a:pt x="61" y="251"/>
                    <a:pt x="61" y="251"/>
                  </a:cubicBezTo>
                  <a:cubicBezTo>
                    <a:pt x="64" y="226"/>
                    <a:pt x="64" y="226"/>
                    <a:pt x="64" y="226"/>
                  </a:cubicBezTo>
                  <a:cubicBezTo>
                    <a:pt x="66" y="253"/>
                    <a:pt x="66" y="253"/>
                    <a:pt x="66" y="253"/>
                  </a:cubicBezTo>
                  <a:cubicBezTo>
                    <a:pt x="67" y="262"/>
                    <a:pt x="67" y="262"/>
                    <a:pt x="67" y="262"/>
                  </a:cubicBezTo>
                  <a:cubicBezTo>
                    <a:pt x="67" y="262"/>
                    <a:pt x="68" y="268"/>
                    <a:pt x="70" y="270"/>
                  </a:cubicBezTo>
                  <a:cubicBezTo>
                    <a:pt x="71" y="271"/>
                    <a:pt x="72" y="271"/>
                    <a:pt x="73" y="272"/>
                  </a:cubicBezTo>
                  <a:cubicBezTo>
                    <a:pt x="74" y="273"/>
                    <a:pt x="76" y="273"/>
                    <a:pt x="76" y="273"/>
                  </a:cubicBezTo>
                  <a:cubicBezTo>
                    <a:pt x="78" y="258"/>
                    <a:pt x="78" y="258"/>
                    <a:pt x="78" y="258"/>
                  </a:cubicBezTo>
                  <a:cubicBezTo>
                    <a:pt x="85" y="207"/>
                    <a:pt x="85" y="207"/>
                    <a:pt x="85" y="207"/>
                  </a:cubicBezTo>
                  <a:cubicBezTo>
                    <a:pt x="80" y="204"/>
                    <a:pt x="77" y="199"/>
                    <a:pt x="76" y="194"/>
                  </a:cubicBezTo>
                  <a:cubicBezTo>
                    <a:pt x="76" y="193"/>
                    <a:pt x="76" y="193"/>
                    <a:pt x="76" y="193"/>
                  </a:cubicBezTo>
                  <a:cubicBezTo>
                    <a:pt x="72" y="175"/>
                    <a:pt x="65" y="81"/>
                    <a:pt x="67" y="59"/>
                  </a:cubicBezTo>
                  <a:cubicBezTo>
                    <a:pt x="67" y="54"/>
                    <a:pt x="68" y="49"/>
                    <a:pt x="71" y="44"/>
                  </a:cubicBezTo>
                  <a:cubicBezTo>
                    <a:pt x="68" y="17"/>
                    <a:pt x="68" y="17"/>
                    <a:pt x="68" y="17"/>
                  </a:cubicBezTo>
                  <a:cubicBezTo>
                    <a:pt x="70" y="13"/>
                    <a:pt x="70" y="13"/>
                    <a:pt x="70" y="13"/>
                  </a:cubicBezTo>
                  <a:cubicBezTo>
                    <a:pt x="68" y="10"/>
                    <a:pt x="68" y="10"/>
                    <a:pt x="68" y="10"/>
                  </a:cubicBezTo>
                  <a:cubicBezTo>
                    <a:pt x="67" y="7"/>
                    <a:pt x="67" y="7"/>
                    <a:pt x="67" y="7"/>
                  </a:cubicBezTo>
                  <a:cubicBezTo>
                    <a:pt x="62" y="7"/>
                    <a:pt x="62" y="7"/>
                    <a:pt x="62" y="7"/>
                  </a:cubicBezTo>
                  <a:cubicBezTo>
                    <a:pt x="61" y="10"/>
                    <a:pt x="61" y="10"/>
                    <a:pt x="61" y="10"/>
                  </a:cubicBezTo>
                  <a:cubicBezTo>
                    <a:pt x="60" y="13"/>
                    <a:pt x="60" y="13"/>
                    <a:pt x="60" y="13"/>
                  </a:cubicBezTo>
                  <a:cubicBezTo>
                    <a:pt x="61" y="17"/>
                    <a:pt x="61" y="17"/>
                    <a:pt x="61" y="17"/>
                  </a:cubicBezTo>
                  <a:cubicBezTo>
                    <a:pt x="57" y="57"/>
                    <a:pt x="57" y="57"/>
                    <a:pt x="57" y="57"/>
                  </a:cubicBezTo>
                  <a:cubicBezTo>
                    <a:pt x="57" y="60"/>
                    <a:pt x="57" y="60"/>
                    <a:pt x="57" y="60"/>
                  </a:cubicBezTo>
                  <a:cubicBezTo>
                    <a:pt x="46" y="7"/>
                    <a:pt x="46" y="7"/>
                    <a:pt x="46" y="7"/>
                  </a:cubicBezTo>
                  <a:cubicBezTo>
                    <a:pt x="45" y="0"/>
                    <a:pt x="45" y="0"/>
                    <a:pt x="45" y="0"/>
                  </a:cubicBezTo>
                  <a:cubicBezTo>
                    <a:pt x="44" y="0"/>
                    <a:pt x="43" y="0"/>
                    <a:pt x="43" y="0"/>
                  </a:cubicBezTo>
                  <a:cubicBezTo>
                    <a:pt x="34" y="2"/>
                    <a:pt x="25" y="5"/>
                    <a:pt x="17" y="11"/>
                  </a:cubicBezTo>
                  <a:cubicBezTo>
                    <a:pt x="8" y="18"/>
                    <a:pt x="2" y="27"/>
                    <a:pt x="1" y="39"/>
                  </a:cubicBezTo>
                  <a:cubicBezTo>
                    <a:pt x="0" y="47"/>
                    <a:pt x="1" y="111"/>
                    <a:pt x="4" y="135"/>
                  </a:cubicBezTo>
                  <a:cubicBezTo>
                    <a:pt x="4" y="137"/>
                    <a:pt x="4" y="139"/>
                    <a:pt x="4" y="14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1" name="Freeform 112"/>
            <p:cNvSpPr/>
            <p:nvPr>
              <p:custDataLst>
                <p:tags r:id="rId10"/>
              </p:custDataLst>
            </p:nvPr>
          </p:nvSpPr>
          <p:spPr bwMode="auto">
            <a:xfrm>
              <a:off x="3078165" y="704848"/>
              <a:ext cx="26988" cy="36513"/>
            </a:xfrm>
            <a:custGeom>
              <a:avLst/>
              <a:gdLst>
                <a:gd name="T0" fmla="*/ 12 w 15"/>
                <a:gd name="T1" fmla="*/ 3 h 21"/>
                <a:gd name="T2" fmla="*/ 0 w 15"/>
                <a:gd name="T3" fmla="*/ 0 h 21"/>
                <a:gd name="T4" fmla="*/ 6 w 15"/>
                <a:gd name="T5" fmla="*/ 18 h 21"/>
                <a:gd name="T6" fmla="*/ 10 w 15"/>
                <a:gd name="T7" fmla="*/ 13 h 21"/>
                <a:gd name="T8" fmla="*/ 12 w 15"/>
                <a:gd name="T9" fmla="*/ 12 h 21"/>
                <a:gd name="T10" fmla="*/ 15 w 15"/>
                <a:gd name="T11" fmla="*/ 16 h 21"/>
                <a:gd name="T12" fmla="*/ 12 w 15"/>
                <a:gd name="T13" fmla="*/ 3 h 21"/>
              </a:gdLst>
              <a:ahLst/>
              <a:cxnLst>
                <a:cxn ang="0">
                  <a:pos x="T0" y="T1"/>
                </a:cxn>
                <a:cxn ang="0">
                  <a:pos x="T2" y="T3"/>
                </a:cxn>
                <a:cxn ang="0">
                  <a:pos x="T4" y="T5"/>
                </a:cxn>
                <a:cxn ang="0">
                  <a:pos x="T6" y="T7"/>
                </a:cxn>
                <a:cxn ang="0">
                  <a:pos x="T8" y="T9"/>
                </a:cxn>
                <a:cxn ang="0">
                  <a:pos x="T10" y="T11"/>
                </a:cxn>
                <a:cxn ang="0">
                  <a:pos x="T12" y="T13"/>
                </a:cxn>
              </a:cxnLst>
              <a:rect l="0" t="0" r="r" b="b"/>
              <a:pathLst>
                <a:path w="15" h="21">
                  <a:moveTo>
                    <a:pt x="12" y="3"/>
                  </a:moveTo>
                  <a:cubicBezTo>
                    <a:pt x="0" y="0"/>
                    <a:pt x="0" y="0"/>
                    <a:pt x="0" y="0"/>
                  </a:cubicBezTo>
                  <a:cubicBezTo>
                    <a:pt x="0" y="0"/>
                    <a:pt x="1" y="18"/>
                    <a:pt x="6" y="18"/>
                  </a:cubicBezTo>
                  <a:cubicBezTo>
                    <a:pt x="9" y="19"/>
                    <a:pt x="10" y="16"/>
                    <a:pt x="10" y="13"/>
                  </a:cubicBezTo>
                  <a:cubicBezTo>
                    <a:pt x="10" y="9"/>
                    <a:pt x="12" y="9"/>
                    <a:pt x="12" y="12"/>
                  </a:cubicBezTo>
                  <a:cubicBezTo>
                    <a:pt x="12" y="14"/>
                    <a:pt x="15" y="21"/>
                    <a:pt x="15" y="16"/>
                  </a:cubicBezTo>
                  <a:cubicBezTo>
                    <a:pt x="15" y="11"/>
                    <a:pt x="14" y="3"/>
                    <a:pt x="12" y="3"/>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2" name="Freeform 113"/>
            <p:cNvSpPr/>
            <p:nvPr>
              <p:custDataLst>
                <p:tags r:id="rId11"/>
              </p:custDataLst>
            </p:nvPr>
          </p:nvSpPr>
          <p:spPr bwMode="auto">
            <a:xfrm>
              <a:off x="3094040" y="285749"/>
              <a:ext cx="176213" cy="171449"/>
            </a:xfrm>
            <a:custGeom>
              <a:avLst/>
              <a:gdLst>
                <a:gd name="T0" fmla="*/ 19 w 101"/>
                <a:gd name="T1" fmla="*/ 92 h 98"/>
                <a:gd name="T2" fmla="*/ 29 w 101"/>
                <a:gd name="T3" fmla="*/ 87 h 98"/>
                <a:gd name="T4" fmla="*/ 25 w 101"/>
                <a:gd name="T5" fmla="*/ 61 h 98"/>
                <a:gd name="T6" fmla="*/ 41 w 101"/>
                <a:gd name="T7" fmla="*/ 88 h 98"/>
                <a:gd name="T8" fmla="*/ 49 w 101"/>
                <a:gd name="T9" fmla="*/ 91 h 98"/>
                <a:gd name="T10" fmla="*/ 60 w 101"/>
                <a:gd name="T11" fmla="*/ 87 h 98"/>
                <a:gd name="T12" fmla="*/ 74 w 101"/>
                <a:gd name="T13" fmla="*/ 57 h 98"/>
                <a:gd name="T14" fmla="*/ 72 w 101"/>
                <a:gd name="T15" fmla="*/ 87 h 98"/>
                <a:gd name="T16" fmla="*/ 82 w 101"/>
                <a:gd name="T17" fmla="*/ 92 h 98"/>
                <a:gd name="T18" fmla="*/ 101 w 101"/>
                <a:gd name="T19" fmla="*/ 85 h 98"/>
                <a:gd name="T20" fmla="*/ 89 w 101"/>
                <a:gd name="T21" fmla="*/ 64 h 98"/>
                <a:gd name="T22" fmla="*/ 83 w 101"/>
                <a:gd name="T23" fmla="*/ 22 h 98"/>
                <a:gd name="T24" fmla="*/ 49 w 101"/>
                <a:gd name="T25" fmla="*/ 4 h 98"/>
                <a:gd name="T26" fmla="*/ 49 w 101"/>
                <a:gd name="T27" fmla="*/ 4 h 98"/>
                <a:gd name="T28" fmla="*/ 56 w 101"/>
                <a:gd name="T29" fmla="*/ 1 h 98"/>
                <a:gd name="T30" fmla="*/ 29 w 101"/>
                <a:gd name="T31" fmla="*/ 8 h 98"/>
                <a:gd name="T32" fmla="*/ 23 w 101"/>
                <a:gd name="T33" fmla="*/ 14 h 98"/>
                <a:gd name="T34" fmla="*/ 21 w 101"/>
                <a:gd name="T35" fmla="*/ 15 h 98"/>
                <a:gd name="T36" fmla="*/ 22 w 101"/>
                <a:gd name="T37" fmla="*/ 15 h 98"/>
                <a:gd name="T38" fmla="*/ 18 w 101"/>
                <a:gd name="T39" fmla="*/ 22 h 98"/>
                <a:gd name="T40" fmla="*/ 12 w 101"/>
                <a:gd name="T41" fmla="*/ 64 h 98"/>
                <a:gd name="T42" fmla="*/ 0 w 101"/>
                <a:gd name="T43" fmla="*/ 85 h 98"/>
                <a:gd name="T44" fmla="*/ 19 w 101"/>
                <a:gd name="T45" fmla="*/ 92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98">
                  <a:moveTo>
                    <a:pt x="19" y="92"/>
                  </a:moveTo>
                  <a:cubicBezTo>
                    <a:pt x="27" y="88"/>
                    <a:pt x="29" y="87"/>
                    <a:pt x="29" y="87"/>
                  </a:cubicBezTo>
                  <a:cubicBezTo>
                    <a:pt x="29" y="87"/>
                    <a:pt x="26" y="76"/>
                    <a:pt x="25" y="61"/>
                  </a:cubicBezTo>
                  <a:cubicBezTo>
                    <a:pt x="29" y="73"/>
                    <a:pt x="34" y="83"/>
                    <a:pt x="41" y="88"/>
                  </a:cubicBezTo>
                  <a:cubicBezTo>
                    <a:pt x="44" y="90"/>
                    <a:pt x="46" y="91"/>
                    <a:pt x="49" y="91"/>
                  </a:cubicBezTo>
                  <a:cubicBezTo>
                    <a:pt x="53" y="91"/>
                    <a:pt x="56" y="90"/>
                    <a:pt x="60" y="87"/>
                  </a:cubicBezTo>
                  <a:cubicBezTo>
                    <a:pt x="67" y="82"/>
                    <a:pt x="72" y="71"/>
                    <a:pt x="74" y="57"/>
                  </a:cubicBezTo>
                  <a:cubicBezTo>
                    <a:pt x="75" y="74"/>
                    <a:pt x="72" y="87"/>
                    <a:pt x="72" y="87"/>
                  </a:cubicBezTo>
                  <a:cubicBezTo>
                    <a:pt x="72" y="87"/>
                    <a:pt x="74" y="88"/>
                    <a:pt x="82" y="92"/>
                  </a:cubicBezTo>
                  <a:cubicBezTo>
                    <a:pt x="97" y="98"/>
                    <a:pt x="101" y="85"/>
                    <a:pt x="101" y="85"/>
                  </a:cubicBezTo>
                  <a:cubicBezTo>
                    <a:pt x="101" y="85"/>
                    <a:pt x="84" y="89"/>
                    <a:pt x="89" y="64"/>
                  </a:cubicBezTo>
                  <a:cubicBezTo>
                    <a:pt x="91" y="52"/>
                    <a:pt x="91" y="41"/>
                    <a:pt x="83" y="22"/>
                  </a:cubicBezTo>
                  <a:cubicBezTo>
                    <a:pt x="75" y="5"/>
                    <a:pt x="59" y="3"/>
                    <a:pt x="49" y="4"/>
                  </a:cubicBezTo>
                  <a:cubicBezTo>
                    <a:pt x="49" y="4"/>
                    <a:pt x="49" y="4"/>
                    <a:pt x="49" y="4"/>
                  </a:cubicBezTo>
                  <a:cubicBezTo>
                    <a:pt x="51" y="3"/>
                    <a:pt x="53" y="2"/>
                    <a:pt x="56" y="1"/>
                  </a:cubicBezTo>
                  <a:cubicBezTo>
                    <a:pt x="56" y="1"/>
                    <a:pt x="41" y="0"/>
                    <a:pt x="29" y="8"/>
                  </a:cubicBezTo>
                  <a:cubicBezTo>
                    <a:pt x="27" y="10"/>
                    <a:pt x="25" y="12"/>
                    <a:pt x="23" y="14"/>
                  </a:cubicBezTo>
                  <a:cubicBezTo>
                    <a:pt x="22" y="15"/>
                    <a:pt x="22" y="15"/>
                    <a:pt x="21" y="15"/>
                  </a:cubicBezTo>
                  <a:cubicBezTo>
                    <a:pt x="21" y="15"/>
                    <a:pt x="21" y="15"/>
                    <a:pt x="22" y="15"/>
                  </a:cubicBezTo>
                  <a:cubicBezTo>
                    <a:pt x="20" y="17"/>
                    <a:pt x="19" y="19"/>
                    <a:pt x="18" y="22"/>
                  </a:cubicBezTo>
                  <a:cubicBezTo>
                    <a:pt x="9" y="40"/>
                    <a:pt x="10" y="52"/>
                    <a:pt x="12" y="64"/>
                  </a:cubicBezTo>
                  <a:cubicBezTo>
                    <a:pt x="16" y="89"/>
                    <a:pt x="0" y="85"/>
                    <a:pt x="0" y="85"/>
                  </a:cubicBezTo>
                  <a:cubicBezTo>
                    <a:pt x="0" y="85"/>
                    <a:pt x="3" y="98"/>
                    <a:pt x="19" y="9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3" name="Freeform 114"/>
            <p:cNvSpPr/>
            <p:nvPr>
              <p:custDataLst>
                <p:tags r:id="rId12"/>
              </p:custDataLst>
            </p:nvPr>
          </p:nvSpPr>
          <p:spPr bwMode="auto">
            <a:xfrm>
              <a:off x="3182940" y="906459"/>
              <a:ext cx="28575" cy="52388"/>
            </a:xfrm>
            <a:custGeom>
              <a:avLst/>
              <a:gdLst>
                <a:gd name="T0" fmla="*/ 5 w 16"/>
                <a:gd name="T1" fmla="*/ 19 h 30"/>
                <a:gd name="T2" fmla="*/ 8 w 16"/>
                <a:gd name="T3" fmla="*/ 26 h 30"/>
                <a:gd name="T4" fmla="*/ 15 w 16"/>
                <a:gd name="T5" fmla="*/ 25 h 30"/>
                <a:gd name="T6" fmla="*/ 11 w 16"/>
                <a:gd name="T7" fmla="*/ 15 h 30"/>
                <a:gd name="T8" fmla="*/ 7 w 16"/>
                <a:gd name="T9" fmla="*/ 11 h 30"/>
                <a:gd name="T10" fmla="*/ 1 w 16"/>
                <a:gd name="T11" fmla="*/ 0 h 30"/>
                <a:gd name="T12" fmla="*/ 2 w 16"/>
                <a:gd name="T13" fmla="*/ 18 h 30"/>
                <a:gd name="T14" fmla="*/ 3 w 16"/>
                <a:gd name="T15" fmla="*/ 23 h 30"/>
                <a:gd name="T16" fmla="*/ 5 w 16"/>
                <a:gd name="T17" fmla="*/ 17 h 30"/>
                <a:gd name="T18" fmla="*/ 5 w 16"/>
                <a:gd name="T1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5" y="19"/>
                  </a:moveTo>
                  <a:cubicBezTo>
                    <a:pt x="6" y="21"/>
                    <a:pt x="7" y="26"/>
                    <a:pt x="8" y="26"/>
                  </a:cubicBezTo>
                  <a:cubicBezTo>
                    <a:pt x="9" y="27"/>
                    <a:pt x="16" y="30"/>
                    <a:pt x="15" y="25"/>
                  </a:cubicBezTo>
                  <a:cubicBezTo>
                    <a:pt x="14" y="21"/>
                    <a:pt x="11" y="15"/>
                    <a:pt x="11" y="15"/>
                  </a:cubicBezTo>
                  <a:cubicBezTo>
                    <a:pt x="11" y="15"/>
                    <a:pt x="9" y="14"/>
                    <a:pt x="7" y="11"/>
                  </a:cubicBezTo>
                  <a:cubicBezTo>
                    <a:pt x="5" y="9"/>
                    <a:pt x="2" y="6"/>
                    <a:pt x="1" y="0"/>
                  </a:cubicBezTo>
                  <a:cubicBezTo>
                    <a:pt x="1" y="0"/>
                    <a:pt x="0" y="9"/>
                    <a:pt x="2" y="18"/>
                  </a:cubicBezTo>
                  <a:cubicBezTo>
                    <a:pt x="4" y="27"/>
                    <a:pt x="3" y="23"/>
                    <a:pt x="3" y="23"/>
                  </a:cubicBezTo>
                  <a:cubicBezTo>
                    <a:pt x="5" y="17"/>
                    <a:pt x="5" y="17"/>
                    <a:pt x="5" y="17"/>
                  </a:cubicBezTo>
                  <a:cubicBezTo>
                    <a:pt x="5" y="17"/>
                    <a:pt x="5" y="18"/>
                    <a:pt x="5" y="19"/>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4" name="Freeform 115"/>
            <p:cNvSpPr/>
            <p:nvPr>
              <p:custDataLst>
                <p:tags r:id="rId13"/>
              </p:custDataLst>
            </p:nvPr>
          </p:nvSpPr>
          <p:spPr bwMode="auto">
            <a:xfrm>
              <a:off x="3146428" y="906459"/>
              <a:ext cx="30163" cy="52388"/>
            </a:xfrm>
            <a:custGeom>
              <a:avLst/>
              <a:gdLst>
                <a:gd name="T0" fmla="*/ 14 w 17"/>
                <a:gd name="T1" fmla="*/ 18 h 30"/>
                <a:gd name="T2" fmla="*/ 15 w 17"/>
                <a:gd name="T3" fmla="*/ 0 h 30"/>
                <a:gd name="T4" fmla="*/ 5 w 17"/>
                <a:gd name="T5" fmla="*/ 15 h 30"/>
                <a:gd name="T6" fmla="*/ 1 w 17"/>
                <a:gd name="T7" fmla="*/ 25 h 30"/>
                <a:gd name="T8" fmla="*/ 8 w 17"/>
                <a:gd name="T9" fmla="*/ 26 h 30"/>
                <a:gd name="T10" fmla="*/ 11 w 17"/>
                <a:gd name="T11" fmla="*/ 17 h 30"/>
                <a:gd name="T12" fmla="*/ 13 w 17"/>
                <a:gd name="T13" fmla="*/ 23 h 30"/>
                <a:gd name="T14" fmla="*/ 14 w 17"/>
                <a:gd name="T15" fmla="*/ 18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30">
                  <a:moveTo>
                    <a:pt x="14" y="18"/>
                  </a:moveTo>
                  <a:cubicBezTo>
                    <a:pt x="17" y="9"/>
                    <a:pt x="15" y="0"/>
                    <a:pt x="15" y="0"/>
                  </a:cubicBezTo>
                  <a:cubicBezTo>
                    <a:pt x="12" y="12"/>
                    <a:pt x="5" y="15"/>
                    <a:pt x="5" y="15"/>
                  </a:cubicBezTo>
                  <a:cubicBezTo>
                    <a:pt x="5" y="15"/>
                    <a:pt x="2" y="21"/>
                    <a:pt x="1" y="25"/>
                  </a:cubicBezTo>
                  <a:cubicBezTo>
                    <a:pt x="0" y="30"/>
                    <a:pt x="7" y="27"/>
                    <a:pt x="8" y="26"/>
                  </a:cubicBezTo>
                  <a:cubicBezTo>
                    <a:pt x="9" y="26"/>
                    <a:pt x="11" y="17"/>
                    <a:pt x="11" y="17"/>
                  </a:cubicBezTo>
                  <a:cubicBezTo>
                    <a:pt x="13" y="23"/>
                    <a:pt x="13" y="23"/>
                    <a:pt x="13" y="23"/>
                  </a:cubicBezTo>
                  <a:cubicBezTo>
                    <a:pt x="13" y="23"/>
                    <a:pt x="12" y="27"/>
                    <a:pt x="14" y="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5" name="Freeform 116"/>
            <p:cNvSpPr/>
            <p:nvPr>
              <p:custDataLst>
                <p:tags r:id="rId14"/>
              </p:custDataLst>
            </p:nvPr>
          </p:nvSpPr>
          <p:spPr bwMode="auto">
            <a:xfrm>
              <a:off x="3514728" y="433386"/>
              <a:ext cx="73025" cy="73025"/>
            </a:xfrm>
            <a:custGeom>
              <a:avLst/>
              <a:gdLst>
                <a:gd name="T0" fmla="*/ 35 w 42"/>
                <a:gd name="T1" fmla="*/ 6 h 41"/>
                <a:gd name="T2" fmla="*/ 34 w 42"/>
                <a:gd name="T3" fmla="*/ 0 h 41"/>
                <a:gd name="T4" fmla="*/ 32 w 42"/>
                <a:gd name="T5" fmla="*/ 0 h 41"/>
                <a:gd name="T6" fmla="*/ 7 w 42"/>
                <a:gd name="T7" fmla="*/ 11 h 41"/>
                <a:gd name="T8" fmla="*/ 0 w 42"/>
                <a:gd name="T9" fmla="*/ 16 h 41"/>
                <a:gd name="T10" fmla="*/ 42 w 42"/>
                <a:gd name="T11" fmla="*/ 41 h 41"/>
                <a:gd name="T12" fmla="*/ 35 w 42"/>
                <a:gd name="T13" fmla="*/ 6 h 41"/>
              </a:gdLst>
              <a:ahLst/>
              <a:cxnLst>
                <a:cxn ang="0">
                  <a:pos x="T0" y="T1"/>
                </a:cxn>
                <a:cxn ang="0">
                  <a:pos x="T2" y="T3"/>
                </a:cxn>
                <a:cxn ang="0">
                  <a:pos x="T4" y="T5"/>
                </a:cxn>
                <a:cxn ang="0">
                  <a:pos x="T6" y="T7"/>
                </a:cxn>
                <a:cxn ang="0">
                  <a:pos x="T8" y="T9"/>
                </a:cxn>
                <a:cxn ang="0">
                  <a:pos x="T10" y="T11"/>
                </a:cxn>
                <a:cxn ang="0">
                  <a:pos x="T12" y="T13"/>
                </a:cxn>
              </a:cxnLst>
              <a:rect l="0" t="0" r="r" b="b"/>
              <a:pathLst>
                <a:path w="42" h="41">
                  <a:moveTo>
                    <a:pt x="35" y="6"/>
                  </a:moveTo>
                  <a:cubicBezTo>
                    <a:pt x="34" y="0"/>
                    <a:pt x="34" y="0"/>
                    <a:pt x="34" y="0"/>
                  </a:cubicBezTo>
                  <a:cubicBezTo>
                    <a:pt x="34" y="0"/>
                    <a:pt x="33" y="0"/>
                    <a:pt x="32" y="0"/>
                  </a:cubicBezTo>
                  <a:cubicBezTo>
                    <a:pt x="23" y="1"/>
                    <a:pt x="14" y="5"/>
                    <a:pt x="7" y="11"/>
                  </a:cubicBezTo>
                  <a:cubicBezTo>
                    <a:pt x="4" y="12"/>
                    <a:pt x="2" y="14"/>
                    <a:pt x="0" y="16"/>
                  </a:cubicBezTo>
                  <a:cubicBezTo>
                    <a:pt x="17" y="22"/>
                    <a:pt x="33" y="32"/>
                    <a:pt x="42" y="41"/>
                  </a:cubicBezTo>
                  <a:lnTo>
                    <a:pt x="35" y="6"/>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6" name="Freeform 117"/>
            <p:cNvSpPr/>
            <p:nvPr>
              <p:custDataLst>
                <p:tags r:id="rId15"/>
              </p:custDataLst>
            </p:nvPr>
          </p:nvSpPr>
          <p:spPr bwMode="auto">
            <a:xfrm>
              <a:off x="3571878" y="430211"/>
              <a:ext cx="147638" cy="479424"/>
            </a:xfrm>
            <a:custGeom>
              <a:avLst/>
              <a:gdLst>
                <a:gd name="T0" fmla="*/ 41 w 85"/>
                <a:gd name="T1" fmla="*/ 2 h 275"/>
                <a:gd name="T2" fmla="*/ 39 w 85"/>
                <a:gd name="T3" fmla="*/ 4 h 275"/>
                <a:gd name="T4" fmla="*/ 38 w 85"/>
                <a:gd name="T5" fmla="*/ 7 h 275"/>
                <a:gd name="T6" fmla="*/ 29 w 85"/>
                <a:gd name="T7" fmla="*/ 62 h 275"/>
                <a:gd name="T8" fmla="*/ 25 w 85"/>
                <a:gd name="T9" fmla="*/ 19 h 275"/>
                <a:gd name="T10" fmla="*/ 26 w 85"/>
                <a:gd name="T11" fmla="*/ 14 h 275"/>
                <a:gd name="T12" fmla="*/ 25 w 85"/>
                <a:gd name="T13" fmla="*/ 11 h 275"/>
                <a:gd name="T14" fmla="*/ 24 w 85"/>
                <a:gd name="T15" fmla="*/ 9 h 275"/>
                <a:gd name="T16" fmla="*/ 19 w 85"/>
                <a:gd name="T17" fmla="*/ 9 h 275"/>
                <a:gd name="T18" fmla="*/ 18 w 85"/>
                <a:gd name="T19" fmla="*/ 11 h 275"/>
                <a:gd name="T20" fmla="*/ 16 w 85"/>
                <a:gd name="T21" fmla="*/ 14 h 275"/>
                <a:gd name="T22" fmla="*/ 17 w 85"/>
                <a:gd name="T23" fmla="*/ 18 h 275"/>
                <a:gd name="T24" fmla="*/ 14 w 85"/>
                <a:gd name="T25" fmla="*/ 49 h 275"/>
                <a:gd name="T26" fmla="*/ 19 w 85"/>
                <a:gd name="T27" fmla="*/ 57 h 275"/>
                <a:gd name="T28" fmla="*/ 20 w 85"/>
                <a:gd name="T29" fmla="*/ 59 h 275"/>
                <a:gd name="T30" fmla="*/ 9 w 85"/>
                <a:gd name="T31" fmla="*/ 195 h 275"/>
                <a:gd name="T32" fmla="*/ 8 w 85"/>
                <a:gd name="T33" fmla="*/ 203 h 275"/>
                <a:gd name="T34" fmla="*/ 0 w 85"/>
                <a:gd name="T35" fmla="*/ 216 h 275"/>
                <a:gd name="T36" fmla="*/ 6 w 85"/>
                <a:gd name="T37" fmla="*/ 260 h 275"/>
                <a:gd name="T38" fmla="*/ 8 w 85"/>
                <a:gd name="T39" fmla="*/ 275 h 275"/>
                <a:gd name="T40" fmla="*/ 13 w 85"/>
                <a:gd name="T41" fmla="*/ 271 h 275"/>
                <a:gd name="T42" fmla="*/ 17 w 85"/>
                <a:gd name="T43" fmla="*/ 263 h 275"/>
                <a:gd name="T44" fmla="*/ 18 w 85"/>
                <a:gd name="T45" fmla="*/ 253 h 275"/>
                <a:gd name="T46" fmla="*/ 20 w 85"/>
                <a:gd name="T47" fmla="*/ 228 h 275"/>
                <a:gd name="T48" fmla="*/ 22 w 85"/>
                <a:gd name="T49" fmla="*/ 254 h 275"/>
                <a:gd name="T50" fmla="*/ 23 w 85"/>
                <a:gd name="T51" fmla="*/ 263 h 275"/>
                <a:gd name="T52" fmla="*/ 27 w 85"/>
                <a:gd name="T53" fmla="*/ 271 h 275"/>
                <a:gd name="T54" fmla="*/ 29 w 85"/>
                <a:gd name="T55" fmla="*/ 273 h 275"/>
                <a:gd name="T56" fmla="*/ 32 w 85"/>
                <a:gd name="T57" fmla="*/ 275 h 275"/>
                <a:gd name="T58" fmla="*/ 34 w 85"/>
                <a:gd name="T59" fmla="*/ 260 h 275"/>
                <a:gd name="T60" fmla="*/ 42 w 85"/>
                <a:gd name="T61" fmla="*/ 200 h 275"/>
                <a:gd name="T62" fmla="*/ 46 w 85"/>
                <a:gd name="T63" fmla="*/ 199 h 275"/>
                <a:gd name="T64" fmla="*/ 48 w 85"/>
                <a:gd name="T65" fmla="*/ 185 h 275"/>
                <a:gd name="T66" fmla="*/ 51 w 85"/>
                <a:gd name="T67" fmla="*/ 165 h 275"/>
                <a:gd name="T68" fmla="*/ 51 w 85"/>
                <a:gd name="T69" fmla="*/ 163 h 275"/>
                <a:gd name="T70" fmla="*/ 56 w 85"/>
                <a:gd name="T71" fmla="*/ 155 h 275"/>
                <a:gd name="T72" fmla="*/ 56 w 85"/>
                <a:gd name="T73" fmla="*/ 154 h 275"/>
                <a:gd name="T74" fmla="*/ 58 w 85"/>
                <a:gd name="T75" fmla="*/ 135 h 275"/>
                <a:gd name="T76" fmla="*/ 59 w 85"/>
                <a:gd name="T77" fmla="*/ 120 h 275"/>
                <a:gd name="T78" fmla="*/ 62 w 85"/>
                <a:gd name="T79" fmla="*/ 54 h 275"/>
                <a:gd name="T80" fmla="*/ 62 w 85"/>
                <a:gd name="T81" fmla="*/ 53 h 275"/>
                <a:gd name="T82" fmla="*/ 64 w 85"/>
                <a:gd name="T83" fmla="*/ 49 h 275"/>
                <a:gd name="T84" fmla="*/ 64 w 85"/>
                <a:gd name="T85" fmla="*/ 133 h 275"/>
                <a:gd name="T86" fmla="*/ 64 w 85"/>
                <a:gd name="T87" fmla="*/ 139 h 275"/>
                <a:gd name="T88" fmla="*/ 77 w 85"/>
                <a:gd name="T89" fmla="*/ 136 h 275"/>
                <a:gd name="T90" fmla="*/ 78 w 85"/>
                <a:gd name="T91" fmla="*/ 130 h 275"/>
                <a:gd name="T92" fmla="*/ 80 w 85"/>
                <a:gd name="T93" fmla="*/ 28 h 275"/>
                <a:gd name="T94" fmla="*/ 69 w 85"/>
                <a:gd name="T95" fmla="*/ 13 h 275"/>
                <a:gd name="T96" fmla="*/ 41 w 85"/>
                <a:gd name="T97" fmla="*/ 2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275">
                  <a:moveTo>
                    <a:pt x="41" y="2"/>
                  </a:moveTo>
                  <a:cubicBezTo>
                    <a:pt x="41" y="2"/>
                    <a:pt x="40" y="3"/>
                    <a:pt x="39" y="4"/>
                  </a:cubicBezTo>
                  <a:cubicBezTo>
                    <a:pt x="38" y="7"/>
                    <a:pt x="38" y="7"/>
                    <a:pt x="38" y="7"/>
                  </a:cubicBezTo>
                  <a:cubicBezTo>
                    <a:pt x="29" y="62"/>
                    <a:pt x="29" y="62"/>
                    <a:pt x="29" y="62"/>
                  </a:cubicBezTo>
                  <a:cubicBezTo>
                    <a:pt x="25" y="19"/>
                    <a:pt x="25" y="19"/>
                    <a:pt x="25" y="19"/>
                  </a:cubicBezTo>
                  <a:cubicBezTo>
                    <a:pt x="26" y="14"/>
                    <a:pt x="26" y="14"/>
                    <a:pt x="26" y="14"/>
                  </a:cubicBezTo>
                  <a:cubicBezTo>
                    <a:pt x="25" y="11"/>
                    <a:pt x="25" y="11"/>
                    <a:pt x="25" y="11"/>
                  </a:cubicBezTo>
                  <a:cubicBezTo>
                    <a:pt x="24" y="9"/>
                    <a:pt x="24" y="9"/>
                    <a:pt x="24" y="9"/>
                  </a:cubicBezTo>
                  <a:cubicBezTo>
                    <a:pt x="19" y="9"/>
                    <a:pt x="19" y="9"/>
                    <a:pt x="19" y="9"/>
                  </a:cubicBezTo>
                  <a:cubicBezTo>
                    <a:pt x="18" y="11"/>
                    <a:pt x="18" y="11"/>
                    <a:pt x="18" y="11"/>
                  </a:cubicBezTo>
                  <a:cubicBezTo>
                    <a:pt x="16" y="14"/>
                    <a:pt x="16" y="14"/>
                    <a:pt x="16" y="14"/>
                  </a:cubicBezTo>
                  <a:cubicBezTo>
                    <a:pt x="17" y="18"/>
                    <a:pt x="17" y="18"/>
                    <a:pt x="17" y="18"/>
                  </a:cubicBezTo>
                  <a:cubicBezTo>
                    <a:pt x="14" y="49"/>
                    <a:pt x="14" y="49"/>
                    <a:pt x="14" y="49"/>
                  </a:cubicBezTo>
                  <a:cubicBezTo>
                    <a:pt x="17" y="52"/>
                    <a:pt x="18" y="55"/>
                    <a:pt x="19" y="57"/>
                  </a:cubicBezTo>
                  <a:cubicBezTo>
                    <a:pt x="19" y="58"/>
                    <a:pt x="19" y="59"/>
                    <a:pt x="20" y="59"/>
                  </a:cubicBezTo>
                  <a:cubicBezTo>
                    <a:pt x="22" y="73"/>
                    <a:pt x="13" y="164"/>
                    <a:pt x="9" y="195"/>
                  </a:cubicBezTo>
                  <a:cubicBezTo>
                    <a:pt x="9" y="199"/>
                    <a:pt x="8" y="202"/>
                    <a:pt x="8" y="203"/>
                  </a:cubicBezTo>
                  <a:cubicBezTo>
                    <a:pt x="7" y="209"/>
                    <a:pt x="4" y="213"/>
                    <a:pt x="0" y="216"/>
                  </a:cubicBezTo>
                  <a:cubicBezTo>
                    <a:pt x="6" y="260"/>
                    <a:pt x="6" y="260"/>
                    <a:pt x="6" y="260"/>
                  </a:cubicBezTo>
                  <a:cubicBezTo>
                    <a:pt x="8" y="275"/>
                    <a:pt x="8" y="275"/>
                    <a:pt x="8" y="275"/>
                  </a:cubicBezTo>
                  <a:cubicBezTo>
                    <a:pt x="8" y="275"/>
                    <a:pt x="11" y="274"/>
                    <a:pt x="13" y="271"/>
                  </a:cubicBezTo>
                  <a:cubicBezTo>
                    <a:pt x="15" y="269"/>
                    <a:pt x="17" y="263"/>
                    <a:pt x="17" y="263"/>
                  </a:cubicBezTo>
                  <a:cubicBezTo>
                    <a:pt x="18" y="253"/>
                    <a:pt x="18" y="253"/>
                    <a:pt x="18" y="253"/>
                  </a:cubicBezTo>
                  <a:cubicBezTo>
                    <a:pt x="20" y="228"/>
                    <a:pt x="20" y="228"/>
                    <a:pt x="20" y="228"/>
                  </a:cubicBezTo>
                  <a:cubicBezTo>
                    <a:pt x="22" y="254"/>
                    <a:pt x="22" y="254"/>
                    <a:pt x="22" y="254"/>
                  </a:cubicBezTo>
                  <a:cubicBezTo>
                    <a:pt x="23" y="263"/>
                    <a:pt x="23" y="263"/>
                    <a:pt x="23" y="263"/>
                  </a:cubicBezTo>
                  <a:cubicBezTo>
                    <a:pt x="23" y="263"/>
                    <a:pt x="25" y="269"/>
                    <a:pt x="27" y="271"/>
                  </a:cubicBezTo>
                  <a:cubicBezTo>
                    <a:pt x="28" y="272"/>
                    <a:pt x="28" y="273"/>
                    <a:pt x="29" y="273"/>
                  </a:cubicBezTo>
                  <a:cubicBezTo>
                    <a:pt x="31" y="274"/>
                    <a:pt x="32" y="275"/>
                    <a:pt x="32" y="275"/>
                  </a:cubicBezTo>
                  <a:cubicBezTo>
                    <a:pt x="34" y="260"/>
                    <a:pt x="34" y="260"/>
                    <a:pt x="34" y="260"/>
                  </a:cubicBezTo>
                  <a:cubicBezTo>
                    <a:pt x="42" y="200"/>
                    <a:pt x="42" y="200"/>
                    <a:pt x="42" y="200"/>
                  </a:cubicBezTo>
                  <a:cubicBezTo>
                    <a:pt x="46" y="199"/>
                    <a:pt x="46" y="199"/>
                    <a:pt x="46" y="199"/>
                  </a:cubicBezTo>
                  <a:cubicBezTo>
                    <a:pt x="48" y="185"/>
                    <a:pt x="48" y="185"/>
                    <a:pt x="48" y="185"/>
                  </a:cubicBezTo>
                  <a:cubicBezTo>
                    <a:pt x="51" y="165"/>
                    <a:pt x="51" y="165"/>
                    <a:pt x="51" y="165"/>
                  </a:cubicBezTo>
                  <a:cubicBezTo>
                    <a:pt x="51" y="163"/>
                    <a:pt x="51" y="163"/>
                    <a:pt x="51" y="163"/>
                  </a:cubicBezTo>
                  <a:cubicBezTo>
                    <a:pt x="55" y="160"/>
                    <a:pt x="55" y="159"/>
                    <a:pt x="56" y="155"/>
                  </a:cubicBezTo>
                  <a:cubicBezTo>
                    <a:pt x="56" y="154"/>
                    <a:pt x="56" y="154"/>
                    <a:pt x="56" y="154"/>
                  </a:cubicBezTo>
                  <a:cubicBezTo>
                    <a:pt x="56" y="154"/>
                    <a:pt x="57" y="147"/>
                    <a:pt x="58" y="135"/>
                  </a:cubicBezTo>
                  <a:cubicBezTo>
                    <a:pt x="58" y="131"/>
                    <a:pt x="58" y="125"/>
                    <a:pt x="59" y="120"/>
                  </a:cubicBezTo>
                  <a:cubicBezTo>
                    <a:pt x="62" y="54"/>
                    <a:pt x="62" y="54"/>
                    <a:pt x="62" y="54"/>
                  </a:cubicBezTo>
                  <a:cubicBezTo>
                    <a:pt x="62" y="53"/>
                    <a:pt x="62" y="53"/>
                    <a:pt x="62" y="53"/>
                  </a:cubicBezTo>
                  <a:cubicBezTo>
                    <a:pt x="63" y="52"/>
                    <a:pt x="64" y="50"/>
                    <a:pt x="64" y="49"/>
                  </a:cubicBezTo>
                  <a:cubicBezTo>
                    <a:pt x="66" y="46"/>
                    <a:pt x="65" y="110"/>
                    <a:pt x="64" y="133"/>
                  </a:cubicBezTo>
                  <a:cubicBezTo>
                    <a:pt x="64" y="135"/>
                    <a:pt x="64" y="138"/>
                    <a:pt x="64" y="139"/>
                  </a:cubicBezTo>
                  <a:cubicBezTo>
                    <a:pt x="67" y="141"/>
                    <a:pt x="72" y="139"/>
                    <a:pt x="77" y="136"/>
                  </a:cubicBezTo>
                  <a:cubicBezTo>
                    <a:pt x="78" y="134"/>
                    <a:pt x="78" y="132"/>
                    <a:pt x="78" y="130"/>
                  </a:cubicBezTo>
                  <a:cubicBezTo>
                    <a:pt x="81" y="104"/>
                    <a:pt x="85" y="41"/>
                    <a:pt x="80" y="28"/>
                  </a:cubicBezTo>
                  <a:cubicBezTo>
                    <a:pt x="79" y="26"/>
                    <a:pt x="75" y="19"/>
                    <a:pt x="69" y="13"/>
                  </a:cubicBezTo>
                  <a:cubicBezTo>
                    <a:pt x="61" y="6"/>
                    <a:pt x="51" y="0"/>
                    <a:pt x="41" y="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7" name="Freeform 118"/>
            <p:cNvSpPr/>
            <p:nvPr>
              <p:custDataLst>
                <p:tags r:id="rId16"/>
              </p:custDataLst>
            </p:nvPr>
          </p:nvSpPr>
          <p:spPr bwMode="auto">
            <a:xfrm>
              <a:off x="3678240" y="677860"/>
              <a:ext cx="28575" cy="36513"/>
            </a:xfrm>
            <a:custGeom>
              <a:avLst/>
              <a:gdLst>
                <a:gd name="T0" fmla="*/ 4 w 16"/>
                <a:gd name="T1" fmla="*/ 12 h 21"/>
                <a:gd name="T2" fmla="*/ 5 w 16"/>
                <a:gd name="T3" fmla="*/ 13 h 21"/>
                <a:gd name="T4" fmla="*/ 10 w 16"/>
                <a:gd name="T5" fmla="*/ 18 h 21"/>
                <a:gd name="T6" fmla="*/ 16 w 16"/>
                <a:gd name="T7" fmla="*/ 0 h 21"/>
                <a:gd name="T8" fmla="*/ 4 w 16"/>
                <a:gd name="T9" fmla="*/ 3 h 21"/>
                <a:gd name="T10" fmla="*/ 1 w 16"/>
                <a:gd name="T11" fmla="*/ 16 h 21"/>
                <a:gd name="T12" fmla="*/ 4 w 16"/>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6" h="21">
                  <a:moveTo>
                    <a:pt x="4" y="12"/>
                  </a:moveTo>
                  <a:cubicBezTo>
                    <a:pt x="4" y="9"/>
                    <a:pt x="5" y="9"/>
                    <a:pt x="5" y="13"/>
                  </a:cubicBezTo>
                  <a:cubicBezTo>
                    <a:pt x="5" y="16"/>
                    <a:pt x="6" y="19"/>
                    <a:pt x="10" y="18"/>
                  </a:cubicBezTo>
                  <a:cubicBezTo>
                    <a:pt x="15" y="18"/>
                    <a:pt x="16" y="0"/>
                    <a:pt x="16" y="0"/>
                  </a:cubicBezTo>
                  <a:cubicBezTo>
                    <a:pt x="4" y="3"/>
                    <a:pt x="4" y="3"/>
                    <a:pt x="4" y="3"/>
                  </a:cubicBezTo>
                  <a:cubicBezTo>
                    <a:pt x="2" y="3"/>
                    <a:pt x="1" y="11"/>
                    <a:pt x="1" y="16"/>
                  </a:cubicBezTo>
                  <a:cubicBezTo>
                    <a:pt x="0" y="21"/>
                    <a:pt x="4" y="14"/>
                    <a:pt x="4" y="1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8" name="Freeform 119"/>
            <p:cNvSpPr/>
            <p:nvPr>
              <p:custDataLst>
                <p:tags r:id="rId17"/>
              </p:custDataLst>
            </p:nvPr>
          </p:nvSpPr>
          <p:spPr bwMode="auto">
            <a:xfrm>
              <a:off x="3521078" y="271461"/>
              <a:ext cx="176213" cy="171449"/>
            </a:xfrm>
            <a:custGeom>
              <a:avLst/>
              <a:gdLst>
                <a:gd name="T0" fmla="*/ 19 w 101"/>
                <a:gd name="T1" fmla="*/ 91 h 98"/>
                <a:gd name="T2" fmla="*/ 29 w 101"/>
                <a:gd name="T3" fmla="*/ 87 h 98"/>
                <a:gd name="T4" fmla="*/ 26 w 101"/>
                <a:gd name="T5" fmla="*/ 61 h 98"/>
                <a:gd name="T6" fmla="*/ 42 w 101"/>
                <a:gd name="T7" fmla="*/ 87 h 98"/>
                <a:gd name="T8" fmla="*/ 50 w 101"/>
                <a:gd name="T9" fmla="*/ 90 h 98"/>
                <a:gd name="T10" fmla="*/ 60 w 101"/>
                <a:gd name="T11" fmla="*/ 87 h 98"/>
                <a:gd name="T12" fmla="*/ 74 w 101"/>
                <a:gd name="T13" fmla="*/ 57 h 98"/>
                <a:gd name="T14" fmla="*/ 72 w 101"/>
                <a:gd name="T15" fmla="*/ 87 h 98"/>
                <a:gd name="T16" fmla="*/ 82 w 101"/>
                <a:gd name="T17" fmla="*/ 91 h 98"/>
                <a:gd name="T18" fmla="*/ 101 w 101"/>
                <a:gd name="T19" fmla="*/ 85 h 98"/>
                <a:gd name="T20" fmla="*/ 89 w 101"/>
                <a:gd name="T21" fmla="*/ 63 h 98"/>
                <a:gd name="T22" fmla="*/ 83 w 101"/>
                <a:gd name="T23" fmla="*/ 22 h 98"/>
                <a:gd name="T24" fmla="*/ 50 w 101"/>
                <a:gd name="T25" fmla="*/ 4 h 98"/>
                <a:gd name="T26" fmla="*/ 49 w 101"/>
                <a:gd name="T27" fmla="*/ 4 h 98"/>
                <a:gd name="T28" fmla="*/ 56 w 101"/>
                <a:gd name="T29" fmla="*/ 1 h 98"/>
                <a:gd name="T30" fmla="*/ 30 w 101"/>
                <a:gd name="T31" fmla="*/ 8 h 98"/>
                <a:gd name="T32" fmla="*/ 23 w 101"/>
                <a:gd name="T33" fmla="*/ 14 h 98"/>
                <a:gd name="T34" fmla="*/ 21 w 101"/>
                <a:gd name="T35" fmla="*/ 15 h 98"/>
                <a:gd name="T36" fmla="*/ 22 w 101"/>
                <a:gd name="T37" fmla="*/ 15 h 98"/>
                <a:gd name="T38" fmla="*/ 18 w 101"/>
                <a:gd name="T39" fmla="*/ 22 h 98"/>
                <a:gd name="T40" fmla="*/ 12 w 101"/>
                <a:gd name="T41" fmla="*/ 63 h 98"/>
                <a:gd name="T42" fmla="*/ 0 w 101"/>
                <a:gd name="T43" fmla="*/ 85 h 98"/>
                <a:gd name="T44" fmla="*/ 19 w 101"/>
                <a:gd name="T45" fmla="*/ 91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1" h="98">
                  <a:moveTo>
                    <a:pt x="19" y="91"/>
                  </a:moveTo>
                  <a:cubicBezTo>
                    <a:pt x="27" y="88"/>
                    <a:pt x="29" y="87"/>
                    <a:pt x="29" y="87"/>
                  </a:cubicBezTo>
                  <a:cubicBezTo>
                    <a:pt x="29" y="87"/>
                    <a:pt x="27" y="75"/>
                    <a:pt x="26" y="61"/>
                  </a:cubicBezTo>
                  <a:cubicBezTo>
                    <a:pt x="29" y="72"/>
                    <a:pt x="35" y="83"/>
                    <a:pt x="42" y="87"/>
                  </a:cubicBezTo>
                  <a:cubicBezTo>
                    <a:pt x="44" y="89"/>
                    <a:pt x="47" y="90"/>
                    <a:pt x="50" y="90"/>
                  </a:cubicBezTo>
                  <a:cubicBezTo>
                    <a:pt x="53" y="91"/>
                    <a:pt x="57" y="89"/>
                    <a:pt x="60" y="87"/>
                  </a:cubicBezTo>
                  <a:cubicBezTo>
                    <a:pt x="67" y="82"/>
                    <a:pt x="72" y="70"/>
                    <a:pt x="74" y="57"/>
                  </a:cubicBezTo>
                  <a:cubicBezTo>
                    <a:pt x="75" y="73"/>
                    <a:pt x="72" y="87"/>
                    <a:pt x="72" y="87"/>
                  </a:cubicBezTo>
                  <a:cubicBezTo>
                    <a:pt x="72" y="87"/>
                    <a:pt x="74" y="88"/>
                    <a:pt x="82" y="91"/>
                  </a:cubicBezTo>
                  <a:cubicBezTo>
                    <a:pt x="98" y="98"/>
                    <a:pt x="101" y="85"/>
                    <a:pt x="101" y="85"/>
                  </a:cubicBezTo>
                  <a:cubicBezTo>
                    <a:pt x="101" y="85"/>
                    <a:pt x="85" y="88"/>
                    <a:pt x="89" y="63"/>
                  </a:cubicBezTo>
                  <a:cubicBezTo>
                    <a:pt x="91" y="52"/>
                    <a:pt x="92" y="40"/>
                    <a:pt x="83" y="22"/>
                  </a:cubicBezTo>
                  <a:cubicBezTo>
                    <a:pt x="76" y="5"/>
                    <a:pt x="60" y="3"/>
                    <a:pt x="50" y="4"/>
                  </a:cubicBezTo>
                  <a:cubicBezTo>
                    <a:pt x="50" y="4"/>
                    <a:pt x="50" y="4"/>
                    <a:pt x="49" y="4"/>
                  </a:cubicBezTo>
                  <a:cubicBezTo>
                    <a:pt x="52" y="3"/>
                    <a:pt x="54" y="1"/>
                    <a:pt x="56" y="1"/>
                  </a:cubicBezTo>
                  <a:cubicBezTo>
                    <a:pt x="56" y="1"/>
                    <a:pt x="42" y="0"/>
                    <a:pt x="30" y="8"/>
                  </a:cubicBezTo>
                  <a:cubicBezTo>
                    <a:pt x="28" y="9"/>
                    <a:pt x="25" y="11"/>
                    <a:pt x="23" y="14"/>
                  </a:cubicBezTo>
                  <a:cubicBezTo>
                    <a:pt x="23" y="14"/>
                    <a:pt x="22" y="15"/>
                    <a:pt x="21" y="15"/>
                  </a:cubicBezTo>
                  <a:cubicBezTo>
                    <a:pt x="21" y="15"/>
                    <a:pt x="22" y="15"/>
                    <a:pt x="22" y="15"/>
                  </a:cubicBezTo>
                  <a:cubicBezTo>
                    <a:pt x="21" y="17"/>
                    <a:pt x="19" y="19"/>
                    <a:pt x="18" y="22"/>
                  </a:cubicBezTo>
                  <a:cubicBezTo>
                    <a:pt x="10" y="40"/>
                    <a:pt x="10" y="52"/>
                    <a:pt x="12" y="63"/>
                  </a:cubicBezTo>
                  <a:cubicBezTo>
                    <a:pt x="17" y="88"/>
                    <a:pt x="0" y="85"/>
                    <a:pt x="0" y="85"/>
                  </a:cubicBezTo>
                  <a:cubicBezTo>
                    <a:pt x="0" y="85"/>
                    <a:pt x="4" y="98"/>
                    <a:pt x="19" y="9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29" name="Freeform 120"/>
            <p:cNvSpPr/>
            <p:nvPr>
              <p:custDataLst>
                <p:tags r:id="rId18"/>
              </p:custDataLst>
            </p:nvPr>
          </p:nvSpPr>
          <p:spPr bwMode="auto">
            <a:xfrm>
              <a:off x="3609978" y="892172"/>
              <a:ext cx="30163" cy="50800"/>
            </a:xfrm>
            <a:custGeom>
              <a:avLst/>
              <a:gdLst>
                <a:gd name="T0" fmla="*/ 6 w 17"/>
                <a:gd name="T1" fmla="*/ 18 h 29"/>
                <a:gd name="T2" fmla="*/ 9 w 17"/>
                <a:gd name="T3" fmla="*/ 26 h 29"/>
                <a:gd name="T4" fmla="*/ 16 w 17"/>
                <a:gd name="T5" fmla="*/ 25 h 29"/>
                <a:gd name="T6" fmla="*/ 12 w 17"/>
                <a:gd name="T7" fmla="*/ 14 h 29"/>
                <a:gd name="T8" fmla="*/ 7 w 17"/>
                <a:gd name="T9" fmla="*/ 11 h 29"/>
                <a:gd name="T10" fmla="*/ 1 w 17"/>
                <a:gd name="T11" fmla="*/ 0 h 29"/>
                <a:gd name="T12" fmla="*/ 3 w 17"/>
                <a:gd name="T13" fmla="*/ 17 h 29"/>
                <a:gd name="T14" fmla="*/ 4 w 17"/>
                <a:gd name="T15" fmla="*/ 22 h 29"/>
                <a:gd name="T16" fmla="*/ 6 w 17"/>
                <a:gd name="T17" fmla="*/ 16 h 29"/>
                <a:gd name="T18" fmla="*/ 6 w 17"/>
                <a:gd name="T19" fmla="*/ 1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9">
                  <a:moveTo>
                    <a:pt x="6" y="18"/>
                  </a:moveTo>
                  <a:cubicBezTo>
                    <a:pt x="6" y="21"/>
                    <a:pt x="8" y="25"/>
                    <a:pt x="9" y="26"/>
                  </a:cubicBezTo>
                  <a:cubicBezTo>
                    <a:pt x="10" y="27"/>
                    <a:pt x="17" y="29"/>
                    <a:pt x="16" y="25"/>
                  </a:cubicBezTo>
                  <a:cubicBezTo>
                    <a:pt x="15" y="20"/>
                    <a:pt x="12" y="14"/>
                    <a:pt x="12" y="14"/>
                  </a:cubicBezTo>
                  <a:cubicBezTo>
                    <a:pt x="12" y="14"/>
                    <a:pt x="10" y="14"/>
                    <a:pt x="7" y="11"/>
                  </a:cubicBezTo>
                  <a:cubicBezTo>
                    <a:pt x="5" y="9"/>
                    <a:pt x="3" y="5"/>
                    <a:pt x="1" y="0"/>
                  </a:cubicBezTo>
                  <a:cubicBezTo>
                    <a:pt x="1" y="0"/>
                    <a:pt x="0" y="8"/>
                    <a:pt x="3" y="17"/>
                  </a:cubicBezTo>
                  <a:cubicBezTo>
                    <a:pt x="5" y="27"/>
                    <a:pt x="4" y="22"/>
                    <a:pt x="4" y="22"/>
                  </a:cubicBezTo>
                  <a:cubicBezTo>
                    <a:pt x="6" y="16"/>
                    <a:pt x="6" y="16"/>
                    <a:pt x="6" y="16"/>
                  </a:cubicBezTo>
                  <a:cubicBezTo>
                    <a:pt x="6" y="16"/>
                    <a:pt x="6" y="17"/>
                    <a:pt x="6" y="18"/>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0" name="Freeform 121"/>
            <p:cNvSpPr/>
            <p:nvPr>
              <p:custDataLst>
                <p:tags r:id="rId19"/>
              </p:custDataLst>
            </p:nvPr>
          </p:nvSpPr>
          <p:spPr bwMode="auto">
            <a:xfrm>
              <a:off x="3573465" y="892172"/>
              <a:ext cx="30163" cy="50800"/>
            </a:xfrm>
            <a:custGeom>
              <a:avLst/>
              <a:gdLst>
                <a:gd name="T0" fmla="*/ 15 w 17"/>
                <a:gd name="T1" fmla="*/ 17 h 29"/>
                <a:gd name="T2" fmla="*/ 16 w 17"/>
                <a:gd name="T3" fmla="*/ 0 h 29"/>
                <a:gd name="T4" fmla="*/ 5 w 17"/>
                <a:gd name="T5" fmla="*/ 14 h 29"/>
                <a:gd name="T6" fmla="*/ 1 w 17"/>
                <a:gd name="T7" fmla="*/ 25 h 29"/>
                <a:gd name="T8" fmla="*/ 9 w 17"/>
                <a:gd name="T9" fmla="*/ 26 h 29"/>
                <a:gd name="T10" fmla="*/ 12 w 17"/>
                <a:gd name="T11" fmla="*/ 16 h 29"/>
                <a:gd name="T12" fmla="*/ 13 w 17"/>
                <a:gd name="T13" fmla="*/ 22 h 29"/>
                <a:gd name="T14" fmla="*/ 15 w 17"/>
                <a:gd name="T15" fmla="*/ 17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9">
                  <a:moveTo>
                    <a:pt x="15" y="17"/>
                  </a:moveTo>
                  <a:cubicBezTo>
                    <a:pt x="17" y="8"/>
                    <a:pt x="16" y="0"/>
                    <a:pt x="16" y="0"/>
                  </a:cubicBezTo>
                  <a:cubicBezTo>
                    <a:pt x="12" y="12"/>
                    <a:pt x="5" y="14"/>
                    <a:pt x="5" y="14"/>
                  </a:cubicBezTo>
                  <a:cubicBezTo>
                    <a:pt x="5" y="14"/>
                    <a:pt x="3" y="20"/>
                    <a:pt x="1" y="25"/>
                  </a:cubicBezTo>
                  <a:cubicBezTo>
                    <a:pt x="0" y="29"/>
                    <a:pt x="7" y="27"/>
                    <a:pt x="9" y="26"/>
                  </a:cubicBezTo>
                  <a:cubicBezTo>
                    <a:pt x="10" y="25"/>
                    <a:pt x="12" y="16"/>
                    <a:pt x="12" y="16"/>
                  </a:cubicBezTo>
                  <a:cubicBezTo>
                    <a:pt x="13" y="22"/>
                    <a:pt x="13" y="22"/>
                    <a:pt x="13" y="22"/>
                  </a:cubicBezTo>
                  <a:cubicBezTo>
                    <a:pt x="13" y="22"/>
                    <a:pt x="12" y="27"/>
                    <a:pt x="15" y="1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1" name="Freeform 122"/>
            <p:cNvSpPr/>
            <p:nvPr>
              <p:custDataLst>
                <p:tags r:id="rId20"/>
              </p:custDataLst>
            </p:nvPr>
          </p:nvSpPr>
          <p:spPr bwMode="auto">
            <a:xfrm>
              <a:off x="3513140" y="798510"/>
              <a:ext cx="42863" cy="38100"/>
            </a:xfrm>
            <a:custGeom>
              <a:avLst/>
              <a:gdLst>
                <a:gd name="T0" fmla="*/ 3 w 25"/>
                <a:gd name="T1" fmla="*/ 20 h 22"/>
                <a:gd name="T2" fmla="*/ 5 w 25"/>
                <a:gd name="T3" fmla="*/ 15 h 22"/>
                <a:gd name="T4" fmla="*/ 5 w 25"/>
                <a:gd name="T5" fmla="*/ 14 h 22"/>
                <a:gd name="T6" fmla="*/ 8 w 25"/>
                <a:gd name="T7" fmla="*/ 14 h 22"/>
                <a:gd name="T8" fmla="*/ 8 w 25"/>
                <a:gd name="T9" fmla="*/ 15 h 22"/>
                <a:gd name="T10" fmla="*/ 15 w 25"/>
                <a:gd name="T11" fmla="*/ 22 h 22"/>
                <a:gd name="T12" fmla="*/ 23 w 25"/>
                <a:gd name="T13" fmla="*/ 13 h 22"/>
                <a:gd name="T14" fmla="*/ 23 w 25"/>
                <a:gd name="T15" fmla="*/ 11 h 22"/>
                <a:gd name="T16" fmla="*/ 25 w 25"/>
                <a:gd name="T17" fmla="*/ 0 h 22"/>
                <a:gd name="T18" fmla="*/ 6 w 25"/>
                <a:gd name="T19" fmla="*/ 4 h 22"/>
                <a:gd name="T20" fmla="*/ 0 w 25"/>
                <a:gd name="T21" fmla="*/ 19 h 22"/>
                <a:gd name="T22" fmla="*/ 3 w 25"/>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2">
                  <a:moveTo>
                    <a:pt x="3" y="20"/>
                  </a:moveTo>
                  <a:cubicBezTo>
                    <a:pt x="4" y="18"/>
                    <a:pt x="5" y="16"/>
                    <a:pt x="5" y="15"/>
                  </a:cubicBezTo>
                  <a:cubicBezTo>
                    <a:pt x="5" y="14"/>
                    <a:pt x="5" y="14"/>
                    <a:pt x="5" y="14"/>
                  </a:cubicBezTo>
                  <a:cubicBezTo>
                    <a:pt x="5" y="12"/>
                    <a:pt x="7" y="11"/>
                    <a:pt x="8" y="14"/>
                  </a:cubicBezTo>
                  <a:cubicBezTo>
                    <a:pt x="8" y="15"/>
                    <a:pt x="8" y="15"/>
                    <a:pt x="8" y="15"/>
                  </a:cubicBezTo>
                  <a:cubicBezTo>
                    <a:pt x="8" y="20"/>
                    <a:pt x="10" y="22"/>
                    <a:pt x="15" y="22"/>
                  </a:cubicBezTo>
                  <a:cubicBezTo>
                    <a:pt x="19" y="21"/>
                    <a:pt x="21" y="17"/>
                    <a:pt x="23" y="13"/>
                  </a:cubicBezTo>
                  <a:cubicBezTo>
                    <a:pt x="23" y="12"/>
                    <a:pt x="23" y="11"/>
                    <a:pt x="23" y="11"/>
                  </a:cubicBezTo>
                  <a:cubicBezTo>
                    <a:pt x="25" y="5"/>
                    <a:pt x="25" y="0"/>
                    <a:pt x="25" y="0"/>
                  </a:cubicBezTo>
                  <a:cubicBezTo>
                    <a:pt x="6" y="4"/>
                    <a:pt x="6" y="4"/>
                    <a:pt x="6" y="4"/>
                  </a:cubicBezTo>
                  <a:cubicBezTo>
                    <a:pt x="2" y="4"/>
                    <a:pt x="1" y="13"/>
                    <a:pt x="0" y="19"/>
                  </a:cubicBezTo>
                  <a:cubicBezTo>
                    <a:pt x="0" y="22"/>
                    <a:pt x="1" y="21"/>
                    <a:pt x="3" y="2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2" name="Freeform 123"/>
            <p:cNvSpPr/>
            <p:nvPr>
              <p:custDataLst>
                <p:tags r:id="rId21"/>
              </p:custDataLst>
            </p:nvPr>
          </p:nvSpPr>
          <p:spPr bwMode="auto">
            <a:xfrm>
              <a:off x="3232153" y="798510"/>
              <a:ext cx="42863" cy="41275"/>
            </a:xfrm>
            <a:custGeom>
              <a:avLst/>
              <a:gdLst>
                <a:gd name="T0" fmla="*/ 17 w 25"/>
                <a:gd name="T1" fmla="*/ 16 h 24"/>
                <a:gd name="T2" fmla="*/ 17 w 25"/>
                <a:gd name="T3" fmla="*/ 14 h 24"/>
                <a:gd name="T4" fmla="*/ 20 w 25"/>
                <a:gd name="T5" fmla="*/ 15 h 24"/>
                <a:gd name="T6" fmla="*/ 20 w 25"/>
                <a:gd name="T7" fmla="*/ 15 h 24"/>
                <a:gd name="T8" fmla="*/ 20 w 25"/>
                <a:gd name="T9" fmla="*/ 17 h 24"/>
                <a:gd name="T10" fmla="*/ 25 w 25"/>
                <a:gd name="T11" fmla="*/ 19 h 24"/>
                <a:gd name="T12" fmla="*/ 19 w 25"/>
                <a:gd name="T13" fmla="*/ 4 h 24"/>
                <a:gd name="T14" fmla="*/ 0 w 25"/>
                <a:gd name="T15" fmla="*/ 0 h 24"/>
                <a:gd name="T16" fmla="*/ 2 w 25"/>
                <a:gd name="T17" fmla="*/ 11 h 24"/>
                <a:gd name="T18" fmla="*/ 2 w 25"/>
                <a:gd name="T19" fmla="*/ 13 h 24"/>
                <a:gd name="T20" fmla="*/ 10 w 25"/>
                <a:gd name="T21" fmla="*/ 22 h 24"/>
                <a:gd name="T22" fmla="*/ 17 w 25"/>
                <a:gd name="T23"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4">
                  <a:moveTo>
                    <a:pt x="17" y="16"/>
                  </a:moveTo>
                  <a:cubicBezTo>
                    <a:pt x="17" y="15"/>
                    <a:pt x="17" y="15"/>
                    <a:pt x="17" y="14"/>
                  </a:cubicBezTo>
                  <a:cubicBezTo>
                    <a:pt x="18" y="12"/>
                    <a:pt x="20" y="12"/>
                    <a:pt x="20" y="15"/>
                  </a:cubicBezTo>
                  <a:cubicBezTo>
                    <a:pt x="20" y="15"/>
                    <a:pt x="20" y="15"/>
                    <a:pt x="20" y="15"/>
                  </a:cubicBezTo>
                  <a:cubicBezTo>
                    <a:pt x="20" y="16"/>
                    <a:pt x="20" y="16"/>
                    <a:pt x="20" y="17"/>
                  </a:cubicBezTo>
                  <a:cubicBezTo>
                    <a:pt x="22" y="20"/>
                    <a:pt x="25" y="24"/>
                    <a:pt x="25" y="19"/>
                  </a:cubicBezTo>
                  <a:cubicBezTo>
                    <a:pt x="24" y="13"/>
                    <a:pt x="23" y="4"/>
                    <a:pt x="19" y="4"/>
                  </a:cubicBezTo>
                  <a:cubicBezTo>
                    <a:pt x="0" y="0"/>
                    <a:pt x="0" y="0"/>
                    <a:pt x="0" y="0"/>
                  </a:cubicBezTo>
                  <a:cubicBezTo>
                    <a:pt x="0" y="0"/>
                    <a:pt x="0" y="6"/>
                    <a:pt x="2" y="11"/>
                  </a:cubicBezTo>
                  <a:cubicBezTo>
                    <a:pt x="2" y="12"/>
                    <a:pt x="2" y="12"/>
                    <a:pt x="2" y="13"/>
                  </a:cubicBezTo>
                  <a:cubicBezTo>
                    <a:pt x="4" y="17"/>
                    <a:pt x="6" y="22"/>
                    <a:pt x="10" y="22"/>
                  </a:cubicBezTo>
                  <a:cubicBezTo>
                    <a:pt x="15" y="23"/>
                    <a:pt x="17" y="20"/>
                    <a:pt x="17" y="16"/>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3" name="Freeform 124"/>
            <p:cNvSpPr/>
            <p:nvPr>
              <p:custDataLst>
                <p:tags r:id="rId22"/>
              </p:custDataLst>
            </p:nvPr>
          </p:nvSpPr>
          <p:spPr bwMode="auto">
            <a:xfrm>
              <a:off x="3206753" y="473074"/>
              <a:ext cx="376238" cy="585786"/>
            </a:xfrm>
            <a:custGeom>
              <a:avLst/>
              <a:gdLst>
                <a:gd name="T0" fmla="*/ 37 w 215"/>
                <a:gd name="T1" fmla="*/ 184 h 336"/>
                <a:gd name="T2" fmla="*/ 33 w 215"/>
                <a:gd name="T3" fmla="*/ 62 h 336"/>
                <a:gd name="T4" fmla="*/ 36 w 215"/>
                <a:gd name="T5" fmla="*/ 65 h 336"/>
                <a:gd name="T6" fmla="*/ 36 w 215"/>
                <a:gd name="T7" fmla="*/ 65 h 336"/>
                <a:gd name="T8" fmla="*/ 40 w 215"/>
                <a:gd name="T9" fmla="*/ 125 h 336"/>
                <a:gd name="T10" fmla="*/ 46 w 215"/>
                <a:gd name="T11" fmla="*/ 188 h 336"/>
                <a:gd name="T12" fmla="*/ 46 w 215"/>
                <a:gd name="T13" fmla="*/ 189 h 336"/>
                <a:gd name="T14" fmla="*/ 53 w 215"/>
                <a:gd name="T15" fmla="*/ 201 h 336"/>
                <a:gd name="T16" fmla="*/ 63 w 215"/>
                <a:gd name="T17" fmla="*/ 336 h 336"/>
                <a:gd name="T18" fmla="*/ 91 w 215"/>
                <a:gd name="T19" fmla="*/ 336 h 336"/>
                <a:gd name="T20" fmla="*/ 103 w 215"/>
                <a:gd name="T21" fmla="*/ 231 h 336"/>
                <a:gd name="T22" fmla="*/ 105 w 215"/>
                <a:gd name="T23" fmla="*/ 231 h 336"/>
                <a:gd name="T24" fmla="*/ 109 w 215"/>
                <a:gd name="T25" fmla="*/ 230 h 336"/>
                <a:gd name="T26" fmla="*/ 122 w 215"/>
                <a:gd name="T27" fmla="*/ 336 h 336"/>
                <a:gd name="T28" fmla="*/ 149 w 215"/>
                <a:gd name="T29" fmla="*/ 336 h 336"/>
                <a:gd name="T30" fmla="*/ 159 w 215"/>
                <a:gd name="T31" fmla="*/ 203 h 336"/>
                <a:gd name="T32" fmla="*/ 166 w 215"/>
                <a:gd name="T33" fmla="*/ 189 h 336"/>
                <a:gd name="T34" fmla="*/ 166 w 215"/>
                <a:gd name="T35" fmla="*/ 188 h 336"/>
                <a:gd name="T36" fmla="*/ 170 w 215"/>
                <a:gd name="T37" fmla="*/ 147 h 336"/>
                <a:gd name="T38" fmla="*/ 176 w 215"/>
                <a:gd name="T39" fmla="*/ 67 h 336"/>
                <a:gd name="T40" fmla="*/ 176 w 215"/>
                <a:gd name="T41" fmla="*/ 66 h 336"/>
                <a:gd name="T42" fmla="*/ 179 w 215"/>
                <a:gd name="T43" fmla="*/ 62 h 336"/>
                <a:gd name="T44" fmla="*/ 179 w 215"/>
                <a:gd name="T45" fmla="*/ 183 h 336"/>
                <a:gd name="T46" fmla="*/ 201 w 215"/>
                <a:gd name="T47" fmla="*/ 180 h 336"/>
                <a:gd name="T48" fmla="*/ 213 w 215"/>
                <a:gd name="T49" fmla="*/ 35 h 336"/>
                <a:gd name="T50" fmla="*/ 142 w 215"/>
                <a:gd name="T51" fmla="*/ 4 h 336"/>
                <a:gd name="T52" fmla="*/ 138 w 215"/>
                <a:gd name="T53" fmla="*/ 7 h 336"/>
                <a:gd name="T54" fmla="*/ 122 w 215"/>
                <a:gd name="T55" fmla="*/ 77 h 336"/>
                <a:gd name="T56" fmla="*/ 116 w 215"/>
                <a:gd name="T57" fmla="*/ 25 h 336"/>
                <a:gd name="T58" fmla="*/ 117 w 215"/>
                <a:gd name="T59" fmla="*/ 19 h 336"/>
                <a:gd name="T60" fmla="*/ 114 w 215"/>
                <a:gd name="T61" fmla="*/ 13 h 336"/>
                <a:gd name="T62" fmla="*/ 105 w 215"/>
                <a:gd name="T63" fmla="*/ 13 h 336"/>
                <a:gd name="T64" fmla="*/ 101 w 215"/>
                <a:gd name="T65" fmla="*/ 19 h 336"/>
                <a:gd name="T66" fmla="*/ 103 w 215"/>
                <a:gd name="T67" fmla="*/ 24 h 336"/>
                <a:gd name="T68" fmla="*/ 97 w 215"/>
                <a:gd name="T69" fmla="*/ 73 h 336"/>
                <a:gd name="T70" fmla="*/ 96 w 215"/>
                <a:gd name="T71" fmla="*/ 76 h 336"/>
                <a:gd name="T72" fmla="*/ 77 w 215"/>
                <a:gd name="T73" fmla="*/ 4 h 336"/>
                <a:gd name="T74" fmla="*/ 74 w 215"/>
                <a:gd name="T75" fmla="*/ 4 h 336"/>
                <a:gd name="T76" fmla="*/ 2 w 215"/>
                <a:gd name="T77" fmla="*/ 41 h 336"/>
                <a:gd name="T78" fmla="*/ 12 w 215"/>
                <a:gd name="T79" fmla="*/ 179 h 336"/>
                <a:gd name="T80" fmla="*/ 37 w 215"/>
                <a:gd name="T81" fmla="*/ 18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 h="336">
                  <a:moveTo>
                    <a:pt x="37" y="184"/>
                  </a:moveTo>
                  <a:cubicBezTo>
                    <a:pt x="36" y="167"/>
                    <a:pt x="30" y="59"/>
                    <a:pt x="33" y="62"/>
                  </a:cubicBezTo>
                  <a:cubicBezTo>
                    <a:pt x="34" y="63"/>
                    <a:pt x="35" y="64"/>
                    <a:pt x="36" y="65"/>
                  </a:cubicBezTo>
                  <a:cubicBezTo>
                    <a:pt x="36" y="65"/>
                    <a:pt x="36" y="65"/>
                    <a:pt x="36" y="65"/>
                  </a:cubicBezTo>
                  <a:cubicBezTo>
                    <a:pt x="40" y="125"/>
                    <a:pt x="40" y="125"/>
                    <a:pt x="40" y="125"/>
                  </a:cubicBezTo>
                  <a:cubicBezTo>
                    <a:pt x="43" y="161"/>
                    <a:pt x="46" y="188"/>
                    <a:pt x="46" y="188"/>
                  </a:cubicBezTo>
                  <a:cubicBezTo>
                    <a:pt x="46" y="189"/>
                    <a:pt x="46" y="189"/>
                    <a:pt x="46" y="189"/>
                  </a:cubicBezTo>
                  <a:cubicBezTo>
                    <a:pt x="47" y="193"/>
                    <a:pt x="50" y="198"/>
                    <a:pt x="53" y="201"/>
                  </a:cubicBezTo>
                  <a:cubicBezTo>
                    <a:pt x="63" y="336"/>
                    <a:pt x="63" y="336"/>
                    <a:pt x="63" y="336"/>
                  </a:cubicBezTo>
                  <a:cubicBezTo>
                    <a:pt x="91" y="336"/>
                    <a:pt x="91" y="336"/>
                    <a:pt x="91" y="336"/>
                  </a:cubicBezTo>
                  <a:cubicBezTo>
                    <a:pt x="103" y="231"/>
                    <a:pt x="103" y="231"/>
                    <a:pt x="103" y="231"/>
                  </a:cubicBezTo>
                  <a:cubicBezTo>
                    <a:pt x="104" y="231"/>
                    <a:pt x="105" y="231"/>
                    <a:pt x="105" y="231"/>
                  </a:cubicBezTo>
                  <a:cubicBezTo>
                    <a:pt x="107" y="231"/>
                    <a:pt x="108" y="231"/>
                    <a:pt x="109" y="230"/>
                  </a:cubicBezTo>
                  <a:cubicBezTo>
                    <a:pt x="122" y="336"/>
                    <a:pt x="122" y="336"/>
                    <a:pt x="122" y="336"/>
                  </a:cubicBezTo>
                  <a:cubicBezTo>
                    <a:pt x="149" y="336"/>
                    <a:pt x="149" y="336"/>
                    <a:pt x="149" y="336"/>
                  </a:cubicBezTo>
                  <a:cubicBezTo>
                    <a:pt x="159" y="203"/>
                    <a:pt x="159" y="203"/>
                    <a:pt x="159" y="203"/>
                  </a:cubicBezTo>
                  <a:cubicBezTo>
                    <a:pt x="162" y="199"/>
                    <a:pt x="165" y="194"/>
                    <a:pt x="166" y="189"/>
                  </a:cubicBezTo>
                  <a:cubicBezTo>
                    <a:pt x="166" y="188"/>
                    <a:pt x="166" y="188"/>
                    <a:pt x="166" y="188"/>
                  </a:cubicBezTo>
                  <a:cubicBezTo>
                    <a:pt x="166" y="188"/>
                    <a:pt x="168" y="171"/>
                    <a:pt x="170" y="147"/>
                  </a:cubicBezTo>
                  <a:cubicBezTo>
                    <a:pt x="176" y="67"/>
                    <a:pt x="176" y="67"/>
                    <a:pt x="176" y="67"/>
                  </a:cubicBezTo>
                  <a:cubicBezTo>
                    <a:pt x="176" y="67"/>
                    <a:pt x="176" y="66"/>
                    <a:pt x="176" y="66"/>
                  </a:cubicBezTo>
                  <a:cubicBezTo>
                    <a:pt x="177" y="64"/>
                    <a:pt x="178" y="63"/>
                    <a:pt x="179" y="62"/>
                  </a:cubicBezTo>
                  <a:cubicBezTo>
                    <a:pt x="183" y="57"/>
                    <a:pt x="181" y="167"/>
                    <a:pt x="179" y="183"/>
                  </a:cubicBezTo>
                  <a:cubicBezTo>
                    <a:pt x="183" y="185"/>
                    <a:pt x="191" y="183"/>
                    <a:pt x="201" y="180"/>
                  </a:cubicBezTo>
                  <a:cubicBezTo>
                    <a:pt x="205" y="156"/>
                    <a:pt x="215" y="45"/>
                    <a:pt x="213" y="35"/>
                  </a:cubicBezTo>
                  <a:cubicBezTo>
                    <a:pt x="212" y="28"/>
                    <a:pt x="173" y="0"/>
                    <a:pt x="142" y="4"/>
                  </a:cubicBezTo>
                  <a:cubicBezTo>
                    <a:pt x="142" y="4"/>
                    <a:pt x="140" y="5"/>
                    <a:pt x="138" y="7"/>
                  </a:cubicBezTo>
                  <a:cubicBezTo>
                    <a:pt x="122" y="77"/>
                    <a:pt x="122" y="77"/>
                    <a:pt x="122" y="77"/>
                  </a:cubicBezTo>
                  <a:cubicBezTo>
                    <a:pt x="116" y="25"/>
                    <a:pt x="116" y="25"/>
                    <a:pt x="116" y="25"/>
                  </a:cubicBezTo>
                  <a:cubicBezTo>
                    <a:pt x="117" y="19"/>
                    <a:pt x="117" y="19"/>
                    <a:pt x="117" y="19"/>
                  </a:cubicBezTo>
                  <a:cubicBezTo>
                    <a:pt x="114" y="13"/>
                    <a:pt x="114" y="13"/>
                    <a:pt x="114" y="13"/>
                  </a:cubicBezTo>
                  <a:cubicBezTo>
                    <a:pt x="105" y="13"/>
                    <a:pt x="105" y="13"/>
                    <a:pt x="105" y="13"/>
                  </a:cubicBezTo>
                  <a:cubicBezTo>
                    <a:pt x="101" y="19"/>
                    <a:pt x="101" y="19"/>
                    <a:pt x="101" y="19"/>
                  </a:cubicBezTo>
                  <a:cubicBezTo>
                    <a:pt x="103" y="24"/>
                    <a:pt x="103" y="24"/>
                    <a:pt x="103" y="24"/>
                  </a:cubicBezTo>
                  <a:cubicBezTo>
                    <a:pt x="97" y="73"/>
                    <a:pt x="97" y="73"/>
                    <a:pt x="97" y="73"/>
                  </a:cubicBezTo>
                  <a:cubicBezTo>
                    <a:pt x="96" y="76"/>
                    <a:pt x="96" y="76"/>
                    <a:pt x="96" y="76"/>
                  </a:cubicBezTo>
                  <a:cubicBezTo>
                    <a:pt x="77" y="4"/>
                    <a:pt x="77" y="4"/>
                    <a:pt x="77" y="4"/>
                  </a:cubicBezTo>
                  <a:cubicBezTo>
                    <a:pt x="76" y="4"/>
                    <a:pt x="75" y="4"/>
                    <a:pt x="74" y="4"/>
                  </a:cubicBezTo>
                  <a:cubicBezTo>
                    <a:pt x="43" y="9"/>
                    <a:pt x="3" y="20"/>
                    <a:pt x="2" y="41"/>
                  </a:cubicBezTo>
                  <a:cubicBezTo>
                    <a:pt x="0" y="52"/>
                    <a:pt x="7" y="155"/>
                    <a:pt x="12" y="179"/>
                  </a:cubicBezTo>
                  <a:cubicBezTo>
                    <a:pt x="21" y="185"/>
                    <a:pt x="33" y="184"/>
                    <a:pt x="37" y="18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4" name="Freeform 125"/>
            <p:cNvSpPr/>
            <p:nvPr>
              <p:custDataLst>
                <p:tags r:id="rId23"/>
              </p:custDataLst>
            </p:nvPr>
          </p:nvSpPr>
          <p:spPr bwMode="auto">
            <a:xfrm>
              <a:off x="3313115" y="246061"/>
              <a:ext cx="166688" cy="234949"/>
            </a:xfrm>
            <a:custGeom>
              <a:avLst/>
              <a:gdLst>
                <a:gd name="T0" fmla="*/ 4 w 95"/>
                <a:gd name="T1" fmla="*/ 64 h 135"/>
                <a:gd name="T2" fmla="*/ 0 w 95"/>
                <a:gd name="T3" fmla="*/ 79 h 135"/>
                <a:gd name="T4" fmla="*/ 4 w 95"/>
                <a:gd name="T5" fmla="*/ 94 h 135"/>
                <a:gd name="T6" fmla="*/ 6 w 95"/>
                <a:gd name="T7" fmla="*/ 90 h 135"/>
                <a:gd name="T8" fmla="*/ 48 w 95"/>
                <a:gd name="T9" fmla="*/ 135 h 135"/>
                <a:gd name="T10" fmla="*/ 88 w 95"/>
                <a:gd name="T11" fmla="*/ 89 h 135"/>
                <a:gd name="T12" fmla="*/ 91 w 95"/>
                <a:gd name="T13" fmla="*/ 93 h 135"/>
                <a:gd name="T14" fmla="*/ 95 w 95"/>
                <a:gd name="T15" fmla="*/ 78 h 135"/>
                <a:gd name="T16" fmla="*/ 91 w 95"/>
                <a:gd name="T17" fmla="*/ 63 h 135"/>
                <a:gd name="T18" fmla="*/ 90 w 95"/>
                <a:gd name="T19" fmla="*/ 64 h 135"/>
                <a:gd name="T20" fmla="*/ 89 w 95"/>
                <a:gd name="T21" fmla="*/ 51 h 135"/>
                <a:gd name="T22" fmla="*/ 55 w 95"/>
                <a:gd name="T23" fmla="*/ 42 h 135"/>
                <a:gd name="T24" fmla="*/ 60 w 95"/>
                <a:gd name="T25" fmla="*/ 44 h 135"/>
                <a:gd name="T26" fmla="*/ 93 w 95"/>
                <a:gd name="T27" fmla="*/ 33 h 135"/>
                <a:gd name="T28" fmla="*/ 16 w 95"/>
                <a:gd name="T29" fmla="*/ 25 h 135"/>
                <a:gd name="T30" fmla="*/ 1 w 95"/>
                <a:gd name="T31" fmla="*/ 35 h 135"/>
                <a:gd name="T32" fmla="*/ 12 w 95"/>
                <a:gd name="T33" fmla="*/ 35 h 135"/>
                <a:gd name="T34" fmla="*/ 5 w 95"/>
                <a:gd name="T35" fmla="*/ 56 h 135"/>
                <a:gd name="T36" fmla="*/ 4 w 95"/>
                <a:gd name="T37" fmla="*/ 64 h 135"/>
                <a:gd name="T38" fmla="*/ 4 w 95"/>
                <a:gd name="T39" fmla="*/ 6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135">
                  <a:moveTo>
                    <a:pt x="4" y="64"/>
                  </a:moveTo>
                  <a:cubicBezTo>
                    <a:pt x="2" y="64"/>
                    <a:pt x="0" y="70"/>
                    <a:pt x="0" y="79"/>
                  </a:cubicBezTo>
                  <a:cubicBezTo>
                    <a:pt x="0" y="87"/>
                    <a:pt x="2" y="94"/>
                    <a:pt x="4" y="94"/>
                  </a:cubicBezTo>
                  <a:cubicBezTo>
                    <a:pt x="5" y="94"/>
                    <a:pt x="6" y="93"/>
                    <a:pt x="6" y="90"/>
                  </a:cubicBezTo>
                  <a:cubicBezTo>
                    <a:pt x="13" y="116"/>
                    <a:pt x="35" y="135"/>
                    <a:pt x="48" y="135"/>
                  </a:cubicBezTo>
                  <a:cubicBezTo>
                    <a:pt x="63" y="135"/>
                    <a:pt x="85" y="117"/>
                    <a:pt x="88" y="89"/>
                  </a:cubicBezTo>
                  <a:cubicBezTo>
                    <a:pt x="89" y="92"/>
                    <a:pt x="90" y="93"/>
                    <a:pt x="91" y="93"/>
                  </a:cubicBezTo>
                  <a:cubicBezTo>
                    <a:pt x="93" y="93"/>
                    <a:pt x="95" y="87"/>
                    <a:pt x="95" y="78"/>
                  </a:cubicBezTo>
                  <a:cubicBezTo>
                    <a:pt x="95" y="70"/>
                    <a:pt x="93" y="63"/>
                    <a:pt x="91" y="63"/>
                  </a:cubicBezTo>
                  <a:cubicBezTo>
                    <a:pt x="90" y="63"/>
                    <a:pt x="90" y="63"/>
                    <a:pt x="90" y="64"/>
                  </a:cubicBezTo>
                  <a:cubicBezTo>
                    <a:pt x="90" y="60"/>
                    <a:pt x="90" y="55"/>
                    <a:pt x="89" y="51"/>
                  </a:cubicBezTo>
                  <a:cubicBezTo>
                    <a:pt x="82" y="56"/>
                    <a:pt x="69" y="49"/>
                    <a:pt x="55" y="42"/>
                  </a:cubicBezTo>
                  <a:cubicBezTo>
                    <a:pt x="56" y="42"/>
                    <a:pt x="58" y="43"/>
                    <a:pt x="60" y="44"/>
                  </a:cubicBezTo>
                  <a:cubicBezTo>
                    <a:pt x="84" y="56"/>
                    <a:pt x="93" y="33"/>
                    <a:pt x="93" y="33"/>
                  </a:cubicBezTo>
                  <a:cubicBezTo>
                    <a:pt x="93" y="33"/>
                    <a:pt x="64" y="0"/>
                    <a:pt x="16" y="25"/>
                  </a:cubicBezTo>
                  <a:cubicBezTo>
                    <a:pt x="12" y="27"/>
                    <a:pt x="6" y="32"/>
                    <a:pt x="1" y="35"/>
                  </a:cubicBezTo>
                  <a:cubicBezTo>
                    <a:pt x="1" y="35"/>
                    <a:pt x="5" y="35"/>
                    <a:pt x="12" y="35"/>
                  </a:cubicBezTo>
                  <a:cubicBezTo>
                    <a:pt x="6" y="38"/>
                    <a:pt x="4" y="44"/>
                    <a:pt x="5" y="56"/>
                  </a:cubicBezTo>
                  <a:cubicBezTo>
                    <a:pt x="4" y="58"/>
                    <a:pt x="4" y="61"/>
                    <a:pt x="4" y="64"/>
                  </a:cubicBezTo>
                  <a:cubicBezTo>
                    <a:pt x="4" y="64"/>
                    <a:pt x="4" y="64"/>
                    <a:pt x="4" y="6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5" name="Freeform 126"/>
            <p:cNvSpPr/>
            <p:nvPr>
              <p:custDataLst>
                <p:tags r:id="rId24"/>
              </p:custDataLst>
            </p:nvPr>
          </p:nvSpPr>
          <p:spPr bwMode="auto">
            <a:xfrm>
              <a:off x="3279778" y="1066797"/>
              <a:ext cx="80963" cy="33338"/>
            </a:xfrm>
            <a:custGeom>
              <a:avLst/>
              <a:gdLst>
                <a:gd name="T0" fmla="*/ 22 w 47"/>
                <a:gd name="T1" fmla="*/ 0 h 19"/>
                <a:gd name="T2" fmla="*/ 19 w 47"/>
                <a:gd name="T3" fmla="*/ 2 h 19"/>
                <a:gd name="T4" fmla="*/ 14 w 47"/>
                <a:gd name="T5" fmla="*/ 18 h 19"/>
                <a:gd name="T6" fmla="*/ 37 w 47"/>
                <a:gd name="T7" fmla="*/ 10 h 19"/>
                <a:gd name="T8" fmla="*/ 40 w 47"/>
                <a:gd name="T9" fmla="*/ 10 h 19"/>
                <a:gd name="T10" fmla="*/ 46 w 47"/>
                <a:gd name="T11" fmla="*/ 10 h 19"/>
                <a:gd name="T12" fmla="*/ 47 w 47"/>
                <a:gd name="T13" fmla="*/ 3 h 19"/>
                <a:gd name="T14" fmla="*/ 46 w 47"/>
                <a:gd name="T15" fmla="*/ 1 h 19"/>
                <a:gd name="T16" fmla="*/ 47 w 47"/>
                <a:gd name="T17" fmla="*/ 0 h 19"/>
                <a:gd name="T18" fmla="*/ 22 w 47"/>
                <a:gd name="T19"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9">
                  <a:moveTo>
                    <a:pt x="22" y="0"/>
                  </a:moveTo>
                  <a:cubicBezTo>
                    <a:pt x="22" y="0"/>
                    <a:pt x="21" y="1"/>
                    <a:pt x="19" y="2"/>
                  </a:cubicBezTo>
                  <a:cubicBezTo>
                    <a:pt x="12" y="7"/>
                    <a:pt x="0" y="17"/>
                    <a:pt x="14" y="18"/>
                  </a:cubicBezTo>
                  <a:cubicBezTo>
                    <a:pt x="24" y="19"/>
                    <a:pt x="31" y="14"/>
                    <a:pt x="37" y="10"/>
                  </a:cubicBezTo>
                  <a:cubicBezTo>
                    <a:pt x="40" y="8"/>
                    <a:pt x="39" y="10"/>
                    <a:pt x="40" y="10"/>
                  </a:cubicBezTo>
                  <a:cubicBezTo>
                    <a:pt x="41" y="10"/>
                    <a:pt x="45" y="10"/>
                    <a:pt x="46" y="10"/>
                  </a:cubicBezTo>
                  <a:cubicBezTo>
                    <a:pt x="46" y="6"/>
                    <a:pt x="47" y="4"/>
                    <a:pt x="47" y="3"/>
                  </a:cubicBezTo>
                  <a:cubicBezTo>
                    <a:pt x="47" y="1"/>
                    <a:pt x="46" y="1"/>
                    <a:pt x="46" y="1"/>
                  </a:cubicBezTo>
                  <a:cubicBezTo>
                    <a:pt x="47" y="0"/>
                    <a:pt x="47" y="0"/>
                    <a:pt x="47" y="0"/>
                  </a:cubicBezTo>
                  <a:lnTo>
                    <a:pt x="22" y="0"/>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6" name="Freeform 127"/>
            <p:cNvSpPr/>
            <p:nvPr>
              <p:custDataLst>
                <p:tags r:id="rId25"/>
              </p:custDataLst>
            </p:nvPr>
          </p:nvSpPr>
          <p:spPr bwMode="auto">
            <a:xfrm>
              <a:off x="3425828" y="1066796"/>
              <a:ext cx="80963" cy="33338"/>
            </a:xfrm>
            <a:custGeom>
              <a:avLst/>
              <a:gdLst>
                <a:gd name="T0" fmla="*/ 1 w 47"/>
                <a:gd name="T1" fmla="*/ 10 h 19"/>
                <a:gd name="T2" fmla="*/ 6 w 47"/>
                <a:gd name="T3" fmla="*/ 10 h 19"/>
                <a:gd name="T4" fmla="*/ 9 w 47"/>
                <a:gd name="T5" fmla="*/ 10 h 19"/>
                <a:gd name="T6" fmla="*/ 33 w 47"/>
                <a:gd name="T7" fmla="*/ 18 h 19"/>
                <a:gd name="T8" fmla="*/ 27 w 47"/>
                <a:gd name="T9" fmla="*/ 2 h 19"/>
                <a:gd name="T10" fmla="*/ 24 w 47"/>
                <a:gd name="T11" fmla="*/ 0 h 19"/>
                <a:gd name="T12" fmla="*/ 0 w 47"/>
                <a:gd name="T13" fmla="*/ 0 h 19"/>
                <a:gd name="T14" fmla="*/ 0 w 47"/>
                <a:gd name="T15" fmla="*/ 1 h 19"/>
                <a:gd name="T16" fmla="*/ 0 w 47"/>
                <a:gd name="T17" fmla="*/ 3 h 19"/>
                <a:gd name="T18" fmla="*/ 1 w 47"/>
                <a:gd name="T19" fmla="*/ 1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19">
                  <a:moveTo>
                    <a:pt x="1" y="10"/>
                  </a:moveTo>
                  <a:cubicBezTo>
                    <a:pt x="2" y="10"/>
                    <a:pt x="5" y="10"/>
                    <a:pt x="6" y="10"/>
                  </a:cubicBezTo>
                  <a:cubicBezTo>
                    <a:pt x="7" y="10"/>
                    <a:pt x="6" y="8"/>
                    <a:pt x="9" y="10"/>
                  </a:cubicBezTo>
                  <a:cubicBezTo>
                    <a:pt x="16" y="14"/>
                    <a:pt x="22" y="19"/>
                    <a:pt x="33" y="18"/>
                  </a:cubicBezTo>
                  <a:cubicBezTo>
                    <a:pt x="47" y="17"/>
                    <a:pt x="34" y="7"/>
                    <a:pt x="27" y="2"/>
                  </a:cubicBezTo>
                  <a:cubicBezTo>
                    <a:pt x="26" y="1"/>
                    <a:pt x="24" y="0"/>
                    <a:pt x="24" y="0"/>
                  </a:cubicBezTo>
                  <a:cubicBezTo>
                    <a:pt x="0" y="0"/>
                    <a:pt x="0" y="0"/>
                    <a:pt x="0" y="0"/>
                  </a:cubicBezTo>
                  <a:cubicBezTo>
                    <a:pt x="0" y="1"/>
                    <a:pt x="0" y="1"/>
                    <a:pt x="0" y="1"/>
                  </a:cubicBezTo>
                  <a:cubicBezTo>
                    <a:pt x="0" y="1"/>
                    <a:pt x="0" y="1"/>
                    <a:pt x="0" y="3"/>
                  </a:cubicBezTo>
                  <a:cubicBezTo>
                    <a:pt x="0" y="4"/>
                    <a:pt x="0" y="6"/>
                    <a:pt x="1" y="1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7" name="Freeform 128"/>
            <p:cNvSpPr/>
            <p:nvPr>
              <p:custDataLst>
                <p:tags r:id="rId26"/>
              </p:custDataLst>
            </p:nvPr>
          </p:nvSpPr>
          <p:spPr bwMode="auto">
            <a:xfrm>
              <a:off x="2952753" y="904872"/>
              <a:ext cx="182563" cy="179387"/>
            </a:xfrm>
            <a:custGeom>
              <a:avLst/>
              <a:gdLst>
                <a:gd name="T0" fmla="*/ 53 w 105"/>
                <a:gd name="T1" fmla="*/ 103 h 103"/>
                <a:gd name="T2" fmla="*/ 42 w 105"/>
                <a:gd name="T3" fmla="*/ 66 h 103"/>
                <a:gd name="T4" fmla="*/ 35 w 105"/>
                <a:gd name="T5" fmla="*/ 66 h 103"/>
                <a:gd name="T6" fmla="*/ 35 w 105"/>
                <a:gd name="T7" fmla="*/ 65 h 103"/>
                <a:gd name="T8" fmla="*/ 35 w 105"/>
                <a:gd name="T9" fmla="*/ 63 h 103"/>
                <a:gd name="T10" fmla="*/ 37 w 105"/>
                <a:gd name="T11" fmla="*/ 58 h 103"/>
                <a:gd name="T12" fmla="*/ 42 w 105"/>
                <a:gd name="T13" fmla="*/ 51 h 103"/>
                <a:gd name="T14" fmla="*/ 50 w 105"/>
                <a:gd name="T15" fmla="*/ 43 h 103"/>
                <a:gd name="T16" fmla="*/ 60 w 105"/>
                <a:gd name="T17" fmla="*/ 36 h 103"/>
                <a:gd name="T18" fmla="*/ 73 w 105"/>
                <a:gd name="T19" fmla="*/ 29 h 103"/>
                <a:gd name="T20" fmla="*/ 87 w 105"/>
                <a:gd name="T21" fmla="*/ 22 h 103"/>
                <a:gd name="T22" fmla="*/ 102 w 105"/>
                <a:gd name="T23" fmla="*/ 17 h 103"/>
                <a:gd name="T24" fmla="*/ 105 w 105"/>
                <a:gd name="T25" fmla="*/ 11 h 103"/>
                <a:gd name="T26" fmla="*/ 105 w 105"/>
                <a:gd name="T27" fmla="*/ 10 h 103"/>
                <a:gd name="T28" fmla="*/ 104 w 105"/>
                <a:gd name="T29" fmla="*/ 0 h 103"/>
                <a:gd name="T30" fmla="*/ 81 w 105"/>
                <a:gd name="T31" fmla="*/ 6 h 103"/>
                <a:gd name="T32" fmla="*/ 65 w 105"/>
                <a:gd name="T33" fmla="*/ 12 h 103"/>
                <a:gd name="T34" fmla="*/ 51 w 105"/>
                <a:gd name="T35" fmla="*/ 19 h 103"/>
                <a:gd name="T36" fmla="*/ 37 w 105"/>
                <a:gd name="T37" fmla="*/ 28 h 103"/>
                <a:gd name="T38" fmla="*/ 26 w 105"/>
                <a:gd name="T39" fmla="*/ 37 h 103"/>
                <a:gd name="T40" fmla="*/ 18 w 105"/>
                <a:gd name="T41" fmla="*/ 48 h 103"/>
                <a:gd name="T42" fmla="*/ 14 w 105"/>
                <a:gd name="T43" fmla="*/ 59 h 103"/>
                <a:gd name="T44" fmla="*/ 13 w 105"/>
                <a:gd name="T45" fmla="*/ 63 h 103"/>
                <a:gd name="T46" fmla="*/ 13 w 105"/>
                <a:gd name="T47" fmla="*/ 65 h 103"/>
                <a:gd name="T48" fmla="*/ 0 w 105"/>
                <a:gd name="T49" fmla="*/ 64 h 103"/>
                <a:gd name="T50" fmla="*/ 53 w 105"/>
                <a:gd name="T51"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3">
                  <a:moveTo>
                    <a:pt x="53" y="103"/>
                  </a:moveTo>
                  <a:cubicBezTo>
                    <a:pt x="47" y="91"/>
                    <a:pt x="45" y="87"/>
                    <a:pt x="42" y="66"/>
                  </a:cubicBezTo>
                  <a:cubicBezTo>
                    <a:pt x="35" y="66"/>
                    <a:pt x="35" y="66"/>
                    <a:pt x="35" y="66"/>
                  </a:cubicBezTo>
                  <a:cubicBezTo>
                    <a:pt x="35" y="65"/>
                    <a:pt x="35" y="65"/>
                    <a:pt x="35" y="65"/>
                  </a:cubicBezTo>
                  <a:cubicBezTo>
                    <a:pt x="35" y="64"/>
                    <a:pt x="35" y="63"/>
                    <a:pt x="35" y="63"/>
                  </a:cubicBezTo>
                  <a:cubicBezTo>
                    <a:pt x="36" y="62"/>
                    <a:pt x="36" y="61"/>
                    <a:pt x="37" y="58"/>
                  </a:cubicBezTo>
                  <a:cubicBezTo>
                    <a:pt x="38" y="56"/>
                    <a:pt x="40" y="54"/>
                    <a:pt x="42" y="51"/>
                  </a:cubicBezTo>
                  <a:cubicBezTo>
                    <a:pt x="44" y="49"/>
                    <a:pt x="46" y="46"/>
                    <a:pt x="50" y="43"/>
                  </a:cubicBezTo>
                  <a:cubicBezTo>
                    <a:pt x="53" y="41"/>
                    <a:pt x="56" y="38"/>
                    <a:pt x="60" y="36"/>
                  </a:cubicBezTo>
                  <a:cubicBezTo>
                    <a:pt x="64" y="33"/>
                    <a:pt x="68" y="31"/>
                    <a:pt x="73" y="29"/>
                  </a:cubicBezTo>
                  <a:cubicBezTo>
                    <a:pt x="77" y="26"/>
                    <a:pt x="82" y="24"/>
                    <a:pt x="87" y="22"/>
                  </a:cubicBezTo>
                  <a:cubicBezTo>
                    <a:pt x="92" y="20"/>
                    <a:pt x="97" y="18"/>
                    <a:pt x="102" y="17"/>
                  </a:cubicBezTo>
                  <a:cubicBezTo>
                    <a:pt x="104" y="14"/>
                    <a:pt x="105" y="11"/>
                    <a:pt x="105" y="11"/>
                  </a:cubicBezTo>
                  <a:cubicBezTo>
                    <a:pt x="105" y="11"/>
                    <a:pt x="105" y="10"/>
                    <a:pt x="105" y="10"/>
                  </a:cubicBezTo>
                  <a:cubicBezTo>
                    <a:pt x="104" y="0"/>
                    <a:pt x="104" y="0"/>
                    <a:pt x="104" y="0"/>
                  </a:cubicBezTo>
                  <a:cubicBezTo>
                    <a:pt x="96" y="2"/>
                    <a:pt x="88" y="4"/>
                    <a:pt x="81" y="6"/>
                  </a:cubicBezTo>
                  <a:cubicBezTo>
                    <a:pt x="75" y="8"/>
                    <a:pt x="70" y="10"/>
                    <a:pt x="65" y="12"/>
                  </a:cubicBezTo>
                  <a:cubicBezTo>
                    <a:pt x="60" y="14"/>
                    <a:pt x="55" y="17"/>
                    <a:pt x="51" y="19"/>
                  </a:cubicBezTo>
                  <a:cubicBezTo>
                    <a:pt x="46" y="22"/>
                    <a:pt x="41" y="25"/>
                    <a:pt x="37" y="28"/>
                  </a:cubicBezTo>
                  <a:cubicBezTo>
                    <a:pt x="33" y="31"/>
                    <a:pt x="30" y="34"/>
                    <a:pt x="26" y="37"/>
                  </a:cubicBezTo>
                  <a:cubicBezTo>
                    <a:pt x="23" y="41"/>
                    <a:pt x="20" y="44"/>
                    <a:pt x="18" y="48"/>
                  </a:cubicBezTo>
                  <a:cubicBezTo>
                    <a:pt x="16" y="51"/>
                    <a:pt x="15" y="56"/>
                    <a:pt x="14" y="59"/>
                  </a:cubicBezTo>
                  <a:cubicBezTo>
                    <a:pt x="13" y="61"/>
                    <a:pt x="13" y="62"/>
                    <a:pt x="13" y="63"/>
                  </a:cubicBezTo>
                  <a:cubicBezTo>
                    <a:pt x="13" y="64"/>
                    <a:pt x="13" y="64"/>
                    <a:pt x="13" y="65"/>
                  </a:cubicBezTo>
                  <a:cubicBezTo>
                    <a:pt x="0" y="64"/>
                    <a:pt x="0" y="64"/>
                    <a:pt x="0" y="64"/>
                  </a:cubicBezTo>
                  <a:cubicBezTo>
                    <a:pt x="0" y="64"/>
                    <a:pt x="23" y="88"/>
                    <a:pt x="53" y="103"/>
                  </a:cubicBez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sp>
          <p:nvSpPr>
            <p:cNvPr id="38" name="Freeform 129"/>
            <p:cNvSpPr/>
            <p:nvPr>
              <p:custDataLst>
                <p:tags r:id="rId27"/>
              </p:custDataLst>
            </p:nvPr>
          </p:nvSpPr>
          <p:spPr bwMode="auto">
            <a:xfrm>
              <a:off x="3513138" y="882650"/>
              <a:ext cx="52388" cy="26988"/>
            </a:xfrm>
            <a:custGeom>
              <a:avLst/>
              <a:gdLst>
                <a:gd name="T0" fmla="*/ 29 w 30"/>
                <a:gd name="T1" fmla="*/ 11 h 16"/>
                <a:gd name="T2" fmla="*/ 28 w 30"/>
                <a:gd name="T3" fmla="*/ 3 h 16"/>
                <a:gd name="T4" fmla="*/ 16 w 30"/>
                <a:gd name="T5" fmla="*/ 1 h 16"/>
                <a:gd name="T6" fmla="*/ 16 w 30"/>
                <a:gd name="T7" fmla="*/ 1 h 16"/>
                <a:gd name="T8" fmla="*/ 14 w 30"/>
                <a:gd name="T9" fmla="*/ 0 h 16"/>
                <a:gd name="T10" fmla="*/ 14 w 30"/>
                <a:gd name="T11" fmla="*/ 1 h 16"/>
                <a:gd name="T12" fmla="*/ 1 w 30"/>
                <a:gd name="T13" fmla="*/ 0 h 16"/>
                <a:gd name="T14" fmla="*/ 0 w 30"/>
                <a:gd name="T15" fmla="*/ 11 h 16"/>
                <a:gd name="T16" fmla="*/ 12 w 30"/>
                <a:gd name="T17" fmla="*/ 13 h 16"/>
                <a:gd name="T18" fmla="*/ 12 w 30"/>
                <a:gd name="T19" fmla="*/ 16 h 16"/>
                <a:gd name="T20" fmla="*/ 18 w 30"/>
                <a:gd name="T21" fmla="*/ 14 h 16"/>
                <a:gd name="T22" fmla="*/ 29 w 30"/>
                <a:gd name="T23" fmla="*/ 16 h 16"/>
                <a:gd name="T24" fmla="*/ 29 w 30"/>
                <a:gd name="T25" fmla="*/ 15 h 16"/>
                <a:gd name="T26" fmla="*/ 30 w 30"/>
                <a:gd name="T27" fmla="*/ 15 h 16"/>
                <a:gd name="T28" fmla="*/ 29 w 30"/>
                <a:gd name="T29" fmla="*/ 12 h 16"/>
                <a:gd name="T30" fmla="*/ 30 w 30"/>
                <a:gd name="T31" fmla="*/ 12 h 16"/>
                <a:gd name="T32" fmla="*/ 29 w 30"/>
                <a:gd name="T33" fmla="*/ 1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16">
                  <a:moveTo>
                    <a:pt x="29" y="11"/>
                  </a:moveTo>
                  <a:cubicBezTo>
                    <a:pt x="28" y="3"/>
                    <a:pt x="28" y="3"/>
                    <a:pt x="28" y="3"/>
                  </a:cubicBezTo>
                  <a:cubicBezTo>
                    <a:pt x="24" y="2"/>
                    <a:pt x="20" y="2"/>
                    <a:pt x="16" y="1"/>
                  </a:cubicBezTo>
                  <a:cubicBezTo>
                    <a:pt x="16" y="1"/>
                    <a:pt x="16" y="1"/>
                    <a:pt x="16" y="1"/>
                  </a:cubicBezTo>
                  <a:cubicBezTo>
                    <a:pt x="14" y="0"/>
                    <a:pt x="14" y="0"/>
                    <a:pt x="14" y="0"/>
                  </a:cubicBezTo>
                  <a:cubicBezTo>
                    <a:pt x="14" y="1"/>
                    <a:pt x="14" y="1"/>
                    <a:pt x="14" y="1"/>
                  </a:cubicBezTo>
                  <a:cubicBezTo>
                    <a:pt x="9" y="1"/>
                    <a:pt x="5" y="0"/>
                    <a:pt x="1" y="0"/>
                  </a:cubicBezTo>
                  <a:cubicBezTo>
                    <a:pt x="0" y="11"/>
                    <a:pt x="0" y="11"/>
                    <a:pt x="0" y="11"/>
                  </a:cubicBezTo>
                  <a:cubicBezTo>
                    <a:pt x="4" y="12"/>
                    <a:pt x="8" y="13"/>
                    <a:pt x="12" y="13"/>
                  </a:cubicBezTo>
                  <a:cubicBezTo>
                    <a:pt x="12" y="16"/>
                    <a:pt x="12" y="16"/>
                    <a:pt x="12" y="16"/>
                  </a:cubicBezTo>
                  <a:cubicBezTo>
                    <a:pt x="12" y="16"/>
                    <a:pt x="14" y="15"/>
                    <a:pt x="18" y="14"/>
                  </a:cubicBezTo>
                  <a:cubicBezTo>
                    <a:pt x="22" y="15"/>
                    <a:pt x="26" y="15"/>
                    <a:pt x="29" y="16"/>
                  </a:cubicBezTo>
                  <a:cubicBezTo>
                    <a:pt x="29" y="16"/>
                    <a:pt x="29" y="15"/>
                    <a:pt x="29" y="15"/>
                  </a:cubicBezTo>
                  <a:cubicBezTo>
                    <a:pt x="29" y="15"/>
                    <a:pt x="30" y="15"/>
                    <a:pt x="30" y="15"/>
                  </a:cubicBezTo>
                  <a:cubicBezTo>
                    <a:pt x="29" y="12"/>
                    <a:pt x="29" y="12"/>
                    <a:pt x="29" y="12"/>
                  </a:cubicBezTo>
                  <a:cubicBezTo>
                    <a:pt x="30" y="12"/>
                    <a:pt x="30" y="12"/>
                    <a:pt x="30" y="12"/>
                  </a:cubicBezTo>
                  <a:lnTo>
                    <a:pt x="29" y="11"/>
                  </a:lnTo>
                  <a:close/>
                </a:path>
              </a:pathLst>
            </a:custGeom>
            <a:solidFill>
              <a:schemeClr val="tx1">
                <a:lumMod val="50000"/>
                <a:lumOff val="50000"/>
              </a:schemeClr>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424953"/>
                </a:solidFill>
                <a:effectLst/>
                <a:uLnTx/>
                <a:uFillTx/>
                <a:cs typeface="+mn-ea"/>
                <a:sym typeface="+mn-lt"/>
              </a:endParaRPr>
            </a:p>
          </p:txBody>
        </p:sp>
      </p:gr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00"/>
                                        </p:tgtEl>
                                        <p:attrNameLst>
                                          <p:attrName>style.visibility</p:attrName>
                                        </p:attrNameLst>
                                      </p:cBhvr>
                                      <p:to>
                                        <p:strVal val="visible"/>
                                      </p:to>
                                    </p:set>
                                    <p:anim calcmode="discrete" valueType="clr">
                                      <p:cBhvr override="childStyle">
                                        <p:cTn id="7" dur="80"/>
                                        <p:tgtEl>
                                          <p:spTgt spid="100"/>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00"/>
                                        </p:tgtEl>
                                        <p:attrNameLst>
                                          <p:attrName>fillcolor</p:attrName>
                                        </p:attrNameLst>
                                      </p:cBhvr>
                                      <p:tavLst>
                                        <p:tav tm="0">
                                          <p:val>
                                            <p:clrVal>
                                              <a:schemeClr val="accent2"/>
                                            </p:clrVal>
                                          </p:val>
                                        </p:tav>
                                        <p:tav tm="50000">
                                          <p:val>
                                            <p:clrVal>
                                              <a:schemeClr val="hlink"/>
                                            </p:clrVal>
                                          </p:val>
                                        </p:tav>
                                      </p:tavLst>
                                    </p:anim>
                                    <p:set>
                                      <p:cBhvr>
                                        <p:cTn id="9" dur="80"/>
                                        <p:tgtEl>
                                          <p:spTgt spid="100"/>
                                        </p:tgtEl>
                                        <p:attrNameLst>
                                          <p:attrName>fill.type</p:attrName>
                                        </p:attrNameLst>
                                      </p:cBhvr>
                                      <p:to>
                                        <p:strVal val="solid"/>
                                      </p:to>
                                    </p:set>
                                  </p:childTnLst>
                                </p:cTn>
                              </p:par>
                              <p:par>
                                <p:cTn id="10" presetID="18" presetClass="entr" presetSubtype="12"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down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1" nodeType="clickEffect">
                                  <p:stCondLst>
                                    <p:cond delay="0"/>
                                  </p:stCondLst>
                                  <p:iterate type="lt">
                                    <p:tmPct val="0"/>
                                  </p:iterate>
                                  <p:childTnLst>
                                    <p:animEffect transition="out" filter="wipe(down)">
                                      <p:cBhvr>
                                        <p:cTn id="16" dur="500"/>
                                        <p:tgtEl>
                                          <p:spTgt spid="100"/>
                                        </p:tgtEl>
                                      </p:cBhvr>
                                    </p:animEffect>
                                    <p:set>
                                      <p:cBhvr>
                                        <p:cTn id="17" dur="1" fill="hold">
                                          <p:stCondLst>
                                            <p:cond delay="499"/>
                                          </p:stCondLst>
                                        </p:cTn>
                                        <p:tgtEl>
                                          <p:spTgt spid="100"/>
                                        </p:tgtEl>
                                        <p:attrNameLst>
                                          <p:attrName>style.visibility</p:attrName>
                                        </p:attrNameLst>
                                      </p:cBhvr>
                                      <p:to>
                                        <p:strVal val="hidden"/>
                                      </p:to>
                                    </p:set>
                                  </p:childTnLst>
                                </p:cTn>
                              </p:par>
                              <p:par>
                                <p:cTn id="18" presetID="22" presetClass="exit" presetSubtype="4" fill="hold" nodeType="withEffect">
                                  <p:stCondLst>
                                    <p:cond delay="0"/>
                                  </p:stCondLst>
                                  <p:childTnLst>
                                    <p:animEffect transition="out" filter="wipe(down)">
                                      <p:cBhvr>
                                        <p:cTn id="19" dur="500"/>
                                        <p:tgtEl>
                                          <p:spTgt spid="14"/>
                                        </p:tgtEl>
                                      </p:cBhvr>
                                    </p:animEffect>
                                    <p:set>
                                      <p:cBhvr>
                                        <p:cTn id="20" dur="1" fill="hold">
                                          <p:stCondLst>
                                            <p:cond delay="499"/>
                                          </p:stCondLst>
                                        </p:cTn>
                                        <p:tgtEl>
                                          <p:spTgt spid="14"/>
                                        </p:tgtEl>
                                        <p:attrNameLst>
                                          <p:attrName>style.visibility</p:attrName>
                                        </p:attrNameLst>
                                      </p:cBhvr>
                                      <p:to>
                                        <p:strVal val="hidden"/>
                                      </p:to>
                                    </p:set>
                                  </p:childTnLst>
                                </p:cTn>
                              </p:par>
                              <p:par>
                                <p:cTn id="21" presetID="2" presetClass="entr" presetSubtype="8"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grpId="1" nodeType="clickEffect">
                                  <p:stCondLst>
                                    <p:cond delay="0"/>
                                  </p:stCondLst>
                                  <p:childTnLst>
                                    <p:animEffect transition="out" filter="wipe(down)">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22" presetClass="exit" presetSubtype="4" fill="hold" nodeType="withEffect">
                                  <p:stCondLst>
                                    <p:cond delay="0"/>
                                  </p:stCondLst>
                                  <p:childTnLst>
                                    <p:animEffect transition="out" filter="wipe(down)">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2" presetClass="entr" presetSubtype="8"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0-#ppt_w/2"/>
                                          </p:val>
                                        </p:tav>
                                        <p:tav tm="100000">
                                          <p:val>
                                            <p:strVal val="#ppt_x"/>
                                          </p:val>
                                        </p:tav>
                                      </p:tavLst>
                                    </p:anim>
                                    <p:anim calcmode="lin" valueType="num">
                                      <p:cBhvr additive="base">
                                        <p:cTn id="40" dur="500" fill="hold"/>
                                        <p:tgtEl>
                                          <p:spTgt spid="12"/>
                                        </p:tgtEl>
                                        <p:attrNameLst>
                                          <p:attrName>ppt_y</p:attrName>
                                        </p:attrNameLst>
                                      </p:cBhvr>
                                      <p:tavLst>
                                        <p:tav tm="0">
                                          <p:val>
                                            <p:strVal val="#ppt_y"/>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2" grpId="0" bldLvl="0" animBg="1"/>
      <p:bldP spid="100" grpId="0"/>
      <p:bldP spid="10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2"/>
          <p:cNvSpPr txBox="1"/>
          <p:nvPr>
            <p:custDataLst>
              <p:tags r:id="rId2"/>
            </p:custDataLst>
          </p:nvPr>
        </p:nvSpPr>
        <p:spPr>
          <a:xfrm>
            <a:off x="2947035" y="1014730"/>
            <a:ext cx="5412105" cy="1100455"/>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6600" b="1" dirty="0">
                <a:solidFill>
                  <a:schemeClr val="tx1">
                    <a:lumMod val="85000"/>
                    <a:lumOff val="15000"/>
                  </a:schemeClr>
                </a:solidFill>
                <a:latin typeface="+mn-lt"/>
                <a:cs typeface="+mn-ea"/>
                <a:sym typeface="+mn-lt"/>
              </a:rPr>
              <a:t>数据分析工具</a:t>
            </a:r>
          </a:p>
        </p:txBody>
      </p:sp>
      <p:sp>
        <p:nvSpPr>
          <p:cNvPr id="3" name="文本框 2"/>
          <p:cNvSpPr txBox="1"/>
          <p:nvPr/>
        </p:nvSpPr>
        <p:spPr>
          <a:xfrm>
            <a:off x="775970" y="2317115"/>
            <a:ext cx="10640060" cy="1938020"/>
          </a:xfrm>
          <a:prstGeom prst="rect">
            <a:avLst/>
          </a:prstGeom>
          <a:noFill/>
        </p:spPr>
        <p:txBody>
          <a:bodyPr wrap="square" rtlCol="0">
            <a:spAutoFit/>
          </a:bodyPr>
          <a:lstStyle/>
          <a:p>
            <a:r>
              <a:rPr lang="zh-CN" altLang="en-US" sz="4000"/>
              <a:t>据某招聘网的数据显示，关键词“数据分析”前20页职位描述中，数据分析师要求前3的主要技能是SQL，Python，Excel</a:t>
            </a:r>
          </a:p>
        </p:txBody>
      </p:sp>
      <p:sp>
        <p:nvSpPr>
          <p:cNvPr id="2" name="文本框 1"/>
          <p:cNvSpPr txBox="1"/>
          <p:nvPr/>
        </p:nvSpPr>
        <p:spPr>
          <a:xfrm>
            <a:off x="1257300" y="3548380"/>
            <a:ext cx="1151255" cy="706755"/>
          </a:xfrm>
          <a:prstGeom prst="rect">
            <a:avLst/>
          </a:prstGeom>
          <a:noFill/>
        </p:spPr>
        <p:txBody>
          <a:bodyPr wrap="none" rtlCol="0" anchor="t">
            <a:spAutoFit/>
            <a:scene3d>
              <a:camera prst="orthographicFront"/>
              <a:lightRig rig="threePt" dir="t"/>
            </a:scene3d>
          </a:bodyPr>
          <a:lstStyle/>
          <a:p>
            <a:r>
              <a:rPr lang="zh-CN" altLang="en-US" sz="4000">
                <a:ln/>
                <a:solidFill>
                  <a:schemeClr val="accent5">
                    <a:lumMod val="75000"/>
                  </a:schemeClr>
                </a:solidFill>
                <a:effectLst>
                  <a:outerShdw blurRad="38100" dist="25400" dir="5400000" algn="ctr" rotWithShape="0">
                    <a:srgbClr val="6E747A">
                      <a:alpha val="43000"/>
                    </a:srgbClr>
                  </a:outerShdw>
                </a:effectLst>
                <a:sym typeface="+mn-ea"/>
              </a:rPr>
              <a:t>SQL</a:t>
            </a:r>
          </a:p>
        </p:txBody>
      </p:sp>
      <p:sp>
        <p:nvSpPr>
          <p:cNvPr id="4" name="文本框 3"/>
          <p:cNvSpPr txBox="1"/>
          <p:nvPr/>
        </p:nvSpPr>
        <p:spPr>
          <a:xfrm>
            <a:off x="2654935" y="3548380"/>
            <a:ext cx="1901825" cy="706755"/>
          </a:xfrm>
          <a:prstGeom prst="rect">
            <a:avLst/>
          </a:prstGeom>
          <a:noFill/>
        </p:spPr>
        <p:txBody>
          <a:bodyPr wrap="none" rtlCol="0" anchor="t">
            <a:spAutoFit/>
            <a:scene3d>
              <a:camera prst="orthographicFront"/>
              <a:lightRig rig="threePt" dir="t"/>
            </a:scene3d>
          </a:bodyPr>
          <a:lstStyle/>
          <a:p>
            <a:r>
              <a:rPr lang="zh-CN" altLang="en-US" sz="4000">
                <a:ln/>
                <a:solidFill>
                  <a:schemeClr val="accent2"/>
                </a:solidFill>
                <a:effectLst>
                  <a:reflection blurRad="6350" stA="53000" endA="300" endPos="35500" dir="5400000" sy="-90000" algn="bl" rotWithShape="0"/>
                </a:effectLst>
                <a:sym typeface="+mn-ea"/>
              </a:rPr>
              <a:t>Python</a:t>
            </a:r>
          </a:p>
        </p:txBody>
      </p:sp>
      <p:sp>
        <p:nvSpPr>
          <p:cNvPr id="5" name="文本框 4"/>
          <p:cNvSpPr txBox="1"/>
          <p:nvPr/>
        </p:nvSpPr>
        <p:spPr>
          <a:xfrm>
            <a:off x="4748530" y="3548380"/>
            <a:ext cx="1393190" cy="706755"/>
          </a:xfrm>
          <a:prstGeom prst="rect">
            <a:avLst/>
          </a:prstGeom>
          <a:noFill/>
        </p:spPr>
        <p:txBody>
          <a:bodyPr wrap="none" rtlCol="0" anchor="t">
            <a:spAutoFit/>
            <a:scene3d>
              <a:camera prst="orthographicFront"/>
              <a:lightRig rig="threePt" dir="t"/>
            </a:scene3d>
          </a:bodyPr>
          <a:lstStyle/>
          <a:p>
            <a:r>
              <a:rPr lang="zh-CN" altLang="en-US" sz="4000">
                <a:ln/>
                <a:solidFill>
                  <a:schemeClr val="accent6"/>
                </a:solidFill>
                <a:effectLst>
                  <a:reflection blurRad="6350" stA="53000" endA="300" endPos="35500" dir="5400000" sy="-90000" algn="bl" rotWithShape="0"/>
                </a:effectLst>
                <a:sym typeface="+mn-ea"/>
              </a:rPr>
              <a:t>Excel</a:t>
            </a:r>
          </a:p>
        </p:txBody>
      </p:sp>
      <p:pic>
        <p:nvPicPr>
          <p:cNvPr id="24590" name="图片 24590"/>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a:xfrm>
            <a:off x="6894513" y="2317115"/>
            <a:ext cx="4681855" cy="3517900"/>
          </a:xfrm>
          <a:prstGeom prst="rect">
            <a:avLst/>
          </a:prstGeom>
          <a:noFill/>
        </p:spPr>
      </p:pic>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iterate type="lt">
                                    <p:tmPct val="10000"/>
                                  </p:iterate>
                                  <p:childTnLst>
                                    <p:set>
                                      <p:cBhvr>
                                        <p:cTn id="6" dur="1" fill="hold">
                                          <p:stCondLst>
                                            <p:cond delay="0"/>
                                          </p:stCondLst>
                                        </p:cTn>
                                        <p:tgtEl>
                                          <p:spTgt spid="41">
                                            <p:txEl>
                                              <p:pRg st="0" end="0"/>
                                            </p:txEl>
                                          </p:spTgt>
                                        </p:tgtEl>
                                        <p:attrNameLst>
                                          <p:attrName>style.visibility</p:attrName>
                                        </p:attrNameLst>
                                      </p:cBhvr>
                                      <p:to>
                                        <p:strVal val="visible"/>
                                      </p:to>
                                    </p:set>
                                    <p:animScale>
                                      <p:cBhvr>
                                        <p:cTn id="7" dur="1000" decel="50000" fill="hold">
                                          <p:stCondLst>
                                            <p:cond delay="0"/>
                                          </p:stCondLst>
                                        </p:cTn>
                                        <p:tgtEl>
                                          <p:spTgt spid="41">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1">
                                            <p:txEl>
                                              <p:pRg st="0" end="0"/>
                                            </p:txEl>
                                          </p:spTgt>
                                        </p:tgtEl>
                                        <p:attrNameLst>
                                          <p:attrName>ppt_x</p:attrName>
                                          <p:attrName>ppt_y</p:attrName>
                                        </p:attrNameLst>
                                      </p:cBhvr>
                                    </p:animMotion>
                                    <p:animEffect transition="in" filter="fade">
                                      <p:cBhvr>
                                        <p:cTn id="9" dur="1000"/>
                                        <p:tgtEl>
                                          <p:spTgt spid="41">
                                            <p:txEl>
                                              <p:pRg st="0" end="0"/>
                                            </p:txEl>
                                          </p:spTgt>
                                        </p:tgtEl>
                                      </p:cBhvr>
                                    </p:animEffect>
                                  </p:childTnLst>
                                </p:cTn>
                              </p:par>
                              <p:par>
                                <p:cTn id="10" presetID="27" presetClass="entr" presetSubtype="0" fill="hold" grpId="0" nodeType="withEffect">
                                  <p:stCondLst>
                                    <p:cond delay="0"/>
                                  </p:stCondLst>
                                  <p:iterate type="lt">
                                    <p:tmPct val="50000"/>
                                  </p:iterate>
                                  <p:childTnLst>
                                    <p:set>
                                      <p:cBhvr>
                                        <p:cTn id="11" dur="500" fill="hold">
                                          <p:stCondLst>
                                            <p:cond delay="0"/>
                                          </p:stCondLst>
                                        </p:cTn>
                                        <p:tgtEl>
                                          <p:spTgt spid="3"/>
                                        </p:tgtEl>
                                        <p:attrNameLst>
                                          <p:attrName>style.visibility</p:attrName>
                                        </p:attrNameLst>
                                      </p:cBhvr>
                                      <p:to>
                                        <p:strVal val="visible"/>
                                      </p:to>
                                    </p:set>
                                    <p:anim calcmode="discrete" valueType="clr">
                                      <p:cBhvr override="childStyle">
                                        <p:cTn id="12" dur="50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13" dur="500"/>
                                        <p:tgtEl>
                                          <p:spTgt spid="3"/>
                                        </p:tgtEl>
                                        <p:attrNameLst>
                                          <p:attrName>fillcolor</p:attrName>
                                        </p:attrNameLst>
                                      </p:cBhvr>
                                      <p:tavLst>
                                        <p:tav tm="0">
                                          <p:val>
                                            <p:clrVal>
                                              <a:schemeClr val="accent2"/>
                                            </p:clrVal>
                                          </p:val>
                                        </p:tav>
                                        <p:tav tm="50000">
                                          <p:val>
                                            <p:clrVal>
                                              <a:schemeClr val="hlink"/>
                                            </p:clrVal>
                                          </p:val>
                                        </p:tav>
                                      </p:tavLst>
                                    </p:anim>
                                    <p:set>
                                      <p:cBhvr>
                                        <p:cTn id="14" dur="500"/>
                                        <p:tgtEl>
                                          <p:spTgt spid="3"/>
                                        </p:tgtEl>
                                        <p:attrNameLst>
                                          <p:attrName>fill.type</p:attrName>
                                        </p:attrNameLst>
                                      </p:cBhvr>
                                      <p:to>
                                        <p:strVal val="solid"/>
                                      </p:to>
                                    </p:se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24590"/>
                                        </p:tgtEl>
                                        <p:attrNameLst>
                                          <p:attrName>style.visibility</p:attrName>
                                        </p:attrNameLst>
                                      </p:cBhvr>
                                      <p:to>
                                        <p:strVal val="visible"/>
                                      </p:to>
                                    </p:set>
                                    <p:animEffect transition="in" filter="wheel(1)">
                                      <p:cBhvr>
                                        <p:cTn id="19" dur="2000"/>
                                        <p:tgtEl>
                                          <p:spTgt spid="24590"/>
                                        </p:tgtEl>
                                      </p:cBhvr>
                                    </p:animEffect>
                                  </p:childTnLst>
                                </p:cTn>
                              </p:par>
                              <p:par>
                                <p:cTn id="20" presetID="22" presetClass="exit" presetSubtype="4" fill="hold" grpId="1" nodeType="withEffect">
                                  <p:stCondLst>
                                    <p:cond delay="0"/>
                                  </p:stCondLst>
                                  <p:iterate type="lt">
                                    <p:tmPct val="0"/>
                                  </p:iterate>
                                  <p:childTnLst>
                                    <p:animEffect transition="out" filter="wipe(dow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80">
                                          <p:stCondLst>
                                            <p:cond delay="0"/>
                                          </p:stCondLst>
                                        </p:cTn>
                                        <p:tgtEl>
                                          <p:spTgt spid="2"/>
                                        </p:tgtEl>
                                      </p:cBhvr>
                                    </p:animEffect>
                                    <p:anim calcmode="lin" valueType="num">
                                      <p:cBhvr>
                                        <p:cTn id="2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33" dur="26">
                                          <p:stCondLst>
                                            <p:cond delay="650"/>
                                          </p:stCondLst>
                                        </p:cTn>
                                        <p:tgtEl>
                                          <p:spTgt spid="2"/>
                                        </p:tgtEl>
                                      </p:cBhvr>
                                      <p:to x="100000" y="60000"/>
                                    </p:animScale>
                                    <p:animScale>
                                      <p:cBhvr>
                                        <p:cTn id="34" dur="166" decel="50000">
                                          <p:stCondLst>
                                            <p:cond delay="676"/>
                                          </p:stCondLst>
                                        </p:cTn>
                                        <p:tgtEl>
                                          <p:spTgt spid="2"/>
                                        </p:tgtEl>
                                      </p:cBhvr>
                                      <p:to x="100000" y="100000"/>
                                    </p:animScale>
                                    <p:animScale>
                                      <p:cBhvr>
                                        <p:cTn id="35" dur="26">
                                          <p:stCondLst>
                                            <p:cond delay="1312"/>
                                          </p:stCondLst>
                                        </p:cTn>
                                        <p:tgtEl>
                                          <p:spTgt spid="2"/>
                                        </p:tgtEl>
                                      </p:cBhvr>
                                      <p:to x="100000" y="80000"/>
                                    </p:animScale>
                                    <p:animScale>
                                      <p:cBhvr>
                                        <p:cTn id="36" dur="166" decel="50000">
                                          <p:stCondLst>
                                            <p:cond delay="1338"/>
                                          </p:stCondLst>
                                        </p:cTn>
                                        <p:tgtEl>
                                          <p:spTgt spid="2"/>
                                        </p:tgtEl>
                                      </p:cBhvr>
                                      <p:to x="100000" y="100000"/>
                                    </p:animScale>
                                    <p:animScale>
                                      <p:cBhvr>
                                        <p:cTn id="37" dur="26">
                                          <p:stCondLst>
                                            <p:cond delay="1642"/>
                                          </p:stCondLst>
                                        </p:cTn>
                                        <p:tgtEl>
                                          <p:spTgt spid="2"/>
                                        </p:tgtEl>
                                      </p:cBhvr>
                                      <p:to x="100000" y="90000"/>
                                    </p:animScale>
                                    <p:animScale>
                                      <p:cBhvr>
                                        <p:cTn id="38" dur="166" decel="50000">
                                          <p:stCondLst>
                                            <p:cond delay="1668"/>
                                          </p:stCondLst>
                                        </p:cTn>
                                        <p:tgtEl>
                                          <p:spTgt spid="2"/>
                                        </p:tgtEl>
                                      </p:cBhvr>
                                      <p:to x="100000" y="100000"/>
                                    </p:animScale>
                                    <p:animScale>
                                      <p:cBhvr>
                                        <p:cTn id="39" dur="26">
                                          <p:stCondLst>
                                            <p:cond delay="1808"/>
                                          </p:stCondLst>
                                        </p:cTn>
                                        <p:tgtEl>
                                          <p:spTgt spid="2"/>
                                        </p:tgtEl>
                                      </p:cBhvr>
                                      <p:to x="100000" y="95000"/>
                                    </p:animScale>
                                    <p:animScale>
                                      <p:cBhvr>
                                        <p:cTn id="40" dur="166" decel="50000">
                                          <p:stCondLst>
                                            <p:cond delay="1834"/>
                                          </p:stCondLst>
                                        </p:cTn>
                                        <p:tgtEl>
                                          <p:spTgt spid="2"/>
                                        </p:tgtEl>
                                      </p:cBhvr>
                                      <p:to x="100000" y="100000"/>
                                    </p:animScale>
                                  </p:childTnLst>
                                </p:cTn>
                              </p:par>
                            </p:childTnLst>
                          </p:cTn>
                        </p:par>
                        <p:par>
                          <p:cTn id="41" fill="hold">
                            <p:stCondLst>
                              <p:cond delay="2000"/>
                            </p:stCondLst>
                            <p:childTnLst>
                              <p:par>
                                <p:cTn id="42" presetID="26" presetClass="entr" presetSubtype="0"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80">
                                          <p:stCondLst>
                                            <p:cond delay="0"/>
                                          </p:stCondLst>
                                        </p:cTn>
                                        <p:tgtEl>
                                          <p:spTgt spid="4"/>
                                        </p:tgtEl>
                                      </p:cBhvr>
                                    </p:animEffect>
                                    <p:anim calcmode="lin" valueType="num">
                                      <p:cBhvr>
                                        <p:cTn id="4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50" dur="26">
                                          <p:stCondLst>
                                            <p:cond delay="650"/>
                                          </p:stCondLst>
                                        </p:cTn>
                                        <p:tgtEl>
                                          <p:spTgt spid="4"/>
                                        </p:tgtEl>
                                      </p:cBhvr>
                                      <p:to x="100000" y="60000"/>
                                    </p:animScale>
                                    <p:animScale>
                                      <p:cBhvr>
                                        <p:cTn id="51" dur="166" decel="50000">
                                          <p:stCondLst>
                                            <p:cond delay="676"/>
                                          </p:stCondLst>
                                        </p:cTn>
                                        <p:tgtEl>
                                          <p:spTgt spid="4"/>
                                        </p:tgtEl>
                                      </p:cBhvr>
                                      <p:to x="100000" y="100000"/>
                                    </p:animScale>
                                    <p:animScale>
                                      <p:cBhvr>
                                        <p:cTn id="52" dur="26">
                                          <p:stCondLst>
                                            <p:cond delay="1312"/>
                                          </p:stCondLst>
                                        </p:cTn>
                                        <p:tgtEl>
                                          <p:spTgt spid="4"/>
                                        </p:tgtEl>
                                      </p:cBhvr>
                                      <p:to x="100000" y="80000"/>
                                    </p:animScale>
                                    <p:animScale>
                                      <p:cBhvr>
                                        <p:cTn id="53" dur="166" decel="50000">
                                          <p:stCondLst>
                                            <p:cond delay="1338"/>
                                          </p:stCondLst>
                                        </p:cTn>
                                        <p:tgtEl>
                                          <p:spTgt spid="4"/>
                                        </p:tgtEl>
                                      </p:cBhvr>
                                      <p:to x="100000" y="100000"/>
                                    </p:animScale>
                                    <p:animScale>
                                      <p:cBhvr>
                                        <p:cTn id="54" dur="26">
                                          <p:stCondLst>
                                            <p:cond delay="1642"/>
                                          </p:stCondLst>
                                        </p:cTn>
                                        <p:tgtEl>
                                          <p:spTgt spid="4"/>
                                        </p:tgtEl>
                                      </p:cBhvr>
                                      <p:to x="100000" y="90000"/>
                                    </p:animScale>
                                    <p:animScale>
                                      <p:cBhvr>
                                        <p:cTn id="55" dur="166" decel="50000">
                                          <p:stCondLst>
                                            <p:cond delay="1668"/>
                                          </p:stCondLst>
                                        </p:cTn>
                                        <p:tgtEl>
                                          <p:spTgt spid="4"/>
                                        </p:tgtEl>
                                      </p:cBhvr>
                                      <p:to x="100000" y="100000"/>
                                    </p:animScale>
                                    <p:animScale>
                                      <p:cBhvr>
                                        <p:cTn id="56" dur="26">
                                          <p:stCondLst>
                                            <p:cond delay="1808"/>
                                          </p:stCondLst>
                                        </p:cTn>
                                        <p:tgtEl>
                                          <p:spTgt spid="4"/>
                                        </p:tgtEl>
                                      </p:cBhvr>
                                      <p:to x="100000" y="95000"/>
                                    </p:animScale>
                                    <p:animScale>
                                      <p:cBhvr>
                                        <p:cTn id="57" dur="166" decel="50000">
                                          <p:stCondLst>
                                            <p:cond delay="1834"/>
                                          </p:stCondLst>
                                        </p:cTn>
                                        <p:tgtEl>
                                          <p:spTgt spid="4"/>
                                        </p:tgtEl>
                                      </p:cBhvr>
                                      <p:to x="100000" y="100000"/>
                                    </p:animScale>
                                  </p:childTnLst>
                                </p:cTn>
                              </p:par>
                            </p:childTnLst>
                          </p:cTn>
                        </p:par>
                        <p:par>
                          <p:cTn id="58" fill="hold">
                            <p:stCondLst>
                              <p:cond delay="4000"/>
                            </p:stCondLst>
                            <p:childTnLst>
                              <p:par>
                                <p:cTn id="59" presetID="26" presetClass="entr" presetSubtype="0" fill="hold" grpId="0"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down)">
                                      <p:cBhvr>
                                        <p:cTn id="61" dur="580">
                                          <p:stCondLst>
                                            <p:cond delay="0"/>
                                          </p:stCondLst>
                                        </p:cTn>
                                        <p:tgtEl>
                                          <p:spTgt spid="5"/>
                                        </p:tgtEl>
                                      </p:cBhvr>
                                    </p:animEffect>
                                    <p:anim calcmode="lin" valueType="num">
                                      <p:cBhvr>
                                        <p:cTn id="6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7" dur="26">
                                          <p:stCondLst>
                                            <p:cond delay="650"/>
                                          </p:stCondLst>
                                        </p:cTn>
                                        <p:tgtEl>
                                          <p:spTgt spid="5"/>
                                        </p:tgtEl>
                                      </p:cBhvr>
                                      <p:to x="100000" y="60000"/>
                                    </p:animScale>
                                    <p:animScale>
                                      <p:cBhvr>
                                        <p:cTn id="68" dur="166" decel="50000">
                                          <p:stCondLst>
                                            <p:cond delay="676"/>
                                          </p:stCondLst>
                                        </p:cTn>
                                        <p:tgtEl>
                                          <p:spTgt spid="5"/>
                                        </p:tgtEl>
                                      </p:cBhvr>
                                      <p:to x="100000" y="100000"/>
                                    </p:animScale>
                                    <p:animScale>
                                      <p:cBhvr>
                                        <p:cTn id="69" dur="26">
                                          <p:stCondLst>
                                            <p:cond delay="1312"/>
                                          </p:stCondLst>
                                        </p:cTn>
                                        <p:tgtEl>
                                          <p:spTgt spid="5"/>
                                        </p:tgtEl>
                                      </p:cBhvr>
                                      <p:to x="100000" y="80000"/>
                                    </p:animScale>
                                    <p:animScale>
                                      <p:cBhvr>
                                        <p:cTn id="70" dur="166" decel="50000">
                                          <p:stCondLst>
                                            <p:cond delay="1338"/>
                                          </p:stCondLst>
                                        </p:cTn>
                                        <p:tgtEl>
                                          <p:spTgt spid="5"/>
                                        </p:tgtEl>
                                      </p:cBhvr>
                                      <p:to x="100000" y="100000"/>
                                    </p:animScale>
                                    <p:animScale>
                                      <p:cBhvr>
                                        <p:cTn id="71" dur="26">
                                          <p:stCondLst>
                                            <p:cond delay="1642"/>
                                          </p:stCondLst>
                                        </p:cTn>
                                        <p:tgtEl>
                                          <p:spTgt spid="5"/>
                                        </p:tgtEl>
                                      </p:cBhvr>
                                      <p:to x="100000" y="90000"/>
                                    </p:animScale>
                                    <p:animScale>
                                      <p:cBhvr>
                                        <p:cTn id="72" dur="166" decel="50000">
                                          <p:stCondLst>
                                            <p:cond delay="1668"/>
                                          </p:stCondLst>
                                        </p:cTn>
                                        <p:tgtEl>
                                          <p:spTgt spid="5"/>
                                        </p:tgtEl>
                                      </p:cBhvr>
                                      <p:to x="100000" y="100000"/>
                                    </p:animScale>
                                    <p:animScale>
                                      <p:cBhvr>
                                        <p:cTn id="73" dur="26">
                                          <p:stCondLst>
                                            <p:cond delay="1808"/>
                                          </p:stCondLst>
                                        </p:cTn>
                                        <p:tgtEl>
                                          <p:spTgt spid="5"/>
                                        </p:tgtEl>
                                      </p:cBhvr>
                                      <p:to x="100000" y="95000"/>
                                    </p:animScale>
                                    <p:animScale>
                                      <p:cBhvr>
                                        <p:cTn id="7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3" grpId="0"/>
      <p:bldP spid="3" grpId="1"/>
      <p:bldP spid="2"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4885" y="1496060"/>
            <a:ext cx="9799955" cy="5077460"/>
          </a:xfrm>
          <a:prstGeom prst="rect">
            <a:avLst/>
          </a:prstGeom>
          <a:noFill/>
          <a:ln w="9525">
            <a:noFill/>
          </a:ln>
        </p:spPr>
        <p:txBody>
          <a:bodyPr wrap="square">
            <a:spAutoFit/>
          </a:bodyPr>
          <a:lstStyle/>
          <a:p>
            <a:pPr algn="l">
              <a:buClrTx/>
              <a:buSzTx/>
              <a:buFontTx/>
            </a:pPr>
            <a:r>
              <a:rPr lang="zh-CN" altLang="en-US" sz="3600" b="0"/>
              <a:t>Excel是常用的数据分析工具，可以实现基本的数据分析工作，但在数据量较大，公式嵌套很多的情况下，Excel处理起来会很麻烦而且处理速度也会</a:t>
            </a:r>
            <a:r>
              <a:rPr lang="zh-CN" altLang="en-US" sz="3600" b="0">
                <a:solidFill>
                  <a:srgbClr val="FF0000"/>
                </a:solidFill>
              </a:rPr>
              <a:t>变慢</a:t>
            </a:r>
            <a:r>
              <a:rPr lang="zh-CN" altLang="en-US" sz="3600" b="0"/>
              <a:t>。此时，Python可作为首选，因为Python提供了大量的第三方扩展库，如</a:t>
            </a:r>
            <a:r>
              <a:rPr lang="zh-CN" altLang="en-US" sz="3600" b="0">
                <a:solidFill>
                  <a:srgbClr val="FF0000"/>
                </a:solidFill>
              </a:rPr>
              <a:t>Numpy、Scipy、Matplotlib。</a:t>
            </a:r>
            <a:r>
              <a:rPr lang="zh-CN" altLang="en-US" sz="3600" b="0"/>
              <a:t>这些库不仅可以对数据进行处理、挖掘、可视化展示，其自带的分析方法模型也使得数据分析变得简单高效，只需编写少量的代码就可以得到分析结果。</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cstate="print"/>
          <a:stretch>
            <a:fillRect/>
          </a:stretch>
        </p:blipFill>
        <p:spPr>
          <a:xfrm>
            <a:off x="1600200" y="845820"/>
            <a:ext cx="8991600" cy="5166360"/>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 name="KSO_WM_FULL_TEXT_BEAUTIFY_COPY_ID" val="150997289"/>
</p:tagLst>
</file>

<file path=ppt/tags/tag10.xml><?xml version="1.0" encoding="utf-8"?>
<p:tagLst xmlns:a="http://schemas.openxmlformats.org/drawingml/2006/main" xmlns:r="http://schemas.openxmlformats.org/officeDocument/2006/relationships" xmlns:p="http://schemas.openxmlformats.org/presentationml/2006/main">
  <p:tag name="KSO_WM_FULL_TEXT_BEAUTIFY_COPY_ID" val="14"/>
</p:tagLst>
</file>

<file path=ppt/tags/tag11.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12.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13.xml><?xml version="1.0" encoding="utf-8"?>
<p:tagLst xmlns:a="http://schemas.openxmlformats.org/drawingml/2006/main" xmlns:r="http://schemas.openxmlformats.org/officeDocument/2006/relationships" xmlns:p="http://schemas.openxmlformats.org/presentationml/2006/main">
  <p:tag name="KSO_WM_FULL_TEXT_BEAUTIFY_COPY_ID" val="150997279"/>
</p:tagLst>
</file>

<file path=ppt/tags/tag14.xml><?xml version="1.0" encoding="utf-8"?>
<p:tagLst xmlns:a="http://schemas.openxmlformats.org/drawingml/2006/main" xmlns:r="http://schemas.openxmlformats.org/officeDocument/2006/relationships" xmlns:p="http://schemas.openxmlformats.org/presentationml/2006/main">
  <p:tag name="PA" val="v3.0.1"/>
  <p:tag name="KSO_WM_FULL_TEXT_BEAUTIFY_COPY_ID" val="41"/>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67,&quot;width&quot;:6559}"/>
</p:tagLst>
</file>

<file path=ppt/tags/tag16.xml><?xml version="1.0" encoding="utf-8"?>
<p:tagLst xmlns:a="http://schemas.openxmlformats.org/drawingml/2006/main" xmlns:r="http://schemas.openxmlformats.org/officeDocument/2006/relationships" xmlns:p="http://schemas.openxmlformats.org/presentationml/2006/main">
  <p:tag name="KSO_WM_FULL_TEXT_BEAUTIFY_COPY_ID" val="6"/>
</p:tagLst>
</file>

<file path=ppt/tags/tag17.xml><?xml version="1.0" encoding="utf-8"?>
<p:tagLst xmlns:a="http://schemas.openxmlformats.org/drawingml/2006/main" xmlns:r="http://schemas.openxmlformats.org/officeDocument/2006/relationships" xmlns:p="http://schemas.openxmlformats.org/presentationml/2006/main">
  <p:tag name="KSO_WM_FULL_TEXT_BEAUTIFY_COPY_ID" val="12"/>
</p:tagLst>
</file>

<file path=ppt/tags/tag18.xml><?xml version="1.0" encoding="utf-8"?>
<p:tagLst xmlns:a="http://schemas.openxmlformats.org/drawingml/2006/main" xmlns:r="http://schemas.openxmlformats.org/officeDocument/2006/relationships" xmlns:p="http://schemas.openxmlformats.org/presentationml/2006/main">
  <p:tag name="KSO_WM_FULL_TEXT_BEAUTIFY_COPY_ID" val="15"/>
</p:tagLst>
</file>

<file path=ppt/tags/tag19.xml><?xml version="1.0" encoding="utf-8"?>
<p:tagLst xmlns:a="http://schemas.openxmlformats.org/drawingml/2006/main" xmlns:r="http://schemas.openxmlformats.org/officeDocument/2006/relationships" xmlns:p="http://schemas.openxmlformats.org/presentationml/2006/main">
  <p:tag name="KSO_WM_FULL_TEXT_BEAUTIFY_COPY_ID" val="16"/>
</p:tagLst>
</file>

<file path=ppt/tags/tag2.xml><?xml version="1.0" encoding="utf-8"?>
<p:tagLst xmlns:a="http://schemas.openxmlformats.org/drawingml/2006/main" xmlns:r="http://schemas.openxmlformats.org/officeDocument/2006/relationships" xmlns:p="http://schemas.openxmlformats.org/presentationml/2006/main">
  <p:tag name="KSO_WM_FULL_TEXT_BEAUTIFY_COPY_ID" val="72"/>
</p:tagLst>
</file>

<file path=ppt/tags/tag20.xml><?xml version="1.0" encoding="utf-8"?>
<p:tagLst xmlns:a="http://schemas.openxmlformats.org/drawingml/2006/main" xmlns:r="http://schemas.openxmlformats.org/officeDocument/2006/relationships" xmlns:p="http://schemas.openxmlformats.org/presentationml/2006/main">
  <p:tag name="KSO_WM_FULL_TEXT_BEAUTIFY_COPY_ID" val="17"/>
</p:tagLst>
</file>

<file path=ppt/tags/tag21.xml><?xml version="1.0" encoding="utf-8"?>
<p:tagLst xmlns:a="http://schemas.openxmlformats.org/drawingml/2006/main" xmlns:r="http://schemas.openxmlformats.org/officeDocument/2006/relationships" xmlns:p="http://schemas.openxmlformats.org/presentationml/2006/main">
  <p:tag name="KSO_WM_FULL_TEXT_BEAUTIFY_COPY_ID" val="18"/>
</p:tagLst>
</file>

<file path=ppt/tags/tag22.xml><?xml version="1.0" encoding="utf-8"?>
<p:tagLst xmlns:a="http://schemas.openxmlformats.org/drawingml/2006/main" xmlns:r="http://schemas.openxmlformats.org/officeDocument/2006/relationships" xmlns:p="http://schemas.openxmlformats.org/presentationml/2006/main">
  <p:tag name="KSO_WM_FULL_TEXT_BEAUTIFY_COPY_ID" val="19"/>
</p:tagLst>
</file>

<file path=ppt/tags/tag23.xml><?xml version="1.0" encoding="utf-8"?>
<p:tagLst xmlns:a="http://schemas.openxmlformats.org/drawingml/2006/main" xmlns:r="http://schemas.openxmlformats.org/officeDocument/2006/relationships" xmlns:p="http://schemas.openxmlformats.org/presentationml/2006/main">
  <p:tag name="KSO_WM_FULL_TEXT_BEAUTIFY_COPY_ID" val="20"/>
</p:tagLst>
</file>

<file path=ppt/tags/tag24.xml><?xml version="1.0" encoding="utf-8"?>
<p:tagLst xmlns:a="http://schemas.openxmlformats.org/drawingml/2006/main" xmlns:r="http://schemas.openxmlformats.org/officeDocument/2006/relationships" xmlns:p="http://schemas.openxmlformats.org/presentationml/2006/main">
  <p:tag name="KSO_WM_FULL_TEXT_BEAUTIFY_COPY_ID" val="21"/>
</p:tagLst>
</file>

<file path=ppt/tags/tag25.xml><?xml version="1.0" encoding="utf-8"?>
<p:tagLst xmlns:a="http://schemas.openxmlformats.org/drawingml/2006/main" xmlns:r="http://schemas.openxmlformats.org/officeDocument/2006/relationships" xmlns:p="http://schemas.openxmlformats.org/presentationml/2006/main">
  <p:tag name="KSO_WM_FULL_TEXT_BEAUTIFY_COPY_ID" val="22"/>
</p:tagLst>
</file>

<file path=ppt/tags/tag26.xml><?xml version="1.0" encoding="utf-8"?>
<p:tagLst xmlns:a="http://schemas.openxmlformats.org/drawingml/2006/main" xmlns:r="http://schemas.openxmlformats.org/officeDocument/2006/relationships" xmlns:p="http://schemas.openxmlformats.org/presentationml/2006/main">
  <p:tag name="KSO_WM_FULL_TEXT_BEAUTIFY_COPY_ID" val="23"/>
</p:tagLst>
</file>

<file path=ppt/tags/tag27.xml><?xml version="1.0" encoding="utf-8"?>
<p:tagLst xmlns:a="http://schemas.openxmlformats.org/drawingml/2006/main" xmlns:r="http://schemas.openxmlformats.org/officeDocument/2006/relationships" xmlns:p="http://schemas.openxmlformats.org/presentationml/2006/main">
  <p:tag name="KSO_WM_FULL_TEXT_BEAUTIFY_COPY_ID" val="24"/>
</p:tagLst>
</file>

<file path=ppt/tags/tag28.xml><?xml version="1.0" encoding="utf-8"?>
<p:tagLst xmlns:a="http://schemas.openxmlformats.org/drawingml/2006/main" xmlns:r="http://schemas.openxmlformats.org/officeDocument/2006/relationships" xmlns:p="http://schemas.openxmlformats.org/presentationml/2006/main">
  <p:tag name="KSO_WM_FULL_TEXT_BEAUTIFY_COPY_ID" val="25"/>
</p:tagLst>
</file>

<file path=ppt/tags/tag29.xml><?xml version="1.0" encoding="utf-8"?>
<p:tagLst xmlns:a="http://schemas.openxmlformats.org/drawingml/2006/main" xmlns:r="http://schemas.openxmlformats.org/officeDocument/2006/relationships" xmlns:p="http://schemas.openxmlformats.org/presentationml/2006/main">
  <p:tag name="KSO_WM_FULL_TEXT_BEAUTIFY_COPY_ID" val="26"/>
</p:tagLst>
</file>

<file path=ppt/tags/tag3.xml><?xml version="1.0" encoding="utf-8"?>
<p:tagLst xmlns:a="http://schemas.openxmlformats.org/drawingml/2006/main" xmlns:r="http://schemas.openxmlformats.org/officeDocument/2006/relationships" xmlns:p="http://schemas.openxmlformats.org/presentationml/2006/main">
  <p:tag name="KSO_WM_FULL_TEXT_BEAUTIFY_COPY_ID" val="71"/>
</p:tagLst>
</file>

<file path=ppt/tags/tag30.xml><?xml version="1.0" encoding="utf-8"?>
<p:tagLst xmlns:a="http://schemas.openxmlformats.org/drawingml/2006/main" xmlns:r="http://schemas.openxmlformats.org/officeDocument/2006/relationships" xmlns:p="http://schemas.openxmlformats.org/presentationml/2006/main">
  <p:tag name="KSO_WM_FULL_TEXT_BEAUTIFY_COPY_ID" val="27"/>
</p:tagLst>
</file>

<file path=ppt/tags/tag31.xml><?xml version="1.0" encoding="utf-8"?>
<p:tagLst xmlns:a="http://schemas.openxmlformats.org/drawingml/2006/main" xmlns:r="http://schemas.openxmlformats.org/officeDocument/2006/relationships" xmlns:p="http://schemas.openxmlformats.org/presentationml/2006/main">
  <p:tag name="KSO_WM_FULL_TEXT_BEAUTIFY_COPY_ID" val="28"/>
</p:tagLst>
</file>

<file path=ppt/tags/tag32.xml><?xml version="1.0" encoding="utf-8"?>
<p:tagLst xmlns:a="http://schemas.openxmlformats.org/drawingml/2006/main" xmlns:r="http://schemas.openxmlformats.org/officeDocument/2006/relationships" xmlns:p="http://schemas.openxmlformats.org/presentationml/2006/main">
  <p:tag name="KSO_WM_FULL_TEXT_BEAUTIFY_COPY_ID" val="29"/>
</p:tagLst>
</file>

<file path=ppt/tags/tag33.xml><?xml version="1.0" encoding="utf-8"?>
<p:tagLst xmlns:a="http://schemas.openxmlformats.org/drawingml/2006/main" xmlns:r="http://schemas.openxmlformats.org/officeDocument/2006/relationships" xmlns:p="http://schemas.openxmlformats.org/presentationml/2006/main">
  <p:tag name="KSO_WM_FULL_TEXT_BEAUTIFY_COPY_ID" val="30"/>
</p:tagLst>
</file>

<file path=ppt/tags/tag34.xml><?xml version="1.0" encoding="utf-8"?>
<p:tagLst xmlns:a="http://schemas.openxmlformats.org/drawingml/2006/main" xmlns:r="http://schemas.openxmlformats.org/officeDocument/2006/relationships" xmlns:p="http://schemas.openxmlformats.org/presentationml/2006/main">
  <p:tag name="KSO_WM_FULL_TEXT_BEAUTIFY_COPY_ID" val="31"/>
</p:tagLst>
</file>

<file path=ppt/tags/tag35.xml><?xml version="1.0" encoding="utf-8"?>
<p:tagLst xmlns:a="http://schemas.openxmlformats.org/drawingml/2006/main" xmlns:r="http://schemas.openxmlformats.org/officeDocument/2006/relationships" xmlns:p="http://schemas.openxmlformats.org/presentationml/2006/main">
  <p:tag name="KSO_WM_FULL_TEXT_BEAUTIFY_COPY_ID" val="32"/>
</p:tagLst>
</file>

<file path=ppt/tags/tag36.xml><?xml version="1.0" encoding="utf-8"?>
<p:tagLst xmlns:a="http://schemas.openxmlformats.org/drawingml/2006/main" xmlns:r="http://schemas.openxmlformats.org/officeDocument/2006/relationships" xmlns:p="http://schemas.openxmlformats.org/presentationml/2006/main">
  <p:tag name="KSO_WM_FULL_TEXT_BEAUTIFY_COPY_ID" val="33"/>
</p:tagLst>
</file>

<file path=ppt/tags/tag37.xml><?xml version="1.0" encoding="utf-8"?>
<p:tagLst xmlns:a="http://schemas.openxmlformats.org/drawingml/2006/main" xmlns:r="http://schemas.openxmlformats.org/officeDocument/2006/relationships" xmlns:p="http://schemas.openxmlformats.org/presentationml/2006/main">
  <p:tag name="KSO_WM_FULL_TEXT_BEAUTIFY_COPY_ID" val="34"/>
</p:tagLst>
</file>

<file path=ppt/tags/tag38.xml><?xml version="1.0" encoding="utf-8"?>
<p:tagLst xmlns:a="http://schemas.openxmlformats.org/drawingml/2006/main" xmlns:r="http://schemas.openxmlformats.org/officeDocument/2006/relationships" xmlns:p="http://schemas.openxmlformats.org/presentationml/2006/main">
  <p:tag name="KSO_WM_FULL_TEXT_BEAUTIFY_COPY_ID" val="35"/>
</p:tagLst>
</file>

<file path=ppt/tags/tag39.xml><?xml version="1.0" encoding="utf-8"?>
<p:tagLst xmlns:a="http://schemas.openxmlformats.org/drawingml/2006/main" xmlns:r="http://schemas.openxmlformats.org/officeDocument/2006/relationships" xmlns:p="http://schemas.openxmlformats.org/presentationml/2006/main">
  <p:tag name="KSO_WM_FULL_TEXT_BEAUTIFY_COPY_ID" val="36"/>
</p:tagLst>
</file>

<file path=ppt/tags/tag4.xml><?xml version="1.0" encoding="utf-8"?>
<p:tagLst xmlns:a="http://schemas.openxmlformats.org/drawingml/2006/main" xmlns:r="http://schemas.openxmlformats.org/officeDocument/2006/relationships" xmlns:p="http://schemas.openxmlformats.org/presentationml/2006/main">
  <p:tag name="KSO_WM_FULL_TEXT_BEAUTIFY_COPY_ID" val="2"/>
</p:tagLst>
</file>

<file path=ppt/tags/tag40.xml><?xml version="1.0" encoding="utf-8"?>
<p:tagLst xmlns:a="http://schemas.openxmlformats.org/drawingml/2006/main" xmlns:r="http://schemas.openxmlformats.org/officeDocument/2006/relationships" xmlns:p="http://schemas.openxmlformats.org/presentationml/2006/main">
  <p:tag name="KSO_WM_FULL_TEXT_BEAUTIFY_COPY_ID" val="37"/>
</p:tagLst>
</file>

<file path=ppt/tags/tag41.xml><?xml version="1.0" encoding="utf-8"?>
<p:tagLst xmlns:a="http://schemas.openxmlformats.org/drawingml/2006/main" xmlns:r="http://schemas.openxmlformats.org/officeDocument/2006/relationships" xmlns:p="http://schemas.openxmlformats.org/presentationml/2006/main">
  <p:tag name="KSO_WM_FULL_TEXT_BEAUTIFY_COPY_ID" val="38"/>
</p:tagLst>
</file>

<file path=ppt/tags/tag42.xml><?xml version="1.0" encoding="utf-8"?>
<p:tagLst xmlns:a="http://schemas.openxmlformats.org/drawingml/2006/main" xmlns:r="http://schemas.openxmlformats.org/officeDocument/2006/relationships" xmlns:p="http://schemas.openxmlformats.org/presentationml/2006/main">
  <p:tag name="KSO_WM_FULL_TEXT_BEAUTIFY_COPY_ID" val="150997279"/>
</p:tagLst>
</file>

<file path=ppt/tags/tag43.xml><?xml version="1.0" encoding="utf-8"?>
<p:tagLst xmlns:a="http://schemas.openxmlformats.org/drawingml/2006/main" xmlns:r="http://schemas.openxmlformats.org/officeDocument/2006/relationships" xmlns:p="http://schemas.openxmlformats.org/presentationml/2006/main">
  <p:tag name="PA" val="v3.0.1"/>
  <p:tag name="KSO_WM_FULL_TEXT_BEAUTIFY_COPY_ID" val="41"/>
</p:tagLst>
</file>

<file path=ppt/tags/tag5.xml><?xml version="1.0" encoding="utf-8"?>
<p:tagLst xmlns:a="http://schemas.openxmlformats.org/drawingml/2006/main" xmlns:r="http://schemas.openxmlformats.org/officeDocument/2006/relationships" xmlns:p="http://schemas.openxmlformats.org/presentationml/2006/main">
  <p:tag name="KSO_WM_FULL_TEXT_BEAUTIFY_COPY_ID" val="70"/>
</p:tagLst>
</file>

<file path=ppt/tags/tag6.xml><?xml version="1.0" encoding="utf-8"?>
<p:tagLst xmlns:a="http://schemas.openxmlformats.org/drawingml/2006/main" xmlns:r="http://schemas.openxmlformats.org/officeDocument/2006/relationships" xmlns:p="http://schemas.openxmlformats.org/presentationml/2006/main">
  <p:tag name="KSO_WM_FULL_TEXT_BEAUTIFY_COPY_ID" val="3"/>
</p:tagLst>
</file>

<file path=ppt/tags/tag7.xml><?xml version="1.0" encoding="utf-8"?>
<p:tagLst xmlns:a="http://schemas.openxmlformats.org/drawingml/2006/main" xmlns:r="http://schemas.openxmlformats.org/officeDocument/2006/relationships" xmlns:p="http://schemas.openxmlformats.org/presentationml/2006/main">
  <p:tag name="KSO_WM_FULL_TEXT_BEAUTIFY_COPY_ID" val="73"/>
</p:tagLst>
</file>

<file path=ppt/tags/tag8.xml><?xml version="1.0" encoding="utf-8"?>
<p:tagLst xmlns:a="http://schemas.openxmlformats.org/drawingml/2006/main" xmlns:r="http://schemas.openxmlformats.org/officeDocument/2006/relationships" xmlns:p="http://schemas.openxmlformats.org/presentationml/2006/main">
  <p:tag name="KSO_WM_FULL_TEXT_BEAUTIFY_COPY_ID" val="74"/>
</p:tagLst>
</file>

<file path=ppt/tags/tag9.xml><?xml version="1.0" encoding="utf-8"?>
<p:tagLst xmlns:a="http://schemas.openxmlformats.org/drawingml/2006/main" xmlns:r="http://schemas.openxmlformats.org/officeDocument/2006/relationships" xmlns:p="http://schemas.openxmlformats.org/presentationml/2006/main">
  <p:tag name="KSO_WM_FULL_TEXT_BEAUTIFY_COPY_ID" val="7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mjarsw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436</Words>
  <Application>Microsoft Office PowerPoint</Application>
  <PresentationFormat>自定义</PresentationFormat>
  <Paragraphs>17</Paragraphs>
  <Slides>6</Slides>
  <Notes>3</Notes>
  <HiddenSlides>0</HiddenSlides>
  <MMClips>0</MMClips>
  <ScaleCrop>false</ScaleCrop>
  <HeadingPairs>
    <vt:vector size="4" baseType="variant">
      <vt:variant>
        <vt:lpstr>主题</vt:lpstr>
      </vt:variant>
      <vt:variant>
        <vt:i4>2</vt:i4>
      </vt:variant>
      <vt:variant>
        <vt:lpstr>幻灯片标题</vt:lpstr>
      </vt:variant>
      <vt:variant>
        <vt:i4>6</vt:i4>
      </vt:variant>
    </vt:vector>
  </HeadingPairs>
  <TitlesOfParts>
    <vt:vector size="8" baseType="lpstr">
      <vt:lpstr>第一PPT，www.1ppt.com</vt:lpstr>
      <vt:lpstr>自定义设计方案</vt:lpstr>
      <vt:lpstr>幻灯片 1</vt:lpstr>
      <vt:lpstr>幻灯片 2</vt:lpstr>
      <vt:lpstr>幻灯片 3</vt:lpstr>
      <vt:lpstr>幻灯片 4</vt:lpstr>
      <vt:lpstr>幻灯片 5</vt:lpstr>
      <vt:lpstr>幻灯片 6</vt:lpstr>
    </vt:vector>
  </TitlesOfParts>
  <Manager>第一PPT</Manager>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Administrator</cp:lastModifiedBy>
  <cp:revision>64</cp:revision>
  <dcterms:created xsi:type="dcterms:W3CDTF">2019-01-02T05:18:00Z</dcterms:created>
  <dcterms:modified xsi:type="dcterms:W3CDTF">2022-05-24T00:46:37Z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2052-11.1.0.10388</vt:lpwstr>
  </property>
  <property fmtid="{D5CDD505-2E9C-101B-9397-08002B2CF9AE}" pid="3" name="ICV">
    <vt:lpwstr>5CBB144BE2824953BE776E6851A55E91</vt:lpwstr>
  </property>
</Properties>
</file>