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3"/>
  </p:notesMasterIdLst>
  <p:sldIdLst>
    <p:sldId id="2345" r:id="rId3"/>
    <p:sldId id="2335" r:id="rId4"/>
    <p:sldId id="2403" r:id="rId5"/>
    <p:sldId id="2397" r:id="rId6"/>
    <p:sldId id="2398" r:id="rId7"/>
    <p:sldId id="2392" r:id="rId8"/>
    <p:sldId id="2402" r:id="rId9"/>
    <p:sldId id="2400" r:id="rId10"/>
    <p:sldId id="2401" r:id="rId11"/>
    <p:sldId id="239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424F"/>
    <a:srgbClr val="9B754F"/>
    <a:srgbClr val="FCDC95"/>
    <a:srgbClr val="BC9B7B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8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48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40031B-BD0D-428D-93C6-C5F0BD364A13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126E4C46-F77D-4909-A6E5-62898381026A}">
      <dgm:prSet phldrT="[文本]" custT="1"/>
      <dgm:spPr/>
      <dgm:t>
        <a:bodyPr/>
        <a:lstStyle/>
        <a:p>
          <a:r>
            <a:rPr lang="zh-CN" altLang="en-US" sz="3200" b="1" dirty="0" smtClean="0"/>
            <a:t>数据获取</a:t>
          </a:r>
          <a:endParaRPr lang="zh-CN" altLang="en-US" sz="3200" dirty="0"/>
        </a:p>
      </dgm:t>
    </dgm:pt>
    <dgm:pt modelId="{66996B4F-6877-43E9-BD0B-F6AAF305DECA}" type="parTrans" cxnId="{4721AEF3-7A0E-45F3-8B4C-48120DECC57C}">
      <dgm:prSet/>
      <dgm:spPr/>
      <dgm:t>
        <a:bodyPr/>
        <a:lstStyle/>
        <a:p>
          <a:endParaRPr lang="zh-CN" altLang="en-US" sz="3600"/>
        </a:p>
      </dgm:t>
    </dgm:pt>
    <dgm:pt modelId="{E2996E61-6764-4A84-B582-272A98C2D65F}" type="sibTrans" cxnId="{4721AEF3-7A0E-45F3-8B4C-48120DECC57C}">
      <dgm:prSet custT="1"/>
      <dgm:spPr/>
      <dgm:t>
        <a:bodyPr/>
        <a:lstStyle/>
        <a:p>
          <a:endParaRPr lang="zh-CN" altLang="en-US" sz="4000"/>
        </a:p>
      </dgm:t>
    </dgm:pt>
    <dgm:pt modelId="{35E581D0-2D96-43DE-85F8-177ADFE5A6D7}">
      <dgm:prSet phldrT="[文本]" custT="1"/>
      <dgm:spPr/>
      <dgm:t>
        <a:bodyPr/>
        <a:lstStyle/>
        <a:p>
          <a:r>
            <a:rPr lang="zh-CN" altLang="en-US" sz="3200" b="1" dirty="0" smtClean="0"/>
            <a:t>数据清洗</a:t>
          </a:r>
          <a:endParaRPr lang="zh-CN" altLang="en-US" sz="3200" dirty="0"/>
        </a:p>
      </dgm:t>
    </dgm:pt>
    <dgm:pt modelId="{D29DC37E-B6A5-4186-B8EA-7C2B12DCDEC1}" type="parTrans" cxnId="{A38B2B6B-95CE-4924-8A3C-F529AA895AF5}">
      <dgm:prSet/>
      <dgm:spPr/>
      <dgm:t>
        <a:bodyPr/>
        <a:lstStyle/>
        <a:p>
          <a:endParaRPr lang="zh-CN" altLang="en-US" sz="3600"/>
        </a:p>
      </dgm:t>
    </dgm:pt>
    <dgm:pt modelId="{AD227A39-00F5-4B92-8BF0-6CC16C319688}" type="sibTrans" cxnId="{A38B2B6B-95CE-4924-8A3C-F529AA895AF5}">
      <dgm:prSet custT="1"/>
      <dgm:spPr/>
      <dgm:t>
        <a:bodyPr/>
        <a:lstStyle/>
        <a:p>
          <a:endParaRPr lang="zh-CN" altLang="en-US" sz="4000"/>
        </a:p>
      </dgm:t>
    </dgm:pt>
    <dgm:pt modelId="{20780902-E5AD-48BC-8DD0-0365F51D7E80}">
      <dgm:prSet phldrT="[文本]" custT="1"/>
      <dgm:spPr/>
      <dgm:t>
        <a:bodyPr/>
        <a:lstStyle/>
        <a:p>
          <a:r>
            <a:rPr lang="zh-CN" altLang="en-US" sz="3200" b="1" dirty="0" smtClean="0"/>
            <a:t>分析建议</a:t>
          </a:r>
          <a:endParaRPr lang="zh-CN" altLang="en-US" sz="3200" dirty="0"/>
        </a:p>
      </dgm:t>
    </dgm:pt>
    <dgm:pt modelId="{E03766D7-2006-4E8B-BFEB-6A709234B2DE}" type="parTrans" cxnId="{9D86554E-46C8-4EC9-A735-B56ED6D8D998}">
      <dgm:prSet/>
      <dgm:spPr/>
      <dgm:t>
        <a:bodyPr/>
        <a:lstStyle/>
        <a:p>
          <a:endParaRPr lang="zh-CN" altLang="en-US" sz="3600"/>
        </a:p>
      </dgm:t>
    </dgm:pt>
    <dgm:pt modelId="{183F2F37-7A94-490A-B1B5-C8C41F035A9A}" type="sibTrans" cxnId="{9D86554E-46C8-4EC9-A735-B56ED6D8D998}">
      <dgm:prSet/>
      <dgm:spPr/>
      <dgm:t>
        <a:bodyPr/>
        <a:lstStyle/>
        <a:p>
          <a:endParaRPr lang="zh-CN" altLang="en-US" sz="3600"/>
        </a:p>
      </dgm:t>
    </dgm:pt>
    <dgm:pt modelId="{7C3CD738-3337-470A-8D9C-D69C207B51A6}">
      <dgm:prSet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3200" b="1" dirty="0" smtClean="0"/>
            <a:t>数据探索与可视化</a:t>
          </a:r>
          <a:endParaRPr lang="zh-CN" altLang="en-US" sz="3200" dirty="0" smtClean="0"/>
        </a:p>
      </dgm:t>
    </dgm:pt>
    <dgm:pt modelId="{FD330857-2764-4F08-B958-904A9B3A9953}" type="parTrans" cxnId="{F25CEFB6-A232-449E-9D23-00DEBECC9BE2}">
      <dgm:prSet/>
      <dgm:spPr/>
      <dgm:t>
        <a:bodyPr/>
        <a:lstStyle/>
        <a:p>
          <a:endParaRPr lang="zh-CN" altLang="en-US" sz="3600"/>
        </a:p>
      </dgm:t>
    </dgm:pt>
    <dgm:pt modelId="{FC4F51D9-75C2-4100-A5A4-8B84DE919E19}" type="sibTrans" cxnId="{F25CEFB6-A232-449E-9D23-00DEBECC9BE2}">
      <dgm:prSet custT="1"/>
      <dgm:spPr/>
      <dgm:t>
        <a:bodyPr/>
        <a:lstStyle/>
        <a:p>
          <a:endParaRPr lang="zh-CN" altLang="en-US" sz="4000"/>
        </a:p>
      </dgm:t>
    </dgm:pt>
    <dgm:pt modelId="{A367F201-A404-4F69-BEFA-FE99CA3682EA}" type="pres">
      <dgm:prSet presAssocID="{6E40031B-BD0D-428D-93C6-C5F0BD364A1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42E0A95-9440-44E6-A851-11D0D84ACECC}" type="pres">
      <dgm:prSet presAssocID="{6E40031B-BD0D-428D-93C6-C5F0BD364A13}" presName="dummyMaxCanvas" presStyleCnt="0">
        <dgm:presLayoutVars/>
      </dgm:prSet>
      <dgm:spPr/>
    </dgm:pt>
    <dgm:pt modelId="{45291E04-6AFC-4F25-92A9-17C3A02252C2}" type="pres">
      <dgm:prSet presAssocID="{6E40031B-BD0D-428D-93C6-C5F0BD364A13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E18D8B-A508-4BEA-B775-865F95E85EA9}" type="pres">
      <dgm:prSet presAssocID="{6E40031B-BD0D-428D-93C6-C5F0BD364A13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3AC4FA-FC10-4CA1-81E6-5A698EAF5B7D}" type="pres">
      <dgm:prSet presAssocID="{6E40031B-BD0D-428D-93C6-C5F0BD364A13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CB7F5C-7E55-4111-84D0-2A084F757AE3}" type="pres">
      <dgm:prSet presAssocID="{6E40031B-BD0D-428D-93C6-C5F0BD364A13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C04A60-D1E2-437C-A4C8-688102D400CC}" type="pres">
      <dgm:prSet presAssocID="{6E40031B-BD0D-428D-93C6-C5F0BD364A13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03508A-6581-4B81-9B46-BAD6D7FF0683}" type="pres">
      <dgm:prSet presAssocID="{6E40031B-BD0D-428D-93C6-C5F0BD364A13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2733A2-757F-4EE4-B455-217BCBF9A757}" type="pres">
      <dgm:prSet presAssocID="{6E40031B-BD0D-428D-93C6-C5F0BD364A13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FEC38D-5AA2-400E-B5C6-D59F994FA87E}" type="pres">
      <dgm:prSet presAssocID="{6E40031B-BD0D-428D-93C6-C5F0BD364A13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35B732-7E83-4A92-8D7D-7EFA5E597981}" type="pres">
      <dgm:prSet presAssocID="{6E40031B-BD0D-428D-93C6-C5F0BD364A13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04FAC9-5F31-4630-A75E-09E978A8B902}" type="pres">
      <dgm:prSet presAssocID="{6E40031B-BD0D-428D-93C6-C5F0BD364A13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3FF814-72A7-4090-B5E4-D75EA3F14E9E}" type="pres">
      <dgm:prSet presAssocID="{6E40031B-BD0D-428D-93C6-C5F0BD364A13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75E9285-E5D8-4EA3-B6A2-2D6585A7293E}" type="presOf" srcId="{35E581D0-2D96-43DE-85F8-177ADFE5A6D7}" destId="{76E18D8B-A508-4BEA-B775-865F95E85EA9}" srcOrd="0" destOrd="0" presId="urn:microsoft.com/office/officeart/2005/8/layout/vProcess5"/>
    <dgm:cxn modelId="{280AC7F9-C686-4404-9A08-AD2251AEAE4F}" type="presOf" srcId="{126E4C46-F77D-4909-A6E5-62898381026A}" destId="{BFFEC38D-5AA2-400E-B5C6-D59F994FA87E}" srcOrd="1" destOrd="0" presId="urn:microsoft.com/office/officeart/2005/8/layout/vProcess5"/>
    <dgm:cxn modelId="{0E516EE3-CBE5-4546-86CA-C70E6D4F6C15}" type="presOf" srcId="{E2996E61-6764-4A84-B582-272A98C2D65F}" destId="{3DC04A60-D1E2-437C-A4C8-688102D400CC}" srcOrd="0" destOrd="0" presId="urn:microsoft.com/office/officeart/2005/8/layout/vProcess5"/>
    <dgm:cxn modelId="{A38B2B6B-95CE-4924-8A3C-F529AA895AF5}" srcId="{6E40031B-BD0D-428D-93C6-C5F0BD364A13}" destId="{35E581D0-2D96-43DE-85F8-177ADFE5A6D7}" srcOrd="1" destOrd="0" parTransId="{D29DC37E-B6A5-4186-B8EA-7C2B12DCDEC1}" sibTransId="{AD227A39-00F5-4B92-8BF0-6CC16C319688}"/>
    <dgm:cxn modelId="{9D86554E-46C8-4EC9-A735-B56ED6D8D998}" srcId="{6E40031B-BD0D-428D-93C6-C5F0BD364A13}" destId="{20780902-E5AD-48BC-8DD0-0365F51D7E80}" srcOrd="3" destOrd="0" parTransId="{E03766D7-2006-4E8B-BFEB-6A709234B2DE}" sibTransId="{183F2F37-7A94-490A-B1B5-C8C41F035A9A}"/>
    <dgm:cxn modelId="{61D77722-FA22-4E63-A2D1-CBC29F5D0E1A}" type="presOf" srcId="{AD227A39-00F5-4B92-8BF0-6CC16C319688}" destId="{2C03508A-6581-4B81-9B46-BAD6D7FF0683}" srcOrd="0" destOrd="0" presId="urn:microsoft.com/office/officeart/2005/8/layout/vProcess5"/>
    <dgm:cxn modelId="{4721AEF3-7A0E-45F3-8B4C-48120DECC57C}" srcId="{6E40031B-BD0D-428D-93C6-C5F0BD364A13}" destId="{126E4C46-F77D-4909-A6E5-62898381026A}" srcOrd="0" destOrd="0" parTransId="{66996B4F-6877-43E9-BD0B-F6AAF305DECA}" sibTransId="{E2996E61-6764-4A84-B582-272A98C2D65F}"/>
    <dgm:cxn modelId="{85967C2E-818E-4385-95FC-50579E863719}" type="presOf" srcId="{20780902-E5AD-48BC-8DD0-0365F51D7E80}" destId="{233FF814-72A7-4090-B5E4-D75EA3F14E9E}" srcOrd="1" destOrd="0" presId="urn:microsoft.com/office/officeart/2005/8/layout/vProcess5"/>
    <dgm:cxn modelId="{B2FC4669-E9BD-4DE7-B310-A04A3BBE5E58}" type="presOf" srcId="{6E40031B-BD0D-428D-93C6-C5F0BD364A13}" destId="{A367F201-A404-4F69-BEFA-FE99CA3682EA}" srcOrd="0" destOrd="0" presId="urn:microsoft.com/office/officeart/2005/8/layout/vProcess5"/>
    <dgm:cxn modelId="{80121AA8-7FE6-4DEA-BB0F-F430B0AFAFE5}" type="presOf" srcId="{FC4F51D9-75C2-4100-A5A4-8B84DE919E19}" destId="{182733A2-757F-4EE4-B455-217BCBF9A757}" srcOrd="0" destOrd="0" presId="urn:microsoft.com/office/officeart/2005/8/layout/vProcess5"/>
    <dgm:cxn modelId="{99518D03-E794-4DC8-9524-426FDFF3F406}" type="presOf" srcId="{7C3CD738-3337-470A-8D9C-D69C207B51A6}" destId="{813AC4FA-FC10-4CA1-81E6-5A698EAF5B7D}" srcOrd="0" destOrd="0" presId="urn:microsoft.com/office/officeart/2005/8/layout/vProcess5"/>
    <dgm:cxn modelId="{F25CEFB6-A232-449E-9D23-00DEBECC9BE2}" srcId="{6E40031B-BD0D-428D-93C6-C5F0BD364A13}" destId="{7C3CD738-3337-470A-8D9C-D69C207B51A6}" srcOrd="2" destOrd="0" parTransId="{FD330857-2764-4F08-B958-904A9B3A9953}" sibTransId="{FC4F51D9-75C2-4100-A5A4-8B84DE919E19}"/>
    <dgm:cxn modelId="{3846946C-3C6D-4DDA-908B-3DF051710ACC}" type="presOf" srcId="{7C3CD738-3337-470A-8D9C-D69C207B51A6}" destId="{2E04FAC9-5F31-4630-A75E-09E978A8B902}" srcOrd="1" destOrd="0" presId="urn:microsoft.com/office/officeart/2005/8/layout/vProcess5"/>
    <dgm:cxn modelId="{3FDAAEBD-8492-479E-8DB1-95F9F0836670}" type="presOf" srcId="{20780902-E5AD-48BC-8DD0-0365F51D7E80}" destId="{9DCB7F5C-7E55-4111-84D0-2A084F757AE3}" srcOrd="0" destOrd="0" presId="urn:microsoft.com/office/officeart/2005/8/layout/vProcess5"/>
    <dgm:cxn modelId="{BE964163-5D3C-45BA-9F0D-95D2C8D0C620}" type="presOf" srcId="{35E581D0-2D96-43DE-85F8-177ADFE5A6D7}" destId="{1D35B732-7E83-4A92-8D7D-7EFA5E597981}" srcOrd="1" destOrd="0" presId="urn:microsoft.com/office/officeart/2005/8/layout/vProcess5"/>
    <dgm:cxn modelId="{AEA67C73-03D3-4D04-B955-606FB5E025A0}" type="presOf" srcId="{126E4C46-F77D-4909-A6E5-62898381026A}" destId="{45291E04-6AFC-4F25-92A9-17C3A02252C2}" srcOrd="0" destOrd="0" presId="urn:microsoft.com/office/officeart/2005/8/layout/vProcess5"/>
    <dgm:cxn modelId="{A60844AC-5BA5-48BC-B5A1-87F9500DB589}" type="presParOf" srcId="{A367F201-A404-4F69-BEFA-FE99CA3682EA}" destId="{742E0A95-9440-44E6-A851-11D0D84ACECC}" srcOrd="0" destOrd="0" presId="urn:microsoft.com/office/officeart/2005/8/layout/vProcess5"/>
    <dgm:cxn modelId="{4A043B92-E526-447F-8F6D-BD96628C3B66}" type="presParOf" srcId="{A367F201-A404-4F69-BEFA-FE99CA3682EA}" destId="{45291E04-6AFC-4F25-92A9-17C3A02252C2}" srcOrd="1" destOrd="0" presId="urn:microsoft.com/office/officeart/2005/8/layout/vProcess5"/>
    <dgm:cxn modelId="{6813A283-0F46-408E-B93F-BCD8747763F0}" type="presParOf" srcId="{A367F201-A404-4F69-BEFA-FE99CA3682EA}" destId="{76E18D8B-A508-4BEA-B775-865F95E85EA9}" srcOrd="2" destOrd="0" presId="urn:microsoft.com/office/officeart/2005/8/layout/vProcess5"/>
    <dgm:cxn modelId="{95D6ECC6-984C-484D-91B8-ECA4E2E25885}" type="presParOf" srcId="{A367F201-A404-4F69-BEFA-FE99CA3682EA}" destId="{813AC4FA-FC10-4CA1-81E6-5A698EAF5B7D}" srcOrd="3" destOrd="0" presId="urn:microsoft.com/office/officeart/2005/8/layout/vProcess5"/>
    <dgm:cxn modelId="{86AF532D-DD78-40AD-8350-1785B2D9D83B}" type="presParOf" srcId="{A367F201-A404-4F69-BEFA-FE99CA3682EA}" destId="{9DCB7F5C-7E55-4111-84D0-2A084F757AE3}" srcOrd="4" destOrd="0" presId="urn:microsoft.com/office/officeart/2005/8/layout/vProcess5"/>
    <dgm:cxn modelId="{56A43075-3C12-420E-A37B-00D8FD68AF0C}" type="presParOf" srcId="{A367F201-A404-4F69-BEFA-FE99CA3682EA}" destId="{3DC04A60-D1E2-437C-A4C8-688102D400CC}" srcOrd="5" destOrd="0" presId="urn:microsoft.com/office/officeart/2005/8/layout/vProcess5"/>
    <dgm:cxn modelId="{F9F3DBF5-0985-48BC-A6D5-623A627F3CC9}" type="presParOf" srcId="{A367F201-A404-4F69-BEFA-FE99CA3682EA}" destId="{2C03508A-6581-4B81-9B46-BAD6D7FF0683}" srcOrd="6" destOrd="0" presId="urn:microsoft.com/office/officeart/2005/8/layout/vProcess5"/>
    <dgm:cxn modelId="{AACE35B0-05E9-4786-BBC4-20736762024C}" type="presParOf" srcId="{A367F201-A404-4F69-BEFA-FE99CA3682EA}" destId="{182733A2-757F-4EE4-B455-217BCBF9A757}" srcOrd="7" destOrd="0" presId="urn:microsoft.com/office/officeart/2005/8/layout/vProcess5"/>
    <dgm:cxn modelId="{37D8DC45-A154-4FD0-9FC6-C094917F219E}" type="presParOf" srcId="{A367F201-A404-4F69-BEFA-FE99CA3682EA}" destId="{BFFEC38D-5AA2-400E-B5C6-D59F994FA87E}" srcOrd="8" destOrd="0" presId="urn:microsoft.com/office/officeart/2005/8/layout/vProcess5"/>
    <dgm:cxn modelId="{9EE04E5E-1517-48EA-AB05-DFB273E425E3}" type="presParOf" srcId="{A367F201-A404-4F69-BEFA-FE99CA3682EA}" destId="{1D35B732-7E83-4A92-8D7D-7EFA5E597981}" srcOrd="9" destOrd="0" presId="urn:microsoft.com/office/officeart/2005/8/layout/vProcess5"/>
    <dgm:cxn modelId="{87A9D761-699A-41A3-A399-302E8D8AE1CC}" type="presParOf" srcId="{A367F201-A404-4F69-BEFA-FE99CA3682EA}" destId="{2E04FAC9-5F31-4630-A75E-09E978A8B902}" srcOrd="10" destOrd="0" presId="urn:microsoft.com/office/officeart/2005/8/layout/vProcess5"/>
    <dgm:cxn modelId="{0EB24520-FB48-4A3D-AC0C-741CA30033F3}" type="presParOf" srcId="{A367F201-A404-4F69-BEFA-FE99CA3682EA}" destId="{233FF814-72A7-4090-B5E4-D75EA3F14E9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291E04-6AFC-4F25-92A9-17C3A02252C2}">
      <dsp:nvSpPr>
        <dsp:cNvPr id="0" name=""/>
        <dsp:cNvSpPr/>
      </dsp:nvSpPr>
      <dsp:spPr>
        <a:xfrm>
          <a:off x="0" y="0"/>
          <a:ext cx="5502467" cy="9293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 dirty="0" smtClean="0"/>
            <a:t>数据获取</a:t>
          </a:r>
          <a:endParaRPr lang="zh-CN" altLang="en-US" sz="3200" kern="1200" dirty="0"/>
        </a:p>
      </dsp:txBody>
      <dsp:txXfrm>
        <a:off x="27221" y="27221"/>
        <a:ext cx="4421055" cy="874942"/>
      </dsp:txXfrm>
    </dsp:sp>
    <dsp:sp modelId="{76E18D8B-A508-4BEA-B775-865F95E85EA9}">
      <dsp:nvSpPr>
        <dsp:cNvPr id="0" name=""/>
        <dsp:cNvSpPr/>
      </dsp:nvSpPr>
      <dsp:spPr>
        <a:xfrm>
          <a:off x="460831" y="1098362"/>
          <a:ext cx="5502467" cy="929384"/>
        </a:xfrm>
        <a:prstGeom prst="roundRect">
          <a:avLst>
            <a:gd name="adj" fmla="val 1000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 dirty="0" smtClean="0"/>
            <a:t>数据清洗</a:t>
          </a:r>
          <a:endParaRPr lang="zh-CN" altLang="en-US" sz="3200" kern="1200" dirty="0"/>
        </a:p>
      </dsp:txBody>
      <dsp:txXfrm>
        <a:off x="488052" y="1125583"/>
        <a:ext cx="4383093" cy="874942"/>
      </dsp:txXfrm>
    </dsp:sp>
    <dsp:sp modelId="{813AC4FA-FC10-4CA1-81E6-5A698EAF5B7D}">
      <dsp:nvSpPr>
        <dsp:cNvPr id="0" name=""/>
        <dsp:cNvSpPr/>
      </dsp:nvSpPr>
      <dsp:spPr>
        <a:xfrm>
          <a:off x="914785" y="2196725"/>
          <a:ext cx="5502467" cy="929384"/>
        </a:xfrm>
        <a:prstGeom prst="roundRect">
          <a:avLst>
            <a:gd name="adj" fmla="val 1000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3200" b="1" kern="1200" dirty="0" smtClean="0"/>
            <a:t>数据探索与可视化</a:t>
          </a:r>
          <a:endParaRPr lang="zh-CN" altLang="en-US" sz="3200" kern="1200" dirty="0" smtClean="0"/>
        </a:p>
      </dsp:txBody>
      <dsp:txXfrm>
        <a:off x="942006" y="2223946"/>
        <a:ext cx="4389972" cy="874942"/>
      </dsp:txXfrm>
    </dsp:sp>
    <dsp:sp modelId="{9DCB7F5C-7E55-4111-84D0-2A084F757AE3}">
      <dsp:nvSpPr>
        <dsp:cNvPr id="0" name=""/>
        <dsp:cNvSpPr/>
      </dsp:nvSpPr>
      <dsp:spPr>
        <a:xfrm>
          <a:off x="1375616" y="3295088"/>
          <a:ext cx="5502467" cy="929384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 dirty="0" smtClean="0"/>
            <a:t>分析建议</a:t>
          </a:r>
          <a:endParaRPr lang="zh-CN" altLang="en-US" sz="3200" kern="1200" dirty="0"/>
        </a:p>
      </dsp:txBody>
      <dsp:txXfrm>
        <a:off x="1402837" y="3322309"/>
        <a:ext cx="4383093" cy="874942"/>
      </dsp:txXfrm>
    </dsp:sp>
    <dsp:sp modelId="{3DC04A60-D1E2-437C-A4C8-688102D400CC}">
      <dsp:nvSpPr>
        <dsp:cNvPr id="0" name=""/>
        <dsp:cNvSpPr/>
      </dsp:nvSpPr>
      <dsp:spPr>
        <a:xfrm>
          <a:off x="4898367" y="711823"/>
          <a:ext cx="604099" cy="60409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000" kern="1200"/>
        </a:p>
      </dsp:txBody>
      <dsp:txXfrm>
        <a:off x="5034289" y="711823"/>
        <a:ext cx="332255" cy="454584"/>
      </dsp:txXfrm>
    </dsp:sp>
    <dsp:sp modelId="{2C03508A-6581-4B81-9B46-BAD6D7FF0683}">
      <dsp:nvSpPr>
        <dsp:cNvPr id="0" name=""/>
        <dsp:cNvSpPr/>
      </dsp:nvSpPr>
      <dsp:spPr>
        <a:xfrm>
          <a:off x="5359199" y="1810186"/>
          <a:ext cx="604099" cy="60409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000" kern="1200"/>
        </a:p>
      </dsp:txBody>
      <dsp:txXfrm>
        <a:off x="5495121" y="1810186"/>
        <a:ext cx="332255" cy="454584"/>
      </dsp:txXfrm>
    </dsp:sp>
    <dsp:sp modelId="{182733A2-757F-4EE4-B455-217BCBF9A757}">
      <dsp:nvSpPr>
        <dsp:cNvPr id="0" name=""/>
        <dsp:cNvSpPr/>
      </dsp:nvSpPr>
      <dsp:spPr>
        <a:xfrm>
          <a:off x="5813152" y="2908549"/>
          <a:ext cx="604099" cy="60409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000" kern="1200"/>
        </a:p>
      </dsp:txBody>
      <dsp:txXfrm>
        <a:off x="5949074" y="2908549"/>
        <a:ext cx="332255" cy="454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fld id="{160DAEDB-F8EB-4B37-B651-17F046B807DC}" type="datetimeFigureOut">
              <a:rPr lang="zh-CN" altLang="en-US" smtClean="0"/>
              <a:t>2021/9/13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fld id="{86751F25-9338-4986-A1F2-54D37A03FFF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330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311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46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123604" y="6858000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2021/9/13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2021/9/13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 userDrawn="1"/>
        </p:nvSpPr>
        <p:spPr>
          <a:xfrm>
            <a:off x="-1290682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 userDrawn="1"/>
        </p:nvSpPr>
        <p:spPr>
          <a:xfrm>
            <a:off x="511671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" name="平行四边形 4"/>
          <p:cNvSpPr/>
          <p:nvPr userDrawn="1"/>
        </p:nvSpPr>
        <p:spPr>
          <a:xfrm>
            <a:off x="9095790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6" name="平行四边形 5"/>
          <p:cNvSpPr/>
          <p:nvPr userDrawn="1"/>
        </p:nvSpPr>
        <p:spPr>
          <a:xfrm>
            <a:off x="10898143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 userDrawn="1"/>
        </p:nvSpPr>
        <p:spPr>
          <a:xfrm>
            <a:off x="-1764002" y="-20138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 userDrawn="1"/>
        </p:nvSpPr>
        <p:spPr>
          <a:xfrm>
            <a:off x="-1788384" y="-155534"/>
            <a:ext cx="6772289" cy="930128"/>
          </a:xfrm>
          <a:prstGeom prst="parallelogram">
            <a:avLst>
              <a:gd name="adj" fmla="val 10014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" name="平行四边形 4"/>
          <p:cNvSpPr/>
          <p:nvPr userDrawn="1"/>
        </p:nvSpPr>
        <p:spPr>
          <a:xfrm>
            <a:off x="7834860" y="6399026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6" name="平行四边形 5"/>
          <p:cNvSpPr/>
          <p:nvPr userDrawn="1"/>
        </p:nvSpPr>
        <p:spPr>
          <a:xfrm>
            <a:off x="8084593" y="6396864"/>
            <a:ext cx="6772289" cy="930128"/>
          </a:xfrm>
          <a:prstGeom prst="parallelogram">
            <a:avLst>
              <a:gd name="adj" fmla="val 10014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A17E80-96A6-4509-A64B-F86AA87E1762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C9BE40-34EB-4680-AB44-538561DC2F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4037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Layout" Target="../slideLayouts/slideLayout4.xml"/><Relationship Id="rId7" Type="http://schemas.openxmlformats.org/officeDocument/2006/relationships/diagramQuickStyle" Target="../diagrams/quickStyle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notesSlide" Target="../notesSlides/notesSlide5.xml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/>
          <p:cNvSpPr/>
          <p:nvPr>
            <p:custDataLst>
              <p:tags r:id="rId2"/>
            </p:custDataLst>
          </p:nvPr>
        </p:nvSpPr>
        <p:spPr>
          <a:xfrm rot="5400000">
            <a:off x="1588" y="-1"/>
            <a:ext cx="3715658" cy="371565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1" name="直角三角形 70"/>
          <p:cNvSpPr/>
          <p:nvPr>
            <p:custDataLst>
              <p:tags r:id="rId3"/>
            </p:custDataLst>
          </p:nvPr>
        </p:nvSpPr>
        <p:spPr>
          <a:xfrm rot="16200000">
            <a:off x="8689233" y="3356819"/>
            <a:ext cx="3501180" cy="350118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" name="直角三角形 1"/>
          <p:cNvSpPr/>
          <p:nvPr>
            <p:custDataLst>
              <p:tags r:id="rId4"/>
            </p:custDataLst>
          </p:nvPr>
        </p:nvSpPr>
        <p:spPr>
          <a:xfrm rot="5400000">
            <a:off x="1588" y="0"/>
            <a:ext cx="3257921" cy="3257921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0" name="直角三角形 69"/>
          <p:cNvSpPr/>
          <p:nvPr>
            <p:custDataLst>
              <p:tags r:id="rId5"/>
            </p:custDataLst>
          </p:nvPr>
        </p:nvSpPr>
        <p:spPr>
          <a:xfrm rot="16200000">
            <a:off x="9120547" y="3788134"/>
            <a:ext cx="3069865" cy="3069865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" name="平行四边形 2"/>
          <p:cNvSpPr/>
          <p:nvPr>
            <p:custDataLst>
              <p:tags r:id="rId6"/>
            </p:custDataLst>
          </p:nvPr>
        </p:nvSpPr>
        <p:spPr>
          <a:xfrm>
            <a:off x="1781419" y="2"/>
            <a:ext cx="3088716" cy="1805556"/>
          </a:xfrm>
          <a:prstGeom prst="parallelogram">
            <a:avLst>
              <a:gd name="adj" fmla="val 100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3" name="平行四边形 72"/>
          <p:cNvSpPr/>
          <p:nvPr>
            <p:custDataLst>
              <p:tags r:id="rId7"/>
            </p:custDataLst>
          </p:nvPr>
        </p:nvSpPr>
        <p:spPr>
          <a:xfrm>
            <a:off x="-2438922" y="1167126"/>
            <a:ext cx="3234853" cy="2990774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4" name="平行四边形 73"/>
          <p:cNvSpPr/>
          <p:nvPr>
            <p:custDataLst>
              <p:tags r:id="rId8"/>
            </p:custDataLst>
          </p:nvPr>
        </p:nvSpPr>
        <p:spPr>
          <a:xfrm>
            <a:off x="11681703" y="2998581"/>
            <a:ext cx="3048130" cy="2818139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5" name="平行四边形 74"/>
          <p:cNvSpPr/>
          <p:nvPr>
            <p:custDataLst>
              <p:tags r:id="rId9"/>
            </p:custDataLst>
          </p:nvPr>
        </p:nvSpPr>
        <p:spPr>
          <a:xfrm>
            <a:off x="7497122" y="5167086"/>
            <a:ext cx="2910426" cy="1701334"/>
          </a:xfrm>
          <a:prstGeom prst="parallelogram">
            <a:avLst>
              <a:gd name="adj" fmla="val 100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652531" y="2414164"/>
            <a:ext cx="10745765" cy="1015663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6000" b="1" kern="100" dirty="0" smtClean="0">
                <a:solidFill>
                  <a:srgbClr val="002060"/>
                </a:solidFill>
                <a:cs typeface="+mn-ea"/>
                <a:sym typeface="+mn-lt"/>
              </a:rPr>
              <a:t>第十章：在线产品数据分析</a:t>
            </a:r>
            <a:endParaRPr lang="zh-CN" altLang="en-US" sz="6000" b="1" kern="100" dirty="0">
              <a:solidFill>
                <a:srgbClr val="002060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>
            <p:custDataLst>
              <p:tags r:id="rId11"/>
            </p:custDataLst>
          </p:nvPr>
        </p:nvSpPr>
        <p:spPr bwMode="auto">
          <a:xfrm rot="21562602">
            <a:off x="3204665" y="1595073"/>
            <a:ext cx="5782671" cy="4603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Python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数据分析教材微课</a:t>
            </a:r>
          </a:p>
        </p:txBody>
      </p:sp>
      <p:sp>
        <p:nvSpPr>
          <p:cNvPr id="20" name="文本框 19"/>
          <p:cNvSpPr txBox="1"/>
          <p:nvPr>
            <p:custDataLst>
              <p:tags r:id="rId12"/>
            </p:custDataLst>
          </p:nvPr>
        </p:nvSpPr>
        <p:spPr>
          <a:xfrm>
            <a:off x="2654299" y="3884462"/>
            <a:ext cx="6781801" cy="2660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  <a:defRPr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从中提取有价值的信息，形成结论并进行展示的过程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04999" y="698811"/>
            <a:ext cx="908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/>
              <a:t>分析建议</a:t>
            </a:r>
            <a:endParaRPr lang="zh-CN" altLang="zh-CN" sz="3600" b="1" dirty="0"/>
          </a:p>
        </p:txBody>
      </p:sp>
      <p:sp>
        <p:nvSpPr>
          <p:cNvPr id="2" name="矩形 1"/>
          <p:cNvSpPr/>
          <p:nvPr/>
        </p:nvSpPr>
        <p:spPr>
          <a:xfrm>
            <a:off x="918881" y="1756389"/>
            <a:ext cx="1105348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+mn-ea"/>
              </a:rPr>
              <a:t>通过对客户分布的分析、营销渠道和广告内容的分析，给出以下建议：</a:t>
            </a:r>
          </a:p>
          <a:p>
            <a:pPr marL="742950" lvl="0" indent="-742950">
              <a:buFont typeface="+mj-lt"/>
              <a:buAutoNum type="arabicPeriod"/>
            </a:pPr>
            <a:r>
              <a:rPr lang="zh-CN" altLang="en-US" sz="3200" dirty="0">
                <a:latin typeface="+mn-ea"/>
              </a:rPr>
              <a:t>根据客户年龄分布特征，建议</a:t>
            </a:r>
            <a:r>
              <a:rPr lang="en-US" altLang="zh-CN" sz="3200" dirty="0">
                <a:latin typeface="+mn-ea"/>
              </a:rPr>
              <a:t>SEO</a:t>
            </a:r>
            <a:r>
              <a:rPr lang="zh-CN" altLang="en-US" sz="3200" dirty="0">
                <a:latin typeface="+mn-ea"/>
              </a:rPr>
              <a:t>或者付费广告投放时，投放对象细化至年龄在</a:t>
            </a:r>
            <a:r>
              <a:rPr lang="en-US" altLang="zh-CN" sz="3200" dirty="0">
                <a:latin typeface="+mn-ea"/>
              </a:rPr>
              <a:t>29</a:t>
            </a:r>
            <a:r>
              <a:rPr lang="zh-CN" altLang="en-US" sz="3200" dirty="0">
                <a:latin typeface="+mn-ea"/>
              </a:rPr>
              <a:t>～</a:t>
            </a:r>
            <a:r>
              <a:rPr lang="en-US" altLang="zh-CN" sz="3200" dirty="0">
                <a:latin typeface="+mn-ea"/>
              </a:rPr>
              <a:t>39</a:t>
            </a:r>
            <a:r>
              <a:rPr lang="zh-CN" altLang="en-US" sz="3200" dirty="0">
                <a:latin typeface="+mn-ea"/>
              </a:rPr>
              <a:t>岁的女性。</a:t>
            </a:r>
          </a:p>
          <a:p>
            <a:pPr marL="742950" lvl="0" indent="-742950">
              <a:buFont typeface="+mj-lt"/>
              <a:buAutoNum type="arabicPeriod"/>
            </a:pPr>
            <a:r>
              <a:rPr lang="zh-CN" altLang="en-US" sz="3200" dirty="0">
                <a:latin typeface="+mn-ea"/>
              </a:rPr>
              <a:t>根据对每个月新增注册账户的分析，</a:t>
            </a:r>
            <a:r>
              <a:rPr lang="en-US" altLang="zh-CN" sz="3200" dirty="0">
                <a:latin typeface="+mn-ea"/>
              </a:rPr>
              <a:t>7</a:t>
            </a:r>
            <a:r>
              <a:rPr lang="zh-CN" altLang="en-US" sz="3200" dirty="0">
                <a:latin typeface="+mn-ea"/>
              </a:rPr>
              <a:t>～</a:t>
            </a:r>
            <a:r>
              <a:rPr lang="en-US" altLang="zh-CN" sz="3200" dirty="0">
                <a:latin typeface="+mn-ea"/>
              </a:rPr>
              <a:t>10</a:t>
            </a:r>
            <a:r>
              <a:rPr lang="zh-CN" altLang="en-US" sz="3200" dirty="0">
                <a:latin typeface="+mn-ea"/>
              </a:rPr>
              <a:t>月是业务的旺季，建议运营部门在每年的</a:t>
            </a:r>
            <a:r>
              <a:rPr lang="en-US" altLang="zh-CN" sz="3200" dirty="0">
                <a:latin typeface="+mn-ea"/>
              </a:rPr>
              <a:t>7</a:t>
            </a:r>
            <a:r>
              <a:rPr lang="zh-CN" altLang="en-US" sz="3200" dirty="0">
                <a:latin typeface="+mn-ea"/>
              </a:rPr>
              <a:t>～</a:t>
            </a:r>
            <a:r>
              <a:rPr lang="en-US" altLang="zh-CN" sz="3200" dirty="0">
                <a:latin typeface="+mn-ea"/>
              </a:rPr>
              <a:t>10</a:t>
            </a:r>
            <a:r>
              <a:rPr lang="zh-CN" altLang="en-US" sz="3200" dirty="0">
                <a:latin typeface="+mn-ea"/>
              </a:rPr>
              <a:t>月加大活动营销的力度，同时加大渠道广告的投放力度。</a:t>
            </a:r>
          </a:p>
        </p:txBody>
      </p:sp>
    </p:spTree>
    <p:extLst>
      <p:ext uri="{BB962C8B-B14F-4D97-AF65-F5344CB8AC3E}">
        <p14:creationId xmlns:p14="http://schemas.microsoft.com/office/powerpoint/2010/main" val="57095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2"/>
          <p:cNvSpPr txBox="1"/>
          <p:nvPr>
            <p:custDataLst>
              <p:tags r:id="rId2"/>
            </p:custDataLst>
          </p:nvPr>
        </p:nvSpPr>
        <p:spPr>
          <a:xfrm>
            <a:off x="953077" y="1017331"/>
            <a:ext cx="3597658" cy="640819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案例背景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5424" y="1658150"/>
            <a:ext cx="111216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zh-CN" altLang="en-US" sz="3600" kern="100" dirty="0">
                <a:latin typeface="+mn-ea"/>
                <a:cs typeface="Times New Roman" panose="02020603050405020304" pitchFamily="18" charset="0"/>
              </a:rPr>
              <a:t>随着互联网技术的发展，在线销售已经成为各大品牌或商家的主要销售渠道，各大电商平台发展如火如荼，比如淘宝、京东、唯品会、拼多多等。各电商在保持高速发展的同时，沉淀了众多的忠实用户，积累了大量的真实数据。如何从历史数据中找出规律，去预测用户未来的购买需求，让最合适的商品遇见最需要的人，也是所有电商平台在做智能化升级时所需要的核心技术，也是数据分析的价值所在。</a:t>
            </a:r>
            <a:endParaRPr lang="zh-CN" altLang="en-US" sz="24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2"/>
          <p:cNvSpPr txBox="1"/>
          <p:nvPr>
            <p:custDataLst>
              <p:tags r:id="rId2"/>
            </p:custDataLst>
          </p:nvPr>
        </p:nvSpPr>
        <p:spPr>
          <a:xfrm>
            <a:off x="953076" y="1017331"/>
            <a:ext cx="5358823" cy="640819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案例目标及实现思路</a:t>
            </a:r>
          </a:p>
        </p:txBody>
      </p:sp>
      <p:sp>
        <p:nvSpPr>
          <p:cNvPr id="2" name="矩形 1"/>
          <p:cNvSpPr/>
          <p:nvPr/>
        </p:nvSpPr>
        <p:spPr>
          <a:xfrm>
            <a:off x="595424" y="1937550"/>
            <a:ext cx="1112165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zh-CN" sz="2800" dirty="0"/>
              <a:t>在一款产品的生命周期中必然伴随着优化迭代。在</a:t>
            </a:r>
            <a:r>
              <a:rPr lang="en-US" altLang="zh-CN" sz="2800" dirty="0"/>
              <a:t>AARRR</a:t>
            </a:r>
            <a:r>
              <a:rPr lang="zh-CN" altLang="zh-CN" sz="2800" dirty="0"/>
              <a:t>（</a:t>
            </a:r>
            <a:r>
              <a:rPr lang="en-US" altLang="zh-CN" sz="2800" dirty="0"/>
              <a:t>Dave McClure </a:t>
            </a:r>
            <a:r>
              <a:rPr lang="zh-CN" altLang="zh-CN" sz="2800" dirty="0"/>
              <a:t>在</a:t>
            </a:r>
            <a:r>
              <a:rPr lang="en-US" altLang="zh-CN" sz="2800" dirty="0"/>
              <a:t>2007</a:t>
            </a:r>
            <a:r>
              <a:rPr lang="zh-CN" altLang="zh-CN" sz="2800" dirty="0"/>
              <a:t>提出的客户生命周期模型，解释了实现用户增长的</a:t>
            </a:r>
            <a:r>
              <a:rPr lang="en-US" altLang="zh-CN" sz="2800" dirty="0"/>
              <a:t>5</a:t>
            </a:r>
            <a:r>
              <a:rPr lang="zh-CN" altLang="zh-CN" sz="2800" dirty="0"/>
              <a:t>个指标，分别是：</a:t>
            </a:r>
            <a:r>
              <a:rPr lang="en-US" altLang="zh-CN" sz="2800" dirty="0"/>
              <a:t>Acquisition</a:t>
            </a:r>
            <a:r>
              <a:rPr lang="zh-CN" altLang="zh-CN" sz="2800" dirty="0"/>
              <a:t>（获取）、</a:t>
            </a:r>
            <a:r>
              <a:rPr lang="en-US" altLang="zh-CN" sz="2800" dirty="0"/>
              <a:t>Activation</a:t>
            </a:r>
            <a:r>
              <a:rPr lang="zh-CN" altLang="zh-CN" sz="2800" dirty="0"/>
              <a:t>（激活）、</a:t>
            </a:r>
            <a:r>
              <a:rPr lang="en-US" altLang="zh-CN" sz="2800" dirty="0"/>
              <a:t>Retention</a:t>
            </a:r>
            <a:r>
              <a:rPr lang="zh-CN" altLang="zh-CN" sz="2800" dirty="0"/>
              <a:t>（留存）、</a:t>
            </a:r>
            <a:r>
              <a:rPr lang="en-US" altLang="zh-CN" sz="2800" dirty="0"/>
              <a:t>Revenue</a:t>
            </a:r>
            <a:r>
              <a:rPr lang="zh-CN" altLang="zh-CN" sz="2800" dirty="0"/>
              <a:t>（收入）、</a:t>
            </a:r>
            <a:r>
              <a:rPr lang="en-US" altLang="zh-CN" sz="2800" dirty="0"/>
              <a:t>Referral</a:t>
            </a:r>
            <a:r>
              <a:rPr lang="zh-CN" altLang="zh-CN" sz="2800" dirty="0"/>
              <a:t>（自传播），因其掠夺式的增长方式也被称为海盗模型）模型中，第一个</a:t>
            </a:r>
            <a:r>
              <a:rPr lang="en-US" altLang="zh-CN" sz="2800" dirty="0"/>
              <a:t>A</a:t>
            </a:r>
            <a:r>
              <a:rPr lang="zh-CN" altLang="zh-CN" sz="2800" dirty="0"/>
              <a:t>（获取）中，提高新用户获取的数量和质量是不断检测和优化的工作，哪些渠道的效果更好，企业就要及时调整和增加此渠道的投入，哪些渠道的效果很差，就要及时查找原因并予以解决。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557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964" y="1771773"/>
            <a:ext cx="5889356" cy="4422226"/>
          </a:xfrm>
          <a:prstGeom prst="rect">
            <a:avLst/>
          </a:prstGeom>
        </p:spPr>
      </p:pic>
      <p:sp>
        <p:nvSpPr>
          <p:cNvPr id="41" name="2"/>
          <p:cNvSpPr txBox="1"/>
          <p:nvPr>
            <p:custDataLst>
              <p:tags r:id="rId2"/>
            </p:custDataLst>
          </p:nvPr>
        </p:nvSpPr>
        <p:spPr>
          <a:xfrm>
            <a:off x="953077" y="1017331"/>
            <a:ext cx="5426458" cy="640819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案例目标及实现思路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79535" y="1337740"/>
            <a:ext cx="560065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+mn-ea"/>
              </a:rPr>
              <a:t>本章以</a:t>
            </a:r>
            <a:r>
              <a:rPr lang="en-US" altLang="zh-CN" sz="2800" dirty="0">
                <a:latin typeface="+mn-ea"/>
              </a:rPr>
              <a:t>Airbnb</a:t>
            </a:r>
            <a:r>
              <a:rPr lang="zh-CN" altLang="en-US" sz="2800" dirty="0">
                <a:latin typeface="+mn-ea"/>
              </a:rPr>
              <a:t>顾客预订数据数据集中的数据为基础，此数据集是</a:t>
            </a:r>
            <a:r>
              <a:rPr lang="en-US" altLang="zh-CN" sz="2800" dirty="0" err="1">
                <a:latin typeface="+mn-ea"/>
              </a:rPr>
              <a:t>kaggle</a:t>
            </a:r>
            <a:r>
              <a:rPr lang="zh-CN" altLang="en-US" sz="2800" dirty="0">
                <a:latin typeface="+mn-ea"/>
              </a:rPr>
              <a:t>上的一个竞赛项目，主要用来制作目的地信息的预测模型。此</a:t>
            </a:r>
            <a:r>
              <a:rPr lang="zh-CN" altLang="en-US" sz="2800" dirty="0" smtClean="0">
                <a:latin typeface="+mn-ea"/>
              </a:rPr>
              <a:t>数据集包含多张</a:t>
            </a:r>
            <a:r>
              <a:rPr lang="zh-CN" altLang="en-US" sz="2800" dirty="0">
                <a:latin typeface="+mn-ea"/>
              </a:rPr>
              <a:t>数据表，其中</a:t>
            </a:r>
            <a:r>
              <a:rPr lang="en-US" altLang="zh-CN" sz="2800" dirty="0">
                <a:latin typeface="+mn-ea"/>
              </a:rPr>
              <a:t>train_user_2</a:t>
            </a:r>
            <a:r>
              <a:rPr lang="zh-CN" altLang="en-US" sz="2800" dirty="0">
                <a:latin typeface="+mn-ea"/>
              </a:rPr>
              <a:t>表中为用户</a:t>
            </a:r>
            <a:r>
              <a:rPr lang="zh-CN" altLang="en-US" sz="2800" dirty="0" smtClean="0">
                <a:latin typeface="+mn-ea"/>
              </a:rPr>
              <a:t>数据，数据</a:t>
            </a:r>
            <a:r>
              <a:rPr lang="zh-CN" altLang="en-US" sz="2800" dirty="0">
                <a:latin typeface="+mn-ea"/>
              </a:rPr>
              <a:t>集量：</a:t>
            </a:r>
            <a:r>
              <a:rPr lang="en-US" altLang="zh-CN" sz="2800" dirty="0">
                <a:latin typeface="+mn-ea"/>
              </a:rPr>
              <a:t>21w * </a:t>
            </a:r>
            <a:r>
              <a:rPr lang="en-US" altLang="zh-CN" sz="2800" dirty="0" smtClean="0">
                <a:latin typeface="+mn-ea"/>
              </a:rPr>
              <a:t>15</a:t>
            </a:r>
            <a:r>
              <a:rPr lang="zh-CN" altLang="en-US" sz="2800" dirty="0" smtClean="0">
                <a:latin typeface="+mn-ea"/>
              </a:rPr>
              <a:t>。</a:t>
            </a:r>
            <a:r>
              <a:rPr lang="zh-CN" altLang="en-US" sz="2800" dirty="0">
                <a:latin typeface="+mn-ea"/>
              </a:rPr>
              <a:t>本</a:t>
            </a:r>
            <a:r>
              <a:rPr lang="zh-CN" altLang="en-US" sz="2800" dirty="0" smtClean="0">
                <a:latin typeface="+mn-ea"/>
              </a:rPr>
              <a:t>案例针对如何</a:t>
            </a:r>
            <a:r>
              <a:rPr lang="zh-CN" altLang="en-US" sz="2800" dirty="0">
                <a:latin typeface="+mn-ea"/>
              </a:rPr>
              <a:t>识别客户是否有意愿购买爱彼迎的产品</a:t>
            </a:r>
            <a:r>
              <a:rPr lang="zh-CN" altLang="en-US" sz="2800" dirty="0" smtClean="0">
                <a:latin typeface="+mn-ea"/>
              </a:rPr>
              <a:t>，如何针对</a:t>
            </a:r>
            <a:r>
              <a:rPr lang="zh-CN" altLang="en-US" sz="2800" dirty="0">
                <a:latin typeface="+mn-ea"/>
              </a:rPr>
              <a:t>高意愿客户进行精准营销来提升</a:t>
            </a:r>
            <a:r>
              <a:rPr lang="zh-CN" altLang="en-US" sz="2800" dirty="0" smtClean="0">
                <a:latin typeface="+mn-ea"/>
              </a:rPr>
              <a:t>转化率展开分析。</a:t>
            </a:r>
            <a:endParaRPr lang="zh-CN" altLang="en-US" sz="2800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125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2"/>
          <p:cNvSpPr txBox="1"/>
          <p:nvPr>
            <p:custDataLst>
              <p:tags r:id="rId2"/>
            </p:custDataLst>
          </p:nvPr>
        </p:nvSpPr>
        <p:spPr>
          <a:xfrm>
            <a:off x="953077" y="1017331"/>
            <a:ext cx="5426458" cy="640819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具体分析过程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912779364"/>
              </p:ext>
            </p:extLst>
          </p:nvPr>
        </p:nvGraphicFramePr>
        <p:xfrm>
          <a:off x="2499834" y="1746807"/>
          <a:ext cx="6878084" cy="4224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7172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5291E04-6AFC-4F25-92A9-17C3A02252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graphicEl>
                                              <a:dgm id="{45291E04-6AFC-4F25-92A9-17C3A02252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graphicEl>
                                              <a:dgm id="{45291E04-6AFC-4F25-92A9-17C3A02252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DC04A60-D1E2-437C-A4C8-688102D400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graphicEl>
                                              <a:dgm id="{3DC04A60-D1E2-437C-A4C8-688102D400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graphicEl>
                                              <a:dgm id="{3DC04A60-D1E2-437C-A4C8-688102D400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6E18D8B-A508-4BEA-B775-865F95E85E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graphicEl>
                                              <a:dgm id="{76E18D8B-A508-4BEA-B775-865F95E85E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graphicEl>
                                              <a:dgm id="{76E18D8B-A508-4BEA-B775-865F95E85E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C03508A-6581-4B81-9B46-BAD6D7FF06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graphicEl>
                                              <a:dgm id="{2C03508A-6581-4B81-9B46-BAD6D7FF06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graphicEl>
                                              <a:dgm id="{2C03508A-6581-4B81-9B46-BAD6D7FF06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13AC4FA-FC10-4CA1-81E6-5A698EAF5B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graphicEl>
                                              <a:dgm id="{813AC4FA-FC10-4CA1-81E6-5A698EAF5B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graphicEl>
                                              <a:dgm id="{813AC4FA-FC10-4CA1-81E6-5A698EAF5B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82733A2-757F-4EE4-B455-217BCBF9A7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graphicEl>
                                              <a:dgm id="{182733A2-757F-4EE4-B455-217BCBF9A7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graphicEl>
                                              <a:dgm id="{182733A2-757F-4EE4-B455-217BCBF9A7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DCB7F5C-7E55-4111-84D0-2A084F757A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graphicEl>
                                              <a:dgm id="{9DCB7F5C-7E55-4111-84D0-2A084F757A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graphicEl>
                                              <a:dgm id="{9DCB7F5C-7E55-4111-84D0-2A084F757A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  <p:bldGraphic spid="3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04999" y="698811"/>
            <a:ext cx="908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/>
              <a:t>数据获取</a:t>
            </a:r>
            <a:endParaRPr lang="zh-CN" altLang="zh-CN" sz="3600" b="1" dirty="0"/>
          </a:p>
        </p:txBody>
      </p:sp>
      <p:sp>
        <p:nvSpPr>
          <p:cNvPr id="2" name="矩形 1"/>
          <p:cNvSpPr/>
          <p:nvPr/>
        </p:nvSpPr>
        <p:spPr>
          <a:xfrm>
            <a:off x="918881" y="2004361"/>
            <a:ext cx="110534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+mn-ea"/>
              </a:rPr>
              <a:t>本案例所使用的数据集就来自</a:t>
            </a:r>
            <a:r>
              <a:rPr lang="en-US" altLang="zh-CN" sz="3600" dirty="0" err="1">
                <a:latin typeface="+mn-ea"/>
              </a:rPr>
              <a:t>kaggle</a:t>
            </a:r>
            <a:r>
              <a:rPr lang="zh-CN" altLang="en-US" sz="3600" dirty="0">
                <a:latin typeface="+mn-ea"/>
              </a:rPr>
              <a:t>上的一个竞赛项目。</a:t>
            </a:r>
            <a:r>
              <a:rPr lang="en-US" altLang="zh-CN" sz="3600" dirty="0">
                <a:latin typeface="+mn-ea"/>
              </a:rPr>
              <a:t>Airbnb</a:t>
            </a:r>
            <a:r>
              <a:rPr lang="zh-CN" altLang="en-US" sz="3600" dirty="0">
                <a:latin typeface="+mn-ea"/>
              </a:rPr>
              <a:t>爱彼迎是全球民宿短租公寓预定平台</a:t>
            </a:r>
            <a:r>
              <a:rPr lang="en-US" altLang="zh-CN" sz="3600" dirty="0">
                <a:latin typeface="+mn-ea"/>
              </a:rPr>
              <a:t>,</a:t>
            </a:r>
            <a:r>
              <a:rPr lang="zh-CN" altLang="en-US" sz="3600" dirty="0">
                <a:latin typeface="+mn-ea"/>
              </a:rPr>
              <a:t>全球</a:t>
            </a:r>
            <a:r>
              <a:rPr lang="en-US" altLang="zh-CN" sz="3600" dirty="0">
                <a:latin typeface="+mn-ea"/>
              </a:rPr>
              <a:t>700</a:t>
            </a:r>
            <a:r>
              <a:rPr lang="zh-CN" altLang="en-US" sz="3600" dirty="0">
                <a:latin typeface="+mn-ea"/>
              </a:rPr>
              <a:t>万特色民宿、短租、酒店、公寓、客栈，主要业务覆盖</a:t>
            </a:r>
            <a:r>
              <a:rPr lang="en-US" altLang="zh-CN" sz="3600" dirty="0">
                <a:latin typeface="+mn-ea"/>
              </a:rPr>
              <a:t>191</a:t>
            </a:r>
            <a:r>
              <a:rPr lang="zh-CN" altLang="en-US" sz="3600" dirty="0">
                <a:latin typeface="+mn-ea"/>
              </a:rPr>
              <a:t>个国家和地区短租民宿房源，并且经常出现在商业分析的优秀案例中</a:t>
            </a:r>
          </a:p>
        </p:txBody>
      </p:sp>
    </p:spTree>
    <p:extLst>
      <p:ext uri="{BB962C8B-B14F-4D97-AF65-F5344CB8AC3E}">
        <p14:creationId xmlns:p14="http://schemas.microsoft.com/office/powerpoint/2010/main" val="121850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04999" y="698811"/>
            <a:ext cx="908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/>
              <a:t>数据获取</a:t>
            </a:r>
            <a:endParaRPr lang="zh-CN" altLang="zh-CN" sz="3600" b="1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440709"/>
              </p:ext>
            </p:extLst>
          </p:nvPr>
        </p:nvGraphicFramePr>
        <p:xfrm>
          <a:off x="337820" y="2000251"/>
          <a:ext cx="5267960" cy="37559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7780">
                  <a:extLst>
                    <a:ext uri="{9D8B030D-6E8A-4147-A177-3AD203B41FA5}">
                      <a16:colId xmlns:a16="http://schemas.microsoft.com/office/drawing/2014/main" val="2629159943"/>
                    </a:ext>
                  </a:extLst>
                </a:gridCol>
                <a:gridCol w="2710180">
                  <a:extLst>
                    <a:ext uri="{9D8B030D-6E8A-4147-A177-3AD203B41FA5}">
                      <a16:colId xmlns:a16="http://schemas.microsoft.com/office/drawing/2014/main" val="684197422"/>
                    </a:ext>
                  </a:extLst>
                </a:gridCol>
              </a:tblGrid>
              <a:tr h="397228">
                <a:tc>
                  <a:txBody>
                    <a:bodyPr/>
                    <a:lstStyle/>
                    <a:p>
                      <a:pPr indent="35560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字段名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5560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说明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1786237"/>
                  </a:ext>
                </a:extLst>
              </a:tr>
              <a:tr h="397228">
                <a:tc>
                  <a:txBody>
                    <a:bodyPr/>
                    <a:lstStyle/>
                    <a:p>
                      <a:pPr indent="355600"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id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5560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用户</a:t>
                      </a:r>
                      <a:r>
                        <a:rPr lang="en-US" sz="1600" kern="100" dirty="0">
                          <a:effectLst/>
                        </a:rPr>
                        <a:t>ID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7804584"/>
                  </a:ext>
                </a:extLst>
              </a:tr>
              <a:tr h="397228">
                <a:tc>
                  <a:txBody>
                    <a:bodyPr/>
                    <a:lstStyle/>
                    <a:p>
                      <a:pPr indent="355600" algn="l">
                        <a:spcAft>
                          <a:spcPts val="0"/>
                        </a:spcAft>
                      </a:pPr>
                      <a:r>
                        <a:rPr lang="en-US" sz="1600" kern="100" dirty="0" err="1" smtClean="0">
                          <a:effectLst/>
                        </a:rPr>
                        <a:t>date_account_created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5560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帐户创建日期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49434"/>
                  </a:ext>
                </a:extLst>
              </a:tr>
              <a:tr h="397228">
                <a:tc>
                  <a:txBody>
                    <a:bodyPr/>
                    <a:lstStyle/>
                    <a:p>
                      <a:pPr indent="355600"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timestamp_first_active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5560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第一个活动的时间戳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7586964"/>
                  </a:ext>
                </a:extLst>
              </a:tr>
              <a:tr h="397228">
                <a:tc>
                  <a:txBody>
                    <a:bodyPr/>
                    <a:lstStyle/>
                    <a:p>
                      <a:pPr indent="355600"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date_first_booking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5560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首次预订的日期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2785959"/>
                  </a:ext>
                </a:extLst>
              </a:tr>
              <a:tr h="397228">
                <a:tc>
                  <a:txBody>
                    <a:bodyPr/>
                    <a:lstStyle/>
                    <a:p>
                      <a:pPr indent="355600"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gender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5560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性别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5096487"/>
                  </a:ext>
                </a:extLst>
              </a:tr>
              <a:tr h="397228">
                <a:tc>
                  <a:txBody>
                    <a:bodyPr/>
                    <a:lstStyle/>
                    <a:p>
                      <a:pPr indent="355600"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age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5560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年龄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0119499"/>
                  </a:ext>
                </a:extLst>
              </a:tr>
              <a:tr h="397228">
                <a:tc>
                  <a:txBody>
                    <a:bodyPr/>
                    <a:lstStyle/>
                    <a:p>
                      <a:pPr indent="355600"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signup_method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5560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注册方式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8506764"/>
                  </a:ext>
                </a:extLst>
              </a:tr>
              <a:tr h="397228">
                <a:tc>
                  <a:txBody>
                    <a:bodyPr/>
                    <a:lstStyle/>
                    <a:p>
                      <a:pPr indent="355600"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signup_flow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5560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用户注册的页面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397979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727751"/>
              </p:ext>
            </p:extLst>
          </p:nvPr>
        </p:nvGraphicFramePr>
        <p:xfrm>
          <a:off x="5605780" y="2000251"/>
          <a:ext cx="5755640" cy="37588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3905920950"/>
                    </a:ext>
                  </a:extLst>
                </a:gridCol>
                <a:gridCol w="3342640">
                  <a:extLst>
                    <a:ext uri="{9D8B030D-6E8A-4147-A177-3AD203B41FA5}">
                      <a16:colId xmlns:a16="http://schemas.microsoft.com/office/drawing/2014/main" val="4091232828"/>
                    </a:ext>
                  </a:extLst>
                </a:gridCol>
              </a:tblGrid>
              <a:tr h="348190">
                <a:tc>
                  <a:txBody>
                    <a:bodyPr/>
                    <a:lstStyle/>
                    <a:p>
                      <a:pPr indent="35560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字段名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5560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说明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3098193"/>
                  </a:ext>
                </a:extLst>
              </a:tr>
              <a:tr h="397931">
                <a:tc>
                  <a:txBody>
                    <a:bodyPr/>
                    <a:lstStyle/>
                    <a:p>
                      <a:pPr indent="355600"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language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5560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语言偏好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9645994"/>
                  </a:ext>
                </a:extLst>
              </a:tr>
              <a:tr h="397931">
                <a:tc>
                  <a:txBody>
                    <a:bodyPr/>
                    <a:lstStyle/>
                    <a:p>
                      <a:pPr indent="355600"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affiliate_channel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5560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营销方式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8765236"/>
                  </a:ext>
                </a:extLst>
              </a:tr>
              <a:tr h="607749">
                <a:tc>
                  <a:txBody>
                    <a:bodyPr/>
                    <a:lstStyle/>
                    <a:p>
                      <a:pPr indent="355600"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affiliate_provider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5560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营销来源，例如</a:t>
                      </a:r>
                      <a:r>
                        <a:rPr lang="en-US" sz="1600" kern="100" dirty="0">
                          <a:effectLst/>
                        </a:rPr>
                        <a:t>google</a:t>
                      </a:r>
                      <a:r>
                        <a:rPr lang="zh-CN" sz="1600" kern="100" dirty="0">
                          <a:effectLst/>
                        </a:rPr>
                        <a:t>，</a:t>
                      </a:r>
                      <a:r>
                        <a:rPr lang="en-US" sz="1600" kern="100" dirty="0">
                          <a:effectLst/>
                        </a:rPr>
                        <a:t>craigslist</a:t>
                      </a:r>
                      <a:r>
                        <a:rPr lang="zh-CN" sz="1600" kern="100" dirty="0">
                          <a:effectLst/>
                        </a:rPr>
                        <a:t>，其他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7202202"/>
                  </a:ext>
                </a:extLst>
              </a:tr>
              <a:tr h="607749">
                <a:tc>
                  <a:txBody>
                    <a:bodyPr/>
                    <a:lstStyle/>
                    <a:p>
                      <a:pPr indent="355600"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first_affiliate_tracked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5560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在注册之前，用户与之交互的第一个营销广告是什么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7048627"/>
                  </a:ext>
                </a:extLst>
              </a:tr>
              <a:tr h="303875">
                <a:tc>
                  <a:txBody>
                    <a:bodyPr/>
                    <a:lstStyle/>
                    <a:p>
                      <a:pPr indent="355600"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signup_app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5560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注册来源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0846598"/>
                  </a:ext>
                </a:extLst>
              </a:tr>
              <a:tr h="303875">
                <a:tc>
                  <a:txBody>
                    <a:bodyPr/>
                    <a:lstStyle/>
                    <a:p>
                      <a:pPr indent="355600"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first_device_type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5560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注册时设备的类型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7767168"/>
                  </a:ext>
                </a:extLst>
              </a:tr>
              <a:tr h="303875">
                <a:tc>
                  <a:txBody>
                    <a:bodyPr/>
                    <a:lstStyle/>
                    <a:p>
                      <a:pPr indent="355600"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first_browser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5560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注册时使用的浏览器名称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7361767"/>
                  </a:ext>
                </a:extLst>
              </a:tr>
              <a:tr h="303875">
                <a:tc>
                  <a:txBody>
                    <a:bodyPr/>
                    <a:lstStyle/>
                    <a:p>
                      <a:pPr indent="355600"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country_destination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5560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目的地国家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8561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21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04999" y="698811"/>
            <a:ext cx="908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/>
              <a:t>数据</a:t>
            </a:r>
            <a:r>
              <a:rPr lang="zh-CN" altLang="en-US" sz="3600" b="1" dirty="0"/>
              <a:t>清洗</a:t>
            </a:r>
            <a:endParaRPr lang="zh-CN" altLang="zh-CN" sz="3600" b="1" dirty="0"/>
          </a:p>
        </p:txBody>
      </p:sp>
      <p:sp>
        <p:nvSpPr>
          <p:cNvPr id="2" name="矩形 1"/>
          <p:cNvSpPr/>
          <p:nvPr/>
        </p:nvSpPr>
        <p:spPr>
          <a:xfrm>
            <a:off x="918881" y="2309161"/>
            <a:ext cx="110534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latin typeface="+mn-ea"/>
              </a:rPr>
              <a:t>分别对数据进行缺失值、异常值和重复值的处理。</a:t>
            </a:r>
            <a:endParaRPr lang="zh-CN" altLang="en-US" sz="3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8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04999" y="698811"/>
            <a:ext cx="908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/>
              <a:t>数据探索与可视化</a:t>
            </a:r>
            <a:endParaRPr lang="zh-CN" altLang="zh-CN" sz="3600" b="1" dirty="0"/>
          </a:p>
        </p:txBody>
      </p:sp>
      <p:sp>
        <p:nvSpPr>
          <p:cNvPr id="2" name="矩形 1"/>
          <p:cNvSpPr/>
          <p:nvPr/>
        </p:nvSpPr>
        <p:spPr>
          <a:xfrm>
            <a:off x="918881" y="2309161"/>
            <a:ext cx="110534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latin typeface="+mn-ea"/>
              </a:rPr>
              <a:t>主要从客户分布和渠道转化率方面进行分析</a:t>
            </a:r>
            <a:endParaRPr lang="zh-CN" altLang="en-US" sz="3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621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FULL_TEXT_BEAUTIFY_COPY_ID" val="15099728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727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  <p:tag name="KSO_WM_FULL_TEXT_BEAUTIFY_COPY_ID" val="4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727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  <p:tag name="KSO_WM_FULL_TEXT_BEAUTIFY_COPY_ID" val="4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727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  <p:tag name="KSO_WM_FULL_TEXT_BEAUTIFY_COPY_ID" val="4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727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  <p:tag name="KSO_WM_FULL_TEXT_BEAUTIFY_COPY_ID" val="4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5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mjarsww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673</Words>
  <Application>Microsoft Office PowerPoint</Application>
  <PresentationFormat>宽屏</PresentationFormat>
  <Paragraphs>66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阿里巴巴普惠体 R</vt:lpstr>
      <vt:lpstr>等线</vt:lpstr>
      <vt:lpstr>宋体</vt:lpstr>
      <vt:lpstr>微软雅黑</vt:lpstr>
      <vt:lpstr>Arial</vt:lpstr>
      <vt:lpstr>Calibri</vt:lpstr>
      <vt:lpstr>Times New Roman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蓝色商务</dc:title>
  <dc:creator>第一PPT</dc:creator>
  <cp:keywords>www.1ppt.com</cp:keywords>
  <dc:description>www.1ppt.com</dc:description>
  <cp:lastModifiedBy>Windows 用户</cp:lastModifiedBy>
  <cp:revision>103</cp:revision>
  <dcterms:created xsi:type="dcterms:W3CDTF">2019-01-02T05:18:00Z</dcterms:created>
  <dcterms:modified xsi:type="dcterms:W3CDTF">2021-09-13T04:36:50Z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2052-11.1.0.10388</vt:lpwstr>
  </property>
  <property fmtid="{D5CDD505-2E9C-101B-9397-08002B2CF9AE}" pid="3" name="ICV">
    <vt:lpwstr>5CBB144BE2824953BE776E6851A55E91</vt:lpwstr>
  </property>
</Properties>
</file>