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345" r:id="rId3"/>
    <p:sldId id="2335" r:id="rId4"/>
    <p:sldId id="2346" r:id="rId5"/>
    <p:sldId id="2347" r:id="rId6"/>
    <p:sldId id="2348" r:id="rId7"/>
    <p:sldId id="2349" r:id="rId8"/>
    <p:sldId id="2350" r:id="rId9"/>
    <p:sldId id="2351" r:id="rId10"/>
    <p:sldId id="2352" r:id="rId11"/>
    <p:sldId id="2353" r:id="rId12"/>
    <p:sldId id="235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8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pPr/>
              <a:t>2022/5/24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639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444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531" y="2414164"/>
            <a:ext cx="10745765" cy="110680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kern="100" dirty="0">
                <a:solidFill>
                  <a:srgbClr val="002060"/>
                </a:solidFill>
                <a:cs typeface="+mn-ea"/>
                <a:sym typeface="+mn-lt"/>
              </a:rPr>
              <a:t>第十一章：文本情感分析</a:t>
            </a:r>
            <a:endParaRPr lang="zh-CN" altLang="zh-CN" sz="66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数据分析教材微课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54299" y="3884462"/>
            <a:ext cx="6781801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对带有情感色彩的主观性文本进行分析、处理、归纳和推理的过程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538220" y="1304290"/>
            <a:ext cx="4995545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情感分析的研究方法</a:t>
            </a:r>
          </a:p>
        </p:txBody>
      </p:sp>
      <p:grpSp>
        <p:nvGrpSpPr>
          <p:cNvPr id="3" name="组合 5">
            <a:extLst>
              <a:ext uri="{FF2B5EF4-FFF2-40B4-BE49-F238E27FC236}">
                <a16:creationId xmlns:a16="http://schemas.microsoft.com/office/drawing/2014/main" xmlns="" id="{1D476297-F6CE-42FC-A03B-A273F04713F4}"/>
              </a:ext>
            </a:extLst>
          </p:cNvPr>
          <p:cNvGrpSpPr/>
          <p:nvPr/>
        </p:nvGrpSpPr>
        <p:grpSpPr>
          <a:xfrm>
            <a:off x="1183640" y="2206244"/>
            <a:ext cx="10308590" cy="4596018"/>
            <a:chOff x="1183640" y="2206244"/>
            <a:chExt cx="10308590" cy="4596018"/>
          </a:xfrm>
        </p:grpSpPr>
        <p:sp>
          <p:nvSpPr>
            <p:cNvPr id="2" name="矩形 1"/>
            <p:cNvSpPr/>
            <p:nvPr/>
          </p:nvSpPr>
          <p:spPr>
            <a:xfrm>
              <a:off x="1183640" y="2206244"/>
              <a:ext cx="10308590" cy="1135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(3)</a:t>
              </a: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基于深度学习的方法</a:t>
              </a:r>
              <a:r>
                <a:rPr lang="zh-CN" altLang="en-US" sz="2400" b="1" dirty="0">
                  <a:solidFill>
                    <a:schemeClr val="tx1"/>
                  </a:solidFill>
                  <a:cs typeface="+mn-ea"/>
                  <a:sym typeface="+mn-lt"/>
                </a:rPr>
                <a:t>：通过建立模拟人脑进行分析学习的神经网络，模仿人脑的机制来解释数据</a:t>
              </a:r>
              <a:r>
                <a:rPr lang="zh-CN" altLang="en-US" sz="2400" b="1" dirty="0">
                  <a:cs typeface="+mn-ea"/>
                  <a:sym typeface="+mn-lt"/>
                </a:rPr>
                <a:t>，步骤如下：</a:t>
              </a:r>
              <a:endParaRPr lang="zh-CN" altLang="en-US" sz="1000" dirty="0"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F9EC3BD1-396C-44A9-A88E-A062FECD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2357" y="3377874"/>
              <a:ext cx="4099731" cy="3424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538220" y="1304290"/>
            <a:ext cx="4995545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情感分析的研究方法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183640" y="1922780"/>
            <a:ext cx="10308590" cy="419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(3)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基于深度学习的方法</a:t>
            </a: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优势：近年来，随着深度学习在图形图像处理、智能多媒体、人机交互等领域的成功应用，越来越多的深度学习方法也被应用于自然语言处理方向。在文本情感分析时深度学习能够避免出现高维度规模刺激现象，降低模型计算成本，并且可以将匹配到与文本词汇相近的词汇反映到向量空间中，大幅提高情感分析的精确度。因此，深度学习在情感分析中具有自身的特点和优势，未来深度学习将在自然语言处理领域大放异彩。</a:t>
            </a:r>
            <a:endParaRPr lang="zh-CN" altLang="en-US" sz="24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100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563620" y="1263650"/>
            <a:ext cx="5688330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认识情感分析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722755" y="2195195"/>
            <a:ext cx="9351010" cy="345948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GB" sz="2400" dirty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背景及意义：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互联网用户为表达自己的</a:t>
            </a:r>
            <a:r>
              <a:rPr lang="zh-CN" altLang="en-GB" sz="24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观点和看法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，经常会在互联网中对新闻事件、热门话题、在线商品等进行讨论和评价，这使得互联网中产生了大量包</a:t>
            </a:r>
            <a:r>
              <a:rPr lang="zh-CN" altLang="en-GB" sz="2400" dirty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含用户主观情感倾向的评论文本</a:t>
            </a:r>
            <a:r>
              <a:rPr lang="zh-CN" altLang="en-GB" sz="24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如何利用情感分析技术，从评论文本中挖掘其中蕴含的用</a:t>
            </a:r>
            <a:r>
              <a:rPr lang="zh-CN" altLang="en-GB" sz="2400" dirty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户主观情感或观点态度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，对</a:t>
            </a:r>
            <a:r>
              <a:rPr lang="zh-CN" altLang="en-GB" sz="2400" dirty="0">
                <a:solidFill>
                  <a:schemeClr val="accent6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了解消费者喜好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、</a:t>
            </a:r>
            <a:r>
              <a:rPr lang="zh-CN" altLang="en-GB" sz="2400" dirty="0">
                <a:solidFill>
                  <a:schemeClr val="accent6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提升商家服务质量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、</a:t>
            </a:r>
            <a:r>
              <a:rPr lang="zh-CN" altLang="en-GB" sz="2400" dirty="0">
                <a:solidFill>
                  <a:schemeClr val="accent6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掌握社会舆情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、</a:t>
            </a:r>
            <a:r>
              <a:rPr lang="zh-CN" altLang="en-GB" sz="2400" dirty="0">
                <a:solidFill>
                  <a:schemeClr val="accent6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预测事件发展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等方面提供了有力的</a:t>
            </a:r>
            <a:r>
              <a:rPr lang="zh-CN" altLang="en-GB" sz="24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信息支持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，可促进各行各业更好的发展。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3" grpId="0" uiExpand="1" build="allAtOnce" bldLvl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563620" y="1263650"/>
            <a:ext cx="5688330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认识情感分析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068322" y="1964055"/>
            <a:ext cx="9351010" cy="317309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GB" sz="24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概念：</a:t>
            </a:r>
            <a:r>
              <a:rPr lang="zh-CN" altLang="en-GB" sz="2400" dirty="0">
                <a:latin typeface="+mn-ea"/>
                <a:cs typeface="+mn-ea"/>
                <a:sym typeface="+mn-lt"/>
              </a:rPr>
              <a:t>情感分析，又被称为倾向性分析、主观分析、情感挖掘或观点挖掘等，它是指对带有情感色彩的观点进行分析、处理、归纳和推理的过程。</a:t>
            </a:r>
          </a:p>
          <a:p>
            <a:pPr lvl="0" algn="l">
              <a:lnSpc>
                <a:spcPct val="150000"/>
              </a:lnSpc>
            </a:pPr>
            <a:r>
              <a:rPr lang="zh-CN" altLang="en-GB" sz="2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例如：从评论文本中分析用户对数码相机的变焦、价格、重量、闪光、易用性等属性的情感倾向。</a:t>
            </a:r>
          </a:p>
        </p:txBody>
      </p:sp>
    </p:spTree>
    <p:extLst>
      <p:ext uri="{BB962C8B-B14F-4D97-AF65-F5344CB8AC3E}">
        <p14:creationId xmlns:p14="http://schemas.microsoft.com/office/powerpoint/2010/main" xmlns="" val="355915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563620" y="1263650"/>
            <a:ext cx="5688330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认识情感分析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740789" y="2338260"/>
            <a:ext cx="9351010" cy="263017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      </a:t>
            </a:r>
            <a:r>
              <a:rPr lang="zh-CN" altLang="en-GB" sz="24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情感分析涉及到</a:t>
            </a:r>
            <a:r>
              <a:rPr lang="zh-CN" altLang="en-GB" sz="2400" dirty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人工智能、机器学习、数据挖掘、自然语言处理</a:t>
            </a:r>
            <a:r>
              <a:rPr lang="zh-CN" altLang="en-GB" sz="24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等多个研究领域，情感分析已不再是单一的计算机科学问题，它已涉及</a:t>
            </a:r>
            <a:r>
              <a:rPr lang="zh-CN" altLang="en-GB" sz="2400" dirty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社会学、管理学、经济学、心理学</a:t>
            </a:r>
            <a:r>
              <a:rPr lang="zh-CN" altLang="en-GB" sz="24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等诸多学科领域，已然成为一个</a:t>
            </a:r>
            <a:r>
              <a:rPr lang="zh-CN" altLang="en-GB" sz="2400" dirty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综合性、广泛性、前沿性</a:t>
            </a:r>
            <a:r>
              <a:rPr lang="zh-CN" altLang="en-GB" sz="24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的研究课题。</a:t>
            </a:r>
          </a:p>
        </p:txBody>
      </p:sp>
    </p:spTree>
    <p:extLst>
      <p:ext uri="{BB962C8B-B14F-4D97-AF65-F5344CB8AC3E}">
        <p14:creationId xmlns:p14="http://schemas.microsoft.com/office/powerpoint/2010/main" xmlns="" val="302112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531" y="2414164"/>
            <a:ext cx="10745765" cy="110680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kern="100" dirty="0">
                <a:solidFill>
                  <a:srgbClr val="002060"/>
                </a:solidFill>
                <a:cs typeface="+mn-ea"/>
                <a:sym typeface="+mn-lt"/>
              </a:rPr>
              <a:t>第十一章：文本情感分析</a:t>
            </a:r>
            <a:endParaRPr lang="zh-CN" altLang="zh-CN" sz="66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数据分析教材微课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34614" y="3892082"/>
            <a:ext cx="6781801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kumimoji="0" lang="zh-CN" alt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文本情感分析技术的分类和介绍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538220" y="1304290"/>
            <a:ext cx="4995545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情感分析的研究方法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2954655" y="2324735"/>
            <a:ext cx="744410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目前，主流的情感分析的研究方法大致可以分为：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基于情感知识的情感词典方法；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基于特征分类的机器学习方法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538220" y="1304290"/>
            <a:ext cx="4995545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情感分析的研究方法</a:t>
            </a: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xmlns="" id="{770B9DFC-0739-4C4B-B9BB-23C6BC563332}"/>
              </a:ext>
            </a:extLst>
          </p:cNvPr>
          <p:cNvGrpSpPr/>
          <p:nvPr/>
        </p:nvGrpSpPr>
        <p:grpSpPr>
          <a:xfrm>
            <a:off x="1475104" y="2248535"/>
            <a:ext cx="9121775" cy="3713353"/>
            <a:chOff x="1475104" y="2248535"/>
            <a:chExt cx="9121775" cy="3713353"/>
          </a:xfrm>
        </p:grpSpPr>
        <p:sp>
          <p:nvSpPr>
            <p:cNvPr id="2" name="矩形 1"/>
            <p:cNvSpPr/>
            <p:nvPr/>
          </p:nvSpPr>
          <p:spPr>
            <a:xfrm>
              <a:off x="1475104" y="2248535"/>
              <a:ext cx="9121775" cy="2243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(1)</a:t>
              </a: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基于情感知识的情感词典方法</a:t>
              </a:r>
              <a:r>
                <a:rPr lang="zh-CN" altLang="en-US" sz="2400" b="1" dirty="0">
                  <a:solidFill>
                    <a:schemeClr val="tx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这类方法根据情感词典所提供词的情感倾向，通过某些语义规则计算文本中提取到的情感词语或词组的情感值。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步骤：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DA8EC1DD-83C2-45E1-A030-1303EB1DC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664" y="4601561"/>
              <a:ext cx="6020034" cy="79927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EECE7BE2-06F6-4A40-9997-10E7E1352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2199" y="5553710"/>
              <a:ext cx="7746872" cy="4081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538220" y="1304290"/>
            <a:ext cx="4995545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情感分析的研究方法</a:t>
            </a:r>
          </a:p>
        </p:txBody>
      </p:sp>
      <p:grpSp>
        <p:nvGrpSpPr>
          <p:cNvPr id="3" name="组合 6">
            <a:extLst>
              <a:ext uri="{FF2B5EF4-FFF2-40B4-BE49-F238E27FC236}">
                <a16:creationId xmlns:a16="http://schemas.microsoft.com/office/drawing/2014/main" xmlns="" id="{A8F35A4C-50DB-41BF-B751-484F623CB3AD}"/>
              </a:ext>
            </a:extLst>
          </p:cNvPr>
          <p:cNvGrpSpPr/>
          <p:nvPr/>
        </p:nvGrpSpPr>
        <p:grpSpPr>
          <a:xfrm>
            <a:off x="1489075" y="2248535"/>
            <a:ext cx="9121775" cy="3749928"/>
            <a:chOff x="1489075" y="2248535"/>
            <a:chExt cx="9121775" cy="3749928"/>
          </a:xfrm>
        </p:grpSpPr>
        <p:sp>
          <p:nvSpPr>
            <p:cNvPr id="2" name="矩形 1"/>
            <p:cNvSpPr/>
            <p:nvPr/>
          </p:nvSpPr>
          <p:spPr>
            <a:xfrm>
              <a:off x="1489075" y="2248535"/>
              <a:ext cx="9121775" cy="1753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(2)</a:t>
              </a: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基于机器学习的方法</a:t>
              </a:r>
              <a:r>
                <a:rPr lang="zh-CN" altLang="en-US" sz="2400" b="1" dirty="0">
                  <a:solidFill>
                    <a:schemeClr val="tx1"/>
                  </a:solidFill>
                  <a:cs typeface="+mn-ea"/>
                  <a:sym typeface="+mn-lt"/>
                </a:rPr>
                <a:t>：使用机器学习的方法进行情感分析，是将情感分析问题转换为机器学习所解决的分类问题。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cs typeface="+mn-ea"/>
                  <a:sym typeface="+mn-lt"/>
                </a:rPr>
                <a:t>步骤：</a:t>
              </a:r>
              <a:endParaRPr lang="zh-CN" altLang="en-US" sz="1000"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6B622CF4-5367-416A-BBE0-5E84C805B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1013" y="3670466"/>
              <a:ext cx="5815566" cy="232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538220" y="1304290"/>
            <a:ext cx="4995545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情感分析的研究方法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75105" y="2259330"/>
            <a:ext cx="9121775" cy="419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(2)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基于机器学习的方法</a:t>
            </a: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：有监督、半监督、无监督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有监督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：需要事先对文本语料进行情感极性标注，然后提取文本语料中相关特征，最后选择适合的机器学习算法训练分类器模型。</a:t>
            </a:r>
          </a:p>
          <a:p>
            <a:pPr algn="l"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无监督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：无监督学习算法不需要事先对数据类标签进行标注，可以直接通过数据内在的特征将相关联数据聚集在一起。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半监督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lt"/>
              </a:rPr>
              <a:t>：同时利用少量人工标注数据和大量未标注数据来训练分类器模型。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1149</Words>
  <Application>Microsoft Office PowerPoint</Application>
  <PresentationFormat>自定义</PresentationFormat>
  <Paragraphs>44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第一PPT，www.1ppt.com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Manager>第一PPT</Manager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Administrator</cp:lastModifiedBy>
  <cp:revision>78</cp:revision>
  <dcterms:created xsi:type="dcterms:W3CDTF">2019-01-02T05:18:00Z</dcterms:created>
  <dcterms:modified xsi:type="dcterms:W3CDTF">2022-05-24T01:26:59Z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D2FE312528174BB6B2D134D5B5003B08</vt:lpwstr>
  </property>
</Properties>
</file>