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2"/>
  </p:notesMasterIdLst>
  <p:sldIdLst>
    <p:sldId id="2345" r:id="rId3"/>
    <p:sldId id="2391" r:id="rId4"/>
    <p:sldId id="2335" r:id="rId5"/>
    <p:sldId id="2390" r:id="rId6"/>
    <p:sldId id="2392" r:id="rId7"/>
    <p:sldId id="2394" r:id="rId8"/>
    <p:sldId id="2395" r:id="rId9"/>
    <p:sldId id="2393" r:id="rId10"/>
    <p:sldId id="2398" r:id="rId11"/>
    <p:sldId id="2399" r:id="rId12"/>
    <p:sldId id="2400" r:id="rId13"/>
    <p:sldId id="2401" r:id="rId14"/>
    <p:sldId id="2402" r:id="rId15"/>
    <p:sldId id="2403" r:id="rId16"/>
    <p:sldId id="2404" r:id="rId17"/>
    <p:sldId id="2405" r:id="rId18"/>
    <p:sldId id="2406" r:id="rId19"/>
    <p:sldId id="2407" r:id="rId20"/>
    <p:sldId id="2410" r:id="rId21"/>
    <p:sldId id="2411" r:id="rId22"/>
    <p:sldId id="2412" r:id="rId23"/>
    <p:sldId id="2413" r:id="rId24"/>
    <p:sldId id="2414" r:id="rId25"/>
    <p:sldId id="2415" r:id="rId26"/>
    <p:sldId id="2418" r:id="rId27"/>
    <p:sldId id="2419" r:id="rId28"/>
    <p:sldId id="2420" r:id="rId29"/>
    <p:sldId id="2421" r:id="rId30"/>
    <p:sldId id="2422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3F424F"/>
    <a:srgbClr val="9B754F"/>
    <a:srgbClr val="FCDC95"/>
    <a:srgbClr val="BC9B7B"/>
    <a:srgbClr val="F8F8F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8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-76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160DAEDB-F8EB-4B37-B651-17F046B807DC}" type="datetimeFigureOut">
              <a:rPr lang="zh-CN" altLang="en-US" smtClean="0"/>
              <a:pPr/>
              <a:t>2022/5/24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86751F25-9338-4986-A1F2-54D37A03FFF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9378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123604" y="685800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2022/5/24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2022/5/24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 userDrawn="1"/>
        </p:nvSpPr>
        <p:spPr>
          <a:xfrm>
            <a:off x="-1290682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 userDrawn="1"/>
        </p:nvSpPr>
        <p:spPr>
          <a:xfrm>
            <a:off x="511671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" name="平行四边形 4"/>
          <p:cNvSpPr/>
          <p:nvPr userDrawn="1"/>
        </p:nvSpPr>
        <p:spPr>
          <a:xfrm>
            <a:off x="9095790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6" name="平行四边形 5"/>
          <p:cNvSpPr/>
          <p:nvPr userDrawn="1"/>
        </p:nvSpPr>
        <p:spPr>
          <a:xfrm>
            <a:off x="10898143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 userDrawn="1"/>
        </p:nvSpPr>
        <p:spPr>
          <a:xfrm>
            <a:off x="-1764002" y="-20138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 userDrawn="1"/>
        </p:nvSpPr>
        <p:spPr>
          <a:xfrm>
            <a:off x="-1788384" y="-155534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" name="平行四边形 4"/>
          <p:cNvSpPr/>
          <p:nvPr userDrawn="1"/>
        </p:nvSpPr>
        <p:spPr>
          <a:xfrm>
            <a:off x="7834860" y="6399026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6" name="平行四边形 5"/>
          <p:cNvSpPr/>
          <p:nvPr userDrawn="1"/>
        </p:nvSpPr>
        <p:spPr>
          <a:xfrm>
            <a:off x="8084593" y="6396864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A17E80-96A6-4509-A64B-F86AA87E1762}" type="datetimeFigureOut">
              <a:rPr lang="zh-CN" altLang="en-US" smtClean="0"/>
              <a:pPr/>
              <a:t>2022/5/24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C9BE40-34EB-4680-AB44-538561DC2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0"/>
            <a:ext cx="12194037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/>
          <p:cNvSpPr/>
          <p:nvPr>
            <p:custDataLst>
              <p:tags r:id="rId2"/>
            </p:custDataLst>
          </p:nvPr>
        </p:nvSpPr>
        <p:spPr>
          <a:xfrm rot="5400000">
            <a:off x="1588" y="-1"/>
            <a:ext cx="3715658" cy="371565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1" name="直角三角形 70"/>
          <p:cNvSpPr/>
          <p:nvPr>
            <p:custDataLst>
              <p:tags r:id="rId3"/>
            </p:custDataLst>
          </p:nvPr>
        </p:nvSpPr>
        <p:spPr>
          <a:xfrm rot="16200000">
            <a:off x="8689233" y="3356819"/>
            <a:ext cx="3501180" cy="350118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" name="直角三角形 1"/>
          <p:cNvSpPr/>
          <p:nvPr>
            <p:custDataLst>
              <p:tags r:id="rId4"/>
            </p:custDataLst>
          </p:nvPr>
        </p:nvSpPr>
        <p:spPr>
          <a:xfrm rot="5400000">
            <a:off x="1588" y="0"/>
            <a:ext cx="3257921" cy="3257921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0" name="直角三角形 69"/>
          <p:cNvSpPr/>
          <p:nvPr>
            <p:custDataLst>
              <p:tags r:id="rId5"/>
            </p:custDataLst>
          </p:nvPr>
        </p:nvSpPr>
        <p:spPr>
          <a:xfrm rot="16200000">
            <a:off x="9120547" y="3788134"/>
            <a:ext cx="3069865" cy="3069865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" name="平行四边形 2"/>
          <p:cNvSpPr/>
          <p:nvPr>
            <p:custDataLst>
              <p:tags r:id="rId6"/>
            </p:custDataLst>
          </p:nvPr>
        </p:nvSpPr>
        <p:spPr>
          <a:xfrm>
            <a:off x="1781419" y="2"/>
            <a:ext cx="3088716" cy="1805556"/>
          </a:xfrm>
          <a:prstGeom prst="parallelogram">
            <a:avLst>
              <a:gd name="adj" fmla="val 100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3" name="平行四边形 72"/>
          <p:cNvSpPr/>
          <p:nvPr>
            <p:custDataLst>
              <p:tags r:id="rId7"/>
            </p:custDataLst>
          </p:nvPr>
        </p:nvSpPr>
        <p:spPr>
          <a:xfrm>
            <a:off x="-2438922" y="1167126"/>
            <a:ext cx="3234853" cy="2990774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4" name="平行四边形 73"/>
          <p:cNvSpPr/>
          <p:nvPr>
            <p:custDataLst>
              <p:tags r:id="rId8"/>
            </p:custDataLst>
          </p:nvPr>
        </p:nvSpPr>
        <p:spPr>
          <a:xfrm>
            <a:off x="11681703" y="2998581"/>
            <a:ext cx="3048130" cy="2818139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5" name="平行四边形 74"/>
          <p:cNvSpPr/>
          <p:nvPr>
            <p:custDataLst>
              <p:tags r:id="rId9"/>
            </p:custDataLst>
          </p:nvPr>
        </p:nvSpPr>
        <p:spPr>
          <a:xfrm>
            <a:off x="7497122" y="5167086"/>
            <a:ext cx="2910426" cy="1701334"/>
          </a:xfrm>
          <a:prstGeom prst="parallelogram">
            <a:avLst>
              <a:gd name="adj" fmla="val 100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652531" y="2414164"/>
            <a:ext cx="10745765" cy="1015663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6000" b="1" kern="100" dirty="0" smtClean="0">
                <a:solidFill>
                  <a:srgbClr val="002060"/>
                </a:solidFill>
                <a:cs typeface="+mn-ea"/>
                <a:sym typeface="+mn-lt"/>
              </a:rPr>
              <a:t>第二章：</a:t>
            </a:r>
            <a:r>
              <a:rPr lang="en-US" altLang="zh-CN" sz="6000" b="1" kern="100" dirty="0" err="1" smtClean="0">
                <a:solidFill>
                  <a:srgbClr val="002060"/>
                </a:solidFill>
                <a:cs typeface="+mn-ea"/>
                <a:sym typeface="+mn-lt"/>
              </a:rPr>
              <a:t>Numpy</a:t>
            </a:r>
            <a:r>
              <a:rPr lang="zh-CN" altLang="en-US" sz="6000" b="1" kern="100" dirty="0" smtClean="0">
                <a:solidFill>
                  <a:srgbClr val="002060"/>
                </a:solidFill>
                <a:cs typeface="+mn-ea"/>
                <a:sym typeface="+mn-lt"/>
              </a:rPr>
              <a:t>数值计算基础</a:t>
            </a:r>
            <a:endParaRPr lang="zh-CN" altLang="en-US" sz="6000" b="1" kern="100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 bwMode="auto">
          <a:xfrm rot="21562602">
            <a:off x="3204665" y="1595073"/>
            <a:ext cx="5782671" cy="4603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Python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数据分析教材微课</a:t>
            </a:r>
          </a:p>
        </p:txBody>
      </p:sp>
      <p:sp>
        <p:nvSpPr>
          <p:cNvPr id="20" name="文本框 19"/>
          <p:cNvSpPr txBox="1"/>
          <p:nvPr>
            <p:custDataLst>
              <p:tags r:id="rId12"/>
            </p:custDataLst>
          </p:nvPr>
        </p:nvSpPr>
        <p:spPr>
          <a:xfrm>
            <a:off x="2654299" y="3884462"/>
            <a:ext cx="6781801" cy="2660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  <a:defRPr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从中提取有价值的信息，形成结论并进行展示的过程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88459" y="886841"/>
            <a:ext cx="96415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>
              <a:spcAft>
                <a:spcPts val="0"/>
              </a:spcAft>
            </a:pPr>
            <a:r>
              <a:rPr lang="zh-CN" altLang="zh-CN" sz="3600" dirty="0"/>
              <a:t>作为</a:t>
            </a:r>
            <a:r>
              <a:rPr lang="en-US" altLang="zh-CN" sz="3600" dirty="0" err="1"/>
              <a:t>Numpy</a:t>
            </a:r>
            <a:r>
              <a:rPr lang="zh-CN" altLang="zh-CN" sz="3600" dirty="0"/>
              <a:t>核心的</a:t>
            </a:r>
            <a:r>
              <a:rPr lang="en-US" altLang="zh-CN" sz="3600" dirty="0" err="1"/>
              <a:t>ndarray</a:t>
            </a:r>
            <a:r>
              <a:rPr lang="zh-CN" altLang="zh-CN" sz="3600" dirty="0"/>
              <a:t>，相对于</a:t>
            </a:r>
            <a:r>
              <a:rPr lang="en-US" altLang="zh-CN" sz="3600" dirty="0"/>
              <a:t>Python</a:t>
            </a:r>
            <a:r>
              <a:rPr lang="zh-CN" altLang="zh-CN" sz="3600" dirty="0"/>
              <a:t>的</a:t>
            </a:r>
            <a:r>
              <a:rPr lang="en-US" altLang="zh-CN" sz="3600" dirty="0"/>
              <a:t>array</a:t>
            </a:r>
            <a:r>
              <a:rPr lang="zh-CN" altLang="zh-CN" sz="3600" dirty="0"/>
              <a:t>模块来说，区别有两点</a:t>
            </a:r>
            <a:r>
              <a:rPr lang="zh-CN" altLang="zh-CN" sz="3600" dirty="0" smtClean="0"/>
              <a:t>：</a:t>
            </a:r>
            <a:endParaRPr lang="en-US" altLang="zh-CN" sz="3600" dirty="0" smtClean="0"/>
          </a:p>
          <a:p>
            <a:pPr indent="355600" algn="just">
              <a:spcAft>
                <a:spcPts val="0"/>
              </a:spcAft>
            </a:pPr>
            <a:r>
              <a:rPr lang="zh-CN" altLang="zh-CN" sz="3600" dirty="0" smtClean="0"/>
              <a:t>首先</a:t>
            </a:r>
            <a:r>
              <a:rPr lang="zh-CN" altLang="zh-CN" sz="3600" dirty="0"/>
              <a:t>，</a:t>
            </a:r>
            <a:r>
              <a:rPr lang="en-US" altLang="zh-CN" sz="3600" dirty="0"/>
              <a:t>Python</a:t>
            </a:r>
            <a:r>
              <a:rPr lang="zh-CN" altLang="zh-CN" sz="3600" dirty="0"/>
              <a:t>的</a:t>
            </a:r>
            <a:r>
              <a:rPr lang="en-US" altLang="zh-CN" sz="3600" dirty="0"/>
              <a:t>array</a:t>
            </a:r>
            <a:r>
              <a:rPr lang="zh-CN" altLang="zh-CN" sz="3600" dirty="0"/>
              <a:t>模块不支持多维</a:t>
            </a:r>
            <a:r>
              <a:rPr lang="zh-CN" altLang="zh-CN" sz="3600" dirty="0" smtClean="0"/>
              <a:t>；</a:t>
            </a:r>
            <a:endParaRPr lang="en-US" altLang="zh-CN" sz="3600" dirty="0" smtClean="0"/>
          </a:p>
          <a:p>
            <a:pPr indent="355600" algn="just">
              <a:spcAft>
                <a:spcPts val="0"/>
              </a:spcAft>
            </a:pPr>
            <a:r>
              <a:rPr lang="zh-CN" altLang="zh-CN" sz="3600" dirty="0" smtClean="0"/>
              <a:t>其次</a:t>
            </a:r>
            <a:r>
              <a:rPr lang="zh-CN" altLang="zh-CN" sz="3600" dirty="0"/>
              <a:t>，也没有提供各种运算函数，因此不适合做数值运算</a:t>
            </a:r>
            <a:r>
              <a:rPr lang="zh-CN" altLang="zh-CN" sz="3600" dirty="0" smtClean="0"/>
              <a:t>。</a:t>
            </a:r>
            <a:endParaRPr lang="en-US" altLang="zh-CN" sz="3600" dirty="0" smtClean="0"/>
          </a:p>
        </p:txBody>
      </p:sp>
      <p:sp>
        <p:nvSpPr>
          <p:cNvPr id="39" name="矩形 38"/>
          <p:cNvSpPr/>
          <p:nvPr/>
        </p:nvSpPr>
        <p:spPr>
          <a:xfrm>
            <a:off x="1788459" y="4066128"/>
            <a:ext cx="96415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err="1"/>
              <a:t>Numpy</a:t>
            </a:r>
            <a:r>
              <a:rPr lang="zh-CN" altLang="zh-CN" sz="3600" dirty="0"/>
              <a:t>提供了一种存储单一数据类型的多维数组</a:t>
            </a:r>
            <a:r>
              <a:rPr lang="en-US" altLang="zh-CN" sz="3600" dirty="0" err="1"/>
              <a:t>ndarray</a:t>
            </a:r>
            <a:r>
              <a:rPr lang="zh-CN" altLang="zh-CN" sz="3600" dirty="0"/>
              <a:t>。</a:t>
            </a:r>
            <a:r>
              <a:rPr lang="zh-CN" altLang="zh-CN" sz="36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04999" y="698811"/>
            <a:ext cx="90812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Numpy</a:t>
            </a:r>
            <a:r>
              <a:rPr lang="zh-CN" altLang="zh-CN" sz="2800" dirty="0"/>
              <a:t>提供了两种基本对象</a:t>
            </a:r>
            <a:r>
              <a:rPr lang="zh-CN" altLang="zh-CN" sz="2800" dirty="0" smtClean="0"/>
              <a:t>：</a:t>
            </a:r>
            <a:endParaRPr lang="en-US" altLang="zh-CN" sz="2800" dirty="0" smtClean="0"/>
          </a:p>
          <a:p>
            <a:r>
              <a:rPr lang="en-US" altLang="zh-CN" sz="2800" dirty="0" err="1" smtClean="0"/>
              <a:t>ndarray</a:t>
            </a:r>
            <a:r>
              <a:rPr lang="zh-CN" altLang="zh-CN" sz="2800" dirty="0"/>
              <a:t>（</a:t>
            </a:r>
            <a:r>
              <a:rPr lang="en-US" altLang="zh-CN" sz="2800" dirty="0"/>
              <a:t>N-dimensional Array Object</a:t>
            </a:r>
            <a:r>
              <a:rPr lang="zh-CN" altLang="zh-CN" sz="2800" dirty="0"/>
              <a:t>）和</a:t>
            </a:r>
            <a:r>
              <a:rPr lang="en-US" altLang="zh-CN" sz="2800" dirty="0" err="1"/>
              <a:t>ufunc</a:t>
            </a:r>
            <a:r>
              <a:rPr lang="zh-CN" altLang="zh-CN" sz="2800" dirty="0"/>
              <a:t>（</a:t>
            </a:r>
            <a:r>
              <a:rPr lang="en-US" altLang="zh-CN" sz="2800" dirty="0"/>
              <a:t>Universal Function Object</a:t>
            </a:r>
            <a:r>
              <a:rPr lang="zh-CN" altLang="zh-CN" sz="2800" dirty="0"/>
              <a:t>）。</a:t>
            </a:r>
            <a:endParaRPr lang="zh-CN" altLang="en-US" sz="4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87523603"/>
              </p:ext>
            </p:extLst>
          </p:nvPr>
        </p:nvGraphicFramePr>
        <p:xfrm>
          <a:off x="1694328" y="2407025"/>
          <a:ext cx="8875059" cy="2926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1387">
                  <a:extLst>
                    <a:ext uri="{9D8B030D-6E8A-4147-A177-3AD203B41FA5}">
                      <a16:colId xmlns:a16="http://schemas.microsoft.com/office/drawing/2014/main" xmlns="" val="2635784514"/>
                    </a:ext>
                  </a:extLst>
                </a:gridCol>
                <a:gridCol w="7343672">
                  <a:extLst>
                    <a:ext uri="{9D8B030D-6E8A-4147-A177-3AD203B41FA5}">
                      <a16:colId xmlns:a16="http://schemas.microsoft.com/office/drawing/2014/main" xmlns="" val="3511807672"/>
                    </a:ext>
                  </a:extLst>
                </a:gridCol>
              </a:tblGrid>
              <a:tr h="1732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+mn-lt"/>
                        </a:rPr>
                        <a:t>属性</a:t>
                      </a:r>
                      <a:endParaRPr lang="zh-CN" sz="200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+mn-lt"/>
                        </a:rPr>
                        <a:t>说明</a:t>
                      </a:r>
                      <a:endParaRPr lang="zh-CN" sz="200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82033882"/>
                  </a:ext>
                </a:extLst>
              </a:tr>
              <a:tr h="1732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</a:rPr>
                        <a:t>ndim</a:t>
                      </a:r>
                      <a:endParaRPr lang="zh-CN" sz="200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+mn-lt"/>
                        </a:rPr>
                        <a:t>返回 </a:t>
                      </a:r>
                      <a:r>
                        <a:rPr lang="en-US" sz="2400" kern="100">
                          <a:effectLst/>
                          <a:latin typeface="+mn-lt"/>
                        </a:rPr>
                        <a:t>int</a:t>
                      </a:r>
                      <a:r>
                        <a:rPr lang="zh-CN" sz="2400" kern="100">
                          <a:effectLst/>
                          <a:latin typeface="+mn-lt"/>
                        </a:rPr>
                        <a:t>。表示数组的维数</a:t>
                      </a:r>
                      <a:endParaRPr lang="zh-CN" sz="200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37759747"/>
                  </a:ext>
                </a:extLst>
              </a:tr>
              <a:tr h="3465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</a:rPr>
                        <a:t>shape</a:t>
                      </a:r>
                      <a:endParaRPr lang="zh-CN" sz="200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+mn-lt"/>
                        </a:rPr>
                        <a:t>返回 </a:t>
                      </a:r>
                      <a:r>
                        <a:rPr lang="en-US" sz="2400" kern="100">
                          <a:effectLst/>
                          <a:latin typeface="+mn-lt"/>
                        </a:rPr>
                        <a:t>tuple</a:t>
                      </a:r>
                      <a:r>
                        <a:rPr lang="zh-CN" sz="2400" kern="100">
                          <a:effectLst/>
                          <a:latin typeface="+mn-lt"/>
                        </a:rPr>
                        <a:t>。表示数组的尺寸，对于 </a:t>
                      </a:r>
                      <a:r>
                        <a:rPr lang="en-US" sz="2400" kern="100">
                          <a:effectLst/>
                          <a:latin typeface="+mn-lt"/>
                        </a:rPr>
                        <a:t>n </a:t>
                      </a:r>
                      <a:r>
                        <a:rPr lang="zh-CN" sz="2400" kern="100">
                          <a:effectLst/>
                          <a:latin typeface="+mn-lt"/>
                        </a:rPr>
                        <a:t>行 </a:t>
                      </a:r>
                      <a:r>
                        <a:rPr lang="en-US" sz="2400" kern="100">
                          <a:effectLst/>
                          <a:latin typeface="+mn-lt"/>
                        </a:rPr>
                        <a:t>m </a:t>
                      </a:r>
                      <a:r>
                        <a:rPr lang="zh-CN" sz="2400" kern="100">
                          <a:effectLst/>
                          <a:latin typeface="+mn-lt"/>
                        </a:rPr>
                        <a:t>列的矩阵，形状为</a:t>
                      </a:r>
                      <a:r>
                        <a:rPr lang="en-US" sz="2400" kern="100">
                          <a:effectLst/>
                          <a:latin typeface="+mn-lt"/>
                        </a:rPr>
                        <a:t>(n,m)</a:t>
                      </a:r>
                      <a:endParaRPr lang="zh-CN" sz="200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61924009"/>
                  </a:ext>
                </a:extLst>
              </a:tr>
              <a:tr h="1732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</a:rPr>
                        <a:t>size</a:t>
                      </a:r>
                      <a:endParaRPr lang="zh-CN" sz="200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+mn-lt"/>
                        </a:rPr>
                        <a:t>返回 </a:t>
                      </a:r>
                      <a:r>
                        <a:rPr lang="en-US" sz="2400" kern="100">
                          <a:effectLst/>
                          <a:latin typeface="+mn-lt"/>
                        </a:rPr>
                        <a:t>int</a:t>
                      </a:r>
                      <a:r>
                        <a:rPr lang="zh-CN" sz="2400" kern="100">
                          <a:effectLst/>
                          <a:latin typeface="+mn-lt"/>
                        </a:rPr>
                        <a:t>。表示数组的元素总数，等于数组形状的乘积</a:t>
                      </a:r>
                      <a:endParaRPr lang="zh-CN" sz="200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43481489"/>
                  </a:ext>
                </a:extLst>
              </a:tr>
              <a:tr h="1732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</a:rPr>
                        <a:t>dtype</a:t>
                      </a:r>
                      <a:endParaRPr lang="zh-CN" sz="200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+mn-lt"/>
                        </a:rPr>
                        <a:t>返回 </a:t>
                      </a:r>
                      <a:r>
                        <a:rPr lang="en-US" sz="2400" kern="100">
                          <a:effectLst/>
                          <a:latin typeface="+mn-lt"/>
                        </a:rPr>
                        <a:t>data-type</a:t>
                      </a:r>
                      <a:r>
                        <a:rPr lang="zh-CN" sz="2400" kern="100">
                          <a:effectLst/>
                          <a:latin typeface="+mn-lt"/>
                        </a:rPr>
                        <a:t>。描述数组中元素的类型</a:t>
                      </a:r>
                      <a:endParaRPr lang="zh-CN" sz="200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14366537"/>
                  </a:ext>
                </a:extLst>
              </a:tr>
              <a:tr h="1732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</a:rPr>
                        <a:t>itemsize</a:t>
                      </a:r>
                      <a:endParaRPr lang="zh-CN" sz="200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+mn-lt"/>
                        </a:rPr>
                        <a:t>返回 </a:t>
                      </a:r>
                      <a:r>
                        <a:rPr lang="en-US" sz="2400" kern="100" dirty="0" err="1">
                          <a:effectLst/>
                          <a:latin typeface="+mn-lt"/>
                        </a:rPr>
                        <a:t>int</a:t>
                      </a:r>
                      <a:r>
                        <a:rPr lang="zh-CN" sz="2400" kern="100" dirty="0">
                          <a:effectLst/>
                          <a:latin typeface="+mn-lt"/>
                        </a:rPr>
                        <a:t>。表示数组的每个元素的大小（以字节为单位）。</a:t>
                      </a:r>
                      <a:endParaRPr lang="zh-CN" sz="200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06100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18507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94011" y="1322766"/>
            <a:ext cx="98208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>
              <a:spcAft>
                <a:spcPts val="0"/>
              </a:spcAft>
            </a:pPr>
            <a:r>
              <a:rPr lang="en-US" altLang="zh-CN" sz="3600" kern="100" dirty="0" err="1">
                <a:ea typeface="等线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zh-CN" sz="36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创建数组主要有</a:t>
            </a:r>
            <a:r>
              <a:rPr lang="en-US" altLang="zh-CN" sz="36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36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种常规机制：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36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从其他</a:t>
            </a:r>
            <a:r>
              <a:rPr lang="en-US" altLang="zh-CN" sz="36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36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结构（例如，列表，元组）转换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sz="3600" kern="100" dirty="0" err="1">
                <a:ea typeface="等线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zh-CN" sz="36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原生数组的创建（例如，</a:t>
            </a:r>
            <a:r>
              <a:rPr lang="en-US" altLang="zh-CN" sz="3600" kern="100" dirty="0" err="1">
                <a:ea typeface="等线" panose="02010600030101010101" pitchFamily="2" charset="-122"/>
                <a:cs typeface="Times New Roman" panose="02020603050405020304" pitchFamily="18" charset="0"/>
              </a:rPr>
              <a:t>arange</a:t>
            </a:r>
            <a:r>
              <a:rPr lang="zh-CN" altLang="zh-CN" sz="36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6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ones</a:t>
            </a:r>
            <a:r>
              <a:rPr lang="zh-CN" altLang="zh-CN" sz="36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6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zeros</a:t>
            </a:r>
            <a:r>
              <a:rPr lang="zh-CN" altLang="zh-CN" sz="36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等）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36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使用特殊库函数（例如，</a:t>
            </a:r>
            <a:r>
              <a:rPr lang="en-US" altLang="zh-CN" sz="36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random</a:t>
            </a:r>
            <a:r>
              <a:rPr lang="zh-CN" altLang="zh-CN" sz="36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xmlns="" val="3840883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92411" y="916366"/>
            <a:ext cx="9820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zh-CN" sz="3600" kern="1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zh-CN" altLang="zh-CN" sz="36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其他</a:t>
            </a:r>
            <a:r>
              <a:rPr lang="en-US" altLang="zh-CN" sz="36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36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结构（例如，列表，元组）</a:t>
            </a:r>
            <a:r>
              <a:rPr lang="zh-CN" altLang="zh-CN" sz="3600" kern="1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转换</a:t>
            </a:r>
            <a:endParaRPr lang="zh-CN" altLang="zh-CN" sz="3600" kern="100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92411" y="2116695"/>
            <a:ext cx="10137589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 kern="100" dirty="0" err="1">
                <a:highlight>
                  <a:srgbClr val="C0C0C0"/>
                </a:highlight>
                <a:latin typeface="+mn-ea"/>
                <a:cs typeface="Times New Roman" panose="02020603050405020304" pitchFamily="18" charset="0"/>
              </a:rPr>
              <a:t>numpy.</a:t>
            </a:r>
            <a:r>
              <a:rPr lang="en-US" altLang="zh-CN" sz="2800" b="1" kern="100" dirty="0" err="1">
                <a:highlight>
                  <a:srgbClr val="C0C0C0"/>
                </a:highlight>
                <a:latin typeface="+mn-ea"/>
                <a:cs typeface="Times New Roman" panose="02020603050405020304" pitchFamily="18" charset="0"/>
              </a:rPr>
              <a:t>array</a:t>
            </a:r>
            <a:r>
              <a:rPr lang="en-US" altLang="zh-CN" sz="2800" kern="100" dirty="0">
                <a:highlight>
                  <a:srgbClr val="C0C0C0"/>
                </a:highlight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zh-CN" sz="2800" kern="100" dirty="0" err="1">
                <a:highlight>
                  <a:srgbClr val="C0C0C0"/>
                </a:highlight>
                <a:latin typeface="+mn-ea"/>
                <a:cs typeface="Times New Roman" panose="02020603050405020304" pitchFamily="18" charset="0"/>
              </a:rPr>
              <a:t>object,dtype</a:t>
            </a:r>
            <a:r>
              <a:rPr lang="en-US" altLang="zh-CN" sz="2800" kern="100" dirty="0">
                <a:highlight>
                  <a:srgbClr val="C0C0C0"/>
                </a:highlight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zh-CN" sz="2800" kern="100" dirty="0" err="1">
                <a:highlight>
                  <a:srgbClr val="C0C0C0"/>
                </a:highlight>
                <a:latin typeface="+mn-ea"/>
                <a:cs typeface="Times New Roman" panose="02020603050405020304" pitchFamily="18" charset="0"/>
              </a:rPr>
              <a:t>None,copy</a:t>
            </a:r>
            <a:r>
              <a:rPr lang="en-US" altLang="zh-CN" sz="2800" kern="100" dirty="0">
                <a:highlight>
                  <a:srgbClr val="C0C0C0"/>
                </a:highlight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zh-CN" sz="2800" kern="100" dirty="0" err="1">
                <a:highlight>
                  <a:srgbClr val="C0C0C0"/>
                </a:highlight>
                <a:latin typeface="+mn-ea"/>
                <a:cs typeface="Times New Roman" panose="02020603050405020304" pitchFamily="18" charset="0"/>
              </a:rPr>
              <a:t>True,order</a:t>
            </a:r>
            <a:r>
              <a:rPr lang="en-US" altLang="zh-CN" sz="2800" kern="100" dirty="0">
                <a:highlight>
                  <a:srgbClr val="C0C0C0"/>
                </a:highlight>
                <a:latin typeface="+mn-ea"/>
                <a:cs typeface="Times New Roman" panose="02020603050405020304" pitchFamily="18" charset="0"/>
              </a:rPr>
              <a:t>='K',</a:t>
            </a:r>
            <a:r>
              <a:rPr lang="en-US" altLang="zh-CN" sz="2800" kern="100" dirty="0" err="1">
                <a:highlight>
                  <a:srgbClr val="C0C0C0"/>
                </a:highlight>
                <a:latin typeface="+mn-ea"/>
                <a:cs typeface="Times New Roman" panose="02020603050405020304" pitchFamily="18" charset="0"/>
              </a:rPr>
              <a:t>subok</a:t>
            </a:r>
            <a:r>
              <a:rPr lang="en-US" altLang="zh-CN" sz="2800" kern="100" dirty="0">
                <a:highlight>
                  <a:srgbClr val="C0C0C0"/>
                </a:highlight>
                <a:latin typeface="+mn-ea"/>
                <a:cs typeface="Times New Roman" panose="02020603050405020304" pitchFamily="18" charset="0"/>
              </a:rPr>
              <a:t>=False, </a:t>
            </a:r>
            <a:r>
              <a:rPr lang="en-US" altLang="zh-CN" sz="2800" kern="100" dirty="0" err="1">
                <a:highlight>
                  <a:srgbClr val="C0C0C0"/>
                </a:highlight>
                <a:latin typeface="+mn-ea"/>
                <a:cs typeface="Times New Roman" panose="02020603050405020304" pitchFamily="18" charset="0"/>
              </a:rPr>
              <a:t>ndmin</a:t>
            </a:r>
            <a:r>
              <a:rPr lang="en-US" altLang="zh-CN" sz="2800" kern="100" dirty="0">
                <a:highlight>
                  <a:srgbClr val="C0C0C0"/>
                </a:highlight>
                <a:latin typeface="+mn-ea"/>
                <a:cs typeface="Times New Roman" panose="02020603050405020304" pitchFamily="18" charset="0"/>
              </a:rPr>
              <a:t>=0)</a:t>
            </a:r>
            <a:endParaRPr lang="en-US" altLang="zh-CN" sz="20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92411" y="4054188"/>
            <a:ext cx="1013758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+mn-ea"/>
              </a:rPr>
              <a:t>object	</a:t>
            </a:r>
            <a:r>
              <a:rPr lang="zh-CN" altLang="en-US" sz="2800" dirty="0">
                <a:latin typeface="+mn-ea"/>
              </a:rPr>
              <a:t>接收</a:t>
            </a:r>
            <a:r>
              <a:rPr lang="en-US" altLang="zh-CN" sz="2800" dirty="0">
                <a:latin typeface="+mn-ea"/>
              </a:rPr>
              <a:t>array</a:t>
            </a:r>
            <a:r>
              <a:rPr lang="zh-CN" altLang="en-US" sz="2800" dirty="0">
                <a:latin typeface="+mn-ea"/>
              </a:rPr>
              <a:t>。表示想要创建的数组。无默认。</a:t>
            </a:r>
          </a:p>
          <a:p>
            <a:r>
              <a:rPr lang="en-US" altLang="zh-CN" sz="2800" dirty="0" err="1">
                <a:latin typeface="+mn-ea"/>
              </a:rPr>
              <a:t>dtype</a:t>
            </a:r>
            <a:r>
              <a:rPr lang="en-US" altLang="zh-CN" sz="2800" dirty="0">
                <a:latin typeface="+mn-ea"/>
              </a:rPr>
              <a:t>	</a:t>
            </a:r>
            <a:r>
              <a:rPr lang="zh-CN" altLang="en-US" sz="2800" dirty="0">
                <a:latin typeface="+mn-ea"/>
              </a:rPr>
              <a:t>接收</a:t>
            </a:r>
            <a:r>
              <a:rPr lang="en-US" altLang="zh-CN" sz="2800" dirty="0">
                <a:latin typeface="+mn-ea"/>
              </a:rPr>
              <a:t>data-type</a:t>
            </a:r>
            <a:r>
              <a:rPr lang="zh-CN" altLang="en-US" sz="2800" dirty="0">
                <a:latin typeface="+mn-ea"/>
              </a:rPr>
              <a:t>。表示数组所需的数据类型。如果未给定，则选择保存对象所需的最小类型。默认为</a:t>
            </a:r>
            <a:r>
              <a:rPr lang="en-US" altLang="zh-CN" sz="2800" dirty="0">
                <a:latin typeface="+mn-ea"/>
              </a:rPr>
              <a:t>None</a:t>
            </a:r>
            <a:r>
              <a:rPr lang="zh-CN" altLang="en-US" sz="2800" dirty="0">
                <a:latin typeface="+mn-ea"/>
              </a:rPr>
              <a:t>。</a:t>
            </a:r>
          </a:p>
          <a:p>
            <a:r>
              <a:rPr lang="en-US" altLang="zh-CN" sz="2800" dirty="0" err="1" smtClean="0">
                <a:latin typeface="+mn-ea"/>
              </a:rPr>
              <a:t>ndmin</a:t>
            </a:r>
            <a:r>
              <a:rPr lang="zh-CN" altLang="en-US" sz="2800" dirty="0" smtClean="0">
                <a:latin typeface="+mn-ea"/>
              </a:rPr>
              <a:t>接收</a:t>
            </a:r>
            <a:r>
              <a:rPr lang="en-US" altLang="zh-CN" sz="2800" dirty="0" err="1">
                <a:latin typeface="+mn-ea"/>
              </a:rPr>
              <a:t>int</a:t>
            </a:r>
            <a:r>
              <a:rPr lang="zh-CN" altLang="en-US" sz="2800" dirty="0">
                <a:latin typeface="+mn-ea"/>
              </a:rPr>
              <a:t>。指定生成数组应该具有的最小维数。默认为</a:t>
            </a:r>
            <a:r>
              <a:rPr lang="en-US" altLang="zh-CN" sz="2800" dirty="0">
                <a:latin typeface="+mn-ea"/>
              </a:rPr>
              <a:t>0</a:t>
            </a:r>
            <a:r>
              <a:rPr lang="zh-CN" altLang="en-US" sz="2800" dirty="0">
                <a:latin typeface="+mn-ea"/>
              </a:rPr>
              <a:t>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92411" y="3285807"/>
            <a:ext cx="1937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参数说明：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633154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78512" y="795823"/>
            <a:ext cx="98208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sz="3600" kern="100" dirty="0" err="1" smtClean="0">
                <a:ea typeface="等线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zh-CN" sz="36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原生数组的创建（例如，</a:t>
            </a:r>
            <a:r>
              <a:rPr lang="en-US" altLang="zh-CN" sz="3600" kern="100" dirty="0" err="1">
                <a:ea typeface="等线" panose="02010600030101010101" pitchFamily="2" charset="-122"/>
                <a:cs typeface="Times New Roman" panose="02020603050405020304" pitchFamily="18" charset="0"/>
              </a:rPr>
              <a:t>arange</a:t>
            </a:r>
            <a:r>
              <a:rPr lang="zh-CN" altLang="zh-CN" sz="36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6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ones</a:t>
            </a:r>
            <a:r>
              <a:rPr lang="zh-CN" altLang="zh-CN" sz="36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6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zeros</a:t>
            </a:r>
            <a:r>
              <a:rPr lang="zh-CN" altLang="zh-CN" sz="36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等</a:t>
            </a:r>
            <a:r>
              <a:rPr lang="zh-CN" altLang="zh-CN" sz="3600" kern="1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3600" kern="100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9060" y="2025908"/>
            <a:ext cx="443335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2800" kern="100" dirty="0" err="1">
                <a:latin typeface="+mn-ea"/>
                <a:cs typeface="Times New Roman" panose="02020603050405020304" pitchFamily="18" charset="0"/>
              </a:rPr>
              <a:t>np.arange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([start,] stop</a:t>
            </a:r>
            <a:r>
              <a:rPr lang="en-US" altLang="zh-CN" sz="2800" kern="100" dirty="0" smtClean="0">
                <a:latin typeface="+mn-ea"/>
                <a:cs typeface="Times New Roman" panose="02020603050405020304" pitchFamily="18" charset="0"/>
              </a:rPr>
              <a:t>[,step,],</a:t>
            </a:r>
            <a:r>
              <a:rPr lang="en-US" altLang="zh-CN" sz="2800" kern="100" dirty="0" err="1" smtClean="0">
                <a:latin typeface="+mn-ea"/>
                <a:cs typeface="Times New Roman" panose="02020603050405020304" pitchFamily="18" charset="0"/>
              </a:rPr>
              <a:t>dtype</a:t>
            </a:r>
            <a:r>
              <a:rPr lang="en-US" altLang="zh-CN" sz="2800" kern="100" dirty="0" smtClean="0">
                <a:latin typeface="+mn-ea"/>
                <a:cs typeface="Times New Roman" panose="02020603050405020304" pitchFamily="18" charset="0"/>
              </a:rPr>
              <a:t>=None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)</a:t>
            </a:r>
          </a:p>
          <a:p>
            <a:pPr indent="355600" algn="just"/>
            <a:endParaRPr lang="en-US" altLang="zh-CN" sz="2800" kern="100" dirty="0" smtClean="0">
              <a:latin typeface="+mn-ea"/>
              <a:cs typeface="Times New Roman" panose="02020603050405020304" pitchFamily="18" charset="0"/>
            </a:endParaRPr>
          </a:p>
          <a:p>
            <a:pPr indent="355600" algn="just"/>
            <a:r>
              <a:rPr lang="zh-CN" altLang="en-US" sz="2800" kern="100" dirty="0" smtClean="0">
                <a:latin typeface="+mn-ea"/>
                <a:cs typeface="Times New Roman" panose="02020603050405020304" pitchFamily="18" charset="0"/>
              </a:rPr>
              <a:t>参数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说明：</a:t>
            </a:r>
          </a:p>
          <a:p>
            <a:pPr indent="355600" algn="just"/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start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：代表起始值，可选参数，默认从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0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开始。</a:t>
            </a:r>
          </a:p>
          <a:p>
            <a:pPr indent="355600" algn="just"/>
            <a:r>
              <a:rPr lang="en-US" altLang="zh-CN" sz="2800" kern="100" dirty="0" smtClean="0">
                <a:latin typeface="+mn-ea"/>
                <a:cs typeface="Times New Roman" panose="02020603050405020304" pitchFamily="18" charset="0"/>
              </a:rPr>
              <a:t>stop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：代表终止值，必选参数。</a:t>
            </a:r>
          </a:p>
          <a:p>
            <a:pPr indent="355600" algn="just"/>
            <a:r>
              <a:rPr lang="en-US" altLang="zh-CN" sz="2800" kern="100" dirty="0" smtClean="0">
                <a:latin typeface="+mn-ea"/>
                <a:cs typeface="Times New Roman" panose="02020603050405020304" pitchFamily="18" charset="0"/>
              </a:rPr>
              <a:t>step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：代表步长，可选参数，默认为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1.</a:t>
            </a:r>
          </a:p>
        </p:txBody>
      </p:sp>
      <p:sp>
        <p:nvSpPr>
          <p:cNvPr id="4" name="矩形 3"/>
          <p:cNvSpPr/>
          <p:nvPr/>
        </p:nvSpPr>
        <p:spPr>
          <a:xfrm>
            <a:off x="6199321" y="1885410"/>
            <a:ext cx="564138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latin typeface="+mn-ea"/>
              </a:rPr>
              <a:t>np.zeros</a:t>
            </a:r>
            <a:r>
              <a:rPr lang="en-US" altLang="zh-CN" sz="2800" dirty="0" smtClean="0">
                <a:latin typeface="+mn-ea"/>
              </a:rPr>
              <a:t>(</a:t>
            </a:r>
            <a:r>
              <a:rPr lang="en-US" altLang="zh-CN" sz="2800" dirty="0" err="1" smtClean="0">
                <a:latin typeface="+mn-ea"/>
              </a:rPr>
              <a:t>shape,dtype</a:t>
            </a:r>
            <a:r>
              <a:rPr lang="en-US" altLang="zh-CN" sz="2800" dirty="0" smtClean="0">
                <a:latin typeface="+mn-ea"/>
              </a:rPr>
              <a:t>=</a:t>
            </a:r>
            <a:r>
              <a:rPr lang="en-US" altLang="zh-CN" sz="2800" dirty="0" err="1" smtClean="0">
                <a:latin typeface="+mn-ea"/>
              </a:rPr>
              <a:t>float,order</a:t>
            </a:r>
            <a:r>
              <a:rPr lang="en-US" altLang="zh-CN" sz="2800" dirty="0">
                <a:latin typeface="+mn-ea"/>
              </a:rPr>
              <a:t>='C')</a:t>
            </a:r>
          </a:p>
          <a:p>
            <a:r>
              <a:rPr lang="zh-CN" altLang="en-US" sz="2800" dirty="0">
                <a:latin typeface="+mn-ea"/>
              </a:rPr>
              <a:t>参数说明：</a:t>
            </a:r>
          </a:p>
          <a:p>
            <a:r>
              <a:rPr lang="en-US" altLang="zh-CN" sz="2800" dirty="0" smtClean="0">
                <a:latin typeface="+mn-ea"/>
              </a:rPr>
              <a:t>shape</a:t>
            </a:r>
            <a:r>
              <a:rPr lang="zh-CN" altLang="en-US" sz="2800" dirty="0">
                <a:latin typeface="+mn-ea"/>
              </a:rPr>
              <a:t>：代表数组的尺寸，可以是数值或元组</a:t>
            </a:r>
          </a:p>
          <a:p>
            <a:r>
              <a:rPr lang="en-US" altLang="zh-CN" sz="2800" dirty="0" err="1" smtClean="0">
                <a:latin typeface="+mn-ea"/>
              </a:rPr>
              <a:t>dtype</a:t>
            </a:r>
            <a:r>
              <a:rPr lang="zh-CN" altLang="en-US" sz="2800" dirty="0">
                <a:latin typeface="+mn-ea"/>
              </a:rPr>
              <a:t>：代表数组中元素的数据类型，默认为</a:t>
            </a:r>
            <a:r>
              <a:rPr lang="en-US" altLang="zh-CN" sz="2800" dirty="0">
                <a:latin typeface="+mn-ea"/>
              </a:rPr>
              <a:t>float</a:t>
            </a:r>
          </a:p>
          <a:p>
            <a:r>
              <a:rPr lang="en-US" altLang="zh-CN" sz="2800" dirty="0" smtClean="0">
                <a:latin typeface="+mn-ea"/>
              </a:rPr>
              <a:t>order</a:t>
            </a:r>
            <a:r>
              <a:rPr lang="zh-CN" altLang="en-US" sz="2800" dirty="0">
                <a:latin typeface="+mn-ea"/>
              </a:rPr>
              <a:t>：代表存储多维数组时，是行优先还是列优先，默认为’</a:t>
            </a:r>
            <a:r>
              <a:rPr lang="en-US" altLang="zh-CN" sz="2800" dirty="0">
                <a:latin typeface="+mn-ea"/>
              </a:rPr>
              <a:t>C’</a:t>
            </a:r>
            <a:r>
              <a:rPr lang="zh-CN" altLang="en-US" sz="2800" dirty="0">
                <a:latin typeface="+mn-ea"/>
              </a:rPr>
              <a:t>表示行优先</a:t>
            </a:r>
          </a:p>
        </p:txBody>
      </p:sp>
    </p:spTree>
    <p:extLst>
      <p:ext uri="{BB962C8B-B14F-4D97-AF65-F5344CB8AC3E}">
        <p14:creationId xmlns:p14="http://schemas.microsoft.com/office/powerpoint/2010/main" xmlns="" val="657359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08031" y="609844"/>
            <a:ext cx="9820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>
              <a:spcAft>
                <a:spcPts val="0"/>
              </a:spcAft>
            </a:pPr>
            <a:r>
              <a:rPr lang="zh-CN" altLang="zh-CN" sz="3600" kern="1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zh-CN" altLang="zh-CN" sz="36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特殊库函数（例如，</a:t>
            </a:r>
            <a:r>
              <a:rPr lang="en-US" altLang="zh-CN" sz="36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random</a:t>
            </a:r>
            <a:r>
              <a:rPr lang="zh-CN" altLang="zh-CN" sz="36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1370682"/>
            <a:ext cx="73040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2400" kern="100" dirty="0" err="1" smtClean="0">
                <a:latin typeface="+mn-ea"/>
                <a:cs typeface="Times New Roman" panose="02020603050405020304" pitchFamily="18" charset="0"/>
              </a:rPr>
              <a:t>np.random.random</a:t>
            </a:r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(size=None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)</a:t>
            </a:r>
          </a:p>
          <a:p>
            <a:pPr indent="355600" algn="just"/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参数说明：</a:t>
            </a:r>
          </a:p>
          <a:p>
            <a:pPr indent="355600" algn="just"/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size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：代表数组的尺寸，可以是整数或整数的元组</a:t>
            </a:r>
          </a:p>
        </p:txBody>
      </p:sp>
      <p:sp>
        <p:nvSpPr>
          <p:cNvPr id="5" name="椭圆形标注 4"/>
          <p:cNvSpPr/>
          <p:nvPr/>
        </p:nvSpPr>
        <p:spPr>
          <a:xfrm>
            <a:off x="8090115" y="723742"/>
            <a:ext cx="3456122" cy="1621912"/>
          </a:xfrm>
          <a:prstGeom prst="wedgeEllipseCallout">
            <a:avLst>
              <a:gd name="adj1" fmla="val -104449"/>
              <a:gd name="adj2" fmla="val 18572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kern="100" dirty="0">
                <a:solidFill>
                  <a:schemeClr val="tx1"/>
                </a:solidFill>
                <a:latin typeface="+mn-ea"/>
              </a:rPr>
              <a:t>生成的是</a:t>
            </a:r>
            <a:r>
              <a:rPr lang="en-US" altLang="zh-CN" kern="100" dirty="0">
                <a:solidFill>
                  <a:schemeClr val="tx1"/>
                </a:solidFill>
                <a:latin typeface="+mn-ea"/>
              </a:rPr>
              <a:t>0.0</a:t>
            </a:r>
            <a:r>
              <a:rPr lang="zh-CN" altLang="en-US" kern="100" dirty="0">
                <a:solidFill>
                  <a:schemeClr val="tx1"/>
                </a:solidFill>
                <a:latin typeface="+mn-ea"/>
              </a:rPr>
              <a:t>到</a:t>
            </a:r>
            <a:r>
              <a:rPr lang="en-US" altLang="zh-CN" kern="100" dirty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 kern="100" dirty="0">
                <a:solidFill>
                  <a:schemeClr val="tx1"/>
                </a:solidFill>
                <a:latin typeface="+mn-ea"/>
              </a:rPr>
              <a:t>之间（左闭右开区间，包含</a:t>
            </a:r>
            <a:r>
              <a:rPr lang="en-US" altLang="zh-CN" kern="100" dirty="0">
                <a:solidFill>
                  <a:schemeClr val="tx1"/>
                </a:solidFill>
                <a:latin typeface="+mn-ea"/>
              </a:rPr>
              <a:t>0</a:t>
            </a:r>
            <a:r>
              <a:rPr lang="zh-CN" altLang="en-US" kern="100" dirty="0">
                <a:solidFill>
                  <a:schemeClr val="tx1"/>
                </a:solidFill>
                <a:latin typeface="+mn-ea"/>
              </a:rPr>
              <a:t>，不包含</a:t>
            </a:r>
            <a:r>
              <a:rPr lang="en-US" altLang="zh-CN" kern="100" dirty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 kern="100" dirty="0">
                <a:solidFill>
                  <a:schemeClr val="tx1"/>
                </a:solidFill>
                <a:latin typeface="+mn-ea"/>
              </a:rPr>
              <a:t>）的随机浮点数</a:t>
            </a:r>
            <a:r>
              <a:rPr lang="zh-CN" altLang="en-US" kern="100" dirty="0" smtClean="0">
                <a:solidFill>
                  <a:schemeClr val="tx1"/>
                </a:solidFill>
                <a:latin typeface="+mn-ea"/>
              </a:rPr>
              <a:t>数组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-1" y="2685518"/>
            <a:ext cx="71447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np.random.rand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(d0, d1, ..., </a:t>
            </a:r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dn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)</a:t>
            </a:r>
          </a:p>
          <a:p>
            <a:pPr indent="355600" algn="just"/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参数说明：</a:t>
            </a:r>
          </a:p>
          <a:p>
            <a:pPr indent="355600" algn="just"/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d0, d1, ..., </a:t>
            </a:r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dn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：代表数组的维数，参数可选</a:t>
            </a:r>
          </a:p>
        </p:txBody>
      </p:sp>
      <p:sp>
        <p:nvSpPr>
          <p:cNvPr id="7" name="矩形 6"/>
          <p:cNvSpPr/>
          <p:nvPr/>
        </p:nvSpPr>
        <p:spPr>
          <a:xfrm>
            <a:off x="22449" y="4000354"/>
            <a:ext cx="6920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np.random.randn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(d0, d1, ..., </a:t>
            </a:r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dn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)</a:t>
            </a:r>
          </a:p>
          <a:p>
            <a:pPr indent="355600" algn="just"/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参数说明：</a:t>
            </a:r>
          </a:p>
          <a:p>
            <a:pPr indent="355600" algn="just"/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d0, d1, ..., </a:t>
            </a:r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dn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：代表数组的维数，参数可选</a:t>
            </a:r>
          </a:p>
        </p:txBody>
      </p:sp>
      <p:sp>
        <p:nvSpPr>
          <p:cNvPr id="8" name="矩形 7"/>
          <p:cNvSpPr/>
          <p:nvPr/>
        </p:nvSpPr>
        <p:spPr>
          <a:xfrm>
            <a:off x="-1" y="5315190"/>
            <a:ext cx="68192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np.random.randint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(low, high=None, size=None, </a:t>
            </a:r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dtype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='l')</a:t>
            </a:r>
          </a:p>
          <a:p>
            <a:pPr indent="355600" algn="just"/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参数说明</a:t>
            </a: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：</a:t>
            </a:r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Low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：为</a:t>
            </a: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最小值</a:t>
            </a:r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;high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为最大</a:t>
            </a: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值</a:t>
            </a:r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;</a:t>
            </a:r>
          </a:p>
          <a:p>
            <a:pPr indent="355600" algn="just"/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size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为数组的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shape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7904136" y="2402237"/>
            <a:ext cx="2138766" cy="1100380"/>
          </a:xfrm>
          <a:prstGeom prst="wedgeRoundRectCallout">
            <a:avLst>
              <a:gd name="adj1" fmla="val -114091"/>
              <a:gd name="adj2" fmla="val 20312"/>
              <a:gd name="adj3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生成服</a:t>
            </a:r>
            <a:r>
              <a:rPr lang="zh-CN" altLang="en-US" dirty="0">
                <a:solidFill>
                  <a:schemeClr val="tx1"/>
                </a:solidFill>
              </a:rPr>
              <a:t>从均匀分布的</a:t>
            </a:r>
            <a:r>
              <a:rPr lang="zh-CN" altLang="en-US" dirty="0" smtClean="0">
                <a:solidFill>
                  <a:schemeClr val="tx1"/>
                </a:solidFill>
              </a:rPr>
              <a:t>随机数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形标注 9"/>
          <p:cNvSpPr/>
          <p:nvPr/>
        </p:nvSpPr>
        <p:spPr>
          <a:xfrm>
            <a:off x="8090115" y="3885847"/>
            <a:ext cx="2541722" cy="825638"/>
          </a:xfrm>
          <a:prstGeom prst="wedgeEllipseCallout">
            <a:avLst>
              <a:gd name="adj1" fmla="val -146883"/>
              <a:gd name="adj2" fmla="val -1322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生成</a:t>
            </a:r>
            <a:r>
              <a:rPr lang="zh-CN" altLang="en-US" dirty="0">
                <a:solidFill>
                  <a:schemeClr val="tx1"/>
                </a:solidFill>
              </a:rPr>
              <a:t>服从正态分布的</a:t>
            </a:r>
            <a:r>
              <a:rPr lang="zh-CN" altLang="en-US" dirty="0" smtClean="0">
                <a:solidFill>
                  <a:schemeClr val="tx1"/>
                </a:solidFill>
              </a:rPr>
              <a:t>随机数</a:t>
            </a:r>
            <a:endParaRPr lang="zh-CN" altLang="en-US" dirty="0"/>
          </a:p>
        </p:txBody>
      </p:sp>
      <p:sp>
        <p:nvSpPr>
          <p:cNvPr id="11" name="圆角矩形标注 10"/>
          <p:cNvSpPr/>
          <p:nvPr/>
        </p:nvSpPr>
        <p:spPr>
          <a:xfrm>
            <a:off x="8090115" y="5548393"/>
            <a:ext cx="1952787" cy="914400"/>
          </a:xfrm>
          <a:prstGeom prst="wedgeRoundRectCallout">
            <a:avLst>
              <a:gd name="adj1" fmla="val -132598"/>
              <a:gd name="adj2" fmla="val 28738"/>
              <a:gd name="adj3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生成给定上下限范围的</a:t>
            </a:r>
            <a:r>
              <a:rPr lang="zh-CN" altLang="en-US" dirty="0" smtClean="0">
                <a:solidFill>
                  <a:schemeClr val="tx1"/>
                </a:solidFill>
              </a:rPr>
              <a:t>随机数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2659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90729556"/>
              </p:ext>
            </p:extLst>
          </p:nvPr>
        </p:nvGraphicFramePr>
        <p:xfrm>
          <a:off x="986118" y="1321594"/>
          <a:ext cx="10515600" cy="469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55577">
                  <a:extLst>
                    <a:ext uri="{9D8B030D-6E8A-4147-A177-3AD203B41FA5}">
                      <a16:colId xmlns:a16="http://schemas.microsoft.com/office/drawing/2014/main" xmlns="" val="3856660826"/>
                    </a:ext>
                  </a:extLst>
                </a:gridCol>
                <a:gridCol w="7360023">
                  <a:extLst>
                    <a:ext uri="{9D8B030D-6E8A-4147-A177-3AD203B41FA5}">
                      <a16:colId xmlns:a16="http://schemas.microsoft.com/office/drawing/2014/main" xmlns="" val="344210713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indent="237490" algn="ctr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  <a:latin typeface="+mn-lt"/>
                        </a:rPr>
                        <a:t>函数</a:t>
                      </a:r>
                      <a:endParaRPr lang="zh-CN" sz="280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37490" algn="ctr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  <a:latin typeface="+mn-lt"/>
                        </a:rPr>
                        <a:t>说明</a:t>
                      </a:r>
                      <a:endParaRPr lang="zh-CN" sz="280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6438271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</a:rPr>
                        <a:t>seed</a:t>
                      </a:r>
                      <a:endParaRPr lang="zh-CN" sz="280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  <a:latin typeface="+mn-lt"/>
                        </a:rPr>
                        <a:t>确定随机数生成器的种子。</a:t>
                      </a:r>
                      <a:endParaRPr lang="zh-CN" sz="280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2876875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</a:rPr>
                        <a:t>permutation</a:t>
                      </a:r>
                      <a:endParaRPr lang="zh-CN" sz="280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  <a:latin typeface="+mn-lt"/>
                        </a:rPr>
                        <a:t>返回一个序列的随机排列或返回一个随机排列的范围。</a:t>
                      </a:r>
                      <a:endParaRPr lang="zh-CN" sz="280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1656678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</a:rPr>
                        <a:t>shuffle</a:t>
                      </a:r>
                      <a:endParaRPr lang="zh-CN" sz="280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  <a:latin typeface="+mn-lt"/>
                        </a:rPr>
                        <a:t>对一个序列进行随机排序。</a:t>
                      </a:r>
                      <a:endParaRPr lang="zh-CN" sz="280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3746761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</a:rPr>
                        <a:t>binomial</a:t>
                      </a:r>
                      <a:endParaRPr lang="zh-CN" sz="280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  <a:latin typeface="+mn-lt"/>
                        </a:rPr>
                        <a:t>产生二项分布的随机数。</a:t>
                      </a:r>
                      <a:endParaRPr lang="zh-CN" sz="280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939659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</a:rPr>
                        <a:t>normal</a:t>
                      </a:r>
                      <a:endParaRPr lang="zh-CN" sz="280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  <a:latin typeface="+mn-lt"/>
                        </a:rPr>
                        <a:t>产生正态（高斯）分布的随机数。</a:t>
                      </a:r>
                      <a:endParaRPr lang="zh-CN" sz="280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4705177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</a:rPr>
                        <a:t>beta</a:t>
                      </a:r>
                      <a:endParaRPr lang="zh-CN" sz="280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  <a:latin typeface="+mn-lt"/>
                        </a:rPr>
                        <a:t>产生</a:t>
                      </a:r>
                      <a:r>
                        <a:rPr lang="en-US" sz="2800" kern="0">
                          <a:effectLst/>
                          <a:latin typeface="+mn-lt"/>
                        </a:rPr>
                        <a:t>beta</a:t>
                      </a:r>
                      <a:r>
                        <a:rPr lang="zh-CN" sz="2800" kern="0">
                          <a:effectLst/>
                          <a:latin typeface="+mn-lt"/>
                        </a:rPr>
                        <a:t>分布的随机数。</a:t>
                      </a:r>
                      <a:endParaRPr lang="zh-CN" sz="280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0352196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</a:rPr>
                        <a:t>chisquare</a:t>
                      </a:r>
                      <a:endParaRPr lang="zh-CN" sz="280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  <a:latin typeface="+mn-lt"/>
                        </a:rPr>
                        <a:t>产生卡方分布的随机数。</a:t>
                      </a:r>
                      <a:endParaRPr lang="zh-CN" sz="280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0036039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</a:rPr>
                        <a:t>gamma</a:t>
                      </a:r>
                      <a:endParaRPr lang="zh-CN" sz="280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  <a:latin typeface="+mn-lt"/>
                        </a:rPr>
                        <a:t>产生</a:t>
                      </a:r>
                      <a:r>
                        <a:rPr lang="en-US" sz="2800" kern="0">
                          <a:effectLst/>
                          <a:latin typeface="+mn-lt"/>
                        </a:rPr>
                        <a:t>gamma</a:t>
                      </a:r>
                      <a:r>
                        <a:rPr lang="zh-CN" sz="2800" kern="0">
                          <a:effectLst/>
                          <a:latin typeface="+mn-lt"/>
                        </a:rPr>
                        <a:t>分布的随机数。</a:t>
                      </a:r>
                      <a:endParaRPr lang="zh-CN" sz="280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1262073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</a:rPr>
                        <a:t>uniform</a:t>
                      </a:r>
                      <a:endParaRPr lang="zh-CN" sz="280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  <a:latin typeface="+mn-lt"/>
                        </a:rPr>
                        <a:t>产生在</a:t>
                      </a:r>
                      <a:r>
                        <a:rPr lang="en-US" sz="2800" kern="0" dirty="0">
                          <a:effectLst/>
                          <a:latin typeface="+mn-lt"/>
                        </a:rPr>
                        <a:t>[0,1)</a:t>
                      </a:r>
                      <a:r>
                        <a:rPr lang="zh-CN" sz="2800" kern="0" dirty="0">
                          <a:effectLst/>
                          <a:latin typeface="+mn-lt"/>
                        </a:rPr>
                        <a:t>中均匀分布的随机数。</a:t>
                      </a:r>
                      <a:endParaRPr lang="zh-CN" sz="280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49783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4559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53670" y="919354"/>
            <a:ext cx="9820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>
              <a:spcAft>
                <a:spcPts val="0"/>
              </a:spcAft>
            </a:pPr>
            <a:r>
              <a:rPr lang="zh-CN" altLang="zh-CN" sz="3600" dirty="0"/>
              <a:t>通过索引访问数组</a:t>
            </a:r>
            <a:endParaRPr lang="zh-CN" altLang="zh-CN" sz="6000" kern="100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90925" y="2060993"/>
            <a:ext cx="41488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6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3600" dirty="0" smtClean="0"/>
              <a:t>一</a:t>
            </a:r>
            <a:r>
              <a:rPr lang="zh-CN" altLang="zh-CN" sz="3600" dirty="0"/>
              <a:t>维数组的索引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2390924" y="3202632"/>
            <a:ext cx="41488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6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36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二</a:t>
            </a:r>
            <a:r>
              <a:rPr lang="zh-CN" altLang="zh-CN" sz="3600" dirty="0">
                <a:ea typeface="等线" panose="02010600030101010101" pitchFamily="2" charset="-122"/>
                <a:cs typeface="Times New Roman" panose="02020603050405020304" pitchFamily="18" charset="0"/>
              </a:rPr>
              <a:t>维数组的索引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353859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53670" y="919354"/>
            <a:ext cx="9820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>
              <a:spcAft>
                <a:spcPts val="0"/>
              </a:spcAft>
            </a:pPr>
            <a:r>
              <a:rPr lang="zh-CN" altLang="zh-CN" sz="3600" dirty="0"/>
              <a:t>变换数组的形态</a:t>
            </a:r>
            <a:endParaRPr lang="zh-CN" altLang="zh-CN" sz="9600" kern="100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23690" y="1872735"/>
            <a:ext cx="89913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6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600" dirty="0"/>
              <a:t>reshape</a:t>
            </a:r>
            <a:r>
              <a:rPr lang="zh-CN" altLang="zh-CN" sz="3600" dirty="0"/>
              <a:t>和</a:t>
            </a:r>
            <a:r>
              <a:rPr lang="en-US" altLang="zh-CN" sz="3600" dirty="0"/>
              <a:t>resize</a:t>
            </a:r>
            <a:r>
              <a:rPr lang="zh-CN" altLang="zh-CN" sz="3600" dirty="0"/>
              <a:t>方法来改变数组的形状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2323689" y="3014374"/>
            <a:ext cx="27638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6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、数组展平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2323689" y="4143437"/>
            <a:ext cx="73805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6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、数组</a:t>
            </a:r>
            <a:r>
              <a:rPr lang="zh-CN" altLang="zh-CN" sz="36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组合</a:t>
            </a:r>
            <a:r>
              <a:rPr lang="zh-CN" altLang="en-US" sz="36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36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横向</a:t>
            </a:r>
            <a:r>
              <a:rPr lang="zh-CN" altLang="zh-CN" sz="3600" dirty="0">
                <a:ea typeface="等线" panose="02010600030101010101" pitchFamily="2" charset="-122"/>
                <a:cs typeface="Times New Roman" panose="02020603050405020304" pitchFamily="18" charset="0"/>
              </a:rPr>
              <a:t>组合和纵向组合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2323688" y="5272500"/>
            <a:ext cx="73805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6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、数组分割：</a:t>
            </a:r>
            <a:r>
              <a:rPr lang="zh-CN" altLang="zh-CN" sz="36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横向</a:t>
            </a:r>
            <a:r>
              <a:rPr lang="zh-CN" altLang="en-US" sz="36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分割</a:t>
            </a:r>
            <a:r>
              <a:rPr lang="zh-CN" altLang="zh-CN" sz="36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和纵向</a:t>
            </a:r>
            <a:r>
              <a:rPr lang="zh-CN" altLang="en-US" sz="3600" dirty="0">
                <a:ea typeface="等线" panose="02010600030101010101" pitchFamily="2" charset="-122"/>
                <a:cs typeface="Times New Roman" panose="02020603050405020304" pitchFamily="18" charset="0"/>
              </a:rPr>
              <a:t>分割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770874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2"/>
            </p:custDataLst>
          </p:nvPr>
        </p:nvSpPr>
        <p:spPr>
          <a:xfrm>
            <a:off x="618565" y="2664386"/>
            <a:ext cx="10959352" cy="110248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6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Numpy</a:t>
            </a:r>
            <a:r>
              <a:rPr lang="zh-CN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矩阵与通用函数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868722" y="2755901"/>
            <a:ext cx="2520000" cy="2628900"/>
            <a:chOff x="622853" y="2140222"/>
            <a:chExt cx="2570923" cy="3551582"/>
          </a:xfrm>
          <a:solidFill>
            <a:srgbClr val="002060"/>
          </a:solidFill>
        </p:grpSpPr>
        <p:sp>
          <p:nvSpPr>
            <p:cNvPr id="37" name="矩形 36"/>
            <p:cNvSpPr/>
            <p:nvPr/>
          </p:nvSpPr>
          <p:spPr>
            <a:xfrm>
              <a:off x="622854" y="2140222"/>
              <a:ext cx="2570922" cy="3551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22853" y="4106955"/>
              <a:ext cx="2570922" cy="6236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err="1" smtClean="0">
                  <a:solidFill>
                    <a:schemeClr val="bg1"/>
                  </a:solidFill>
                  <a:cs typeface="+mn-ea"/>
                  <a:sym typeface="+mn-lt"/>
                </a:rPr>
                <a:t>Numpy</a:t>
              </a:r>
              <a:r>
                <a:rPr lang="zh-CN" altLang="en-US" sz="2400" dirty="0" smtClean="0">
                  <a:solidFill>
                    <a:schemeClr val="bg1"/>
                  </a:solidFill>
                  <a:cs typeface="+mn-ea"/>
                  <a:sym typeface="+mn-lt"/>
                </a:rPr>
                <a:t>模块介绍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143001" y="2833116"/>
              <a:ext cx="1461053" cy="11226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4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1378228" y="2928475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1321906" y="3816370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3507491" y="2755901"/>
            <a:ext cx="2520000" cy="2628900"/>
            <a:chOff x="3419062" y="2140222"/>
            <a:chExt cx="2570922" cy="3551582"/>
          </a:xfrm>
          <a:solidFill>
            <a:srgbClr val="0070C0"/>
          </a:solidFill>
        </p:grpSpPr>
        <p:sp>
          <p:nvSpPr>
            <p:cNvPr id="44" name="矩形 43"/>
            <p:cNvSpPr/>
            <p:nvPr/>
          </p:nvSpPr>
          <p:spPr>
            <a:xfrm>
              <a:off x="3419062" y="2140222"/>
              <a:ext cx="2570922" cy="3551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419062" y="4106955"/>
              <a:ext cx="2570922" cy="11226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err="1" smtClean="0">
                  <a:solidFill>
                    <a:schemeClr val="bg1"/>
                  </a:solidFill>
                  <a:cs typeface="+mn-ea"/>
                  <a:sym typeface="+mn-lt"/>
                </a:rPr>
                <a:t>Numpy</a:t>
              </a:r>
              <a:r>
                <a:rPr lang="zh-CN" altLang="en-US" sz="2400" dirty="0" smtClean="0">
                  <a:solidFill>
                    <a:schemeClr val="bg1"/>
                  </a:solidFill>
                  <a:cs typeface="+mn-ea"/>
                  <a:sym typeface="+mn-lt"/>
                </a:rPr>
                <a:t>数组对象</a:t>
              </a:r>
              <a:r>
                <a:rPr lang="en-US" altLang="zh-CN" sz="2400" dirty="0" err="1" smtClean="0">
                  <a:solidFill>
                    <a:schemeClr val="bg1"/>
                  </a:solidFill>
                  <a:cs typeface="+mn-ea"/>
                  <a:sym typeface="+mn-lt"/>
                </a:rPr>
                <a:t>ndarray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922643" y="2833219"/>
              <a:ext cx="1517375" cy="11226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4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4174436" y="2928475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4118114" y="3816370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6161151" y="2755901"/>
            <a:ext cx="2520000" cy="2628900"/>
            <a:chOff x="6215270" y="2140222"/>
            <a:chExt cx="2449062" cy="3551582"/>
          </a:xfrm>
          <a:solidFill>
            <a:srgbClr val="002060"/>
          </a:solidFill>
        </p:grpSpPr>
        <p:sp>
          <p:nvSpPr>
            <p:cNvPr id="51" name="矩形 50"/>
            <p:cNvSpPr/>
            <p:nvPr/>
          </p:nvSpPr>
          <p:spPr>
            <a:xfrm>
              <a:off x="6215270" y="2140222"/>
              <a:ext cx="2449062" cy="3551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265063" y="4106955"/>
              <a:ext cx="2110311" cy="11226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err="1" smtClean="0">
                  <a:solidFill>
                    <a:schemeClr val="bg1"/>
                  </a:solidFill>
                  <a:cs typeface="+mn-ea"/>
                  <a:sym typeface="+mn-lt"/>
                </a:rPr>
                <a:t>Numpy</a:t>
              </a:r>
              <a:r>
                <a:rPr lang="zh-CN" altLang="en-US" sz="2400" dirty="0" smtClean="0">
                  <a:solidFill>
                    <a:schemeClr val="bg1"/>
                  </a:solidFill>
                  <a:cs typeface="+mn-ea"/>
                  <a:sym typeface="+mn-lt"/>
                </a:rPr>
                <a:t>矩阵和通用函数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669157" y="2857962"/>
              <a:ext cx="1517375" cy="11226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4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6970644" y="2928475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914322" y="3816370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8822462" y="2755901"/>
            <a:ext cx="2520000" cy="2628900"/>
            <a:chOff x="9011478" y="2140222"/>
            <a:chExt cx="2570922" cy="3551582"/>
          </a:xfrm>
          <a:solidFill>
            <a:srgbClr val="0070C0"/>
          </a:solidFill>
        </p:grpSpPr>
        <p:sp>
          <p:nvSpPr>
            <p:cNvPr id="58" name="矩形 57"/>
            <p:cNvSpPr/>
            <p:nvPr/>
          </p:nvSpPr>
          <p:spPr>
            <a:xfrm>
              <a:off x="9011478" y="2140222"/>
              <a:ext cx="2570922" cy="3551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9019653" y="4106955"/>
              <a:ext cx="2562747" cy="11226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cs typeface="+mn-ea"/>
                  <a:sym typeface="+mn-lt"/>
                </a:rPr>
                <a:t>利用</a:t>
              </a:r>
              <a:r>
                <a:rPr lang="en-US" altLang="zh-CN" sz="2400" dirty="0" err="1" smtClean="0">
                  <a:solidFill>
                    <a:schemeClr val="bg1"/>
                  </a:solidFill>
                  <a:cs typeface="+mn-ea"/>
                  <a:sym typeface="+mn-lt"/>
                </a:rPr>
                <a:t>Numpy</a:t>
              </a:r>
              <a:r>
                <a:rPr lang="zh-CN" altLang="en-US" sz="2400" dirty="0" smtClean="0">
                  <a:solidFill>
                    <a:schemeClr val="bg1"/>
                  </a:solidFill>
                  <a:cs typeface="+mn-ea"/>
                  <a:sym typeface="+mn-lt"/>
                </a:rPr>
                <a:t>进行统计分析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9486899" y="2814339"/>
              <a:ext cx="1461053" cy="11226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4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9766852" y="2928475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9710530" y="3816370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4424675" y="1198076"/>
            <a:ext cx="3950107" cy="1015663"/>
            <a:chOff x="3534580" y="915467"/>
            <a:chExt cx="3475820" cy="1015928"/>
          </a:xfrm>
        </p:grpSpPr>
        <p:sp>
          <p:nvSpPr>
            <p:cNvPr id="65" name="文本框 64"/>
            <p:cNvSpPr txBox="1"/>
            <p:nvPr/>
          </p:nvSpPr>
          <p:spPr>
            <a:xfrm>
              <a:off x="3534580" y="915467"/>
              <a:ext cx="1818861" cy="1015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>
                  <a:solidFill>
                    <a:schemeClr val="accent6">
                      <a:lumMod val="50000"/>
                    </a:schemeClr>
                  </a:solidFill>
                  <a:cs typeface="+mn-ea"/>
                  <a:sym typeface="+mn-lt"/>
                </a:rPr>
                <a:t>目录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191539" y="1477652"/>
              <a:ext cx="1818861" cy="400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6">
                      <a:lumMod val="50000"/>
                    </a:schemeClr>
                  </a:solidFill>
                  <a:cs typeface="+mn-ea"/>
                  <a:sym typeface="+mn-lt"/>
                </a:rPr>
                <a:t> CONTENTS </a:t>
              </a:r>
              <a:endParaRPr lang="zh-CN" altLang="en-US" sz="2000" dirty="0"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366563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98494" y="1949159"/>
            <a:ext cx="96415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>
              <a:spcAft>
                <a:spcPts val="0"/>
              </a:spcAft>
            </a:pPr>
            <a:r>
              <a:rPr lang="zh-CN" altLang="zh-CN" sz="3600" dirty="0"/>
              <a:t>矩阵是继承自</a:t>
            </a:r>
            <a:r>
              <a:rPr lang="en-US" altLang="zh-CN" sz="3600" dirty="0" err="1"/>
              <a:t>Numpy</a:t>
            </a:r>
            <a:r>
              <a:rPr lang="zh-CN" altLang="zh-CN" sz="3600" dirty="0"/>
              <a:t>数组对象的二维数组对象，是</a:t>
            </a:r>
            <a:r>
              <a:rPr lang="en-US" altLang="zh-CN" sz="3600" dirty="0" err="1"/>
              <a:t>ndarray</a:t>
            </a:r>
            <a:r>
              <a:rPr lang="zh-CN" altLang="zh-CN" sz="3600" dirty="0"/>
              <a:t>的子类，与数学概念中的矩阵一样，</a:t>
            </a:r>
            <a:r>
              <a:rPr lang="en-US" altLang="zh-CN" sz="3600" dirty="0" err="1"/>
              <a:t>Numpy</a:t>
            </a:r>
            <a:r>
              <a:rPr lang="zh-CN" altLang="zh-CN" sz="3600" dirty="0"/>
              <a:t>中的矩阵也是二维的。接下来将介绍使用</a:t>
            </a:r>
            <a:r>
              <a:rPr lang="en-US" altLang="zh-CN" sz="3600" dirty="0"/>
              <a:t>mat</a:t>
            </a:r>
            <a:r>
              <a:rPr lang="zh-CN" altLang="zh-CN" sz="3600" dirty="0"/>
              <a:t>、</a:t>
            </a:r>
            <a:r>
              <a:rPr lang="en-US" altLang="zh-CN" sz="3600" dirty="0"/>
              <a:t>matrix</a:t>
            </a:r>
            <a:r>
              <a:rPr lang="zh-CN" altLang="zh-CN" sz="3600" dirty="0"/>
              <a:t>和</a:t>
            </a:r>
            <a:r>
              <a:rPr lang="en-US" altLang="zh-CN" sz="3600" dirty="0" err="1"/>
              <a:t>bmat</a:t>
            </a:r>
            <a:r>
              <a:rPr lang="zh-CN" altLang="zh-CN" sz="3600" dirty="0"/>
              <a:t>函数来创建矩阵的方法</a:t>
            </a:r>
            <a:r>
              <a:rPr lang="zh-CN" altLang="zh-CN" sz="3600" dirty="0" smtClean="0"/>
              <a:t>。</a:t>
            </a:r>
            <a:endParaRPr lang="en-US" altLang="zh-CN" sz="6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19200" y="1009359"/>
            <a:ext cx="10337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+mn-ea"/>
              </a:rPr>
              <a:t>np</a:t>
            </a:r>
            <a:r>
              <a:rPr lang="en-US" altLang="zh-CN" sz="2400" b="1" dirty="0" err="1">
                <a:latin typeface="+mn-ea"/>
              </a:rPr>
              <a:t>.</a:t>
            </a:r>
            <a:r>
              <a:rPr lang="en-US" altLang="zh-CN" sz="2400" dirty="0" err="1">
                <a:latin typeface="+mn-ea"/>
              </a:rPr>
              <a:t>matrix</a:t>
            </a:r>
            <a:r>
              <a:rPr lang="en-US" altLang="zh-CN" sz="2400" b="1" dirty="0">
                <a:latin typeface="+mn-ea"/>
              </a:rPr>
              <a:t>(</a:t>
            </a:r>
            <a:r>
              <a:rPr lang="en-US" altLang="zh-CN" sz="2400" dirty="0">
                <a:latin typeface="+mn-ea"/>
              </a:rPr>
              <a:t>data</a:t>
            </a:r>
            <a:r>
              <a:rPr lang="en-US" altLang="zh-CN" sz="2400" b="1" dirty="0">
                <a:latin typeface="+mn-ea"/>
              </a:rPr>
              <a:t>,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>
                <a:latin typeface="+mn-ea"/>
              </a:rPr>
              <a:t>dtype</a:t>
            </a:r>
            <a:r>
              <a:rPr lang="en-US" altLang="zh-CN" sz="2400" b="1" dirty="0">
                <a:latin typeface="+mn-ea"/>
              </a:rPr>
              <a:t>=None,</a:t>
            </a:r>
            <a:r>
              <a:rPr lang="en-US" altLang="zh-CN" sz="2400" dirty="0">
                <a:latin typeface="+mn-ea"/>
              </a:rPr>
              <a:t> copy</a:t>
            </a:r>
            <a:r>
              <a:rPr lang="en-US" altLang="zh-CN" sz="2400" b="1" dirty="0">
                <a:latin typeface="+mn-ea"/>
              </a:rPr>
              <a:t>=True)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 err="1">
                <a:latin typeface="+mn-ea"/>
              </a:rPr>
              <a:t>np</a:t>
            </a:r>
            <a:r>
              <a:rPr lang="en-US" altLang="zh-CN" sz="2400" b="1" dirty="0" err="1">
                <a:latin typeface="+mn-ea"/>
              </a:rPr>
              <a:t>.</a:t>
            </a:r>
            <a:r>
              <a:rPr lang="en-US" altLang="zh-CN" sz="2400" dirty="0" err="1">
                <a:latin typeface="+mn-ea"/>
              </a:rPr>
              <a:t>mat</a:t>
            </a:r>
            <a:r>
              <a:rPr lang="en-US" altLang="zh-CN" sz="2400" b="1" dirty="0">
                <a:latin typeface="+mn-ea"/>
              </a:rPr>
              <a:t>(</a:t>
            </a:r>
            <a:r>
              <a:rPr lang="en-US" altLang="zh-CN" sz="2400" dirty="0">
                <a:latin typeface="+mn-ea"/>
              </a:rPr>
              <a:t>data</a:t>
            </a:r>
            <a:r>
              <a:rPr lang="en-US" altLang="zh-CN" sz="2400" b="1" dirty="0">
                <a:latin typeface="+mn-ea"/>
              </a:rPr>
              <a:t>,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>
                <a:latin typeface="+mn-ea"/>
              </a:rPr>
              <a:t>dtype</a:t>
            </a:r>
            <a:r>
              <a:rPr lang="en-US" altLang="zh-CN" sz="2400" b="1" dirty="0">
                <a:latin typeface="+mn-ea"/>
              </a:rPr>
              <a:t>=None)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参数说明：</a:t>
            </a:r>
          </a:p>
          <a:p>
            <a:r>
              <a:rPr lang="en-US" altLang="zh-CN" sz="2400" dirty="0">
                <a:latin typeface="+mn-ea"/>
              </a:rPr>
              <a:t>data</a:t>
            </a:r>
            <a:r>
              <a:rPr lang="zh-CN" altLang="en-US" sz="2400" dirty="0">
                <a:latin typeface="+mn-ea"/>
              </a:rPr>
              <a:t>：数组或字符串，若是字符串，则用’</a:t>
            </a:r>
            <a:r>
              <a:rPr lang="en-US" altLang="zh-CN" sz="2400" dirty="0">
                <a:latin typeface="+mn-ea"/>
              </a:rPr>
              <a:t>,’</a:t>
            </a:r>
            <a:r>
              <a:rPr lang="zh-CN" altLang="en-US" sz="2400" dirty="0">
                <a:latin typeface="+mn-ea"/>
              </a:rPr>
              <a:t>或空格分隔列，用‘</a:t>
            </a:r>
            <a:r>
              <a:rPr lang="en-US" altLang="zh-CN" sz="2400" dirty="0">
                <a:latin typeface="+mn-ea"/>
              </a:rPr>
              <a:t>;’</a:t>
            </a:r>
            <a:r>
              <a:rPr lang="zh-CN" altLang="en-US" sz="2400" dirty="0">
                <a:latin typeface="+mn-ea"/>
              </a:rPr>
              <a:t>分隔列</a:t>
            </a:r>
          </a:p>
          <a:p>
            <a:r>
              <a:rPr lang="en-US" altLang="zh-CN" sz="2400" dirty="0" err="1">
                <a:latin typeface="+mn-ea"/>
              </a:rPr>
              <a:t>dtype</a:t>
            </a:r>
            <a:r>
              <a:rPr lang="zh-CN" altLang="en-US" sz="2400" dirty="0">
                <a:latin typeface="+mn-ea"/>
              </a:rPr>
              <a:t>：用来指定矩阵元素的数据类型，默认为</a:t>
            </a:r>
            <a:r>
              <a:rPr lang="en-US" altLang="zh-CN" sz="2400" dirty="0">
                <a:latin typeface="+mn-ea"/>
              </a:rPr>
              <a:t>None</a:t>
            </a:r>
          </a:p>
          <a:p>
            <a:r>
              <a:rPr lang="en-US" altLang="zh-CN" sz="2400" dirty="0">
                <a:latin typeface="+mn-ea"/>
              </a:rPr>
              <a:t>copy</a:t>
            </a:r>
            <a:r>
              <a:rPr lang="zh-CN" altLang="en-US" sz="2400" dirty="0">
                <a:latin typeface="+mn-ea"/>
              </a:rPr>
              <a:t>：若</a:t>
            </a:r>
            <a:r>
              <a:rPr lang="en-US" altLang="zh-CN" sz="2400" dirty="0">
                <a:latin typeface="+mn-ea"/>
              </a:rPr>
              <a:t>data</a:t>
            </a:r>
            <a:r>
              <a:rPr lang="zh-CN" altLang="en-US" sz="2400" dirty="0">
                <a:latin typeface="+mn-ea"/>
              </a:rPr>
              <a:t>是数组，表示是否根据数组创建副本，默认为</a:t>
            </a:r>
            <a:r>
              <a:rPr lang="en-US" altLang="zh-CN" sz="2400" dirty="0">
                <a:latin typeface="+mn-ea"/>
              </a:rPr>
              <a:t>True</a:t>
            </a:r>
            <a:r>
              <a:rPr lang="zh-CN" altLang="en-US" sz="2400" dirty="0">
                <a:latin typeface="+mn-ea"/>
              </a:rPr>
              <a:t>，创建副本</a:t>
            </a:r>
          </a:p>
        </p:txBody>
      </p:sp>
      <p:sp>
        <p:nvSpPr>
          <p:cNvPr id="3" name="矩形 2"/>
          <p:cNvSpPr/>
          <p:nvPr/>
        </p:nvSpPr>
        <p:spPr>
          <a:xfrm>
            <a:off x="927100" y="4056347"/>
            <a:ext cx="9499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np</a:t>
            </a:r>
            <a:r>
              <a:rPr lang="en-US" altLang="zh-CN" sz="2400" b="1" kern="100" dirty="0" err="1">
                <a:solidFill>
                  <a:srgbClr val="B27D12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bmat</a:t>
            </a:r>
            <a:r>
              <a:rPr lang="en-US" altLang="zh-CN" sz="2400" b="1" kern="100" dirty="0">
                <a:solidFill>
                  <a:srgbClr val="B27D12"/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solidFill>
                  <a:srgbClr val="B27D12"/>
                </a:solidFill>
                <a:latin typeface="+mn-ea"/>
                <a:cs typeface="Times New Roman" panose="02020603050405020304" pitchFamily="18" charset="0"/>
              </a:rPr>
              <a:t>obj</a:t>
            </a:r>
            <a:r>
              <a:rPr lang="en-US" altLang="zh-CN" sz="2400" b="1" kern="100" dirty="0">
                <a:solidFill>
                  <a:srgbClr val="B27D12"/>
                </a:solidFill>
                <a:latin typeface="+mn-ea"/>
                <a:cs typeface="Times New Roman" panose="02020603050405020304" pitchFamily="18" charset="0"/>
              </a:rPr>
              <a:t>,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ldict</a:t>
            </a:r>
            <a:r>
              <a:rPr lang="en-US" altLang="zh-CN" sz="2400" b="1" kern="100" dirty="0">
                <a:solidFill>
                  <a:srgbClr val="B27D12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zh-CN" sz="2400" b="1" kern="100" dirty="0">
                <a:solidFill>
                  <a:srgbClr val="007427"/>
                </a:solidFill>
                <a:latin typeface="+mn-ea"/>
                <a:cs typeface="Times New Roman" panose="02020603050405020304" pitchFamily="18" charset="0"/>
              </a:rPr>
              <a:t>None</a:t>
            </a:r>
            <a:r>
              <a:rPr lang="en-US" altLang="zh-CN" sz="2400" b="1" kern="100" dirty="0">
                <a:solidFill>
                  <a:srgbClr val="B27D12"/>
                </a:solidFill>
                <a:latin typeface="+mn-ea"/>
                <a:cs typeface="Times New Roman" panose="02020603050405020304" pitchFamily="18" charset="0"/>
              </a:rPr>
              <a:t>,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gdict</a:t>
            </a:r>
            <a:r>
              <a:rPr lang="en-US" altLang="zh-CN" sz="2400" b="1" kern="100" dirty="0">
                <a:solidFill>
                  <a:srgbClr val="B27D12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zh-CN" sz="2400" b="1" kern="100" dirty="0">
                <a:solidFill>
                  <a:srgbClr val="007427"/>
                </a:solidFill>
                <a:latin typeface="+mn-ea"/>
                <a:cs typeface="Times New Roman" panose="02020603050405020304" pitchFamily="18" charset="0"/>
              </a:rPr>
              <a:t>None</a:t>
            </a:r>
            <a:r>
              <a:rPr lang="en-US" altLang="zh-CN" sz="2400" b="1" kern="100" dirty="0">
                <a:solidFill>
                  <a:srgbClr val="B27D12"/>
                </a:solidFill>
                <a:latin typeface="+mn-ea"/>
                <a:cs typeface="Times New Roman" panose="02020603050405020304" pitchFamily="18" charset="0"/>
              </a:rPr>
              <a:t>)</a:t>
            </a:r>
            <a:endParaRPr lang="zh-CN" altLang="en-US" sz="2400" kern="100" dirty="0">
              <a:latin typeface="+mn-ea"/>
              <a:cs typeface="Times New Roman" panose="02020603050405020304" pitchFamily="18" charset="0"/>
            </a:endParaRPr>
          </a:p>
          <a:p>
            <a:pPr indent="355600" algn="just"/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参数说明：</a:t>
            </a:r>
          </a:p>
          <a:p>
            <a:pPr indent="355600" algn="just"/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obj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：字符串或数组</a:t>
            </a:r>
          </a:p>
          <a:p>
            <a:pPr indent="355600" algn="just"/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ldict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：字典，可选。用于替换当前帧中的本地操作数。如果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`</a:t>
            </a:r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obj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`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不是字符串或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`</a:t>
            </a:r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gdict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`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为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`None`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则被忽略。</a:t>
            </a:r>
          </a:p>
          <a:p>
            <a:pPr algn="just"/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gdict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：字典，可选。用于替换当前帧中的全局操作数。如果</a:t>
            </a:r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obj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不是字符串则忽略。</a:t>
            </a:r>
          </a:p>
        </p:txBody>
      </p:sp>
    </p:spTree>
    <p:extLst>
      <p:ext uri="{BB962C8B-B14F-4D97-AF65-F5344CB8AC3E}">
        <p14:creationId xmlns:p14="http://schemas.microsoft.com/office/powerpoint/2010/main" xmlns="" val="1533566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19199" y="1008093"/>
            <a:ext cx="98611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dirty="0"/>
              <a:t>矩阵计算是针对整个矩阵中的每个元素进行的。与使用</a:t>
            </a:r>
            <a:r>
              <a:rPr lang="en-US" altLang="zh-CN" sz="3600" dirty="0"/>
              <a:t>for</a:t>
            </a:r>
            <a:r>
              <a:rPr lang="zh-CN" altLang="zh-CN" sz="3600" dirty="0"/>
              <a:t>循环相比，其在运算速度上更快。矩阵运算包括与数相乘、矩阵相加、矩阵相减、矩阵相乘。其中矩阵相乘算的是内积，若需要对应元素乘积，可以使用</a:t>
            </a:r>
            <a:r>
              <a:rPr lang="en-US" altLang="zh-CN" sz="3600" dirty="0"/>
              <a:t>multiply</a:t>
            </a:r>
            <a:r>
              <a:rPr lang="zh-CN" altLang="zh-CN" sz="3600" dirty="0"/>
              <a:t>函数。</a:t>
            </a:r>
            <a:endParaRPr lang="zh-CN" altLang="en-US" sz="3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76117941"/>
              </p:ext>
            </p:extLst>
          </p:nvPr>
        </p:nvGraphicFramePr>
        <p:xfrm>
          <a:off x="1116106" y="1008093"/>
          <a:ext cx="9964269" cy="33738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1974">
                  <a:extLst>
                    <a:ext uri="{9D8B030D-6E8A-4147-A177-3AD203B41FA5}">
                      <a16:colId xmlns:a16="http://schemas.microsoft.com/office/drawing/2014/main" xmlns="" val="2494041124"/>
                    </a:ext>
                  </a:extLst>
                </a:gridCol>
                <a:gridCol w="8192295">
                  <a:extLst>
                    <a:ext uri="{9D8B030D-6E8A-4147-A177-3AD203B41FA5}">
                      <a16:colId xmlns:a16="http://schemas.microsoft.com/office/drawing/2014/main" xmlns="" val="2477402582"/>
                    </a:ext>
                  </a:extLst>
                </a:gridCol>
              </a:tblGrid>
              <a:tr h="5644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600" kern="100" dirty="0">
                          <a:effectLst/>
                          <a:latin typeface="+mn-lt"/>
                        </a:rPr>
                        <a:t>属性</a:t>
                      </a:r>
                      <a:endParaRPr lang="zh-CN" sz="320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600" kern="100" dirty="0">
                          <a:effectLst/>
                          <a:latin typeface="+mn-lt"/>
                        </a:rPr>
                        <a:t>说明</a:t>
                      </a:r>
                      <a:endParaRPr lang="zh-CN" sz="320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342327690"/>
                  </a:ext>
                </a:extLst>
              </a:tr>
              <a:tr h="5644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  <a:latin typeface="+mn-lt"/>
                        </a:rPr>
                        <a:t>T</a:t>
                      </a:r>
                      <a:endParaRPr lang="zh-CN" sz="320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600" kern="100">
                          <a:effectLst/>
                          <a:latin typeface="+mn-lt"/>
                        </a:rPr>
                        <a:t>返回自身的转置</a:t>
                      </a:r>
                      <a:endParaRPr lang="zh-CN" sz="320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619786224"/>
                  </a:ext>
                </a:extLst>
              </a:tr>
              <a:tr h="5644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  <a:latin typeface="+mn-lt"/>
                        </a:rPr>
                        <a:t>H</a:t>
                      </a:r>
                      <a:endParaRPr lang="zh-CN" sz="320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600" kern="100">
                          <a:effectLst/>
                          <a:latin typeface="+mn-lt"/>
                        </a:rPr>
                        <a:t>返回自身的共轭转置</a:t>
                      </a:r>
                      <a:endParaRPr lang="zh-CN" sz="320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767522466"/>
                  </a:ext>
                </a:extLst>
              </a:tr>
              <a:tr h="5644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  <a:latin typeface="+mn-lt"/>
                        </a:rPr>
                        <a:t>I</a:t>
                      </a:r>
                      <a:endParaRPr lang="zh-CN" sz="320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600" kern="100">
                          <a:effectLst/>
                          <a:latin typeface="+mn-lt"/>
                        </a:rPr>
                        <a:t>返回自身的逆矩阵</a:t>
                      </a:r>
                      <a:endParaRPr lang="zh-CN" sz="320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83795864"/>
                  </a:ext>
                </a:extLst>
              </a:tr>
              <a:tr h="11160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  <a:latin typeface="+mn-lt"/>
                        </a:rPr>
                        <a:t>A</a:t>
                      </a:r>
                      <a:endParaRPr lang="zh-CN" sz="320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600" kern="100" dirty="0">
                          <a:effectLst/>
                          <a:latin typeface="+mn-lt"/>
                        </a:rPr>
                        <a:t>返回自身数据的</a:t>
                      </a:r>
                      <a:r>
                        <a:rPr lang="en-US" sz="3600" kern="100" dirty="0">
                          <a:effectLst/>
                          <a:latin typeface="+mn-lt"/>
                        </a:rPr>
                        <a:t>2</a:t>
                      </a:r>
                      <a:r>
                        <a:rPr lang="zh-CN" sz="3600" kern="100" dirty="0">
                          <a:effectLst/>
                          <a:latin typeface="+mn-lt"/>
                        </a:rPr>
                        <a:t>维数组的一个视图</a:t>
                      </a:r>
                      <a:endParaRPr lang="zh-CN" sz="320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474785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18507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22839" y="999601"/>
            <a:ext cx="9820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>
              <a:spcAft>
                <a:spcPts val="0"/>
              </a:spcAft>
            </a:pPr>
            <a:r>
              <a:rPr lang="zh-CN" altLang="zh-CN" sz="3600" dirty="0" smtClean="0"/>
              <a:t>通用函数</a:t>
            </a:r>
            <a:endParaRPr lang="zh-CN" altLang="zh-CN" sz="6000" kern="100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92200" y="1969097"/>
            <a:ext cx="10934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>
              <a:spcAft>
                <a:spcPts val="0"/>
              </a:spcAft>
            </a:pPr>
            <a:r>
              <a:rPr lang="en-US" altLang="zh-CN" sz="2800" kern="100" dirty="0" smtClean="0"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2800" kern="100" dirty="0" smtClean="0">
                <a:latin typeface="+mn-ea"/>
                <a:cs typeface="Times New Roman" panose="02020603050405020304" pitchFamily="18" charset="0"/>
              </a:rPr>
              <a:t>、</a:t>
            </a:r>
            <a:r>
              <a:rPr lang="zh-CN" altLang="zh-CN" sz="2800" dirty="0" smtClean="0">
                <a:latin typeface="+mn-ea"/>
              </a:rPr>
              <a:t>常用</a:t>
            </a:r>
            <a:r>
              <a:rPr lang="zh-CN" altLang="zh-CN" sz="2800" dirty="0">
                <a:latin typeface="+mn-ea"/>
              </a:rPr>
              <a:t>的</a:t>
            </a:r>
            <a:r>
              <a:rPr lang="en-US" altLang="zh-CN" sz="2800" dirty="0" err="1">
                <a:latin typeface="+mn-ea"/>
              </a:rPr>
              <a:t>ufunc</a:t>
            </a:r>
            <a:r>
              <a:rPr lang="zh-CN" altLang="zh-CN" sz="2800" dirty="0">
                <a:latin typeface="+mn-ea"/>
              </a:rPr>
              <a:t>函数运算</a:t>
            </a:r>
            <a:r>
              <a:rPr lang="zh-CN" altLang="en-US" sz="2800" kern="100" dirty="0" smtClean="0">
                <a:latin typeface="+mn-ea"/>
                <a:cs typeface="Times New Roman" panose="02020603050405020304" pitchFamily="18" charset="0"/>
              </a:rPr>
              <a:t>：</a:t>
            </a:r>
            <a:endParaRPr lang="en-US" altLang="zh-CN" sz="2800" kern="100" dirty="0" smtClean="0">
              <a:latin typeface="+mn-ea"/>
              <a:cs typeface="Times New Roman" panose="02020603050405020304" pitchFamily="18" charset="0"/>
            </a:endParaRPr>
          </a:p>
          <a:p>
            <a:pPr indent="355600" algn="just">
              <a:spcAft>
                <a:spcPts val="0"/>
              </a:spcAft>
            </a:pPr>
            <a:r>
              <a:rPr lang="zh-CN" altLang="zh-CN" sz="2800" dirty="0" smtClean="0">
                <a:latin typeface="+mn-ea"/>
              </a:rPr>
              <a:t>四则运算</a:t>
            </a:r>
            <a:r>
              <a:rPr lang="zh-CN" altLang="zh-CN" sz="2800" dirty="0">
                <a:latin typeface="+mn-ea"/>
              </a:rPr>
              <a:t>、比较运算和逻辑运算等</a:t>
            </a:r>
            <a:endParaRPr lang="zh-CN" altLang="zh-CN" sz="28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14920" y="5043910"/>
            <a:ext cx="4594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55600" algn="just"/>
            <a:r>
              <a:rPr lang="en-US" altLang="zh-CN" sz="2800" dirty="0">
                <a:latin typeface="+mn-ea"/>
              </a:rPr>
              <a:t>2</a:t>
            </a:r>
            <a:r>
              <a:rPr lang="zh-CN" altLang="en-US" sz="2800" dirty="0">
                <a:latin typeface="+mn-ea"/>
              </a:rPr>
              <a:t>、</a:t>
            </a:r>
            <a:r>
              <a:rPr lang="en-US" altLang="zh-CN" sz="2800" dirty="0" err="1">
                <a:latin typeface="+mn-ea"/>
              </a:rPr>
              <a:t>ufunc</a:t>
            </a:r>
            <a:r>
              <a:rPr lang="zh-CN" altLang="zh-CN" sz="2800" dirty="0">
                <a:latin typeface="+mn-ea"/>
              </a:rPr>
              <a:t>函数的广播机制</a:t>
            </a:r>
            <a:endParaRPr lang="zh-CN" altLang="en-US" sz="28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24000" y="3118650"/>
            <a:ext cx="9474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ufunc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函数支持全部的四则运算（加‘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+’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、减’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-’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、乘’*’、除’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/’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、幂’**’），并且保留习惯的运算符和数值运算的使用方式一样，但是需要注意的是，操作的对象是数组</a:t>
            </a: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。</a:t>
            </a:r>
            <a:r>
              <a:rPr lang="zh-CN" altLang="en-US" sz="2400" dirty="0">
                <a:latin typeface="+mn-ea"/>
              </a:rPr>
              <a:t>要求参与四则运算的两个数组的形状必须相同</a:t>
            </a:r>
            <a:r>
              <a:rPr lang="zh-CN" altLang="en-US" sz="2400" dirty="0" smtClean="0">
                <a:latin typeface="+mn-ea"/>
              </a:rPr>
              <a:t>。</a:t>
            </a:r>
            <a:endParaRPr lang="zh-CN" altLang="en-US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0883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484615" y="1270003"/>
            <a:ext cx="1187826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000000"/>
                </a:solidFill>
                <a:ea typeface="Courier New" panose="02070309020205020404" pitchFamily="49" charset="0"/>
              </a:rPr>
              <a:t>[4 8 5] 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484615" y="777562"/>
            <a:ext cx="1187826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000000"/>
                </a:solidFill>
                <a:ea typeface="Courier New" panose="02070309020205020404" pitchFamily="49" charset="0"/>
              </a:rPr>
              <a:t>[4 8 5] 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337562" y="716005"/>
            <a:ext cx="1728037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[[10 6 10] 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[ 7 11 5]]</a:t>
            </a: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文本框 9"/>
              <p:cNvSpPr txBox="1"/>
              <p:nvPr/>
            </p:nvSpPr>
            <p:spPr>
              <a:xfrm>
                <a:off x="5019827" y="1085336"/>
                <a:ext cx="320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827" y="1085336"/>
                <a:ext cx="320601" cy="369332"/>
              </a:xfrm>
              <a:prstGeom prst="rect">
                <a:avLst/>
              </a:prstGeom>
              <a:blipFill>
                <a:blip r:embed="rId2" cstate="print"/>
                <a:stretch>
                  <a:fillRect l="-5660" r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14"/>
          <p:cNvGrpSpPr/>
          <p:nvPr/>
        </p:nvGrpSpPr>
        <p:grpSpPr>
          <a:xfrm>
            <a:off x="1710725" y="718867"/>
            <a:ext cx="3271350" cy="984885"/>
            <a:chOff x="1710725" y="718867"/>
            <a:chExt cx="3271350" cy="984885"/>
          </a:xfrm>
        </p:grpSpPr>
        <p:sp>
          <p:nvSpPr>
            <p:cNvPr id="2" name="Rectangle 1"/>
            <p:cNvSpPr>
              <a:spLocks noChangeArrowheads="1"/>
            </p:cNvSpPr>
            <p:nvPr/>
          </p:nvSpPr>
          <p:spPr bwMode="auto">
            <a:xfrm>
              <a:off x="1710725" y="718867"/>
              <a:ext cx="1728037" cy="9848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ea typeface="Courier New" panose="02070309020205020404" pitchFamily="49" charset="0"/>
                </a:rPr>
                <a:t>[[10 6 10] </a:t>
              </a:r>
              <a:endPara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ea typeface="Courier New" panose="02070309020205020404" pitchFamily="49" charset="0"/>
                </a:rPr>
                <a:t>[ 7 11 5]]</a:t>
              </a:r>
              <a:r>
                <a:rPr kumimoji="0" lang="zh-CN" altLang="zh-CN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zh-CN" altLang="zh-CN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3794249" y="1054559"/>
              <a:ext cx="1187826" cy="4308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800" dirty="0">
                  <a:solidFill>
                    <a:srgbClr val="000000"/>
                  </a:solidFill>
                  <a:ea typeface="Courier New" panose="02070309020205020404" pitchFamily="49" charset="0"/>
                </a:rPr>
                <a:t>[4 8 5] </a:t>
              </a:r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3438762" y="1085336"/>
                  <a:ext cx="32060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8762" y="1085336"/>
                  <a:ext cx="320601" cy="369332"/>
                </a:xfrm>
                <a:prstGeom prst="rect">
                  <a:avLst/>
                </a:prstGeom>
                <a:blipFill>
                  <a:blip r:embed="rId3" cstate="print"/>
                  <a:stretch>
                    <a:fillRect l="-15094" r="-15094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文本框 11"/>
              <p:cNvSpPr txBox="1"/>
              <p:nvPr/>
            </p:nvSpPr>
            <p:spPr>
              <a:xfrm>
                <a:off x="7121762" y="1047236"/>
                <a:ext cx="320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762" y="1047236"/>
                <a:ext cx="320601" cy="369332"/>
              </a:xfrm>
              <a:prstGeom prst="rect">
                <a:avLst/>
              </a:prstGeom>
              <a:blipFill>
                <a:blip r:embed="rId4" cstate="print"/>
                <a:stretch>
                  <a:fillRect l="-15094" r="-15094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文本框 12"/>
              <p:cNvSpPr txBox="1"/>
              <p:nvPr/>
            </p:nvSpPr>
            <p:spPr>
              <a:xfrm>
                <a:off x="8817127" y="1047236"/>
                <a:ext cx="320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127" y="1047236"/>
                <a:ext cx="320601" cy="369332"/>
              </a:xfrm>
              <a:prstGeom prst="rect">
                <a:avLst/>
              </a:prstGeom>
              <a:blipFill>
                <a:blip r:embed="rId5" cstate="print"/>
                <a:stretch>
                  <a:fillRect l="-5660" r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9279884" y="777560"/>
            <a:ext cx="1938031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000000"/>
                </a:solidFill>
                <a:ea typeface="Courier New" panose="02070309020205020404" pitchFamily="49" charset="0"/>
              </a:rPr>
              <a:t>[[14 14 15] </a:t>
            </a:r>
            <a:endParaRPr lang="en-US" altLang="zh-CN" sz="2800" dirty="0" smtClean="0">
              <a:solidFill>
                <a:srgbClr val="000000"/>
              </a:solidFill>
              <a:ea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 smtClean="0">
                <a:solidFill>
                  <a:srgbClr val="000000"/>
                </a:solidFill>
                <a:ea typeface="Courier New" panose="02070309020205020404" pitchFamily="49" charset="0"/>
              </a:rPr>
              <a:t>[</a:t>
            </a:r>
            <a:r>
              <a:rPr lang="zh-CN" altLang="zh-CN" sz="2800" dirty="0">
                <a:solidFill>
                  <a:srgbClr val="000000"/>
                </a:solidFill>
                <a:ea typeface="Courier New" panose="02070309020205020404" pitchFamily="49" charset="0"/>
              </a:rPr>
              <a:t>11 19 10]] 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文本框 17"/>
              <p:cNvSpPr txBox="1"/>
              <p:nvPr/>
            </p:nvSpPr>
            <p:spPr>
              <a:xfrm>
                <a:off x="6956662" y="2723636"/>
                <a:ext cx="320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662" y="2723636"/>
                <a:ext cx="320601" cy="369332"/>
              </a:xfrm>
              <a:prstGeom prst="rect">
                <a:avLst/>
              </a:prstGeom>
              <a:blipFill>
                <a:blip r:embed="rId6" cstate="print"/>
                <a:stretch>
                  <a:fillRect l="-15094" r="-15094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文本框 18"/>
              <p:cNvSpPr txBox="1"/>
              <p:nvPr/>
            </p:nvSpPr>
            <p:spPr>
              <a:xfrm>
                <a:off x="9049076" y="2723635"/>
                <a:ext cx="3045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076" y="2723635"/>
                <a:ext cx="304508" cy="369332"/>
              </a:xfrm>
              <a:prstGeom prst="rect">
                <a:avLst/>
              </a:prstGeom>
              <a:blipFill>
                <a:blip r:embed="rId7" cstate="print"/>
                <a:stretch>
                  <a:fillRect l="-10000" r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文本框 19"/>
              <p:cNvSpPr txBox="1"/>
              <p:nvPr/>
            </p:nvSpPr>
            <p:spPr>
              <a:xfrm>
                <a:off x="5019827" y="2812536"/>
                <a:ext cx="320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827" y="2812536"/>
                <a:ext cx="320601" cy="369332"/>
              </a:xfrm>
              <a:prstGeom prst="rect">
                <a:avLst/>
              </a:prstGeom>
              <a:blipFill>
                <a:blip r:embed="rId8" cstate="print"/>
                <a:stretch>
                  <a:fillRect l="-5660" r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27"/>
          <p:cNvGrpSpPr/>
          <p:nvPr/>
        </p:nvGrpSpPr>
        <p:grpSpPr>
          <a:xfrm>
            <a:off x="1710725" y="2160826"/>
            <a:ext cx="2791307" cy="1730298"/>
            <a:chOff x="1710725" y="2160826"/>
            <a:chExt cx="2791307" cy="1730298"/>
          </a:xfrm>
        </p:grpSpPr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1710725" y="2160826"/>
              <a:ext cx="1519647" cy="17235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800" dirty="0">
                  <a:solidFill>
                    <a:srgbClr val="000000"/>
                  </a:solidFill>
                  <a:ea typeface="Courier New" panose="02070309020205020404" pitchFamily="49" charset="0"/>
                </a:rPr>
                <a:t>[[ 4 7 4] </a:t>
              </a:r>
              <a:endParaRPr lang="en-US" altLang="zh-CN" sz="2800" dirty="0" smtClean="0">
                <a:solidFill>
                  <a:srgbClr val="000000"/>
                </a:solidFill>
                <a:ea typeface="Courier New" panose="02070309020205020404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800" dirty="0" smtClean="0">
                  <a:solidFill>
                    <a:srgbClr val="000000"/>
                  </a:solidFill>
                  <a:ea typeface="Courier New" panose="02070309020205020404" pitchFamily="49" charset="0"/>
                </a:rPr>
                <a:t>[ </a:t>
              </a:r>
              <a:r>
                <a:rPr lang="zh-CN" altLang="zh-CN" sz="2800" dirty="0">
                  <a:solidFill>
                    <a:srgbClr val="000000"/>
                  </a:solidFill>
                  <a:ea typeface="Courier New" panose="02070309020205020404" pitchFamily="49" charset="0"/>
                </a:rPr>
                <a:t>6 4 11] </a:t>
              </a:r>
              <a:endParaRPr lang="en-US" altLang="zh-CN" sz="2800" dirty="0" smtClean="0">
                <a:solidFill>
                  <a:srgbClr val="000000"/>
                </a:solidFill>
                <a:ea typeface="Courier New" panose="02070309020205020404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800" dirty="0" smtClean="0">
                  <a:solidFill>
                    <a:srgbClr val="000000"/>
                  </a:solidFill>
                  <a:ea typeface="Courier New" panose="02070309020205020404" pitchFamily="49" charset="0"/>
                </a:rPr>
                <a:t>[</a:t>
              </a:r>
              <a:r>
                <a:rPr lang="zh-CN" altLang="zh-CN" sz="2800" dirty="0">
                  <a:solidFill>
                    <a:srgbClr val="000000"/>
                  </a:solidFill>
                  <a:ea typeface="Courier New" panose="02070309020205020404" pitchFamily="49" charset="0"/>
                </a:rPr>
                <a:t>10 9 10</a:t>
              </a:r>
              <a:r>
                <a:rPr lang="zh-CN" altLang="zh-CN" sz="2800" dirty="0" smtClean="0">
                  <a:solidFill>
                    <a:srgbClr val="000000"/>
                  </a:solidFill>
                  <a:ea typeface="Courier New" panose="02070309020205020404" pitchFamily="49" charset="0"/>
                </a:rPr>
                <a:t>]</a:t>
              </a:r>
              <a:endParaRPr lang="en-US" altLang="zh-CN" sz="2800" dirty="0" smtClean="0">
                <a:solidFill>
                  <a:srgbClr val="000000"/>
                </a:solidFill>
                <a:ea typeface="Courier New" panose="02070309020205020404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800" dirty="0" smtClean="0">
                  <a:solidFill>
                    <a:srgbClr val="000000"/>
                  </a:solidFill>
                  <a:ea typeface="Courier New" panose="02070309020205020404" pitchFamily="49" charset="0"/>
                </a:rPr>
                <a:t> </a:t>
              </a:r>
              <a:r>
                <a:rPr lang="zh-CN" altLang="zh-CN" sz="2800" dirty="0">
                  <a:solidFill>
                    <a:srgbClr val="000000"/>
                  </a:solidFill>
                  <a:ea typeface="Courier New" panose="02070309020205020404" pitchFamily="49" charset="0"/>
                </a:rPr>
                <a:t>[ 5 6 6]] </a:t>
              </a:r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3400662" y="2787136"/>
                  <a:ext cx="32060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0662" y="2787136"/>
                  <a:ext cx="320601" cy="369332"/>
                </a:xfrm>
                <a:prstGeom prst="rect">
                  <a:avLst/>
                </a:prstGeom>
                <a:blipFill>
                  <a:blip r:embed="rId9" cstate="print"/>
                  <a:stretch>
                    <a:fillRect l="-15385" r="-17308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3825565" y="2167575"/>
              <a:ext cx="676467" cy="17235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800" dirty="0">
                  <a:solidFill>
                    <a:srgbClr val="000000"/>
                  </a:solidFill>
                  <a:ea typeface="Courier New" panose="02070309020205020404" pitchFamily="49" charset="0"/>
                </a:rPr>
                <a:t>[[6] </a:t>
              </a:r>
              <a:endParaRPr lang="en-US" altLang="zh-CN" sz="2800" dirty="0" smtClean="0">
                <a:solidFill>
                  <a:srgbClr val="000000"/>
                </a:solidFill>
                <a:ea typeface="Courier New" panose="02070309020205020404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800" dirty="0" smtClean="0">
                  <a:solidFill>
                    <a:srgbClr val="000000"/>
                  </a:solidFill>
                  <a:ea typeface="Courier New" panose="02070309020205020404" pitchFamily="49" charset="0"/>
                </a:rPr>
                <a:t>[</a:t>
              </a:r>
              <a:r>
                <a:rPr lang="zh-CN" altLang="zh-CN" sz="2800" dirty="0">
                  <a:solidFill>
                    <a:srgbClr val="000000"/>
                  </a:solidFill>
                  <a:ea typeface="Courier New" panose="02070309020205020404" pitchFamily="49" charset="0"/>
                </a:rPr>
                <a:t>9] </a:t>
              </a:r>
              <a:endParaRPr lang="en-US" altLang="zh-CN" sz="2800" dirty="0" smtClean="0">
                <a:solidFill>
                  <a:srgbClr val="000000"/>
                </a:solidFill>
                <a:ea typeface="Courier New" panose="02070309020205020404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800" dirty="0" smtClean="0">
                  <a:solidFill>
                    <a:srgbClr val="000000"/>
                  </a:solidFill>
                  <a:ea typeface="Courier New" panose="02070309020205020404" pitchFamily="49" charset="0"/>
                </a:rPr>
                <a:t>[</a:t>
              </a:r>
              <a:r>
                <a:rPr lang="zh-CN" altLang="zh-CN" sz="2800" dirty="0">
                  <a:solidFill>
                    <a:srgbClr val="000000"/>
                  </a:solidFill>
                  <a:ea typeface="Courier New" panose="02070309020205020404" pitchFamily="49" charset="0"/>
                </a:rPr>
                <a:t>9] </a:t>
              </a:r>
              <a:endParaRPr lang="en-US" altLang="zh-CN" sz="2800" dirty="0" smtClean="0">
                <a:solidFill>
                  <a:srgbClr val="000000"/>
                </a:solidFill>
                <a:ea typeface="Courier New" panose="02070309020205020404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800" dirty="0" smtClean="0">
                  <a:solidFill>
                    <a:srgbClr val="000000"/>
                  </a:solidFill>
                  <a:ea typeface="Courier New" panose="02070309020205020404" pitchFamily="49" charset="0"/>
                </a:rPr>
                <a:t>[</a:t>
              </a:r>
              <a:r>
                <a:rPr lang="zh-CN" altLang="zh-CN" sz="2800" dirty="0">
                  <a:solidFill>
                    <a:srgbClr val="000000"/>
                  </a:solidFill>
                  <a:ea typeface="Courier New" panose="02070309020205020404" pitchFamily="49" charset="0"/>
                </a:rPr>
                <a:t>7]] </a:t>
              </a:r>
            </a:p>
          </p:txBody>
        </p:sp>
      </p:grp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7313577" y="2110027"/>
            <a:ext cx="556243" cy="172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000000"/>
                </a:solidFill>
                <a:ea typeface="Courier New" panose="02070309020205020404" pitchFamily="49" charset="0"/>
              </a:rPr>
              <a:t>[[</a:t>
            </a:r>
            <a:r>
              <a:rPr lang="zh-CN" altLang="zh-CN" sz="2800" dirty="0" smtClean="0">
                <a:solidFill>
                  <a:srgbClr val="000000"/>
                </a:solidFill>
                <a:ea typeface="Courier New" panose="02070309020205020404" pitchFamily="49" charset="0"/>
              </a:rPr>
              <a:t>6 </a:t>
            </a:r>
            <a:endParaRPr lang="en-US" altLang="zh-CN" sz="2800" dirty="0" smtClean="0">
              <a:solidFill>
                <a:srgbClr val="000000"/>
              </a:solidFill>
              <a:ea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 smtClean="0">
                <a:solidFill>
                  <a:srgbClr val="000000"/>
                </a:solidFill>
                <a:ea typeface="Courier New" panose="02070309020205020404" pitchFamily="49" charset="0"/>
              </a:rPr>
              <a:t>[9 </a:t>
            </a:r>
            <a:endParaRPr lang="en-US" altLang="zh-CN" sz="2800" dirty="0" smtClean="0">
              <a:solidFill>
                <a:srgbClr val="000000"/>
              </a:solidFill>
              <a:ea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 smtClean="0">
                <a:solidFill>
                  <a:srgbClr val="000000"/>
                </a:solidFill>
                <a:ea typeface="Courier New" panose="02070309020205020404" pitchFamily="49" charset="0"/>
              </a:rPr>
              <a:t>[9 </a:t>
            </a:r>
            <a:endParaRPr lang="en-US" altLang="zh-CN" sz="2800" dirty="0" smtClean="0">
              <a:solidFill>
                <a:srgbClr val="000000"/>
              </a:solidFill>
              <a:ea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 smtClean="0">
                <a:solidFill>
                  <a:srgbClr val="000000"/>
                </a:solidFill>
                <a:ea typeface="Courier New" panose="02070309020205020404" pitchFamily="49" charset="0"/>
              </a:rPr>
              <a:t>[7 </a:t>
            </a:r>
            <a:endParaRPr lang="zh-CN" altLang="zh-CN" sz="2800" dirty="0">
              <a:solidFill>
                <a:srgbClr val="000000"/>
              </a:solidFill>
              <a:ea typeface="Courier New" panose="02070309020205020404" pitchFamily="49" charset="0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895994" y="2110027"/>
            <a:ext cx="315792" cy="172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 smtClean="0">
                <a:solidFill>
                  <a:srgbClr val="000000"/>
                </a:solidFill>
                <a:ea typeface="Courier New" panose="02070309020205020404" pitchFamily="49" charset="0"/>
              </a:rPr>
              <a:t>6 </a:t>
            </a:r>
            <a:endParaRPr lang="en-US" altLang="zh-CN" sz="2800" dirty="0" smtClean="0">
              <a:solidFill>
                <a:srgbClr val="000000"/>
              </a:solidFill>
              <a:ea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 smtClean="0">
                <a:solidFill>
                  <a:srgbClr val="000000"/>
                </a:solidFill>
                <a:ea typeface="Courier New" panose="02070309020205020404" pitchFamily="49" charset="0"/>
              </a:rPr>
              <a:t>9 </a:t>
            </a:r>
            <a:endParaRPr lang="en-US" altLang="zh-CN" sz="2800" dirty="0" smtClean="0">
              <a:solidFill>
                <a:srgbClr val="000000"/>
              </a:solidFill>
              <a:ea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 smtClean="0">
                <a:solidFill>
                  <a:srgbClr val="000000"/>
                </a:solidFill>
                <a:ea typeface="Courier New" panose="02070309020205020404" pitchFamily="49" charset="0"/>
              </a:rPr>
              <a:t>9 </a:t>
            </a:r>
            <a:endParaRPr lang="en-US" altLang="zh-CN" sz="2800" dirty="0" smtClean="0">
              <a:solidFill>
                <a:srgbClr val="000000"/>
              </a:solidFill>
              <a:ea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 smtClean="0">
                <a:solidFill>
                  <a:srgbClr val="000000"/>
                </a:solidFill>
                <a:ea typeface="Courier New" panose="02070309020205020404" pitchFamily="49" charset="0"/>
              </a:rPr>
              <a:t>7 </a:t>
            </a:r>
            <a:endParaRPr lang="zh-CN" altLang="zh-CN" sz="2800" dirty="0">
              <a:solidFill>
                <a:srgbClr val="000000"/>
              </a:solidFill>
              <a:ea typeface="Courier New" panose="02070309020205020404" pitchFamily="49" charset="0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444514" y="2046527"/>
            <a:ext cx="1519647" cy="172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000000"/>
                </a:solidFill>
                <a:ea typeface="Courier New" panose="02070309020205020404" pitchFamily="49" charset="0"/>
              </a:rPr>
              <a:t>[[ 4 7 4] </a:t>
            </a:r>
            <a:endParaRPr lang="en-US" altLang="zh-CN" sz="2800" dirty="0" smtClean="0">
              <a:solidFill>
                <a:srgbClr val="000000"/>
              </a:solidFill>
              <a:ea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 smtClean="0">
                <a:solidFill>
                  <a:srgbClr val="000000"/>
                </a:solidFill>
                <a:ea typeface="Courier New" panose="02070309020205020404" pitchFamily="49" charset="0"/>
              </a:rPr>
              <a:t>[ </a:t>
            </a:r>
            <a:r>
              <a:rPr lang="zh-CN" altLang="zh-CN" sz="2800" dirty="0">
                <a:solidFill>
                  <a:srgbClr val="000000"/>
                </a:solidFill>
                <a:ea typeface="Courier New" panose="02070309020205020404" pitchFamily="49" charset="0"/>
              </a:rPr>
              <a:t>6 4 11] </a:t>
            </a:r>
            <a:endParaRPr lang="en-US" altLang="zh-CN" sz="2800" dirty="0" smtClean="0">
              <a:solidFill>
                <a:srgbClr val="000000"/>
              </a:solidFill>
              <a:ea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 smtClean="0">
                <a:solidFill>
                  <a:srgbClr val="000000"/>
                </a:solidFill>
                <a:ea typeface="Courier New" panose="02070309020205020404" pitchFamily="49" charset="0"/>
              </a:rPr>
              <a:t>[</a:t>
            </a:r>
            <a:r>
              <a:rPr lang="zh-CN" altLang="zh-CN" sz="2800" dirty="0">
                <a:solidFill>
                  <a:srgbClr val="000000"/>
                </a:solidFill>
                <a:ea typeface="Courier New" panose="02070309020205020404" pitchFamily="49" charset="0"/>
              </a:rPr>
              <a:t>10 9 10</a:t>
            </a:r>
            <a:r>
              <a:rPr lang="zh-CN" altLang="zh-CN" sz="2800" dirty="0" smtClean="0">
                <a:solidFill>
                  <a:srgbClr val="000000"/>
                </a:solidFill>
                <a:ea typeface="Courier New" panose="02070309020205020404" pitchFamily="49" charset="0"/>
              </a:rPr>
              <a:t>]</a:t>
            </a:r>
            <a:endParaRPr lang="en-US" altLang="zh-CN" sz="2800" dirty="0" smtClean="0">
              <a:solidFill>
                <a:srgbClr val="000000"/>
              </a:solidFill>
              <a:ea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 smtClean="0">
                <a:solidFill>
                  <a:srgbClr val="000000"/>
                </a:solidFill>
                <a:ea typeface="Courier New" panose="02070309020205020404" pitchFamily="49" charset="0"/>
              </a:rPr>
              <a:t> </a:t>
            </a:r>
            <a:r>
              <a:rPr lang="zh-CN" altLang="zh-CN" sz="2800" dirty="0">
                <a:solidFill>
                  <a:srgbClr val="000000"/>
                </a:solidFill>
                <a:ea typeface="Courier New" panose="02070309020205020404" pitchFamily="49" charset="0"/>
              </a:rPr>
              <a:t>[ 5 6 6]] 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8394319" y="2110027"/>
            <a:ext cx="556243" cy="172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 smtClean="0">
                <a:solidFill>
                  <a:srgbClr val="000000"/>
                </a:solidFill>
                <a:ea typeface="Courier New" panose="02070309020205020404" pitchFamily="49" charset="0"/>
              </a:rPr>
              <a:t>6</a:t>
            </a:r>
            <a:r>
              <a:rPr lang="en-US" altLang="zh-CN" sz="2800" dirty="0">
                <a:solidFill>
                  <a:srgbClr val="000000"/>
                </a:solidFill>
                <a:ea typeface="Courier New" panose="02070309020205020404" pitchFamily="49" charset="0"/>
              </a:rPr>
              <a:t>]</a:t>
            </a:r>
            <a:r>
              <a:rPr lang="zh-CN" altLang="zh-CN" sz="2800" dirty="0" smtClean="0">
                <a:solidFill>
                  <a:srgbClr val="000000"/>
                </a:solidFill>
                <a:ea typeface="Courier New" panose="02070309020205020404" pitchFamily="49" charset="0"/>
              </a:rPr>
              <a:t> </a:t>
            </a:r>
            <a:endParaRPr lang="en-US" altLang="zh-CN" sz="2800" dirty="0" smtClean="0">
              <a:solidFill>
                <a:srgbClr val="000000"/>
              </a:solidFill>
              <a:ea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 smtClean="0">
                <a:solidFill>
                  <a:srgbClr val="000000"/>
                </a:solidFill>
                <a:ea typeface="Courier New" panose="02070309020205020404" pitchFamily="49" charset="0"/>
              </a:rPr>
              <a:t>9</a:t>
            </a:r>
            <a:r>
              <a:rPr lang="en-US" altLang="zh-CN" sz="2800" dirty="0" smtClean="0">
                <a:solidFill>
                  <a:srgbClr val="000000"/>
                </a:solidFill>
                <a:ea typeface="Courier New" panose="02070309020205020404" pitchFamily="49" charset="0"/>
              </a:rPr>
              <a:t>]</a:t>
            </a:r>
            <a:r>
              <a:rPr lang="zh-CN" altLang="zh-CN" sz="2800" dirty="0" smtClean="0">
                <a:solidFill>
                  <a:srgbClr val="000000"/>
                </a:solidFill>
                <a:ea typeface="Courier New" panose="02070309020205020404" pitchFamily="49" charset="0"/>
              </a:rPr>
              <a:t> </a:t>
            </a:r>
            <a:endParaRPr lang="en-US" altLang="zh-CN" sz="2800" dirty="0" smtClean="0">
              <a:solidFill>
                <a:srgbClr val="000000"/>
              </a:solidFill>
              <a:ea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 smtClean="0">
                <a:solidFill>
                  <a:srgbClr val="000000"/>
                </a:solidFill>
                <a:ea typeface="Courier New" panose="02070309020205020404" pitchFamily="49" charset="0"/>
              </a:rPr>
              <a:t>9</a:t>
            </a:r>
            <a:r>
              <a:rPr lang="en-US" altLang="zh-CN" sz="2800" dirty="0" smtClean="0">
                <a:solidFill>
                  <a:srgbClr val="000000"/>
                </a:solidFill>
                <a:ea typeface="Courier New" panose="02070309020205020404" pitchFamily="49" charset="0"/>
              </a:rPr>
              <a:t>]</a:t>
            </a:r>
            <a:r>
              <a:rPr lang="zh-CN" altLang="zh-CN" sz="2800" dirty="0" smtClean="0">
                <a:solidFill>
                  <a:srgbClr val="000000"/>
                </a:solidFill>
                <a:ea typeface="Courier New" panose="02070309020205020404" pitchFamily="49" charset="0"/>
              </a:rPr>
              <a:t> </a:t>
            </a:r>
            <a:endParaRPr lang="en-US" altLang="zh-CN" sz="2800" dirty="0" smtClean="0">
              <a:solidFill>
                <a:srgbClr val="000000"/>
              </a:solidFill>
              <a:ea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 smtClean="0">
                <a:solidFill>
                  <a:srgbClr val="000000"/>
                </a:solidFill>
                <a:ea typeface="Courier New" panose="02070309020205020404" pitchFamily="49" charset="0"/>
              </a:rPr>
              <a:t>7</a:t>
            </a:r>
            <a:r>
              <a:rPr lang="en-US" altLang="zh-CN" sz="2800" dirty="0" smtClean="0">
                <a:solidFill>
                  <a:srgbClr val="000000"/>
                </a:solidFill>
                <a:ea typeface="Courier New" panose="02070309020205020404" pitchFamily="49" charset="0"/>
              </a:rPr>
              <a:t>]]</a:t>
            </a:r>
            <a:r>
              <a:rPr lang="zh-CN" altLang="zh-CN" sz="2800" dirty="0" smtClean="0">
                <a:solidFill>
                  <a:srgbClr val="000000"/>
                </a:solidFill>
                <a:ea typeface="Courier New" panose="02070309020205020404" pitchFamily="49" charset="0"/>
              </a:rPr>
              <a:t> </a:t>
            </a:r>
            <a:endParaRPr lang="zh-CN" altLang="zh-CN" sz="2800" dirty="0">
              <a:solidFill>
                <a:srgbClr val="000000"/>
              </a:solidFill>
              <a:ea typeface="Courier New" panose="02070309020205020404" pitchFamily="49" charset="0"/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9423108" y="2086454"/>
            <a:ext cx="1938031" cy="172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000000"/>
                </a:solidFill>
                <a:ea typeface="Courier New" panose="02070309020205020404" pitchFamily="49" charset="0"/>
              </a:rPr>
              <a:t>[[10 13 10] </a:t>
            </a:r>
            <a:endParaRPr lang="en-US" altLang="zh-CN" sz="2800" dirty="0" smtClean="0">
              <a:solidFill>
                <a:srgbClr val="000000"/>
              </a:solidFill>
              <a:ea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 smtClean="0">
                <a:solidFill>
                  <a:srgbClr val="000000"/>
                </a:solidFill>
                <a:ea typeface="Courier New" panose="02070309020205020404" pitchFamily="49" charset="0"/>
              </a:rPr>
              <a:t>[</a:t>
            </a:r>
            <a:r>
              <a:rPr lang="zh-CN" altLang="zh-CN" sz="2800" dirty="0">
                <a:solidFill>
                  <a:srgbClr val="000000"/>
                </a:solidFill>
                <a:ea typeface="Courier New" panose="02070309020205020404" pitchFamily="49" charset="0"/>
              </a:rPr>
              <a:t>15 13 20] </a:t>
            </a:r>
            <a:endParaRPr lang="en-US" altLang="zh-CN" sz="2800" dirty="0" smtClean="0">
              <a:solidFill>
                <a:srgbClr val="000000"/>
              </a:solidFill>
              <a:ea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 smtClean="0">
                <a:solidFill>
                  <a:srgbClr val="000000"/>
                </a:solidFill>
                <a:ea typeface="Courier New" panose="02070309020205020404" pitchFamily="49" charset="0"/>
              </a:rPr>
              <a:t>[</a:t>
            </a:r>
            <a:r>
              <a:rPr lang="zh-CN" altLang="zh-CN" sz="2800" dirty="0">
                <a:solidFill>
                  <a:srgbClr val="000000"/>
                </a:solidFill>
                <a:ea typeface="Courier New" panose="02070309020205020404" pitchFamily="49" charset="0"/>
              </a:rPr>
              <a:t>19 18 19] </a:t>
            </a:r>
            <a:endParaRPr lang="en-US" altLang="zh-CN" sz="2800" dirty="0" smtClean="0">
              <a:solidFill>
                <a:srgbClr val="000000"/>
              </a:solidFill>
              <a:ea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 smtClean="0">
                <a:solidFill>
                  <a:srgbClr val="000000"/>
                </a:solidFill>
                <a:ea typeface="Courier New" panose="02070309020205020404" pitchFamily="49" charset="0"/>
              </a:rPr>
              <a:t>[</a:t>
            </a:r>
            <a:r>
              <a:rPr lang="zh-CN" altLang="zh-CN" sz="2800" dirty="0">
                <a:solidFill>
                  <a:srgbClr val="000000"/>
                </a:solidFill>
                <a:ea typeface="Courier New" panose="02070309020205020404" pitchFamily="49" charset="0"/>
              </a:rPr>
              <a:t>12 13 13]] </a:t>
            </a:r>
          </a:p>
        </p:txBody>
      </p:sp>
      <p:sp>
        <p:nvSpPr>
          <p:cNvPr id="3" name="矩形 2"/>
          <p:cNvSpPr/>
          <p:nvPr/>
        </p:nvSpPr>
        <p:spPr>
          <a:xfrm>
            <a:off x="1346362" y="4203871"/>
            <a:ext cx="94486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总结</a:t>
            </a:r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:</a:t>
            </a:r>
          </a:p>
          <a:p>
            <a:pPr indent="355600" algn="just"/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广播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机制的要求是进行四则运算的两个数组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A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B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，如果</a:t>
            </a:r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A.shape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=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x,y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）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,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那么，若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B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是一维数组，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B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就要有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y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个元素；若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B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是二维数组，则需要</a:t>
            </a:r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B.shape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=(x,1) 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。其他情况不能进行四则运算。</a:t>
            </a:r>
            <a:endParaRPr lang="zh-CN" altLang="en-US" sz="16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559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2"/>
            </p:custDataLst>
          </p:nvPr>
        </p:nvSpPr>
        <p:spPr>
          <a:xfrm>
            <a:off x="618565" y="2664386"/>
            <a:ext cx="10959352" cy="110248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zh-CN" sz="6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</a:rPr>
              <a:t>利用</a:t>
            </a:r>
            <a:r>
              <a:rPr lang="en-US" altLang="zh-CN" sz="6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</a:rPr>
              <a:t>Numpy</a:t>
            </a:r>
            <a:r>
              <a:rPr lang="zh-CN" altLang="zh-CN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</a:rPr>
              <a:t>进行统计分析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98494" y="1949159"/>
            <a:ext cx="96415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en-US" altLang="zh-CN" sz="3600" dirty="0" err="1"/>
              <a:t>Numpy</a:t>
            </a:r>
            <a:r>
              <a:rPr lang="zh-CN" altLang="zh-CN" sz="3600" dirty="0"/>
              <a:t>可以读写的磁盘文件主要有二进制的文件和文本文件两种形式，掌握读写文件是利用</a:t>
            </a:r>
            <a:r>
              <a:rPr lang="en-US" altLang="zh-CN" sz="3600" dirty="0" err="1"/>
              <a:t>numpy</a:t>
            </a:r>
            <a:r>
              <a:rPr lang="zh-CN" altLang="zh-CN" sz="3600" dirty="0"/>
              <a:t>进行数据处理的基础。</a:t>
            </a:r>
            <a:r>
              <a:rPr lang="en-US" altLang="zh-CN" sz="3600" dirty="0" err="1"/>
              <a:t>numpy</a:t>
            </a:r>
            <a:r>
              <a:rPr lang="zh-CN" altLang="zh-CN" sz="3600" dirty="0"/>
              <a:t>还提供了若干函数，可以把结果保存到二进制或文本文件中。除此之外</a:t>
            </a:r>
            <a:r>
              <a:rPr lang="en-US" altLang="zh-CN" sz="3600" dirty="0" err="1"/>
              <a:t>numpy</a:t>
            </a:r>
            <a:r>
              <a:rPr lang="zh-CN" altLang="zh-CN" sz="3600" dirty="0"/>
              <a:t>还提供了许多从文件读取数据并将其转换为数组的方法</a:t>
            </a:r>
            <a:r>
              <a:rPr lang="zh-CN" altLang="zh-CN" sz="3600" dirty="0" smtClean="0"/>
              <a:t>。</a:t>
            </a:r>
            <a:endParaRPr lang="zh-CN" altLang="zh-CN" sz="3600" dirty="0"/>
          </a:p>
        </p:txBody>
      </p:sp>
      <p:sp>
        <p:nvSpPr>
          <p:cNvPr id="3" name="矩形 2"/>
          <p:cNvSpPr/>
          <p:nvPr/>
        </p:nvSpPr>
        <p:spPr>
          <a:xfrm>
            <a:off x="1834709" y="743181"/>
            <a:ext cx="22284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 dirty="0"/>
              <a:t>读</a:t>
            </a:r>
            <a:r>
              <a:rPr lang="en-US" altLang="zh-CN" sz="3600" dirty="0"/>
              <a:t>/</a:t>
            </a:r>
            <a:r>
              <a:rPr lang="zh-CN" altLang="zh-CN" sz="3600" dirty="0"/>
              <a:t>写文件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2500" y="1465421"/>
            <a:ext cx="1041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numpy.save</a:t>
            </a:r>
            <a:r>
              <a:rPr lang="en-US" altLang="zh-CN" sz="2000" dirty="0"/>
              <a:t>(file, </a:t>
            </a:r>
            <a:r>
              <a:rPr lang="en-US" altLang="zh-CN" sz="2000" dirty="0" err="1"/>
              <a:t>arr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allow_pickle</a:t>
            </a:r>
            <a:r>
              <a:rPr lang="en-US" altLang="zh-CN" sz="2000" dirty="0"/>
              <a:t>=True, </a:t>
            </a:r>
            <a:r>
              <a:rPr lang="en-US" altLang="zh-CN" sz="2000" dirty="0" err="1"/>
              <a:t>fix_imports</a:t>
            </a:r>
            <a:r>
              <a:rPr lang="en-US" altLang="zh-CN" sz="2000" dirty="0"/>
              <a:t>=True)</a:t>
            </a:r>
          </a:p>
          <a:p>
            <a:r>
              <a:rPr lang="zh-CN" altLang="en-US" sz="2000" dirty="0"/>
              <a:t>参数说明：</a:t>
            </a:r>
          </a:p>
          <a:p>
            <a:r>
              <a:rPr lang="en-US" altLang="zh-CN" sz="2000" b="1" dirty="0"/>
              <a:t>file</a:t>
            </a:r>
            <a:r>
              <a:rPr lang="zh-CN" altLang="en-US" sz="2000" b="1" dirty="0"/>
              <a:t>：</a:t>
            </a:r>
            <a:r>
              <a:rPr lang="zh-CN" altLang="en-US" sz="2000" dirty="0"/>
              <a:t>为要保存的文件名称需要指定文件保存的路径，如果未设置，则保存到当前路径下面；</a:t>
            </a:r>
          </a:p>
          <a:p>
            <a:r>
              <a:rPr lang="en-US" altLang="zh-CN" sz="2000" b="1" dirty="0" err="1"/>
              <a:t>arr</a:t>
            </a:r>
            <a:r>
              <a:rPr lang="zh-CN" altLang="en-US" sz="2000" b="1" dirty="0"/>
              <a:t>：</a:t>
            </a:r>
            <a:r>
              <a:rPr lang="zh-CN" altLang="en-US" sz="2000" dirty="0"/>
              <a:t>为需要保存的数组，简而言之就是把数组</a:t>
            </a:r>
            <a:r>
              <a:rPr lang="en-US" altLang="zh-CN" sz="2000" dirty="0" err="1"/>
              <a:t>arr</a:t>
            </a:r>
            <a:r>
              <a:rPr lang="zh-CN" altLang="en-US" sz="2000" dirty="0"/>
              <a:t>保存至名称为</a:t>
            </a:r>
            <a:r>
              <a:rPr lang="en-US" altLang="zh-CN" sz="2000" dirty="0"/>
              <a:t>file</a:t>
            </a:r>
            <a:r>
              <a:rPr lang="zh-CN" altLang="en-US" sz="2000" dirty="0"/>
              <a:t>的文件中，其文件的扩展名为</a:t>
            </a:r>
            <a:r>
              <a:rPr lang="en-US" altLang="zh-CN" sz="2000" dirty="0" err="1"/>
              <a:t>npy</a:t>
            </a:r>
            <a:r>
              <a:rPr lang="zh-CN" altLang="en-US" sz="2000" dirty="0"/>
              <a:t>是系统自动添加的。</a:t>
            </a:r>
          </a:p>
          <a:p>
            <a:r>
              <a:rPr lang="en-US" altLang="zh-CN" sz="2000" b="1" dirty="0" err="1"/>
              <a:t>allow_pickle</a:t>
            </a:r>
            <a:r>
              <a:rPr lang="en-US" altLang="zh-CN" sz="2000" b="1" dirty="0"/>
              <a:t>:</a:t>
            </a:r>
            <a:r>
              <a:rPr lang="en-US" altLang="zh-CN" sz="2000" dirty="0"/>
              <a:t> </a:t>
            </a:r>
            <a:r>
              <a:rPr lang="zh-CN" altLang="en-US" sz="2000" dirty="0"/>
              <a:t>可选，布尔值，允许使用 </a:t>
            </a:r>
            <a:r>
              <a:rPr lang="en-US" altLang="zh-CN" sz="2000" dirty="0"/>
              <a:t>Python pickles </a:t>
            </a:r>
            <a:r>
              <a:rPr lang="zh-CN" altLang="en-US" sz="2000" dirty="0"/>
              <a:t>保存对象数组，</a:t>
            </a:r>
            <a:r>
              <a:rPr lang="en-US" altLang="zh-CN" sz="2000" dirty="0"/>
              <a:t>Python </a:t>
            </a:r>
            <a:r>
              <a:rPr lang="zh-CN" altLang="en-US" sz="2000" dirty="0"/>
              <a:t>中的 </a:t>
            </a:r>
            <a:r>
              <a:rPr lang="en-US" altLang="zh-CN" sz="2000" dirty="0"/>
              <a:t>pickle </a:t>
            </a:r>
            <a:r>
              <a:rPr lang="zh-CN" altLang="en-US" sz="2000" dirty="0"/>
              <a:t>用于在保存到磁盘文件或从磁盘文件读取之前，对对象进行序列化和反序列化。</a:t>
            </a:r>
          </a:p>
          <a:p>
            <a:r>
              <a:rPr lang="en-US" altLang="zh-CN" sz="2000" b="1" dirty="0" err="1"/>
              <a:t>fix_imports</a:t>
            </a:r>
            <a:r>
              <a:rPr lang="en-US" altLang="zh-CN" sz="2000" b="1" dirty="0"/>
              <a:t>:</a:t>
            </a:r>
            <a:r>
              <a:rPr lang="en-US" altLang="zh-CN" sz="2000" dirty="0"/>
              <a:t> </a:t>
            </a:r>
            <a:r>
              <a:rPr lang="zh-CN" altLang="en-US" sz="2000" dirty="0"/>
              <a:t>可选，为了方便 </a:t>
            </a:r>
            <a:r>
              <a:rPr lang="en-US" altLang="zh-CN" sz="2000" dirty="0"/>
              <a:t>Pyhton2 </a:t>
            </a:r>
            <a:r>
              <a:rPr lang="zh-CN" altLang="en-US" sz="2000" dirty="0"/>
              <a:t>中读取 </a:t>
            </a:r>
            <a:r>
              <a:rPr lang="en-US" altLang="zh-CN" sz="2000" dirty="0"/>
              <a:t>Python3 </a:t>
            </a:r>
            <a:r>
              <a:rPr lang="zh-CN" altLang="en-US" sz="2000" dirty="0"/>
              <a:t>保存的数据。</a:t>
            </a:r>
          </a:p>
        </p:txBody>
      </p:sp>
      <p:sp>
        <p:nvSpPr>
          <p:cNvPr id="3" name="矩形 2"/>
          <p:cNvSpPr/>
          <p:nvPr/>
        </p:nvSpPr>
        <p:spPr>
          <a:xfrm>
            <a:off x="1834708" y="743181"/>
            <a:ext cx="3791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dirty="0"/>
              <a:t>读</a:t>
            </a:r>
            <a:r>
              <a:rPr lang="en-US" altLang="zh-CN" sz="3600" dirty="0"/>
              <a:t>/</a:t>
            </a:r>
            <a:r>
              <a:rPr lang="zh-CN" altLang="zh-CN" sz="3600" dirty="0" smtClean="0"/>
              <a:t>写</a:t>
            </a:r>
            <a:r>
              <a:rPr lang="zh-CN" altLang="en-US" sz="3600" dirty="0" smtClean="0"/>
              <a:t>二进制</a:t>
            </a:r>
            <a:r>
              <a:rPr lang="zh-CN" altLang="zh-CN" sz="3600" dirty="0" smtClean="0"/>
              <a:t>文件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720814" y="4292620"/>
            <a:ext cx="984703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2000" kern="1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numpy</a:t>
            </a:r>
            <a:r>
              <a:rPr lang="en-US" altLang="zh-CN" sz="2000" kern="100" dirty="0" err="1">
                <a:solidFill>
                  <a:srgbClr val="666600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zh-CN" sz="2000" kern="1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savez</a:t>
            </a:r>
            <a:r>
              <a:rPr lang="en-US" altLang="zh-CN" sz="2000" kern="100" dirty="0">
                <a:solidFill>
                  <a:srgbClr val="666600"/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file</a:t>
            </a:r>
            <a:r>
              <a:rPr lang="en-US" altLang="zh-CN" sz="2000" kern="100" dirty="0">
                <a:solidFill>
                  <a:srgbClr val="666600"/>
                </a:solidFill>
                <a:latin typeface="+mn-ea"/>
                <a:cs typeface="Times New Roman" panose="02020603050405020304" pitchFamily="18" charset="0"/>
              </a:rPr>
              <a:t>,</a:t>
            </a:r>
            <a:r>
              <a:rPr lang="zh-CN" altLang="en-US" sz="20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000" kern="100" dirty="0">
                <a:solidFill>
                  <a:srgbClr val="666600"/>
                </a:solidFill>
                <a:latin typeface="+mn-ea"/>
                <a:cs typeface="Times New Roman" panose="02020603050405020304" pitchFamily="18" charset="0"/>
              </a:rPr>
              <a:t>*</a:t>
            </a:r>
            <a:r>
              <a:rPr lang="en-US" altLang="zh-CN" sz="2000" kern="1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args</a:t>
            </a:r>
            <a:r>
              <a:rPr lang="en-US" altLang="zh-CN" sz="2000" kern="100" dirty="0">
                <a:solidFill>
                  <a:srgbClr val="666600"/>
                </a:solidFill>
                <a:latin typeface="+mn-ea"/>
                <a:cs typeface="Times New Roman" panose="02020603050405020304" pitchFamily="18" charset="0"/>
              </a:rPr>
              <a:t>,</a:t>
            </a:r>
            <a:r>
              <a:rPr lang="zh-CN" altLang="en-US" sz="20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000" kern="100" dirty="0">
                <a:solidFill>
                  <a:srgbClr val="666600"/>
                </a:solidFill>
                <a:latin typeface="+mn-ea"/>
                <a:cs typeface="Times New Roman" panose="02020603050405020304" pitchFamily="18" charset="0"/>
              </a:rPr>
              <a:t>**</a:t>
            </a:r>
            <a:r>
              <a:rPr lang="en-US" altLang="zh-CN" sz="2000" kern="1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kwds</a:t>
            </a:r>
            <a:r>
              <a:rPr lang="en-US" altLang="zh-CN" sz="2000" kern="100" dirty="0">
                <a:solidFill>
                  <a:srgbClr val="666600"/>
                </a:solidFill>
                <a:latin typeface="+mn-ea"/>
                <a:cs typeface="Times New Roman" panose="02020603050405020304" pitchFamily="18" charset="0"/>
              </a:rPr>
              <a:t>)</a:t>
            </a:r>
            <a:endParaRPr lang="zh-CN" altLang="en-US" sz="2000" kern="100" dirty="0">
              <a:latin typeface="+mn-ea"/>
              <a:cs typeface="Times New Roman" panose="02020603050405020304" pitchFamily="18" charset="0"/>
            </a:endParaRPr>
          </a:p>
          <a:p>
            <a:pPr indent="355600" algn="just"/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参数说明：</a:t>
            </a:r>
          </a:p>
          <a:p>
            <a:pPr indent="355600" algn="just"/>
            <a:r>
              <a:rPr lang="en-US" altLang="zh-CN" sz="2000" b="1" kern="100" dirty="0">
                <a:latin typeface="+mn-ea"/>
                <a:cs typeface="Times New Roman" panose="02020603050405020304" pitchFamily="18" charset="0"/>
              </a:rPr>
              <a:t>file</a:t>
            </a:r>
            <a:r>
              <a:rPr lang="zh-CN" altLang="en-US" sz="2000" b="1" kern="100" dirty="0">
                <a:latin typeface="+mn-ea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要保存的文件名，扩展名为 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zh-CN" sz="2000" kern="100" dirty="0" err="1">
                <a:latin typeface="+mn-ea"/>
                <a:cs typeface="Times New Roman" panose="02020603050405020304" pitchFamily="18" charset="0"/>
              </a:rPr>
              <a:t>npz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，如果文件路径末尾没有扩展名 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zh-CN" sz="2000" kern="100" dirty="0" err="1">
                <a:latin typeface="+mn-ea"/>
                <a:cs typeface="Times New Roman" panose="02020603050405020304" pitchFamily="18" charset="0"/>
              </a:rPr>
              <a:t>npz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，该扩展名会被自动加上。需要指定文件保存的路径，若未指定则保存到当前路径下。</a:t>
            </a:r>
          </a:p>
          <a:p>
            <a:pPr indent="355600" algn="just"/>
            <a:r>
              <a:rPr lang="en-US" altLang="zh-CN" sz="2000" b="1" kern="100" dirty="0" err="1">
                <a:latin typeface="+mn-ea"/>
                <a:cs typeface="Times New Roman" panose="02020603050405020304" pitchFamily="18" charset="0"/>
              </a:rPr>
              <a:t>args</a:t>
            </a:r>
            <a:r>
              <a:rPr lang="en-US" altLang="zh-CN" sz="2000" b="1" kern="100" dirty="0">
                <a:latin typeface="+mn-ea"/>
                <a:cs typeface="Times New Roman" panose="02020603050405020304" pitchFamily="18" charset="0"/>
              </a:rPr>
              <a:t>: 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要保存的数组，可以使用关键字参数为数组起一个名字，非关键字参数传递的数组会自动起名为 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arr_0, arr_1, … 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。</a:t>
            </a:r>
          </a:p>
          <a:p>
            <a:pPr algn="just"/>
            <a:r>
              <a:rPr lang="en-US" altLang="zh-CN" sz="2000" b="1" kern="100" dirty="0" err="1">
                <a:latin typeface="+mn-ea"/>
                <a:cs typeface="Times New Roman" panose="02020603050405020304" pitchFamily="18" charset="0"/>
              </a:rPr>
              <a:t>kwds</a:t>
            </a:r>
            <a:r>
              <a:rPr lang="en-US" altLang="zh-CN" sz="2000" b="1" kern="100" dirty="0">
                <a:latin typeface="+mn-ea"/>
                <a:cs typeface="Times New Roman" panose="02020603050405020304" pitchFamily="18" charset="0"/>
              </a:rPr>
              <a:t>: 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要保存的数组使用关键字名称。</a:t>
            </a:r>
            <a:endParaRPr lang="zh-CN" altLang="en-US" sz="2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8302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34709" y="743181"/>
            <a:ext cx="36363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 dirty="0"/>
              <a:t>读</a:t>
            </a:r>
            <a:r>
              <a:rPr lang="en-US" altLang="zh-CN" sz="3600" dirty="0"/>
              <a:t>/</a:t>
            </a:r>
            <a:r>
              <a:rPr lang="zh-CN" altLang="zh-CN" sz="3600" dirty="0" smtClean="0"/>
              <a:t>写</a:t>
            </a:r>
            <a:r>
              <a:rPr lang="zh-CN" altLang="en-US" sz="3600" dirty="0"/>
              <a:t>二进制</a:t>
            </a:r>
            <a:r>
              <a:rPr lang="zh-CN" altLang="zh-CN" sz="3600" dirty="0" smtClean="0"/>
              <a:t>文件</a:t>
            </a:r>
            <a:endParaRPr lang="zh-CN" altLang="en-US" sz="36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47801" y="1455556"/>
            <a:ext cx="10045700" cy="315949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093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np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.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load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(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file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,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map_mode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=None,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allow_pickle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=False,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fix_imports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=True,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encoding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='ASCII', )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latin typeface="+mn-ea"/>
              </a:rPr>
              <a:t>参数说明：</a:t>
            </a:r>
            <a:endParaRPr lang="en-US" altLang="zh-CN" sz="2000" dirty="0" smtClean="0">
              <a:latin typeface="+mn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+mn-ea"/>
              </a:rPr>
              <a:t>f</a:t>
            </a:r>
            <a:r>
              <a:rPr lang="zh-CN" altLang="zh-CN" sz="2000" dirty="0" smtClean="0">
                <a:latin typeface="+mn-ea"/>
              </a:rPr>
              <a:t>ile</a:t>
            </a:r>
            <a:r>
              <a:rPr lang="zh-CN" altLang="en-US" sz="2000" dirty="0" smtClean="0">
                <a:latin typeface="+mn-ea"/>
              </a:rPr>
              <a:t>：</a:t>
            </a:r>
            <a:r>
              <a:rPr lang="zh-CN" altLang="en-US" dirty="0"/>
              <a:t>为</a:t>
            </a:r>
            <a:r>
              <a:rPr lang="zh-CN" altLang="en-US" dirty="0" smtClean="0"/>
              <a:t>要读取的</a:t>
            </a:r>
            <a:r>
              <a:rPr lang="zh-CN" altLang="en-US" dirty="0"/>
              <a:t>文件名称需要指定</a:t>
            </a:r>
            <a:r>
              <a:rPr lang="zh-CN" altLang="en-US" dirty="0" smtClean="0"/>
              <a:t>文件读取的</a:t>
            </a:r>
            <a:r>
              <a:rPr lang="zh-CN" altLang="en-US" dirty="0"/>
              <a:t>路径</a:t>
            </a:r>
            <a:r>
              <a:rPr lang="zh-CN" altLang="en-US" dirty="0" smtClean="0"/>
              <a:t>，如果未设置，则读取当前路径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000" dirty="0" smtClean="0">
              <a:latin typeface="+mn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>
                <a:latin typeface="+mn-ea"/>
              </a:rPr>
              <a:t>allow_pickle</a:t>
            </a:r>
            <a:r>
              <a:rPr lang="en-US" altLang="zh-CN" sz="2000" dirty="0">
                <a:latin typeface="+mn-ea"/>
              </a:rPr>
              <a:t>: </a:t>
            </a:r>
            <a:r>
              <a:rPr lang="zh-CN" altLang="en-US" sz="2000" dirty="0"/>
              <a:t>可选，布尔值，允许使用 </a:t>
            </a:r>
            <a:r>
              <a:rPr lang="en-US" altLang="zh-CN" sz="2000" dirty="0"/>
              <a:t>Python pickles </a:t>
            </a:r>
            <a:r>
              <a:rPr lang="zh-CN" altLang="en-US" sz="2000" dirty="0"/>
              <a:t>保存对象数组，</a:t>
            </a:r>
            <a:r>
              <a:rPr lang="en-US" altLang="zh-CN" sz="2000" dirty="0"/>
              <a:t>Python </a:t>
            </a:r>
            <a:r>
              <a:rPr lang="zh-CN" altLang="en-US" sz="2000" dirty="0"/>
              <a:t>中的 </a:t>
            </a:r>
            <a:r>
              <a:rPr lang="en-US" altLang="zh-CN" sz="2000" dirty="0"/>
              <a:t>pickle </a:t>
            </a:r>
            <a:r>
              <a:rPr lang="zh-CN" altLang="en-US" sz="2000" dirty="0"/>
              <a:t>用于在保存到磁盘文件或从磁盘文件读取之前，对对象进行序列化和反序列化</a:t>
            </a:r>
            <a:r>
              <a:rPr lang="zh-CN" altLang="en-US" sz="2000" dirty="0" smtClean="0"/>
              <a:t>。默认</a:t>
            </a:r>
            <a:r>
              <a:rPr lang="en-US" altLang="zh-CN" sz="2000" dirty="0" smtClean="0"/>
              <a:t>False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+mn-ea"/>
              </a:rPr>
              <a:t>e</a:t>
            </a:r>
            <a:r>
              <a:rPr lang="zh-CN" altLang="zh-CN" sz="2000" dirty="0" smtClean="0">
                <a:latin typeface="+mn-ea"/>
              </a:rPr>
              <a:t>ncoding</a:t>
            </a:r>
            <a:r>
              <a:rPr lang="zh-CN" altLang="en-US" sz="2000" dirty="0" smtClean="0">
                <a:latin typeface="+mn-ea"/>
              </a:rPr>
              <a:t>：编码方式，字符串类型，默认为</a:t>
            </a:r>
            <a:r>
              <a:rPr lang="en-US" altLang="zh-CN" sz="2000" dirty="0" smtClean="0">
                <a:latin typeface="+mn-ea"/>
              </a:rPr>
              <a:t>’ASCII’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8840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19199" y="1008093"/>
            <a:ext cx="98611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dirty="0"/>
              <a:t>使用函数进行简单的统计分析</a:t>
            </a:r>
            <a:endParaRPr lang="zh-CN" altLang="en-US" sz="3600" dirty="0"/>
          </a:p>
        </p:txBody>
      </p:sp>
      <p:sp>
        <p:nvSpPr>
          <p:cNvPr id="2" name="矩形 1"/>
          <p:cNvSpPr/>
          <p:nvPr/>
        </p:nvSpPr>
        <p:spPr>
          <a:xfrm>
            <a:off x="1900867" y="1889310"/>
            <a:ext cx="1854995" cy="956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</a:pPr>
            <a:r>
              <a:rPr lang="en-US" altLang="zh-CN" sz="3600" kern="100" dirty="0">
                <a:ea typeface="等线 Light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3600" b="1" kern="100" dirty="0">
                <a:ea typeface="等线 Light" panose="02010600030101010101" pitchFamily="2" charset="-122"/>
                <a:cs typeface="Times New Roman" panose="02020603050405020304" pitchFamily="18" charset="0"/>
              </a:rPr>
              <a:t>、排序</a:t>
            </a:r>
          </a:p>
        </p:txBody>
      </p:sp>
      <p:sp>
        <p:nvSpPr>
          <p:cNvPr id="5" name="矩形 4"/>
          <p:cNvSpPr/>
          <p:nvPr/>
        </p:nvSpPr>
        <p:spPr>
          <a:xfrm>
            <a:off x="1900867" y="2840922"/>
            <a:ext cx="69188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cs typeface="Times New Roman" panose="02020603050405020304" pitchFamily="18" charset="0"/>
              </a:rPr>
              <a:t>2</a:t>
            </a:r>
            <a:r>
              <a:rPr lang="zh-CN" altLang="zh-CN" sz="3600" dirty="0">
                <a:ea typeface="等线" panose="02010600030101010101" pitchFamily="2" charset="-122"/>
                <a:cs typeface="Times New Roman" panose="02020603050405020304" pitchFamily="18" charset="0"/>
              </a:rPr>
              <a:t>、去掉重复数据和制造重复数据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1900866" y="3647746"/>
            <a:ext cx="98787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6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36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常用</a:t>
            </a:r>
            <a:r>
              <a:rPr lang="zh-CN" altLang="zh-CN" sz="3600" dirty="0"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36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统计函数</a:t>
            </a:r>
            <a:r>
              <a:rPr lang="zh-CN" altLang="en-US" sz="36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36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基本</a:t>
            </a:r>
            <a:r>
              <a:rPr lang="zh-CN" altLang="zh-CN" sz="3600" dirty="0">
                <a:ea typeface="等线" panose="02010600030101010101" pitchFamily="2" charset="-122"/>
                <a:cs typeface="Times New Roman" panose="02020603050405020304" pitchFamily="18" charset="0"/>
              </a:rPr>
              <a:t>统计函数</a:t>
            </a:r>
          </a:p>
          <a:p>
            <a:r>
              <a:rPr lang="zh-CN" altLang="en-US" sz="3600" dirty="0"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3600" dirty="0">
                <a:ea typeface="等线" panose="02010600030101010101" pitchFamily="2" charset="-122"/>
                <a:cs typeface="Times New Roman" panose="02020603050405020304" pitchFamily="18" charset="0"/>
              </a:rPr>
              <a:t>表现数据波动</a:t>
            </a:r>
            <a:r>
              <a:rPr lang="zh-CN" altLang="zh-CN" sz="36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zh-CN" altLang="en-US" sz="36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3600" dirty="0">
                <a:ea typeface="等线" panose="02010600030101010101" pitchFamily="2" charset="-122"/>
                <a:cs typeface="Times New Roman" panose="02020603050405020304" pitchFamily="18" charset="0"/>
              </a:rPr>
              <a:t>数据分布密度相关函数</a:t>
            </a:r>
          </a:p>
          <a:p>
            <a:r>
              <a:rPr lang="zh-CN" altLang="en-US" sz="3600" dirty="0"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3600" dirty="0">
                <a:ea typeface="等线" panose="02010600030101010101" pitchFamily="2" charset="-122"/>
                <a:cs typeface="Times New Roman" panose="02020603050405020304" pitchFamily="18" charset="0"/>
              </a:rPr>
              <a:t>判断数据相关性函数</a:t>
            </a:r>
          </a:p>
        </p:txBody>
      </p:sp>
    </p:spTree>
    <p:extLst>
      <p:ext uri="{BB962C8B-B14F-4D97-AF65-F5344CB8AC3E}">
        <p14:creationId xmlns:p14="http://schemas.microsoft.com/office/powerpoint/2010/main" xmlns="" val="1218507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2"/>
            </p:custDataLst>
          </p:nvPr>
        </p:nvSpPr>
        <p:spPr>
          <a:xfrm>
            <a:off x="1973804" y="2328209"/>
            <a:ext cx="7743500" cy="110248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6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Numpy</a:t>
            </a:r>
            <a:r>
              <a:rPr lang="zh-CN" altLang="en-US" sz="6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模块介绍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88459" y="335514"/>
            <a:ext cx="96415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>
              <a:spcAft>
                <a:spcPts val="0"/>
              </a:spcAft>
            </a:pPr>
            <a:r>
              <a:rPr lang="en-US" altLang="zh-CN" sz="3600" kern="100" dirty="0" err="1">
                <a:ea typeface="等线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zh-CN" sz="36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模块的前身是</a:t>
            </a:r>
            <a:r>
              <a:rPr lang="en-US" altLang="zh-CN" sz="36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Numeric</a:t>
            </a:r>
            <a:r>
              <a:rPr lang="zh-CN" altLang="zh-CN" sz="36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模块，是由吉姆</a:t>
            </a:r>
            <a:r>
              <a:rPr lang="en-US" altLang="zh-CN" sz="3600" kern="100" dirty="0">
                <a:ea typeface="等线" panose="0201060003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</a:t>
            </a:r>
            <a:r>
              <a:rPr lang="zh-CN" altLang="zh-CN" sz="36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胡古宁（</a:t>
            </a:r>
            <a:r>
              <a:rPr lang="en-US" altLang="zh-CN" sz="36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Jim </a:t>
            </a:r>
            <a:r>
              <a:rPr lang="en-US" altLang="zh-CN" sz="3600" kern="100" dirty="0" err="1">
                <a:ea typeface="等线" panose="02010600030101010101" pitchFamily="2" charset="-122"/>
                <a:cs typeface="Times New Roman" panose="02020603050405020304" pitchFamily="18" charset="0"/>
              </a:rPr>
              <a:t>Hugunin</a:t>
            </a:r>
            <a:r>
              <a:rPr lang="zh-CN" altLang="zh-CN" sz="36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）与其他协作者共同开发</a:t>
            </a:r>
            <a:r>
              <a:rPr lang="zh-CN" altLang="zh-CN" sz="3600" kern="1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3600" kern="1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2006</a:t>
            </a:r>
            <a:r>
              <a:rPr lang="zh-CN" altLang="zh-CN" sz="36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年，特拉维斯</a:t>
            </a:r>
            <a:r>
              <a:rPr lang="en-US" altLang="zh-CN" sz="3600" kern="100" dirty="0">
                <a:ea typeface="等线" panose="0201060003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</a:t>
            </a:r>
            <a:r>
              <a:rPr lang="zh-CN" altLang="zh-CN" sz="36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奥列芬特（</a:t>
            </a:r>
            <a:r>
              <a:rPr lang="en-US" altLang="zh-CN" sz="36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Travis Oliphant</a:t>
            </a:r>
            <a:r>
              <a:rPr lang="zh-CN" altLang="zh-CN" sz="36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）结合</a:t>
            </a:r>
            <a:r>
              <a:rPr lang="en-US" altLang="zh-CN" sz="36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Numeric</a:t>
            </a:r>
            <a:r>
              <a:rPr lang="zh-CN" altLang="zh-CN" sz="36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模块和</a:t>
            </a:r>
            <a:r>
              <a:rPr lang="en-US" altLang="zh-CN" sz="3600" kern="100" dirty="0" err="1">
                <a:ea typeface="等线" panose="02010600030101010101" pitchFamily="2" charset="-122"/>
                <a:cs typeface="Times New Roman" panose="02020603050405020304" pitchFamily="18" charset="0"/>
              </a:rPr>
              <a:t>Numarray</a:t>
            </a:r>
            <a:r>
              <a:rPr lang="zh-CN" altLang="zh-CN" sz="36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模块的优点，并且加入其他扩展开发出了</a:t>
            </a:r>
            <a:r>
              <a:rPr lang="en-US" altLang="zh-CN" sz="3600" kern="100" dirty="0" err="1">
                <a:ea typeface="等线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zh-CN" sz="36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模块的第一个版本</a:t>
            </a:r>
            <a:r>
              <a:rPr lang="zh-CN" altLang="zh-CN" sz="3600" kern="1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3600" kern="100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788459" y="3931658"/>
            <a:ext cx="96415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err="1">
                <a:cs typeface="Times New Roman" panose="02020603050405020304" pitchFamily="18" charset="0"/>
              </a:rPr>
              <a:t>Numpy</a:t>
            </a:r>
            <a:r>
              <a:rPr lang="zh-CN" altLang="zh-CN" sz="3600" dirty="0">
                <a:ea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3600" dirty="0">
                <a:ea typeface="等线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3600" dirty="0">
                <a:ea typeface="等线" panose="02010600030101010101" pitchFamily="2" charset="-122"/>
                <a:cs typeface="Times New Roman" panose="02020603050405020304" pitchFamily="18" charset="0"/>
              </a:rPr>
              <a:t>进行数据分析的数据科学计算基础模块，利用</a:t>
            </a:r>
            <a:r>
              <a:rPr lang="en-US" altLang="zh-CN" sz="3600" dirty="0" err="1">
                <a:ea typeface="等线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zh-CN" sz="3600" dirty="0">
                <a:ea typeface="等线" panose="02010600030101010101" pitchFamily="2" charset="-122"/>
                <a:cs typeface="Times New Roman" panose="02020603050405020304" pitchFamily="18" charset="0"/>
              </a:rPr>
              <a:t>不仅能够完成科学计算的任务，</a:t>
            </a:r>
            <a:r>
              <a:rPr lang="en-US" altLang="zh-CN" sz="3600" dirty="0"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dirty="0" err="1">
                <a:ea typeface="等线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zh-CN" sz="3600" dirty="0">
                <a:ea typeface="等线" panose="02010600030101010101" pitchFamily="2" charset="-122"/>
                <a:cs typeface="Times New Roman" panose="02020603050405020304" pitchFamily="18" charset="0"/>
              </a:rPr>
              <a:t>同时还提供了高效的多维数据容器，可用于存储和处理大型矩阵。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04999" y="698811"/>
            <a:ext cx="90812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zh-CN" sz="3600" dirty="0">
                <a:ea typeface="等线" panose="02010600030101010101" pitchFamily="2" charset="-122"/>
                <a:cs typeface="Times New Roman" panose="02020603050405020304" pitchFamily="18" charset="0"/>
              </a:rPr>
              <a:t>作为第三方模块，在使用之前必须要先安装。在</a:t>
            </a:r>
            <a:r>
              <a:rPr lang="en-US" altLang="zh-CN" sz="3600" dirty="0">
                <a:ea typeface="等线" panose="02010600030101010101" pitchFamily="2" charset="-122"/>
                <a:cs typeface="Times New Roman" panose="02020603050405020304" pitchFamily="18" charset="0"/>
              </a:rPr>
              <a:t>Windows</a:t>
            </a:r>
            <a:r>
              <a:rPr lang="zh-CN" altLang="zh-CN" sz="3600" dirty="0">
                <a:ea typeface="等线" panose="02010600030101010101" pitchFamily="2" charset="-122"/>
                <a:cs typeface="Times New Roman" panose="02020603050405020304" pitchFamily="18" charset="0"/>
              </a:rPr>
              <a:t>系统下可以通过两种方式安装</a:t>
            </a:r>
            <a:r>
              <a:rPr lang="en-US" altLang="zh-CN" sz="3600" dirty="0" err="1">
                <a:ea typeface="等线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zh-CN" sz="3600" dirty="0">
                <a:ea typeface="等线" panose="02010600030101010101" pitchFamily="2" charset="-122"/>
                <a:cs typeface="Times New Roman" panose="02020603050405020304" pitchFamily="18" charset="0"/>
              </a:rPr>
              <a:t>模块。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2406020" y="2682683"/>
            <a:ext cx="5040162" cy="8638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</a:pPr>
            <a:r>
              <a:rPr lang="en-US" altLang="zh-CN" sz="36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36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、使用已有的发行版本</a:t>
            </a:r>
          </a:p>
        </p:txBody>
      </p:sp>
      <p:sp>
        <p:nvSpPr>
          <p:cNvPr id="6" name="矩形 5"/>
          <p:cNvSpPr/>
          <p:nvPr/>
        </p:nvSpPr>
        <p:spPr>
          <a:xfrm>
            <a:off x="2406020" y="3776055"/>
            <a:ext cx="3595856" cy="8638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</a:pPr>
            <a:r>
              <a:rPr lang="en-US" altLang="zh-CN" sz="36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36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、使用</a:t>
            </a:r>
            <a:r>
              <a:rPr lang="en-US" altLang="zh-CN" sz="36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 pip </a:t>
            </a:r>
            <a:r>
              <a:rPr lang="zh-CN" altLang="zh-CN" sz="36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安装</a:t>
            </a:r>
          </a:p>
        </p:txBody>
      </p:sp>
    </p:spTree>
    <p:extLst>
      <p:ext uri="{BB962C8B-B14F-4D97-AF65-F5344CB8AC3E}">
        <p14:creationId xmlns:p14="http://schemas.microsoft.com/office/powerpoint/2010/main" xmlns="" val="1218507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82701" y="698811"/>
            <a:ext cx="97035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</a:rPr>
              <a:t>在</a:t>
            </a:r>
            <a:r>
              <a:rPr lang="en-US" altLang="zh-CN" sz="2400" dirty="0">
                <a:latin typeface="+mn-ea"/>
              </a:rPr>
              <a:t>Windows</a:t>
            </a:r>
            <a:r>
              <a:rPr lang="zh-CN" altLang="en-US" sz="2400" dirty="0">
                <a:latin typeface="+mn-ea"/>
              </a:rPr>
              <a:t>上，最简单的方法是下载</a:t>
            </a:r>
            <a:r>
              <a:rPr lang="en-US" altLang="zh-CN" sz="2400" dirty="0">
                <a:latin typeface="+mn-ea"/>
              </a:rPr>
              <a:t>Python </a:t>
            </a:r>
            <a:r>
              <a:rPr lang="zh-CN" altLang="en-US" sz="2400" dirty="0">
                <a:latin typeface="+mn-ea"/>
              </a:rPr>
              <a:t>发行版，它们包含了所有的关键包（包括</a:t>
            </a:r>
            <a:r>
              <a:rPr lang="en-US" altLang="zh-CN" sz="2400" dirty="0" err="1">
                <a:latin typeface="+mn-ea"/>
              </a:rPr>
              <a:t>NumPy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 err="1">
                <a:latin typeface="+mn-ea"/>
              </a:rPr>
              <a:t>SciPy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 err="1">
                <a:latin typeface="+mn-ea"/>
              </a:rPr>
              <a:t>matplotlib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 err="1">
                <a:latin typeface="+mn-ea"/>
              </a:rPr>
              <a:t>IPython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 err="1">
                <a:latin typeface="+mn-ea"/>
              </a:rPr>
              <a:t>SymPy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以及 </a:t>
            </a:r>
            <a:r>
              <a:rPr lang="en-US" altLang="zh-CN" sz="2400" dirty="0">
                <a:latin typeface="+mn-ea"/>
              </a:rPr>
              <a:t>Python </a:t>
            </a:r>
            <a:r>
              <a:rPr lang="zh-CN" altLang="en-US" sz="2400" dirty="0">
                <a:latin typeface="+mn-ea"/>
              </a:rPr>
              <a:t>核心自带的其它包）：以</a:t>
            </a:r>
            <a:r>
              <a:rPr lang="en-US" altLang="zh-CN" sz="2400" dirty="0">
                <a:latin typeface="+mn-ea"/>
                <a:hlinkClick r:id="rId2"/>
              </a:rPr>
              <a:t>Anaconda</a:t>
            </a:r>
            <a:r>
              <a:rPr lang="zh-CN" altLang="en-US" sz="2400" dirty="0">
                <a:latin typeface="+mn-ea"/>
              </a:rPr>
              <a:t>为例，（</a:t>
            </a:r>
            <a:r>
              <a:rPr lang="en-US" altLang="zh-CN" sz="2400" dirty="0">
                <a:latin typeface="+mn-ea"/>
                <a:hlinkClick r:id="rId2"/>
              </a:rPr>
              <a:t>Anaconda</a:t>
            </a:r>
            <a:r>
              <a:rPr lang="zh-CN" altLang="en-US" sz="2400" dirty="0">
                <a:latin typeface="+mn-ea"/>
              </a:rPr>
              <a:t>是免费</a:t>
            </a:r>
            <a:r>
              <a:rPr lang="en-US" altLang="zh-CN" sz="2400" dirty="0">
                <a:latin typeface="+mn-ea"/>
              </a:rPr>
              <a:t>Python</a:t>
            </a:r>
            <a:r>
              <a:rPr lang="zh-CN" altLang="en-US" sz="2400" dirty="0">
                <a:latin typeface="+mn-ea"/>
              </a:rPr>
              <a:t>发行版，用于进行大规模数据处理、预测分析和科学计算，致力于简化包的管理和部署。）已包含</a:t>
            </a:r>
            <a:r>
              <a:rPr lang="en-US" altLang="zh-CN" sz="2400" dirty="0" err="1">
                <a:latin typeface="+mn-ea"/>
              </a:rPr>
              <a:t>Numpy</a:t>
            </a:r>
            <a:r>
              <a:rPr lang="zh-CN" altLang="en-US" sz="2400" dirty="0">
                <a:latin typeface="+mn-ea"/>
              </a:rPr>
              <a:t>模块，无须另外安装。</a:t>
            </a:r>
          </a:p>
        </p:txBody>
      </p:sp>
      <p:pic>
        <p:nvPicPr>
          <p:cNvPr id="7" name="图片 6" descr="C:\Users\yjh\AppData\Roaming\Tencent\Users\418162307\QQ\WinTemp\RichOle\W744OQKXMRJ1U[WZ$M@IP_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0"/>
          <a:stretch>
            <a:fillRect/>
          </a:stretch>
        </p:blipFill>
        <p:spPr>
          <a:xfrm>
            <a:off x="1422400" y="2882264"/>
            <a:ext cx="8930325" cy="3086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6232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82701" y="698811"/>
            <a:ext cx="97035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</a:rPr>
              <a:t>在</a:t>
            </a:r>
            <a:r>
              <a:rPr lang="en-US" altLang="zh-CN" sz="2400" dirty="0">
                <a:latin typeface="+mn-ea"/>
              </a:rPr>
              <a:t>Windows</a:t>
            </a:r>
            <a:r>
              <a:rPr lang="zh-CN" altLang="en-US" sz="2400" dirty="0">
                <a:latin typeface="+mn-ea"/>
              </a:rPr>
              <a:t>上，最简单的方法是下载</a:t>
            </a:r>
            <a:r>
              <a:rPr lang="en-US" altLang="zh-CN" sz="2400" dirty="0">
                <a:latin typeface="+mn-ea"/>
              </a:rPr>
              <a:t>Python </a:t>
            </a:r>
            <a:r>
              <a:rPr lang="zh-CN" altLang="en-US" sz="2400" dirty="0">
                <a:latin typeface="+mn-ea"/>
              </a:rPr>
              <a:t>发行版，它们包含了所有的关键包（包括</a:t>
            </a:r>
            <a:r>
              <a:rPr lang="en-US" altLang="zh-CN" sz="2400" dirty="0" err="1">
                <a:latin typeface="+mn-ea"/>
              </a:rPr>
              <a:t>NumPy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 err="1">
                <a:latin typeface="+mn-ea"/>
              </a:rPr>
              <a:t>SciPy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 err="1">
                <a:latin typeface="+mn-ea"/>
              </a:rPr>
              <a:t>matplotlib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 err="1">
                <a:latin typeface="+mn-ea"/>
              </a:rPr>
              <a:t>IPython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 err="1">
                <a:latin typeface="+mn-ea"/>
              </a:rPr>
              <a:t>SymPy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以及 </a:t>
            </a:r>
            <a:r>
              <a:rPr lang="en-US" altLang="zh-CN" sz="2400" dirty="0">
                <a:latin typeface="+mn-ea"/>
              </a:rPr>
              <a:t>Python </a:t>
            </a:r>
            <a:r>
              <a:rPr lang="zh-CN" altLang="en-US" sz="2400" dirty="0">
                <a:latin typeface="+mn-ea"/>
              </a:rPr>
              <a:t>核心自带的其它包）：以</a:t>
            </a:r>
            <a:r>
              <a:rPr lang="en-US" altLang="zh-CN" sz="2400" dirty="0">
                <a:latin typeface="+mn-ea"/>
                <a:hlinkClick r:id="rId2"/>
              </a:rPr>
              <a:t>Anaconda</a:t>
            </a:r>
            <a:r>
              <a:rPr lang="zh-CN" altLang="en-US" sz="2400" dirty="0">
                <a:latin typeface="+mn-ea"/>
              </a:rPr>
              <a:t>为例，（</a:t>
            </a:r>
            <a:r>
              <a:rPr lang="en-US" altLang="zh-CN" sz="2400" dirty="0">
                <a:latin typeface="+mn-ea"/>
                <a:hlinkClick r:id="rId2"/>
              </a:rPr>
              <a:t>Anaconda</a:t>
            </a:r>
            <a:r>
              <a:rPr lang="zh-CN" altLang="en-US" sz="2400" dirty="0">
                <a:latin typeface="+mn-ea"/>
              </a:rPr>
              <a:t>是免费</a:t>
            </a:r>
            <a:r>
              <a:rPr lang="en-US" altLang="zh-CN" sz="2400" dirty="0">
                <a:latin typeface="+mn-ea"/>
              </a:rPr>
              <a:t>Python</a:t>
            </a:r>
            <a:r>
              <a:rPr lang="zh-CN" altLang="en-US" sz="2400" dirty="0">
                <a:latin typeface="+mn-ea"/>
              </a:rPr>
              <a:t>发行版，用于进行大规模数据处理、预测分析和科学计算，致力于简化包的管理和部署。）已包含</a:t>
            </a:r>
            <a:r>
              <a:rPr lang="en-US" altLang="zh-CN" sz="2400" dirty="0" err="1">
                <a:latin typeface="+mn-ea"/>
              </a:rPr>
              <a:t>Numpy</a:t>
            </a:r>
            <a:r>
              <a:rPr lang="zh-CN" altLang="en-US" sz="2400" dirty="0">
                <a:latin typeface="+mn-ea"/>
              </a:rPr>
              <a:t>模块，无须另外安装。</a:t>
            </a:r>
          </a:p>
        </p:txBody>
      </p:sp>
      <p:pic>
        <p:nvPicPr>
          <p:cNvPr id="7" name="图片 6" descr="C:\Users\yjh\AppData\Roaming\Tencent\Users\418162307\QQ\WinTemp\RichOle\W744OQKXMRJ1U[WZ$M@IP_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0"/>
          <a:stretch>
            <a:fillRect/>
          </a:stretch>
        </p:blipFill>
        <p:spPr>
          <a:xfrm>
            <a:off x="1282701" y="2834178"/>
            <a:ext cx="9703546" cy="21315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743026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04999" y="698811"/>
            <a:ext cx="908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err="1"/>
              <a:t>Numpy</a:t>
            </a:r>
            <a:r>
              <a:rPr lang="zh-CN" altLang="zh-CN" sz="3600" dirty="0"/>
              <a:t>的数据类型</a:t>
            </a:r>
            <a:endParaRPr lang="zh-CN" altLang="en-US" sz="60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52613869"/>
              </p:ext>
            </p:extLst>
          </p:nvPr>
        </p:nvGraphicFramePr>
        <p:xfrm>
          <a:off x="995080" y="1345142"/>
          <a:ext cx="10421469" cy="518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0664">
                  <a:extLst>
                    <a:ext uri="{9D8B030D-6E8A-4147-A177-3AD203B41FA5}">
                      <a16:colId xmlns:a16="http://schemas.microsoft.com/office/drawing/2014/main" xmlns="" val="250043034"/>
                    </a:ext>
                  </a:extLst>
                </a:gridCol>
                <a:gridCol w="7590805">
                  <a:extLst>
                    <a:ext uri="{9D8B030D-6E8A-4147-A177-3AD203B41FA5}">
                      <a16:colId xmlns:a16="http://schemas.microsoft.com/office/drawing/2014/main" xmlns="" val="4222456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Numpy </a:t>
                      </a:r>
                      <a:r>
                        <a:rPr lang="zh-CN" sz="2000" kern="0">
                          <a:effectLst/>
                        </a:rPr>
                        <a:t>的类型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34268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np.int8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字节（</a:t>
                      </a:r>
                      <a:r>
                        <a:rPr lang="en-US" sz="2000" kern="0">
                          <a:effectLst/>
                        </a:rPr>
                        <a:t>-128</a:t>
                      </a:r>
                      <a:r>
                        <a:rPr lang="zh-CN" sz="2000" kern="0">
                          <a:effectLst/>
                        </a:rPr>
                        <a:t>到</a:t>
                      </a:r>
                      <a:r>
                        <a:rPr lang="en-US" sz="2000" kern="0">
                          <a:effectLst/>
                        </a:rPr>
                        <a:t>127</a:t>
                      </a:r>
                      <a:r>
                        <a:rPr lang="zh-CN" sz="2000" kern="0">
                          <a:effectLst/>
                        </a:rPr>
                        <a:t>）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76114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np.int16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整数（</a:t>
                      </a:r>
                      <a:r>
                        <a:rPr lang="en-US" sz="2000" kern="0">
                          <a:effectLst/>
                        </a:rPr>
                        <a:t>-32768</a:t>
                      </a:r>
                      <a:r>
                        <a:rPr lang="zh-CN" sz="2000" kern="0">
                          <a:effectLst/>
                        </a:rPr>
                        <a:t>至</a:t>
                      </a:r>
                      <a:r>
                        <a:rPr lang="en-US" sz="2000" kern="0">
                          <a:effectLst/>
                        </a:rPr>
                        <a:t>32767</a:t>
                      </a:r>
                      <a:r>
                        <a:rPr lang="zh-CN" sz="2000" kern="0">
                          <a:effectLst/>
                        </a:rPr>
                        <a:t>）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2715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np.int32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整数（</a:t>
                      </a:r>
                      <a:r>
                        <a:rPr lang="en-US" sz="2000" kern="0">
                          <a:effectLst/>
                        </a:rPr>
                        <a:t>-2147483648</a:t>
                      </a:r>
                      <a:r>
                        <a:rPr lang="zh-CN" sz="2000" kern="0">
                          <a:effectLst/>
                        </a:rPr>
                        <a:t>至</a:t>
                      </a:r>
                      <a:r>
                        <a:rPr lang="en-US" sz="2000" kern="0">
                          <a:effectLst/>
                        </a:rPr>
                        <a:t>2147483647</a:t>
                      </a:r>
                      <a:r>
                        <a:rPr lang="zh-CN" sz="2000" kern="0">
                          <a:effectLst/>
                        </a:rPr>
                        <a:t>）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92286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np.int64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整数（</a:t>
                      </a:r>
                      <a:r>
                        <a:rPr lang="en-US" sz="2000" kern="0">
                          <a:effectLst/>
                        </a:rPr>
                        <a:t>-9223372036854775808</a:t>
                      </a:r>
                      <a:r>
                        <a:rPr lang="zh-CN" sz="2000" kern="0">
                          <a:effectLst/>
                        </a:rPr>
                        <a:t>至</a:t>
                      </a:r>
                      <a:r>
                        <a:rPr lang="en-US" sz="2000" kern="0">
                          <a:effectLst/>
                        </a:rPr>
                        <a:t>9223372036854775807</a:t>
                      </a:r>
                      <a:r>
                        <a:rPr lang="zh-CN" sz="2000" kern="0">
                          <a:effectLst/>
                        </a:rPr>
                        <a:t>）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96502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np.uint8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无符号整数（</a:t>
                      </a:r>
                      <a:r>
                        <a:rPr lang="en-US" sz="2000" kern="0">
                          <a:effectLst/>
                        </a:rPr>
                        <a:t>0</a:t>
                      </a:r>
                      <a:r>
                        <a:rPr lang="zh-CN" sz="2000" kern="0">
                          <a:effectLst/>
                        </a:rPr>
                        <a:t>到</a:t>
                      </a:r>
                      <a:r>
                        <a:rPr lang="en-US" sz="2000" kern="0">
                          <a:effectLst/>
                        </a:rPr>
                        <a:t>255</a:t>
                      </a:r>
                      <a:r>
                        <a:rPr lang="zh-CN" sz="2000" kern="0">
                          <a:effectLst/>
                        </a:rPr>
                        <a:t>）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26346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np.uint16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无符号整数（</a:t>
                      </a:r>
                      <a:r>
                        <a:rPr lang="en-US" sz="2000" kern="0">
                          <a:effectLst/>
                        </a:rPr>
                        <a:t>0</a:t>
                      </a:r>
                      <a:r>
                        <a:rPr lang="zh-CN" sz="2000" kern="0">
                          <a:effectLst/>
                        </a:rPr>
                        <a:t>到</a:t>
                      </a:r>
                      <a:r>
                        <a:rPr lang="en-US" sz="2000" kern="0">
                          <a:effectLst/>
                        </a:rPr>
                        <a:t>65535</a:t>
                      </a:r>
                      <a:r>
                        <a:rPr lang="zh-CN" sz="2000" kern="0">
                          <a:effectLst/>
                        </a:rPr>
                        <a:t>）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4785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np.uint32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无符号整数（</a:t>
                      </a:r>
                      <a:r>
                        <a:rPr lang="en-US" sz="2000" kern="0">
                          <a:effectLst/>
                        </a:rPr>
                        <a:t>0</a:t>
                      </a:r>
                      <a:r>
                        <a:rPr lang="zh-CN" sz="2000" kern="0">
                          <a:effectLst/>
                        </a:rPr>
                        <a:t>到</a:t>
                      </a:r>
                      <a:r>
                        <a:rPr lang="en-US" sz="2000" kern="0">
                          <a:effectLst/>
                        </a:rPr>
                        <a:t>4294967295</a:t>
                      </a:r>
                      <a:r>
                        <a:rPr lang="zh-CN" sz="2000" kern="0">
                          <a:effectLst/>
                        </a:rPr>
                        <a:t>）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13273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np.uint64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无符号整数（</a:t>
                      </a:r>
                      <a:r>
                        <a:rPr lang="en-US" sz="2000" kern="0" dirty="0">
                          <a:effectLst/>
                        </a:rPr>
                        <a:t>0</a:t>
                      </a:r>
                      <a:r>
                        <a:rPr lang="zh-CN" sz="2000" kern="0" dirty="0" smtClean="0">
                          <a:effectLst/>
                        </a:rPr>
                        <a:t>到</a:t>
                      </a:r>
                      <a:r>
                        <a:rPr lang="en-US" sz="2000" kern="0" dirty="0" smtClean="0">
                          <a:effectLst/>
                        </a:rPr>
                        <a:t>18446744073709551615</a:t>
                      </a:r>
                      <a:r>
                        <a:rPr lang="zh-CN" sz="2000" kern="0" dirty="0">
                          <a:effectLst/>
                        </a:rPr>
                        <a:t>）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10691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np.intp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用于索引的整数，通常与索引相同</a:t>
                      </a:r>
                      <a:r>
                        <a:rPr lang="en-US" sz="2000" kern="0" dirty="0">
                          <a:effectLst/>
                        </a:rPr>
                        <a:t> </a:t>
                      </a:r>
                      <a:r>
                        <a:rPr lang="en-US" sz="2000" kern="0" dirty="0" err="1" smtClean="0">
                          <a:effectLst/>
                        </a:rPr>
                        <a:t>ssize_t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13460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np.uintp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整数大到足以容纳指针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89235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np.float32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84730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np.float64 / </a:t>
                      </a:r>
                      <a:r>
                        <a:rPr lang="en-US" sz="2000" kern="0" dirty="0" err="1">
                          <a:effectLst/>
                        </a:rPr>
                        <a:t>np.float</a:t>
                      </a:r>
                      <a:r>
                        <a:rPr lang="en-US" sz="2000" kern="0" dirty="0">
                          <a:effectLst/>
                        </a:rPr>
                        <a:t>_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请注意，这与内置</a:t>
                      </a:r>
                      <a:r>
                        <a:rPr lang="en-US" sz="2000" kern="0" dirty="0">
                          <a:effectLst/>
                        </a:rPr>
                        <a:t>python float</a:t>
                      </a:r>
                      <a:r>
                        <a:rPr lang="zh-CN" sz="2000" kern="0" dirty="0">
                          <a:effectLst/>
                        </a:rPr>
                        <a:t>的精度相匹配。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21529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np.complex64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复数，由两个</a:t>
                      </a:r>
                      <a:r>
                        <a:rPr lang="en-US" sz="2000" kern="0" dirty="0">
                          <a:effectLst/>
                        </a:rPr>
                        <a:t>32</a:t>
                      </a:r>
                      <a:r>
                        <a:rPr lang="zh-CN" sz="2000" kern="0" dirty="0">
                          <a:effectLst/>
                        </a:rPr>
                        <a:t>位浮点数（实数和虚数组件）表示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37318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np.complex128 / np.complex_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请注意，这与内置</a:t>
                      </a:r>
                      <a:r>
                        <a:rPr lang="en-US" sz="2000" kern="0" dirty="0">
                          <a:effectLst/>
                        </a:rPr>
                        <a:t>python </a:t>
                      </a:r>
                      <a:r>
                        <a:rPr lang="zh-CN" sz="2000" kern="0" dirty="0">
                          <a:effectLst/>
                        </a:rPr>
                        <a:t>复合体的精度相匹配。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85666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40883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2"/>
            </p:custDataLst>
          </p:nvPr>
        </p:nvSpPr>
        <p:spPr>
          <a:xfrm>
            <a:off x="618565" y="2664386"/>
            <a:ext cx="10959352" cy="110248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6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Numpy</a:t>
            </a:r>
            <a:r>
              <a:rPr lang="zh-CN" altLang="en-US" sz="6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数组</a:t>
            </a:r>
            <a:r>
              <a:rPr lang="zh-CN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对象</a:t>
            </a:r>
            <a:r>
              <a:rPr lang="en-US" altLang="zh-CN" sz="6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ndarray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FULL_TEXT_BEAUTIFY_COPY_ID" val="15099728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727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  <p:tag name="KSO_WM_FULL_TEXT_BEAUTIFY_COPY_ID" val="4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727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  <p:tag name="KSO_WM_FULL_TEXT_BEAUTIFY_COPY_ID" val="4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727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  <p:tag name="KSO_WM_FULL_TEXT_BEAUTIFY_COPY_ID" val="4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727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  <p:tag name="KSO_WM_FULL_TEXT_BEAUTIFY_COPY_ID" val="4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5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mjarsww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3097</Words>
  <Application>Microsoft Office PowerPoint</Application>
  <PresentationFormat>自定义</PresentationFormat>
  <Paragraphs>248</Paragraphs>
  <Slides>29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1" baseType="lpstr">
      <vt:lpstr>第一PPT，www.1ppt.com</vt:lpstr>
      <vt:lpstr>自定义设计方案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</vt:vector>
  </TitlesOfParts>
  <Manager>第一PPT</Manager>
  <Company>第一PPT，www.1ppt.com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蓝色商务</dc:title>
  <dc:creator>第一PPT</dc:creator>
  <cp:keywords>www.1ppt.com</cp:keywords>
  <dc:description>www.1ppt.com</dc:description>
  <cp:lastModifiedBy>Administrator</cp:lastModifiedBy>
  <cp:revision>76</cp:revision>
  <dcterms:created xsi:type="dcterms:W3CDTF">2019-01-02T05:18:00Z</dcterms:created>
  <dcterms:modified xsi:type="dcterms:W3CDTF">2022-05-24T00:50:42Z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2052-11.1.0.10388</vt:lpwstr>
  </property>
  <property fmtid="{D5CDD505-2E9C-101B-9397-08002B2CF9AE}" pid="3" name="ICV">
    <vt:lpwstr>5CBB144BE2824953BE776E6851A55E91</vt:lpwstr>
  </property>
</Properties>
</file>