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5"/>
  </p:notesMasterIdLst>
  <p:sldIdLst>
    <p:sldId id="2377" r:id="rId3"/>
    <p:sldId id="2378" r:id="rId4"/>
    <p:sldId id="2379" r:id="rId5"/>
    <p:sldId id="2380" r:id="rId6"/>
    <p:sldId id="293" r:id="rId7"/>
    <p:sldId id="2381" r:id="rId8"/>
    <p:sldId id="295" r:id="rId9"/>
    <p:sldId id="2382" r:id="rId10"/>
    <p:sldId id="2383" r:id="rId11"/>
    <p:sldId id="2384" r:id="rId12"/>
    <p:sldId id="2385" r:id="rId13"/>
    <p:sldId id="2386" r:id="rId14"/>
    <p:sldId id="2387" r:id="rId15"/>
    <p:sldId id="2388" r:id="rId16"/>
    <p:sldId id="2389" r:id="rId17"/>
    <p:sldId id="2390" r:id="rId18"/>
    <p:sldId id="2391" r:id="rId19"/>
    <p:sldId id="2392" r:id="rId20"/>
    <p:sldId id="2393" r:id="rId21"/>
    <p:sldId id="2394" r:id="rId22"/>
    <p:sldId id="2395" r:id="rId23"/>
    <p:sldId id="2396" r:id="rId24"/>
    <p:sldId id="2397" r:id="rId25"/>
    <p:sldId id="2403" r:id="rId26"/>
    <p:sldId id="2404" r:id="rId27"/>
    <p:sldId id="2405" r:id="rId28"/>
    <p:sldId id="2406" r:id="rId29"/>
    <p:sldId id="2407" r:id="rId30"/>
    <p:sldId id="2408" r:id="rId31"/>
    <p:sldId id="2409" r:id="rId32"/>
    <p:sldId id="2410" r:id="rId33"/>
    <p:sldId id="241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2433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-20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  <a:pPr/>
              <a:t>2022/5/24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13743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2675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2675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5744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267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42675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2022/5/24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  <a:pPr/>
              <a:t>2022/5/24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>
            <p:custDataLst>
              <p:tags r:id="rId2"/>
            </p:custDataLst>
          </p:nvPr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>
            <p:custDataLst>
              <p:tags r:id="rId3"/>
            </p:custDataLst>
          </p:nvPr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>
            <p:custDataLst>
              <p:tags r:id="rId4"/>
            </p:custDataLst>
          </p:nvPr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>
            <p:custDataLst>
              <p:tags r:id="rId5"/>
            </p:custDataLst>
          </p:nvPr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>
            <p:custDataLst>
              <p:tags r:id="rId6"/>
            </p:custDataLst>
          </p:nvPr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>
            <p:custDataLst>
              <p:tags r:id="rId7"/>
            </p:custDataLst>
          </p:nvPr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>
            <p:custDataLst>
              <p:tags r:id="rId8"/>
            </p:custDataLst>
          </p:nvPr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>
            <p:custDataLst>
              <p:tags r:id="rId9"/>
            </p:custDataLst>
          </p:nvPr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52531" y="2414164"/>
            <a:ext cx="10745765" cy="1015663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  <a:sym typeface="+mn-lt"/>
              </a:rPr>
              <a:t>第三章：</a:t>
            </a:r>
            <a:r>
              <a:rPr lang="en-US" altLang="zh-CN" sz="6000" b="1" kern="100" dirty="0">
                <a:solidFill>
                  <a:srgbClr val="002060"/>
                </a:solidFill>
                <a:cs typeface="+mn-ea"/>
              </a:rPr>
              <a:t>pandas</a:t>
            </a:r>
            <a:r>
              <a:rPr lang="zh-CN" altLang="en-US" sz="6000" b="1" kern="100" dirty="0">
                <a:solidFill>
                  <a:srgbClr val="002060"/>
                </a:solidFill>
                <a:cs typeface="+mn-ea"/>
              </a:rPr>
              <a:t>数据分析</a:t>
            </a:r>
            <a:r>
              <a:rPr lang="zh-CN" altLang="en-US" sz="6000" b="1" kern="100" dirty="0" smtClean="0">
                <a:solidFill>
                  <a:srgbClr val="002060"/>
                </a:solidFill>
                <a:cs typeface="+mn-ea"/>
              </a:rPr>
              <a:t>基础</a:t>
            </a:r>
            <a:endParaRPr lang="zh-CN" altLang="en-US" sz="60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 bwMode="auto">
          <a:xfrm rot="21562602">
            <a:off x="3204665" y="1595073"/>
            <a:ext cx="5782671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Python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数据分析教材微课</a:t>
            </a:r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2654299" y="3884462"/>
            <a:ext cx="6781801" cy="2660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从中提取有价值的信息，形成结论并进行展示的过程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7709344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459" y="335514"/>
            <a:ext cx="9641541" cy="499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表示一个表格，它类似电子表格的数据结构。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是利用代码来创建数据表。创建方法有很多，最常用的是传入数组、列表或是元组组成的字典。</a:t>
            </a:r>
          </a:p>
        </p:txBody>
      </p:sp>
    </p:spTree>
    <p:extLst>
      <p:ext uri="{BB962C8B-B14F-4D97-AF65-F5344CB8AC3E}">
        <p14:creationId xmlns="" xmlns:p14="http://schemas.microsoft.com/office/powerpoint/2010/main" val="376567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3359" y="1542014"/>
            <a:ext cx="9641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引入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from pandas import </a:t>
            </a:r>
            <a:r>
              <a:rPr lang="en-US" altLang="zh-CN" sz="3600" kern="100" dirty="0" err="1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Series,DataFrame</a:t>
            </a:r>
            <a:r>
              <a:rPr lang="en-US" altLang="zh-CN" sz="36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</a:t>
            </a:r>
          </a:p>
          <a:p>
            <a:pPr indent="474121" algn="just">
              <a:lnSpc>
                <a:spcPct val="150000"/>
              </a:lnSpc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引入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包：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600" kern="1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import pandas as </a:t>
            </a:r>
            <a:r>
              <a:rPr lang="en-US" altLang="zh-CN" sz="3600" kern="100" dirty="0" err="1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pd</a:t>
            </a:r>
            <a:endParaRPr lang="en-US" altLang="zh-CN" sz="3600" kern="100" dirty="0">
              <a:solidFill>
                <a:srgbClr val="00B0F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endParaRPr lang="zh-CN" altLang="zh-CN" sz="3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8729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459" y="335514"/>
            <a:ext cx="9641541" cy="835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案例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：创建一个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</a:t>
            </a:r>
            <a:endParaRPr lang="en-US" altLang="zh-CN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9387" y="1938399"/>
            <a:ext cx="3993226" cy="298120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70903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kern="100" dirty="0">
                <a:solidFill>
                  <a:srgbClr val="002060"/>
                </a:solidFill>
                <a:cs typeface="+mn-ea"/>
                <a:sym typeface="+mn-lt"/>
              </a:rPr>
              <a:t>Series</a:t>
            </a:r>
            <a:r>
              <a:rPr lang="zh-CN" altLang="en-US" sz="4400" b="1" kern="100" dirty="0">
                <a:solidFill>
                  <a:srgbClr val="002060"/>
                </a:solidFill>
                <a:cs typeface="+mn-ea"/>
                <a:sym typeface="+mn-lt"/>
              </a:rPr>
              <a:t>数据的操作</a:t>
            </a:r>
            <a:endParaRPr lang="zh-CN" altLang="zh-CN" sz="44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5"/>
          <p:cNvGrpSpPr/>
          <p:nvPr/>
        </p:nvGrpSpPr>
        <p:grpSpPr>
          <a:xfrm>
            <a:off x="1056982" y="2755901"/>
            <a:ext cx="2053209" cy="2628900"/>
            <a:chOff x="622854" y="2140222"/>
            <a:chExt cx="2570922" cy="3551582"/>
          </a:xfrm>
          <a:solidFill>
            <a:srgbClr val="002060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64098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创建</a:t>
              </a: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3001" y="2833116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42"/>
          <p:cNvGrpSpPr/>
          <p:nvPr/>
        </p:nvGrpSpPr>
        <p:grpSpPr>
          <a:xfrm>
            <a:off x="3708228" y="2755901"/>
            <a:ext cx="2053209" cy="2628900"/>
            <a:chOff x="3419062" y="2140222"/>
            <a:chExt cx="2570922" cy="3551582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60306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选取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22643" y="2833219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49"/>
          <p:cNvGrpSpPr/>
          <p:nvPr/>
        </p:nvGrpSpPr>
        <p:grpSpPr>
          <a:xfrm>
            <a:off x="6359474" y="2755901"/>
            <a:ext cx="2053209" cy="2628900"/>
            <a:chOff x="6215270" y="2140222"/>
            <a:chExt cx="2570922" cy="3551582"/>
          </a:xfrm>
          <a:solidFill>
            <a:srgbClr val="002060"/>
          </a:solidFill>
        </p:grpSpPr>
        <p:sp>
          <p:nvSpPr>
            <p:cNvPr id="51" name="矩形 50"/>
            <p:cNvSpPr/>
            <p:nvPr/>
          </p:nvSpPr>
          <p:spPr>
            <a:xfrm>
              <a:off x="6215270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56514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赋值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669157" y="2857962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970644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914322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56"/>
          <p:cNvGrpSpPr/>
          <p:nvPr/>
        </p:nvGrpSpPr>
        <p:grpSpPr>
          <a:xfrm>
            <a:off x="9081809" y="2682145"/>
            <a:ext cx="2053209" cy="2628900"/>
            <a:chOff x="9011478" y="2140222"/>
            <a:chExt cx="2570922" cy="3551582"/>
          </a:xfrm>
          <a:solidFill>
            <a:srgbClr val="0070C0"/>
          </a:solidFill>
        </p:grpSpPr>
        <p:sp>
          <p:nvSpPr>
            <p:cNvPr id="58" name="矩形 57"/>
            <p:cNvSpPr/>
            <p:nvPr/>
          </p:nvSpPr>
          <p:spPr>
            <a:xfrm>
              <a:off x="9011478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352722" y="4106955"/>
              <a:ext cx="1818860" cy="6236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运算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86899" y="2814339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766852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10530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130628" y="1615256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1.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创建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899886" y="2451392"/>
            <a:ext cx="10749643" cy="195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Series()</a:t>
            </a:r>
            <a:r>
              <a:rPr lang="zh-CN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构造函数创建：</a:t>
            </a:r>
            <a:r>
              <a:rPr lang="en-US" altLang="zh-CN" sz="2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pandas.Series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(list[,index ])</a:t>
            </a:r>
            <a:endParaRPr lang="zh-CN" altLang="zh-CN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list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参数是输入</a:t>
            </a: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的数据；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Index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参数是</a:t>
            </a: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数据中的索引，它可以省略。</a:t>
            </a:r>
            <a:endParaRPr lang="zh-CN" altLang="en-US" sz="28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493486" y="1925746"/>
            <a:ext cx="11437257" cy="334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使用以下方式</a:t>
            </a: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创建</a:t>
            </a:r>
            <a:r>
              <a:rPr lang="en-US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数据：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通过同质的列表或元组构建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8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8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Numpy</a:t>
            </a:r>
            <a:r>
              <a:rPr lang="zh-CN" altLang="zh-CN" sz="28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中的一维数组构建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通过字典构建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800" kern="100" dirty="0" err="1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对象的某一列构建</a:t>
            </a:r>
          </a:p>
        </p:txBody>
      </p:sp>
    </p:spTree>
    <p:extLst>
      <p:ext uri="{BB962C8B-B14F-4D97-AF65-F5344CB8AC3E}">
        <p14:creationId xmlns="" xmlns:p14="http://schemas.microsoft.com/office/powerpoint/2010/main" val="4210428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540"/>
          <p:cNvSpPr/>
          <p:nvPr/>
        </p:nvSpPr>
        <p:spPr>
          <a:xfrm>
            <a:off x="1342224" y="2001829"/>
            <a:ext cx="2892579" cy="570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lang="zh-CN" altLang="en-US" sz="2800" b="1" spc="42" dirty="0">
                <a:solidFill>
                  <a:srgbClr val="002060"/>
                </a:solidFill>
                <a:latin typeface="+mn-lt"/>
                <a:ea typeface="+mn-ea"/>
                <a:cs typeface="+mn-ea"/>
                <a:sym typeface="+mn-lt"/>
              </a:rPr>
              <a:t>选取方法：</a:t>
            </a:r>
            <a:endParaRPr kumimoji="0" sz="28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Shape 541"/>
          <p:cNvSpPr/>
          <p:nvPr/>
        </p:nvSpPr>
        <p:spPr>
          <a:xfrm>
            <a:off x="3107240" y="2102887"/>
            <a:ext cx="4849959" cy="8689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看成是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numpy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数组，利用索引完成选取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利用</a:t>
            </a: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Series</a:t>
            </a:r>
            <a:r>
              <a:rPr lang="zh-CN" altLang="en-US" sz="2000" b="1" spc="24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自身的索引标签来完成选取</a:t>
            </a:r>
            <a:endParaRPr kumimoji="0" lang="zh-CN" altLang="en-US" sz="20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Shape 540"/>
          <p:cNvSpPr/>
          <p:nvPr/>
        </p:nvSpPr>
        <p:spPr>
          <a:xfrm>
            <a:off x="872133" y="3331574"/>
            <a:ext cx="4470214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8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元素的选取：</a:t>
            </a:r>
            <a:endParaRPr kumimoji="0" sz="28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Shape 541"/>
          <p:cNvSpPr/>
          <p:nvPr/>
        </p:nvSpPr>
        <p:spPr>
          <a:xfrm>
            <a:off x="1606259" y="3781719"/>
            <a:ext cx="9837595" cy="27156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单个元素选取：指定某个索引或是索引标签直接选取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多个元素选取：利用“切片”来选取</a:t>
            </a:r>
            <a:endParaRPr kumimoji="0" lang="en-US" altLang="zh-CN" sz="2000" b="1" i="0" u="none" strike="noStrike" kern="1200" cap="none" spc="24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                 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索引切片：</a:t>
            </a: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起始值：终止值：步长</a:t>
            </a: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（不含终止值）</a:t>
            </a:r>
            <a:endParaRPr lang="en-US" altLang="zh-CN" sz="2000" b="1" spc="24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          </a:t>
            </a:r>
            <a:r>
              <a:rPr kumimoji="0" lang="zh-CN" altLang="en-US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索引标签切片：</a:t>
            </a: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[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起始标签：终止标签：步长</a:t>
            </a: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]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（包含终止值）</a:t>
            </a:r>
            <a:endParaRPr lang="en-US" altLang="zh-CN" sz="2000" b="1" spc="24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      注：以上两种情况，如果没有指定终止，则终止是包含</a:t>
            </a: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Series</a:t>
            </a:r>
            <a:r>
              <a:rPr lang="zh-CN" altLang="en-US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最后的元素</a:t>
            </a:r>
            <a:endParaRPr lang="en-US" altLang="zh-CN" sz="2000" b="1" spc="24" dirty="0">
              <a:solidFill>
                <a:schemeClr val="tx1">
                  <a:lumMod val="75000"/>
                  <a:lumOff val="2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endParaRPr kumimoji="0" lang="zh-CN" altLang="en-US" sz="20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2">
            <a:extLst>
              <a:ext uri="{FF2B5EF4-FFF2-40B4-BE49-F238E27FC236}">
                <a16:creationId xmlns="" xmlns:a16="http://schemas.microsoft.com/office/drawing/2014/main" id="{844EDD3B-4F12-404D-8AB7-9B778CDD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56514" y="995253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2.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选取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0"/>
          <p:cNvSpPr/>
          <p:nvPr/>
        </p:nvSpPr>
        <p:spPr>
          <a:xfrm>
            <a:off x="2712455" y="1711769"/>
            <a:ext cx="8379876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8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通过索引或是标签选取元素后，即可进行赋值</a:t>
            </a:r>
            <a:endParaRPr kumimoji="0" sz="28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24" name="Shape 540"/>
          <p:cNvSpPr/>
          <p:nvPr/>
        </p:nvSpPr>
        <p:spPr>
          <a:xfrm>
            <a:off x="2237812" y="3429000"/>
            <a:ext cx="8379876" cy="187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lang="en-US" altLang="zh-CN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Pandas</a:t>
            </a: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库是基于</a:t>
            </a:r>
            <a:r>
              <a:rPr lang="en-US" altLang="zh-CN" sz="2800" b="1" spc="42" dirty="0" err="1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Numpy</a:t>
            </a: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库的，所以</a:t>
            </a:r>
            <a:r>
              <a:rPr lang="en-US" altLang="zh-CN" sz="2800" b="1" spc="42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Series</a:t>
            </a:r>
            <a:r>
              <a:rPr lang="zh-CN" altLang="en-US" sz="2800" b="1" spc="42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数据</a:t>
            </a: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运算操作保留了</a:t>
            </a:r>
            <a:r>
              <a:rPr lang="en-US" altLang="zh-CN" sz="2800" b="1" spc="42" dirty="0" err="1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Numpy</a:t>
            </a: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的运算操作（算术运算、逻辑运算以及一些函数计算）</a:t>
            </a:r>
            <a:endParaRPr kumimoji="0" sz="24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3" name="2">
            <a:extLst>
              <a:ext uri="{FF2B5EF4-FFF2-40B4-BE49-F238E27FC236}">
                <a16:creationId xmlns="" xmlns:a16="http://schemas.microsoft.com/office/drawing/2014/main" id="{9BB9A64E-E137-4FBB-9877-C71F2FCE8D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696455" y="859424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3.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赋值</a:t>
            </a:r>
          </a:p>
        </p:txBody>
      </p:sp>
      <p:sp>
        <p:nvSpPr>
          <p:cNvPr id="34" name="2">
            <a:extLst>
              <a:ext uri="{FF2B5EF4-FFF2-40B4-BE49-F238E27FC236}">
                <a16:creationId xmlns="" xmlns:a16="http://schemas.microsoft.com/office/drawing/2014/main" id="{A9BE811C-E2D8-468C-8BAE-606D495C62F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696455" y="2726625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4.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运算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414164"/>
            <a:ext cx="10745765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kern="100" dirty="0" err="1">
                <a:solidFill>
                  <a:srgbClr val="002060"/>
                </a:solidFill>
                <a:cs typeface="+mn-ea"/>
                <a:sym typeface="+mn-lt"/>
              </a:rPr>
              <a:t>Dataframe</a:t>
            </a:r>
            <a:r>
              <a:rPr lang="zh-CN" altLang="en-US" sz="4400" b="1" kern="100" dirty="0">
                <a:solidFill>
                  <a:srgbClr val="002060"/>
                </a:solidFill>
                <a:cs typeface="+mn-ea"/>
                <a:sym typeface="+mn-lt"/>
              </a:rPr>
              <a:t>数据的操作</a:t>
            </a:r>
            <a:endParaRPr lang="zh-CN" altLang="zh-CN" sz="44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2"/>
            </p:custDataLst>
          </p:nvPr>
        </p:nvSpPr>
        <p:spPr>
          <a:xfrm>
            <a:off x="1973804" y="2328209"/>
            <a:ext cx="7743500" cy="1933481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6000" b="1" kern="100" dirty="0">
                <a:solidFill>
                  <a:srgbClr val="002060"/>
                </a:solidFill>
                <a:latin typeface="+mn-lt"/>
                <a:cs typeface="+mn-ea"/>
              </a:rPr>
              <a:t>Pandas</a:t>
            </a:r>
            <a:r>
              <a:rPr lang="zh-CN" altLang="en-US" sz="6000" b="1" kern="100" dirty="0">
                <a:solidFill>
                  <a:srgbClr val="002060"/>
                </a:solidFill>
                <a:latin typeface="+mn-lt"/>
                <a:cs typeface="+mn-ea"/>
              </a:rPr>
              <a:t>数据分析</a:t>
            </a:r>
            <a:endParaRPr lang="en-US" altLang="zh-CN" sz="6000" b="1" kern="100" dirty="0">
              <a:solidFill>
                <a:srgbClr val="002060"/>
              </a:solidFill>
              <a:latin typeface="+mn-lt"/>
              <a:cs typeface="+mn-ea"/>
            </a:endParaRPr>
          </a:p>
          <a:p>
            <a:pPr algn="ctr"/>
            <a:r>
              <a:rPr lang="zh-CN" altLang="en-US" sz="6000" b="1" kern="100" dirty="0">
                <a:solidFill>
                  <a:srgbClr val="002060"/>
                </a:solidFill>
                <a:latin typeface="+mn-lt"/>
                <a:cs typeface="+mn-ea"/>
              </a:rPr>
              <a:t>基础知识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6155762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"/>
                            </p:stCondLst>
                            <p:childTnLst>
                              <p:par>
                                <p:cTn id="11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0" y="971253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1.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创建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721178" y="1673628"/>
            <a:ext cx="10749643" cy="2601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通过</a:t>
            </a:r>
            <a:r>
              <a:rPr lang="en-US" altLang="zh-CN" sz="28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DataFrame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构造函数创建：</a:t>
            </a: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pandas.DataFrame</a:t>
            </a:r>
            <a:r>
              <a:rPr lang="en-US" altLang="zh-CN" sz="28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(data[,index [,columns]])</a:t>
            </a:r>
            <a:endParaRPr lang="zh-CN" altLang="zh-CN" sz="28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data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参数是输入</a:t>
            </a:r>
            <a:r>
              <a:rPr lang="en-US" altLang="zh-CN" sz="2800" kern="100" dirty="0" err="1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DataFra</a:t>
            </a:r>
            <a:r>
              <a:rPr lang="en-US" altLang="zh-CN" sz="28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me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的数据；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Index</a:t>
            </a: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columns</a:t>
            </a: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参数是</a:t>
            </a:r>
            <a:r>
              <a:rPr lang="zh-CN" altLang="en-US" sz="28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行、列索引的标签。</a:t>
            </a:r>
            <a:endParaRPr lang="zh-CN" altLang="en-US" sz="28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CC9777EC-2D98-4E7D-8E56-C247C82003BB}"/>
              </a:ext>
            </a:extLst>
          </p:cNvPr>
          <p:cNvSpPr txBox="1"/>
          <p:nvPr/>
        </p:nvSpPr>
        <p:spPr>
          <a:xfrm>
            <a:off x="721178" y="4275174"/>
            <a:ext cx="10469335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err="1"/>
              <a:t>DataFrame</a:t>
            </a:r>
            <a:r>
              <a:rPr lang="zh-CN" altLang="en-US" sz="2400" dirty="0"/>
              <a:t>的本质是行（</a:t>
            </a:r>
            <a:r>
              <a:rPr lang="en-US" altLang="zh-CN" sz="2400" dirty="0"/>
              <a:t>index</a:t>
            </a:r>
            <a:r>
              <a:rPr lang="zh-CN" altLang="en-US" sz="2400" dirty="0"/>
              <a:t>）、列</a:t>
            </a:r>
            <a:r>
              <a:rPr lang="en-US" altLang="zh-CN" sz="2400" dirty="0"/>
              <a:t>(columns)</a:t>
            </a:r>
            <a:r>
              <a:rPr lang="zh-CN" altLang="en-US" sz="2400" dirty="0"/>
              <a:t>索引以及多列数据；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这里的行索引可以沿用默认索引（</a:t>
            </a:r>
            <a:r>
              <a:rPr lang="en-US" altLang="zh-CN" sz="2400" dirty="0"/>
              <a:t>0---n-1</a:t>
            </a:r>
            <a:r>
              <a:rPr lang="zh-CN" altLang="en-US" sz="2400" dirty="0"/>
              <a:t>），也可以自行指定，但列索引往往需要自行指定，以此做为类似于</a:t>
            </a:r>
            <a:r>
              <a:rPr lang="en-US" altLang="zh-CN" sz="2400" dirty="0"/>
              <a:t>EXCEL</a:t>
            </a:r>
            <a:r>
              <a:rPr lang="zh-CN" altLang="en-US" sz="2400" dirty="0"/>
              <a:t>电子表的“字段”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377371" y="1758895"/>
            <a:ext cx="11437257" cy="334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使用以下方式</a:t>
            </a: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创建</a:t>
            </a:r>
            <a:r>
              <a:rPr lang="en-US" altLang="zh-CN" sz="3200" kern="1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数据：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二维</a:t>
            </a:r>
            <a:r>
              <a:rPr lang="en-US" altLang="zh-CN" sz="2800" kern="100" dirty="0" err="1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ndarray</a:t>
            </a:r>
            <a:endParaRPr lang="zh-CN" altLang="zh-CN" sz="28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28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由数组、列表或元组组成的字典</a:t>
            </a:r>
            <a:endParaRPr lang="zh-CN" altLang="zh-CN" sz="28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通过字典构建</a:t>
            </a: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：由</a:t>
            </a:r>
            <a:r>
              <a:rPr lang="en-US" altLang="zh-CN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组成的字典、由字典组成的字典等</a:t>
            </a:r>
            <a:endParaRPr lang="zh-CN" altLang="zh-CN" sz="28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另一个</a:t>
            </a:r>
            <a:r>
              <a:rPr lang="en-US" altLang="zh-CN" sz="2800" kern="100" dirty="0" err="1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en-US" sz="28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对象</a:t>
            </a:r>
            <a:endParaRPr lang="zh-CN" altLang="zh-CN" sz="28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4281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1"/>
          <p:cNvSpPr/>
          <p:nvPr/>
        </p:nvSpPr>
        <p:spPr>
          <a:xfrm>
            <a:off x="852153" y="702375"/>
            <a:ext cx="11339847" cy="5393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选取列数据： 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altLang="zh-CN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df.</a:t>
            </a: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列索引标签</a:t>
            </a:r>
            <a:endParaRPr lang="en-US" altLang="zh-CN" b="1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df[[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标签列表</a:t>
            </a: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]]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 </a:t>
            </a:r>
            <a:endParaRPr lang="en-US" altLang="zh-CN" b="1" dirty="0">
              <a:solidFill>
                <a:srgbClr val="00B0F0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选取行数据：</a:t>
            </a:r>
            <a:endParaRPr kumimoji="0" lang="en-US" altLang="zh-CN" sz="2000" b="1" i="0" u="none" strike="noStrike" kern="1200" cap="none" spc="24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利用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loc[]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sz="2000" b="1" spc="24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iloc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[]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以及数组的切片来选取数据</a:t>
            </a:r>
            <a:r>
              <a:rPr lang="zh-CN" altLang="en-US" sz="2000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zh-CN" altLang="en-US" sz="2000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（切片：</a:t>
            </a:r>
            <a:r>
              <a:rPr lang="en-US" altLang="zh-CN" sz="2000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[</a:t>
            </a:r>
            <a:r>
              <a:rPr lang="zh-CN" altLang="en-US" sz="2000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起始：终止：步长</a:t>
            </a:r>
            <a:r>
              <a:rPr lang="en-US" altLang="zh-CN" sz="2000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]</a:t>
            </a:r>
            <a:r>
              <a:rPr lang="zh-CN" altLang="en-US" sz="2000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 不包含终止值）</a:t>
            </a:r>
            <a:endParaRPr lang="en-US" altLang="zh-CN" sz="2000" spc="24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选取任意一个元素或一个范围内的元素</a:t>
            </a:r>
            <a:endParaRPr lang="en-US" altLang="zh-CN" sz="2000" b="1" spc="24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	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df[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某一列标签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][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行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]   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（行可以用切片方式）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spc="24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df.loc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[[index],[column]]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利用标签进行选取   （行不能省略）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 	</a:t>
            </a:r>
            <a:r>
              <a:rPr lang="en-US" altLang="zh-CN" sz="2000" b="1" spc="24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df.iloc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[[index],[column]]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利用位置选取   （行不能省略）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spc="24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df.ix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[[index],[column]]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利用标签或位置选取数据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4.</a:t>
            </a:r>
            <a:r>
              <a:rPr lang="zh-CN" altLang="en-US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条件选取</a:t>
            </a:r>
            <a:endParaRPr lang="en-US" altLang="zh-CN" sz="2000" b="1" spc="24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lang="zh-CN" altLang="en-US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利用条件表达式以及范围来完成</a:t>
            </a:r>
            <a:endParaRPr lang="en-US" altLang="zh-CN" sz="2000" b="1" spc="24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2">
            <a:extLst>
              <a:ext uri="{FF2B5EF4-FFF2-40B4-BE49-F238E27FC236}">
                <a16:creationId xmlns="" xmlns:a16="http://schemas.microsoft.com/office/drawing/2014/main" id="{844EDD3B-4F12-404D-8AB7-9B778CDD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64332" y="0"/>
            <a:ext cx="2032000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00B050"/>
                </a:solidFill>
                <a:latin typeface="+mn-lt"/>
                <a:cs typeface="+mn-ea"/>
                <a:sym typeface="+mn-lt"/>
              </a:rPr>
              <a:t>2.</a:t>
            </a:r>
            <a:r>
              <a:rPr lang="zh-CN" altLang="en-US" sz="4000" b="1" dirty="0">
                <a:solidFill>
                  <a:srgbClr val="00B050"/>
                </a:solidFill>
                <a:latin typeface="+mn-lt"/>
                <a:cs typeface="+mn-ea"/>
                <a:sym typeface="+mn-lt"/>
              </a:rPr>
              <a:t>选取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0"/>
          <p:cNvSpPr/>
          <p:nvPr/>
        </p:nvSpPr>
        <p:spPr>
          <a:xfrm>
            <a:off x="2712455" y="1711769"/>
            <a:ext cx="8379876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数据最常用的操作就是增、删、改、查。</a:t>
            </a:r>
            <a:r>
              <a:rPr lang="en-US" altLang="zh-CN" sz="2800" b="1" spc="42" dirty="0" err="1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DataFrame</a:t>
            </a:r>
            <a:r>
              <a:rPr lang="zh-CN" altLang="en-US" sz="2800" b="1" spc="42" dirty="0">
                <a:solidFill>
                  <a:srgbClr val="002060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+mn-ea"/>
                <a:sym typeface="+mn-lt"/>
              </a:rPr>
              <a:t>作为一种二维数据表结构，同样能够像数据库一样，非常方便地实现“增删改查”操作。</a:t>
            </a:r>
            <a:endParaRPr kumimoji="0" sz="28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华文仿宋" panose="02010600040101010101" pitchFamily="2" charset="-122"/>
              <a:ea typeface="华文仿宋" panose="02010600040101010101" pitchFamily="2" charset="-122"/>
              <a:cs typeface="+mn-ea"/>
              <a:sym typeface="+mn-lt"/>
            </a:endParaRPr>
          </a:p>
        </p:txBody>
      </p:sp>
      <p:sp>
        <p:nvSpPr>
          <p:cNvPr id="33" name="2">
            <a:extLst>
              <a:ext uri="{FF2B5EF4-FFF2-40B4-BE49-F238E27FC236}">
                <a16:creationId xmlns="" xmlns:a16="http://schemas.microsoft.com/office/drawing/2014/main" id="{9BB9A64E-E137-4FBB-9877-C71F2FCE8D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23857" y="880602"/>
            <a:ext cx="4685295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3.</a:t>
            </a: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数据编辑操作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D32B13CE-35D1-4490-B395-31DDF8C23FAD}"/>
              </a:ext>
            </a:extLst>
          </p:cNvPr>
          <p:cNvSpPr txBox="1"/>
          <p:nvPr/>
        </p:nvSpPr>
        <p:spPr>
          <a:xfrm>
            <a:off x="2218015" y="3668904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其编辑要点就是：先选取，然后操作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960" y="1897902"/>
            <a:ext cx="10745765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kern="100" dirty="0">
                <a:solidFill>
                  <a:srgbClr val="002060"/>
                </a:solidFill>
                <a:cs typeface="+mn-ea"/>
                <a:sym typeface="+mn-lt"/>
              </a:rPr>
              <a:t>Pandas</a:t>
            </a:r>
            <a:r>
              <a:rPr lang="zh-CN" altLang="en-US" sz="4400" b="1" kern="100" dirty="0">
                <a:solidFill>
                  <a:srgbClr val="002060"/>
                </a:solidFill>
                <a:cs typeface="+mn-ea"/>
                <a:sym typeface="+mn-lt"/>
              </a:rPr>
              <a:t>的几个简单函数</a:t>
            </a:r>
            <a:endParaRPr lang="zh-CN" altLang="zh-CN" sz="44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721178" y="1673628"/>
            <a:ext cx="10749643" cy="324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pandas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库提供了很多的函数，这些函数在数据分析时是非常有用。用户可以根据需求选取相关函数来完成操作。</a:t>
            </a: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在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pandas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数据处理中，选取（筛选）数据在数据分析中是最常用的操作之一，现将常用的数据筛选函数列表如下：</a:t>
            </a: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F982C9ED-0376-487E-88BE-0A5E88CC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30009665"/>
              </p:ext>
            </p:extLst>
          </p:nvPr>
        </p:nvGraphicFramePr>
        <p:xfrm>
          <a:off x="1103086" y="899885"/>
          <a:ext cx="10189028" cy="56460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4172146">
                  <a:extLst>
                    <a:ext uri="{9D8B030D-6E8A-4147-A177-3AD203B41FA5}">
                      <a16:colId xmlns="" xmlns:a16="http://schemas.microsoft.com/office/drawing/2014/main" val="1127350252"/>
                    </a:ext>
                  </a:extLst>
                </a:gridCol>
                <a:gridCol w="6016882">
                  <a:extLst>
                    <a:ext uri="{9D8B030D-6E8A-4147-A177-3AD203B41FA5}">
                      <a16:colId xmlns="" xmlns:a16="http://schemas.microsoft.com/office/drawing/2014/main" val="887361888"/>
                    </a:ext>
                  </a:extLst>
                </a:gridCol>
              </a:tblGrid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功能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8928446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df.columns</a:t>
                      </a:r>
                      <a:r>
                        <a:rPr lang="zh-CN" sz="1600" kern="100">
                          <a:effectLst/>
                        </a:rPr>
                        <a:t>列名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index</a:t>
                      </a:r>
                      <a:r>
                        <a:rPr lang="zh-CN" sz="1600" kern="100">
                          <a:effectLst/>
                        </a:rPr>
                        <a:t>类型的列的集合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45754960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obj.index</a:t>
                      </a:r>
                      <a:r>
                        <a:rPr lang="zh-CN" sz="1600" kern="100">
                          <a:effectLst/>
                        </a:rPr>
                        <a:t>索引名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index</a:t>
                      </a:r>
                      <a:r>
                        <a:rPr lang="zh-CN" sz="1600" kern="100">
                          <a:effectLst/>
                        </a:rPr>
                        <a:t>类型的索引的集合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67895941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obj.values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obj</a:t>
                      </a:r>
                      <a:r>
                        <a:rPr lang="zh-CN" sz="1600" kern="100">
                          <a:effectLst/>
                        </a:rPr>
                        <a:t>的值，以</a:t>
                      </a:r>
                      <a:r>
                        <a:rPr lang="en-US" sz="1600" kern="100">
                          <a:effectLst/>
                        </a:rPr>
                        <a:t>numpy.ndarray</a:t>
                      </a:r>
                      <a:r>
                        <a:rPr lang="zh-CN" sz="1600" kern="100">
                          <a:effectLst/>
                        </a:rPr>
                        <a:t>对象返回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45230730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obj.head(n)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返回前</a:t>
                      </a:r>
                      <a:r>
                        <a:rPr lang="en-US" sz="1600" kern="100">
                          <a:effectLst/>
                        </a:rPr>
                        <a:t>n</a:t>
                      </a:r>
                      <a:r>
                        <a:rPr lang="zh-CN" sz="1600" kern="100">
                          <a:effectLst/>
                        </a:rPr>
                        <a:t>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7460956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obj.tail(n)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返回最后</a:t>
                      </a:r>
                      <a:r>
                        <a:rPr lang="en-US" sz="1600" kern="100">
                          <a:effectLst/>
                        </a:rPr>
                        <a:t>n</a:t>
                      </a:r>
                      <a:r>
                        <a:rPr lang="zh-CN" sz="1600" kern="100">
                          <a:effectLst/>
                        </a:rPr>
                        <a:t>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2548290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obj.shape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返回元组</a:t>
                      </a:r>
                      <a:r>
                        <a:rPr lang="en-US" sz="1600" kern="100">
                          <a:effectLst/>
                        </a:rPr>
                        <a:t>(tuple)</a:t>
                      </a:r>
                      <a:r>
                        <a:rPr lang="zh-CN" sz="1600" kern="100">
                          <a:effectLst/>
                        </a:rPr>
                        <a:t>，表示行数和列数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303897640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df.info()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DaraFrame</a:t>
                      </a:r>
                      <a:r>
                        <a:rPr lang="zh-CN" sz="1600" kern="100">
                          <a:effectLst/>
                        </a:rPr>
                        <a:t>对象索引、数据类型和内存信息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59916658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obj.[m:n]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切片，选取</a:t>
                      </a:r>
                      <a:r>
                        <a:rPr lang="en-US" sz="1600" kern="100">
                          <a:effectLst/>
                        </a:rPr>
                        <a:t>m-(n-1)</a:t>
                      </a:r>
                      <a:r>
                        <a:rPr lang="zh-CN" sz="1600" kern="100">
                          <a:effectLst/>
                        </a:rPr>
                        <a:t>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74782448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obj[obj</a:t>
                      </a:r>
                      <a:r>
                        <a:rPr lang="zh-CN" sz="1600" kern="100">
                          <a:effectLst/>
                        </a:rPr>
                        <a:t>条件表达式</a:t>
                      </a:r>
                      <a:r>
                        <a:rPr lang="en-US" sz="1600" kern="100">
                          <a:effectLst/>
                        </a:rPr>
                        <a:t>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选取满足条件的元素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682474987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df.loc[m:n]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获取从</a:t>
                      </a:r>
                      <a:r>
                        <a:rPr lang="en-US" sz="1600" kern="100">
                          <a:effectLst/>
                        </a:rPr>
                        <a:t>m-n</a:t>
                      </a:r>
                      <a:r>
                        <a:rPr lang="zh-CN" sz="1600" kern="100">
                          <a:effectLst/>
                        </a:rPr>
                        <a:t>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662381092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df.iloc[m:n]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获取从</a:t>
                      </a:r>
                      <a:r>
                        <a:rPr lang="en-US" sz="1600" kern="100">
                          <a:effectLst/>
                        </a:rPr>
                        <a:t>m-(n-1)</a:t>
                      </a:r>
                      <a:r>
                        <a:rPr lang="zh-CN" sz="1600" kern="100">
                          <a:effectLst/>
                        </a:rPr>
                        <a:t>行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543051713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df.loc[m:n,’col1’,’coln’]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获取从</a:t>
                      </a:r>
                      <a:r>
                        <a:rPr lang="en-US" sz="1600" kern="100">
                          <a:effectLst/>
                        </a:rPr>
                        <a:t>m-n</a:t>
                      </a:r>
                      <a:r>
                        <a:rPr lang="zh-CN" sz="1600" kern="100">
                          <a:effectLst/>
                        </a:rPr>
                        <a:t>行的</a:t>
                      </a:r>
                      <a:r>
                        <a:rPr lang="en-US" sz="1600" kern="100">
                          <a:effectLst/>
                        </a:rPr>
                        <a:t>col1-coln</a:t>
                      </a:r>
                      <a:r>
                        <a:rPr lang="zh-CN" sz="1600" kern="100">
                          <a:effectLst/>
                        </a:rPr>
                        <a:t>列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435885385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se.iloc[n]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按位置</a:t>
                      </a:r>
                      <a:r>
                        <a:rPr lang="en-US" sz="1600" kern="100">
                          <a:effectLst/>
                        </a:rPr>
                        <a:t>n</a:t>
                      </a:r>
                      <a:r>
                        <a:rPr lang="zh-CN" sz="1600" kern="100">
                          <a:effectLst/>
                        </a:rPr>
                        <a:t>选取数据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565285747"/>
                  </a:ext>
                </a:extLst>
              </a:tr>
              <a:tr h="376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se.loc[‘index_one’]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按索引选取数据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928733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9816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116114" y="1163809"/>
            <a:ext cx="11437257" cy="4361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en-US" altLang="zh-CN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Pandas</a:t>
            </a:r>
            <a:r>
              <a:rPr lang="zh-CN" altLang="en-US" sz="32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数据的行、列元素及所有元素的操作（即函数映射）</a:t>
            </a:r>
            <a:endParaRPr lang="en-US" altLang="zh-CN" sz="32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r>
              <a:rPr lang="zh-CN" altLang="en-US" sz="26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有三种方法：</a:t>
            </a:r>
            <a:endParaRPr lang="zh-CN" altLang="zh-CN" sz="26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map()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：应用于</a:t>
            </a:r>
            <a:r>
              <a:rPr lang="en-US" altLang="zh-CN" sz="2600" kern="100" dirty="0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数据中的每个元素上，也可以用在</a:t>
            </a:r>
            <a:r>
              <a:rPr lang="en-US" altLang="zh-CN" sz="26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对象中的指定某行或某列上。（是</a:t>
            </a:r>
            <a:r>
              <a:rPr lang="en-US" altLang="zh-CN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元素级操作的）</a:t>
            </a:r>
            <a:endParaRPr lang="zh-CN" altLang="zh-CN" sz="26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sz="26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pply</a:t>
            </a:r>
            <a:r>
              <a:rPr lang="en-US" altLang="zh-CN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：应用在</a:t>
            </a:r>
            <a:r>
              <a:rPr lang="en-US" altLang="zh-CN" sz="2600" kern="100" dirty="0" err="1">
                <a:solidFill>
                  <a:srgbClr val="00B050"/>
                </a:solidFill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的行或列中，有时也用于</a:t>
            </a:r>
            <a:r>
              <a:rPr lang="en-US" altLang="zh-CN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Series</a:t>
            </a:r>
            <a:r>
              <a:rPr lang="zh-CN" altLang="en-US" sz="26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的每个元素上。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（有两个参数：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axis=0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（默认）表示按行，</a:t>
            </a:r>
            <a:r>
              <a:rPr lang="en-US" altLang="zh-CN" sz="2600" kern="1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axis=1</a:t>
            </a:r>
            <a:r>
              <a:rPr lang="zh-CN" altLang="en-US" sz="2600" kern="100" dirty="0">
                <a:solidFill>
                  <a:schemeClr val="accent6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表示按列）</a:t>
            </a:r>
            <a:endParaRPr lang="en-US" altLang="zh-CN" sz="2600" kern="100" dirty="0">
              <a:solidFill>
                <a:schemeClr val="accent6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zh-CN" sz="26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lang="en-US" altLang="zh-CN" sz="2600" kern="100" dirty="0" err="1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pplymap</a:t>
            </a:r>
            <a:r>
              <a:rPr lang="en-US" altLang="zh-CN" sz="26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en-US" sz="26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：应用在</a:t>
            </a:r>
            <a:r>
              <a:rPr lang="en-US" altLang="zh-CN" sz="2600" kern="100" dirty="0" err="1">
                <a:solidFill>
                  <a:srgbClr val="00B050"/>
                </a:solidFill>
                <a:effectLst/>
                <a:latin typeface="+mn-ea"/>
                <a:cs typeface="Times New Roman" panose="02020603050405020304" pitchFamily="18" charset="0"/>
              </a:rPr>
              <a:t>DataFrame</a:t>
            </a:r>
            <a:r>
              <a:rPr lang="zh-CN" altLang="en-US" sz="2600" kern="100" dirty="0">
                <a:solidFill>
                  <a:srgbClr val="0070C0"/>
                </a:solidFill>
                <a:effectLst/>
                <a:latin typeface="+mn-ea"/>
                <a:cs typeface="Times New Roman" panose="02020603050405020304" pitchFamily="18" charset="0"/>
              </a:rPr>
              <a:t>对象的所有元素上</a:t>
            </a:r>
            <a:endParaRPr lang="zh-CN" altLang="zh-CN" sz="2600" kern="100" dirty="0">
              <a:solidFill>
                <a:srgbClr val="0070C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4281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41"/>
          <p:cNvSpPr/>
          <p:nvPr/>
        </p:nvSpPr>
        <p:spPr>
          <a:xfrm>
            <a:off x="852153" y="702375"/>
            <a:ext cx="10979629" cy="4885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排序、排名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altLang="zh-CN" b="1" dirty="0" err="1">
                <a:solidFill>
                  <a:srgbClr val="00B0F0"/>
                </a:solidFill>
                <a:cs typeface="+mn-ea"/>
                <a:sym typeface="+mn-lt"/>
              </a:rPr>
              <a:t>o</a:t>
            </a:r>
            <a:r>
              <a:rPr lang="en-US" altLang="zh-CN" b="1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bj.sort_index</a:t>
            </a:r>
            <a:r>
              <a:rPr lang="en-US" altLang="zh-CN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()   </a:t>
            </a:r>
            <a:r>
              <a:rPr lang="zh-CN" altLang="en-US" b="1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按行或列的索引排序</a:t>
            </a:r>
            <a:endParaRPr lang="en-US" altLang="zh-CN" b="1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altLang="zh-CN" b="1" dirty="0" err="1">
                <a:solidFill>
                  <a:srgbClr val="00B0F0"/>
                </a:solidFill>
                <a:cs typeface="+mn-ea"/>
                <a:sym typeface="+mn-lt"/>
              </a:rPr>
              <a:t>obj.sort_value</a:t>
            </a: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()    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按行或列的值排序</a:t>
            </a:r>
            <a:endParaRPr lang="en-US" altLang="zh-CN" b="1" dirty="0">
              <a:solidFill>
                <a:srgbClr val="00B0F0"/>
              </a:solidFill>
              <a:cs typeface="+mn-ea"/>
              <a:sym typeface="+mn-lt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rank()   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排名（排位）  此函数的</a:t>
            </a:r>
            <a:r>
              <a:rPr lang="en-US" altLang="zh-CN" b="1" dirty="0">
                <a:solidFill>
                  <a:srgbClr val="00B0F0"/>
                </a:solidFill>
                <a:cs typeface="+mn-ea"/>
                <a:sym typeface="+mn-lt"/>
              </a:rPr>
              <a:t>method</a:t>
            </a:r>
            <a:r>
              <a:rPr lang="zh-CN" altLang="en-US" b="1" dirty="0">
                <a:solidFill>
                  <a:srgbClr val="00B0F0"/>
                </a:solidFill>
                <a:cs typeface="+mn-ea"/>
                <a:sym typeface="+mn-lt"/>
              </a:rPr>
              <a:t>参数针对相同数据排名的取值做说明</a:t>
            </a:r>
            <a:endParaRPr lang="en-US" altLang="zh-CN" b="1" dirty="0">
              <a:solidFill>
                <a:srgbClr val="00B0F0"/>
              </a:solidFill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2.</a:t>
            </a:r>
            <a:r>
              <a:rPr kumimoji="0" lang="zh-CN" altLang="en-US" sz="2000" b="1" i="0" u="none" strike="noStrike" kern="1200" cap="none" spc="24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唯一值（去重）及计数</a:t>
            </a:r>
            <a:endParaRPr kumimoji="0" lang="en-US" altLang="zh-CN" sz="2000" b="1" i="0" u="none" strike="noStrike" kern="1200" cap="none" spc="24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	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unique()</a:t>
            </a: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            counts()</a:t>
            </a: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3.</a:t>
            </a:r>
            <a:r>
              <a:rPr lang="zh-CN" altLang="en-US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汇总和统计</a:t>
            </a:r>
            <a:endParaRPr lang="en-US" altLang="zh-CN" sz="2000" b="1" spc="24" dirty="0">
              <a:solidFill>
                <a:prstClr val="black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prstClr val="black"/>
                </a:solidFill>
                <a:latin typeface="+mn-lt"/>
                <a:ea typeface="+mn-ea"/>
                <a:cs typeface="+mn-ea"/>
                <a:sym typeface="+mn-lt"/>
              </a:rPr>
              <a:t> 	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通过常用的聚合函数对数值列数据进行汇总操作。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以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sum()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为例，对于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Series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数据是将所有数据求和，</a:t>
            </a:r>
            <a:endParaRPr lang="en-US" altLang="zh-CN" sz="2000" b="1" spc="24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对于</a:t>
            </a:r>
            <a:r>
              <a:rPr lang="en-US" altLang="zh-CN" sz="2000" b="1" spc="24" dirty="0" err="1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DataFrame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数据是根据</a:t>
            </a:r>
            <a:r>
              <a:rPr lang="en-US" altLang="zh-CN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axis</a:t>
            </a:r>
            <a:r>
              <a:rPr lang="zh-CN" altLang="en-US" sz="2000" b="1" spc="24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的值按行或是按列求和</a:t>
            </a:r>
            <a:endParaRPr lang="en-US" altLang="zh-CN" sz="2000" b="1" spc="24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2">
            <a:extLst>
              <a:ext uri="{FF2B5EF4-FFF2-40B4-BE49-F238E27FC236}">
                <a16:creationId xmlns="" xmlns:a16="http://schemas.microsoft.com/office/drawing/2014/main" id="{844EDD3B-4F12-404D-8AB7-9B778CDD30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86549" y="59979"/>
            <a:ext cx="4993123" cy="70237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0B050"/>
                </a:solidFill>
                <a:latin typeface="+mn-lt"/>
                <a:cs typeface="+mn-ea"/>
                <a:sym typeface="+mn-lt"/>
              </a:rPr>
              <a:t>几个常用函数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79960" y="1897902"/>
            <a:ext cx="10745765" cy="769441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kern="100" dirty="0">
                <a:solidFill>
                  <a:srgbClr val="002060"/>
                </a:solidFill>
                <a:cs typeface="+mn-ea"/>
                <a:sym typeface="+mn-lt"/>
              </a:rPr>
              <a:t>Pandas</a:t>
            </a:r>
            <a:r>
              <a:rPr lang="zh-CN" altLang="en-US" sz="4400" b="1" kern="100">
                <a:solidFill>
                  <a:srgbClr val="002060"/>
                </a:solidFill>
                <a:cs typeface="+mn-ea"/>
                <a:sym typeface="+mn-lt"/>
              </a:rPr>
              <a:t>可视化的几种常用</a:t>
            </a:r>
            <a:r>
              <a:rPr lang="zh-CN" altLang="en-US" sz="4400" b="1" kern="100" dirty="0">
                <a:solidFill>
                  <a:srgbClr val="002060"/>
                </a:solidFill>
                <a:cs typeface="+mn-ea"/>
                <a:sym typeface="+mn-lt"/>
              </a:rPr>
              <a:t>图形</a:t>
            </a:r>
            <a:endParaRPr lang="zh-CN" altLang="zh-CN" sz="44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56659" y="1707114"/>
            <a:ext cx="964154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3600" dirty="0">
                <a:cs typeface="Times New Roman" panose="02020603050405020304" pitchFamily="18" charset="0"/>
                <a:sym typeface="+mn-lt"/>
              </a:rPr>
              <a:t>Pandas</a:t>
            </a:r>
            <a:r>
              <a:rPr lang="zh-CN" altLang="zh-CN" sz="3600" dirty="0">
                <a:cs typeface="Times New Roman" panose="02020603050405020304" pitchFamily="18" charset="0"/>
              </a:rPr>
              <a:t>是一个专门用于数据分析的开源</a:t>
            </a:r>
            <a:r>
              <a:rPr lang="en-US" altLang="zh-CN" sz="3600" dirty="0">
                <a:cs typeface="Times New Roman" panose="02020603050405020304" pitchFamily="18" charset="0"/>
              </a:rPr>
              <a:t>Python</a:t>
            </a:r>
            <a:r>
              <a:rPr lang="zh-CN" altLang="en-US" sz="3600" dirty="0">
                <a:cs typeface="Times New Roman" panose="02020603050405020304" pitchFamily="18" charset="0"/>
              </a:rPr>
              <a:t>第三方</a:t>
            </a:r>
            <a:r>
              <a:rPr lang="zh-CN" altLang="zh-CN" sz="3600" dirty="0">
                <a:cs typeface="Times New Roman" panose="02020603050405020304" pitchFamily="18" charset="0"/>
              </a:rPr>
              <a:t>库，它是专门为处理表格和混杂数据设计的</a:t>
            </a:r>
            <a:r>
              <a:rPr lang="zh-CN" altLang="en-US" sz="3600" dirty="0">
                <a:cs typeface="Times New Roman" panose="02020603050405020304" pitchFamily="18" charset="0"/>
              </a:rPr>
              <a:t>，它提供了许多分析工具。它</a:t>
            </a:r>
            <a:r>
              <a:rPr lang="zh-CN" altLang="zh-CN" sz="3600" dirty="0">
                <a:cs typeface="Times New Roman" panose="02020603050405020304" pitchFamily="18" charset="0"/>
              </a:rPr>
              <a:t>是目前做相关统计分析和决策时不可或缺的分析工具。</a:t>
            </a:r>
            <a:r>
              <a:rPr lang="zh-CN" altLang="en-US" sz="3600" dirty="0">
                <a:cs typeface="Times New Roman" panose="02020603050405020304" pitchFamily="18" charset="0"/>
              </a:rPr>
              <a:t>它</a:t>
            </a:r>
            <a:r>
              <a:rPr lang="zh-CN" altLang="zh-CN" sz="3600" dirty="0">
                <a:cs typeface="Times New Roman" panose="02020603050405020304" pitchFamily="18" charset="0"/>
              </a:rPr>
              <a:t>可以使数据预处理、清洗、分析工作变得更快更简单。</a:t>
            </a:r>
            <a:endParaRPr lang="en-US" altLang="zh-CN" sz="3600" dirty="0">
              <a:cs typeface="Times New Roman" panose="02020603050405020304" pitchFamily="18" charset="0"/>
            </a:endParaRPr>
          </a:p>
          <a:p>
            <a:pPr indent="355600" algn="just">
              <a:spcAft>
                <a:spcPts val="0"/>
              </a:spcAft>
            </a:pPr>
            <a:r>
              <a:rPr lang="zh-CN" altLang="zh-CN" sz="3600" kern="100" dirty="0" smtClean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600" kern="100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88125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66691AEE-5D28-4265-A8BA-67A39C4CF111}"/>
              </a:ext>
            </a:extLst>
          </p:cNvPr>
          <p:cNvSpPr txBox="1"/>
          <p:nvPr/>
        </p:nvSpPr>
        <p:spPr>
          <a:xfrm>
            <a:off x="387348" y="1024800"/>
            <a:ext cx="11383738" cy="4771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用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做可视化非常便捷，有许多现成的工具包可以调用。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pandas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库中集成了</a:t>
            </a:r>
            <a:r>
              <a:rPr lang="en-US" altLang="zh-CN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matplotlib</a:t>
            </a: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中的基础组件，它是范围最广的画图工具。</a:t>
            </a: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r>
              <a:rPr lang="zh-CN" altLang="en-US" sz="28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Times New Roman" panose="02020603050405020304" pitchFamily="18" charset="0"/>
              </a:rPr>
              <a:t>首先导入工具包：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import matplotlib as </a:t>
            </a:r>
            <a:r>
              <a:rPr lang="en-US" altLang="zh-CN" sz="22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mpl</a:t>
            </a: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import </a:t>
            </a:r>
            <a:r>
              <a:rPr lang="en-US" altLang="zh-CN" sz="22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matplotlib.pyplot</a:t>
            </a: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as </a:t>
            </a:r>
            <a:r>
              <a:rPr lang="en-US" altLang="zh-CN" sz="22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plt</a:t>
            </a: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#</a:t>
            </a:r>
            <a:r>
              <a:rPr lang="zh-CN" altLang="en-US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导入</a:t>
            </a: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matplotlib</a:t>
            </a:r>
            <a:r>
              <a:rPr lang="zh-CN" altLang="en-US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库</a:t>
            </a:r>
          </a:p>
          <a:p>
            <a:pPr indent="355600" algn="just">
              <a:lnSpc>
                <a:spcPct val="150000"/>
              </a:lnSpc>
            </a:pPr>
            <a:r>
              <a:rPr lang="en-US" altLang="zh-CN" sz="22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%matplotlib inline    </a:t>
            </a:r>
            <a:r>
              <a:rPr lang="en-US" altLang="zh-CN" sz="20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#</a:t>
            </a:r>
            <a:r>
              <a:rPr lang="zh-CN" altLang="en-US" sz="20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指定魔法指令，使用它可以将绘制的图直接显示在</a:t>
            </a:r>
            <a:r>
              <a:rPr lang="en-US" altLang="zh-CN" sz="2000" kern="100" dirty="0" err="1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notbook</a:t>
            </a:r>
            <a:r>
              <a:rPr lang="zh-CN" altLang="en-US" sz="2000" kern="100" dirty="0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中</a:t>
            </a:r>
            <a:endParaRPr lang="zh-CN" altLang="en-US" sz="2200" kern="100" dirty="0">
              <a:solidFill>
                <a:srgbClr val="0070C0"/>
              </a:solidFill>
              <a:latin typeface="+mn-ea"/>
              <a:cs typeface="Times New Roman" panose="02020603050405020304" pitchFamily="18" charset="0"/>
            </a:endParaRPr>
          </a:p>
          <a:p>
            <a:pPr indent="355600" algn="just">
              <a:lnSpc>
                <a:spcPct val="150000"/>
              </a:lnSpc>
            </a:pPr>
            <a:endParaRPr lang="en-US" altLang="zh-CN" sz="2800" kern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="" xmlns:a16="http://schemas.microsoft.com/office/drawing/2014/main" id="{F982C9ED-0376-487E-88BE-0A5E88CCF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1787678"/>
              </p:ext>
            </p:extLst>
          </p:nvPr>
        </p:nvGraphicFramePr>
        <p:xfrm>
          <a:off x="1103086" y="1320800"/>
          <a:ext cx="10189028" cy="3454398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598057">
                  <a:extLst>
                    <a:ext uri="{9D8B030D-6E8A-4147-A177-3AD203B41FA5}">
                      <a16:colId xmlns="" xmlns:a16="http://schemas.microsoft.com/office/drawing/2014/main" val="1127350252"/>
                    </a:ext>
                  </a:extLst>
                </a:gridCol>
                <a:gridCol w="7590971">
                  <a:extLst>
                    <a:ext uri="{9D8B030D-6E8A-4147-A177-3AD203B41FA5}">
                      <a16:colId xmlns="" xmlns:a16="http://schemas.microsoft.com/office/drawing/2014/main" val="887361888"/>
                    </a:ext>
                  </a:extLst>
                </a:gridCol>
              </a:tblGrid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几种常见的图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kern="100" dirty="0">
                          <a:effectLst/>
                        </a:rPr>
                        <a:t>函数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6892844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折线图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plot</a:t>
                      </a: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2400" b="0" kern="100" dirty="0" err="1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kind,linestyle,marker,color,alpha</a:t>
                      </a: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…</a:t>
                      </a: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64575496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柱状图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plot(kind=‘bar’……)</a:t>
                      </a: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plot(kind=‘</a:t>
                      </a:r>
                      <a:r>
                        <a:rPr lang="en-US" altLang="zh-CN" sz="2400" b="0" kern="100" dirty="0" err="1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barh</a:t>
                      </a: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’……)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67895941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密度图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plot(kind=‘</a:t>
                      </a:r>
                      <a:r>
                        <a:rPr lang="en-US" altLang="zh-CN" sz="2400" b="0" kern="100" dirty="0" err="1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kde</a:t>
                      </a: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’……)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245230730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直方图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hist()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27460956"/>
                  </a:ext>
                </a:extLst>
              </a:tr>
              <a:tr h="5757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散点图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altLang="zh-CN" sz="2400" b="0" kern="100" dirty="0">
                          <a:solidFill>
                            <a:srgbClr val="7030A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scatter() </a:t>
                      </a:r>
                      <a:endParaRPr lang="zh-CN" sz="2400" b="0" kern="100" dirty="0">
                        <a:solidFill>
                          <a:srgbClr val="7030A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02254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79816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19891ED8-303B-4672-94A0-6E9677B361FE}"/>
              </a:ext>
            </a:extLst>
          </p:cNvPr>
          <p:cNvSpPr txBox="1"/>
          <p:nvPr/>
        </p:nvSpPr>
        <p:spPr>
          <a:xfrm>
            <a:off x="566057" y="1754839"/>
            <a:ext cx="11292114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标注类型：</a:t>
            </a:r>
            <a:r>
              <a:rPr lang="en-US" altLang="zh-CN" sz="2000" dirty="0"/>
              <a:t>marker    </a:t>
            </a:r>
            <a:r>
              <a:rPr lang="zh-CN" altLang="en-US" sz="2000" dirty="0"/>
              <a:t>常用的类型主要有：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字符	类型	字符	类型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：	点线	</a:t>
            </a:r>
            <a:r>
              <a:rPr lang="en-US" altLang="zh-CN" sz="2000" dirty="0"/>
              <a:t>+	</a:t>
            </a:r>
            <a:r>
              <a:rPr lang="zh-CN" altLang="en-US" sz="2000" dirty="0"/>
              <a:t>加号点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	</a:t>
            </a:r>
            <a:r>
              <a:rPr lang="zh-CN" altLang="en-US" sz="2000" dirty="0"/>
              <a:t>实线	</a:t>
            </a:r>
            <a:r>
              <a:rPr lang="en-US" altLang="zh-CN" sz="2000" dirty="0"/>
              <a:t>s	</a:t>
            </a:r>
            <a:r>
              <a:rPr lang="zh-CN" altLang="en-US" sz="2000" dirty="0"/>
              <a:t>正方点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_	</a:t>
            </a:r>
            <a:r>
              <a:rPr lang="zh-CN" altLang="en-US" sz="2000" dirty="0"/>
              <a:t>虚线	*	星形点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-.	</a:t>
            </a:r>
            <a:r>
              <a:rPr lang="zh-CN" altLang="en-US" sz="2000" dirty="0"/>
              <a:t>虚点线	</a:t>
            </a:r>
            <a:r>
              <a:rPr lang="en-US" altLang="zh-CN" sz="2000" dirty="0"/>
              <a:t>.	</a:t>
            </a:r>
            <a:r>
              <a:rPr lang="zh-CN" altLang="en-US" sz="2000" dirty="0"/>
              <a:t>点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o	</a:t>
            </a:r>
            <a:r>
              <a:rPr lang="zh-CN" altLang="en-US" sz="2000" dirty="0"/>
              <a:t>圆点	</a:t>
            </a:r>
            <a:r>
              <a:rPr lang="en-US" altLang="zh-CN" sz="2000" dirty="0"/>
              <a:t>d	</a:t>
            </a:r>
            <a:r>
              <a:rPr lang="zh-CN" altLang="en-US" sz="2000" dirty="0"/>
              <a:t>瘦菱形点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颜色：</a:t>
            </a:r>
            <a:r>
              <a:rPr lang="en-US" altLang="zh-CN" sz="2000" dirty="0"/>
              <a:t>color   </a:t>
            </a:r>
            <a:r>
              <a:rPr lang="zh-CN" altLang="en-US" sz="2000" dirty="0"/>
              <a:t>用颜色单词的第一个字母来表示不同的颜色。如：红色</a:t>
            </a:r>
            <a:r>
              <a:rPr lang="en-US" altLang="zh-CN" sz="2000" dirty="0"/>
              <a:t>r</a:t>
            </a:r>
            <a:r>
              <a:rPr lang="zh-CN" altLang="en-US" sz="2000" dirty="0"/>
              <a:t>，绿色</a:t>
            </a:r>
            <a:r>
              <a:rPr lang="en-US" altLang="zh-CN" sz="2000" dirty="0"/>
              <a:t>g</a:t>
            </a:r>
            <a:r>
              <a:rPr lang="zh-CN" altLang="en-US" sz="2000" dirty="0"/>
              <a:t>，黄色</a:t>
            </a:r>
            <a:r>
              <a:rPr lang="en-US" altLang="zh-CN" sz="2000" dirty="0"/>
              <a:t>y</a:t>
            </a:r>
            <a:r>
              <a:rPr lang="zh-CN" altLang="en-US" sz="2000" dirty="0"/>
              <a:t>，青色</a:t>
            </a:r>
            <a:r>
              <a:rPr lang="en-US" altLang="zh-CN" sz="2000" dirty="0"/>
              <a:t>c</a:t>
            </a:r>
            <a:r>
              <a:rPr lang="zh-CN" altLang="en-US" sz="2000" dirty="0"/>
              <a:t>等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线宽、透明度、标注大小等：</a:t>
            </a:r>
            <a:r>
              <a:rPr lang="en-US" altLang="zh-CN" sz="2000" dirty="0"/>
              <a:t>linewidth</a:t>
            </a:r>
            <a:r>
              <a:rPr lang="zh-CN" altLang="en-US" sz="2000" dirty="0"/>
              <a:t>、</a:t>
            </a:r>
            <a:r>
              <a:rPr lang="en-US" altLang="zh-CN" sz="2000" dirty="0"/>
              <a:t>alpha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markersize</a:t>
            </a:r>
            <a:r>
              <a:rPr lang="zh-CN" altLang="en-US" sz="2000" dirty="0"/>
              <a:t>等。如</a:t>
            </a:r>
            <a:r>
              <a:rPr lang="en-US" altLang="zh-CN" sz="2000" dirty="0"/>
              <a:t>linewidth=2</a:t>
            </a:r>
            <a:r>
              <a:rPr lang="zh-CN" altLang="en-US" sz="2000" dirty="0"/>
              <a:t>，</a:t>
            </a:r>
            <a:r>
              <a:rPr lang="en-US" altLang="zh-CN" sz="2000" dirty="0"/>
              <a:t>alpha=0.4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markersize</a:t>
            </a:r>
            <a:r>
              <a:rPr lang="en-US" altLang="zh-CN" sz="2000" dirty="0"/>
              <a:t>=10</a:t>
            </a:r>
            <a:r>
              <a:rPr lang="zh-CN" altLang="en-US" sz="2000" dirty="0"/>
              <a:t>等。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F5F0E269-1D75-4887-8687-2DB4B5B106C4}"/>
              </a:ext>
            </a:extLst>
          </p:cNvPr>
          <p:cNvSpPr txBox="1"/>
          <p:nvPr/>
        </p:nvSpPr>
        <p:spPr>
          <a:xfrm>
            <a:off x="4191002" y="786545"/>
            <a:ext cx="4328884" cy="825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en-US" sz="3600" kern="100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常用参数</a:t>
            </a:r>
          </a:p>
        </p:txBody>
      </p:sp>
    </p:spTree>
    <p:extLst>
      <p:ext uri="{BB962C8B-B14F-4D97-AF65-F5344CB8AC3E}">
        <p14:creationId xmlns="" xmlns:p14="http://schemas.microsoft.com/office/powerpoint/2010/main" val="42104281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88459" y="335514"/>
            <a:ext cx="964154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数据分析中，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更适合处理统一的数值数组数据，而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是基于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数组构建</a:t>
            </a:r>
            <a:r>
              <a:rPr lang="zh-CN" altLang="zh-CN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600" dirty="0">
              <a:solidFill>
                <a:srgbClr val="2D4F6A"/>
              </a:solidFill>
              <a:latin typeface="阿里巴巴普惠体 R" panose="00020600040101010101" pitchFamily="18" charset="-122"/>
              <a:ea typeface="阿里巴巴普惠体 R" panose="00020600040101010101" pitchFamily="18" charset="-122"/>
              <a:cs typeface="阿里巴巴普惠体 R" panose="00020600040101010101" pitchFamily="18" charset="-122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788458" y="2089840"/>
            <a:ext cx="964154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err="1"/>
              <a:t>Numpy</a:t>
            </a:r>
            <a:endParaRPr lang="en-US" altLang="zh-CN" sz="3600" dirty="0"/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zh-CN" altLang="en-US" sz="3200" dirty="0"/>
              <a:t>是基础数据类型</a:t>
            </a:r>
            <a:endParaRPr lang="en-US" altLang="zh-CN" sz="3200" dirty="0"/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zh-CN" altLang="en-US" sz="3200" dirty="0"/>
              <a:t>关注数据间关系</a:t>
            </a:r>
            <a:endParaRPr lang="en-US" altLang="zh-CN" sz="3200" dirty="0"/>
          </a:p>
          <a:p>
            <a:pPr marL="457189" lvl="1" indent="0">
              <a:buFont typeface="Arial" panose="020B0604020202020204" pitchFamily="34" charset="0"/>
              <a:buNone/>
            </a:pPr>
            <a:endParaRPr lang="en-US" altLang="zh-CN" sz="3200" dirty="0"/>
          </a:p>
          <a:p>
            <a:r>
              <a:rPr lang="en-US" altLang="zh-CN" sz="3600" dirty="0"/>
              <a:t>Pandas</a:t>
            </a:r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zh-CN" altLang="en-US" sz="3200" dirty="0"/>
              <a:t>是扩展数据类型</a:t>
            </a:r>
          </a:p>
          <a:p>
            <a:pPr marL="457189" lvl="1" indent="0">
              <a:buFont typeface="Arial" panose="020B0604020202020204" pitchFamily="34" charset="0"/>
              <a:buNone/>
            </a:pPr>
            <a:r>
              <a:rPr lang="zh-CN" altLang="en-US" sz="3200" dirty="0"/>
              <a:t>关注数据与索引间的</a:t>
            </a:r>
            <a:r>
              <a:rPr lang="zh-CN" altLang="en-US" sz="3200" dirty="0" smtClean="0"/>
              <a:t>关系</a:t>
            </a:r>
            <a:endParaRPr lang="en-US" altLang="zh-CN" sz="3200" dirty="0"/>
          </a:p>
        </p:txBody>
      </p:sp>
    </p:spTree>
    <p:extLst>
      <p:ext uri="{BB962C8B-B14F-4D97-AF65-F5344CB8AC3E}">
        <p14:creationId xmlns="" xmlns:p14="http://schemas.microsoft.com/office/powerpoint/2010/main" val="580924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51E9AA3-2727-4BDF-8A5A-CC083E253446}"/>
              </a:ext>
            </a:extLst>
          </p:cNvPr>
          <p:cNvSpPr txBox="1"/>
          <p:nvPr/>
        </p:nvSpPr>
        <p:spPr>
          <a:xfrm>
            <a:off x="621323" y="817003"/>
            <a:ext cx="10949353" cy="333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的核心是有两个主要数据结构：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数据结构用于存储一个序列的一维数组，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数据结构用于存储二维数据结构。</a:t>
            </a:r>
          </a:p>
        </p:txBody>
      </p:sp>
    </p:spTree>
    <p:extLst>
      <p:ext uri="{BB962C8B-B14F-4D97-AF65-F5344CB8AC3E}">
        <p14:creationId xmlns="" xmlns:p14="http://schemas.microsoft.com/office/powerpoint/2010/main" val="3911620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1259" y="919714"/>
            <a:ext cx="9641541" cy="499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pandas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的核心是有两个主要数据结构：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数据结构用于存储一个序列的一维数组，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数据结构用于存储二维数据结构。</a:t>
            </a:r>
          </a:p>
        </p:txBody>
      </p:sp>
    </p:spTree>
    <p:extLst>
      <p:ext uri="{BB962C8B-B14F-4D97-AF65-F5344CB8AC3E}">
        <p14:creationId xmlns="" xmlns:p14="http://schemas.microsoft.com/office/powerpoint/2010/main" val="231839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51E9AA3-2727-4BDF-8A5A-CC083E253446}"/>
              </a:ext>
            </a:extLst>
          </p:cNvPr>
          <p:cNvSpPr txBox="1"/>
          <p:nvPr/>
        </p:nvSpPr>
        <p:spPr>
          <a:xfrm>
            <a:off x="0" y="310433"/>
            <a:ext cx="11980985" cy="369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en-US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40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两种数据结构都有索引，是通过索引对数据做分析和提取操作。</a:t>
            </a:r>
            <a:endParaRPr lang="en-US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zh-CN" altLang="en-US" sz="4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这两种数据结构，其索引和数据形成关联，数据与索引形成映射。</a:t>
            </a:r>
            <a:endParaRPr lang="en-US" altLang="zh-CN" sz="4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0549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8259" y="1491214"/>
            <a:ext cx="9641541" cy="3331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4121" algn="just">
              <a:lnSpc>
                <a:spcPct val="150000"/>
              </a:lnSpc>
            </a:pP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DataFrame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两种数据结构都有索引，是通过索引对数据做分析和提取操作。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474121" algn="just">
              <a:lnSpc>
                <a:spcPct val="150000"/>
              </a:lnSpc>
            </a:pP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这两种数据结构，其索引和数据形成关联，数据与索引形成映射。</a:t>
            </a:r>
            <a:endParaRPr lang="en-US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85386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18559" y="2062714"/>
            <a:ext cx="96415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algn="just"/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Series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：是一个 值的序列，它只有一列数据和一列索引。它是一种类似于一维数组的对象，它由一组数据（可以是各种</a:t>
            </a:r>
            <a:r>
              <a:rPr lang="en-US" altLang="zh-CN" sz="3600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数据类型）以及一组与之相关的数据标签（即索引）组成，即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36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两部分</a:t>
            </a:r>
            <a:r>
              <a:rPr lang="zh-CN" altLang="en-US" sz="3600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3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5153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FULL_TEXT_BEAUTIFY_COPY_ID" val="150997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15099727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  <p:tag name="KSO_WM_FULL_TEXT_BEAUTIFY_COPY_ID" val="4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75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2006</Words>
  <Application>Microsoft Office PowerPoint</Application>
  <PresentationFormat>自定义</PresentationFormat>
  <Paragraphs>195</Paragraphs>
  <Slides>32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第一PPT，www.1ppt.com</vt:lpstr>
      <vt:lpstr>自定义设计方案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Manager>第一PPT</Manager>
  <Company>第一PPT，www.1ppt.com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Administrator</cp:lastModifiedBy>
  <cp:revision>69</cp:revision>
  <dcterms:created xsi:type="dcterms:W3CDTF">2019-01-02T05:18:00Z</dcterms:created>
  <dcterms:modified xsi:type="dcterms:W3CDTF">2022-05-24T01:11:57Z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2052-11.1.0.10388</vt:lpwstr>
  </property>
  <property fmtid="{D5CDD505-2E9C-101B-9397-08002B2CF9AE}" pid="3" name="ICV">
    <vt:lpwstr>D2FE312528174BB6B2D134D5B5003B08</vt:lpwstr>
  </property>
</Properties>
</file>