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9"/>
  </p:notesMasterIdLst>
  <p:sldIdLst>
    <p:sldId id="2345" r:id="rId3"/>
    <p:sldId id="2374" r:id="rId4"/>
    <p:sldId id="2335" r:id="rId5"/>
    <p:sldId id="2375" r:id="rId6"/>
    <p:sldId id="2380" r:id="rId7"/>
    <p:sldId id="2376" r:id="rId8"/>
    <p:sldId id="2377" r:id="rId9"/>
    <p:sldId id="2379" r:id="rId10"/>
    <p:sldId id="2382" r:id="rId11"/>
    <p:sldId id="2381" r:id="rId12"/>
    <p:sldId id="2383" r:id="rId13"/>
    <p:sldId id="2384" r:id="rId14"/>
    <p:sldId id="2385" r:id="rId15"/>
    <p:sldId id="2386" r:id="rId16"/>
    <p:sldId id="2387" r:id="rId17"/>
    <p:sldId id="238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F424F"/>
    <a:srgbClr val="9B754F"/>
    <a:srgbClr val="FCDC95"/>
    <a:srgbClr val="BC9B7B"/>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showGuides="1">
      <p:cViewPr>
        <p:scale>
          <a:sx n="75" d="100"/>
          <a:sy n="75" d="100"/>
        </p:scale>
        <p:origin x="372" y="14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R" panose="00020600040101010101" pitchFamily="18" charset="-122"/>
                <a:ea typeface="阿里巴巴普惠体 R" panose="00020600040101010101" pitchFamily="18" charset="-122"/>
              </a:defRPr>
            </a:lvl1pPr>
          </a:lstStyle>
          <a:p>
            <a:fld id="{160DAEDB-F8EB-4B37-B651-17F046B807DC}" type="datetimeFigureOut">
              <a:rPr lang="zh-CN" altLang="en-US" smtClean="0"/>
              <a:t>2021/8/9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R" panose="00020600040101010101" pitchFamily="18" charset="-122"/>
                <a:ea typeface="阿里巴巴普惠体 R" panose="00020600040101010101" pitchFamily="18" charset="-122"/>
              </a:defRPr>
            </a:lvl1pPr>
          </a:lstStyle>
          <a:p>
            <a:fld id="{86751F25-9338-4986-A1F2-54D37A03FFF1}" type="slidenum">
              <a:rPr lang="zh-CN" altLang="en-US" smtClean="0"/>
              <a:t>‹#›</a:t>
            </a:fld>
            <a:endParaRPr lang="zh-CN" altLang="en-US" dirty="0"/>
          </a:p>
        </p:txBody>
      </p:sp>
    </p:spTree>
    <p:extLst>
      <p:ext uri="{BB962C8B-B14F-4D97-AF65-F5344CB8AC3E}">
        <p14:creationId xmlns:p14="http://schemas.microsoft.com/office/powerpoint/2010/main" val="1981937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1pPr>
    <a:lvl2pPr marL="4572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2pPr>
    <a:lvl3pPr marL="9144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3pPr>
    <a:lvl4pPr marL="13716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4pPr>
    <a:lvl5pPr marL="18288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2123604" y="685800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p>
        </p:txBody>
      </p:sp>
    </p:spTree>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grpSp>
        <p:nvGrpSpPr>
          <p:cNvPr id="2" name="组合 9"/>
          <p:cNvGrpSpPr/>
          <p:nvPr userDrawn="1"/>
        </p:nvGrpSpPr>
        <p:grpSpPr>
          <a:xfrm>
            <a:off x="620389" y="35207"/>
            <a:ext cx="3227999" cy="784416"/>
            <a:chOff x="196209" y="198456"/>
            <a:chExt cx="3227998" cy="872300"/>
          </a:xfrm>
        </p:grpSpPr>
        <p:sp>
          <p:nvSpPr>
            <p:cNvPr id="3" name="矩形 2"/>
            <p:cNvSpPr/>
            <p:nvPr/>
          </p:nvSpPr>
          <p:spPr>
            <a:xfrm rot="16200000">
              <a:off x="-118611" y="545743"/>
              <a:ext cx="872300" cy="177726"/>
            </a:xfrm>
            <a:prstGeom prst="rect">
              <a:avLst/>
            </a:prstGeom>
            <a:gradFill>
              <a:gsLst>
                <a:gs pos="0">
                  <a:schemeClr val="tx1">
                    <a:lumMod val="25000"/>
                    <a:lumOff val="75000"/>
                  </a:schemeClr>
                </a:gs>
                <a:gs pos="29000">
                  <a:srgbClr val="5F5F5F">
                    <a:lumMod val="33000"/>
                    <a:lumOff val="67000"/>
                  </a:srgbClr>
                </a:gs>
                <a:gs pos="80000">
                  <a:schemeClr val="tx1">
                    <a:lumMod val="69000"/>
                    <a:lumOff val="31000"/>
                  </a:schemeClr>
                </a:gs>
                <a:gs pos="100000">
                  <a:schemeClr val="bg1">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nvGrpSpPr>
            <p:cNvPr id="4" name="组合 11"/>
            <p:cNvGrpSpPr/>
            <p:nvPr/>
          </p:nvGrpSpPr>
          <p:grpSpPr>
            <a:xfrm>
              <a:off x="406399" y="283028"/>
              <a:ext cx="3017808" cy="772197"/>
              <a:chOff x="217713" y="319314"/>
              <a:chExt cx="2607005" cy="772197"/>
            </a:xfrm>
            <a:solidFill>
              <a:schemeClr val="tx1">
                <a:lumMod val="75000"/>
                <a:lumOff val="25000"/>
              </a:schemeClr>
            </a:solidFill>
          </p:grpSpPr>
          <p:sp>
            <p:nvSpPr>
              <p:cNvPr id="7" name="矩形 6"/>
              <p:cNvSpPr/>
              <p:nvPr/>
            </p:nvSpPr>
            <p:spPr>
              <a:xfrm>
                <a:off x="268308" y="380311"/>
                <a:ext cx="2556410" cy="711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矩形 7"/>
              <p:cNvSpPr/>
              <p:nvPr/>
            </p:nvSpPr>
            <p:spPr>
              <a:xfrm>
                <a:off x="217713" y="319314"/>
                <a:ext cx="2556410" cy="711200"/>
              </a:xfrm>
              <a:prstGeom prst="rect">
                <a:avLst/>
              </a:prstGeom>
              <a:solidFill>
                <a:srgbClr val="017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sp>
          <p:nvSpPr>
            <p:cNvPr id="5" name="矩形 4"/>
            <p:cNvSpPr/>
            <p:nvPr/>
          </p:nvSpPr>
          <p:spPr>
            <a:xfrm>
              <a:off x="473603" y="312056"/>
              <a:ext cx="58057" cy="63862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矩形 5"/>
            <p:cNvSpPr/>
            <p:nvPr/>
          </p:nvSpPr>
          <p:spPr>
            <a:xfrm rot="16200000">
              <a:off x="32960" y="475304"/>
              <a:ext cx="638627" cy="312129"/>
            </a:xfrm>
            <a:prstGeom prst="rect">
              <a:avLst/>
            </a:prstGeom>
            <a:gradFill>
              <a:gsLst>
                <a:gs pos="0">
                  <a:schemeClr val="tx1">
                    <a:lumMod val="25000"/>
                    <a:lumOff val="75000"/>
                  </a:schemeClr>
                </a:gs>
                <a:gs pos="29000">
                  <a:srgbClr val="5F5F5F">
                    <a:lumMod val="33000"/>
                    <a:lumOff val="67000"/>
                  </a:srgbClr>
                </a:gs>
                <a:gs pos="80000">
                  <a:schemeClr val="tx1">
                    <a:lumMod val="69000"/>
                    <a:lumOff val="31000"/>
                  </a:schemeClr>
                </a:gs>
                <a:gs pos="100000">
                  <a:schemeClr val="bg1">
                    <a:lumMod val="7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sp>
        <p:nvSpPr>
          <p:cNvPr id="9" name="文本框 22"/>
          <p:cNvSpPr>
            <a:spLocks noChangeArrowheads="1"/>
          </p:cNvSpPr>
          <p:nvPr userDrawn="1"/>
        </p:nvSpPr>
        <p:spPr bwMode="auto">
          <a:xfrm>
            <a:off x="846787" y="235212"/>
            <a:ext cx="3014752" cy="46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919" tIns="32959" rIns="65919" bIns="32959">
            <a:spAutoFit/>
          </a:bodyPr>
          <a:lstStyle/>
          <a:p>
            <a:pPr algn="ctr"/>
            <a:r>
              <a:rPr lang="zh-CN" altLang="en-US" sz="2600" b="1" dirty="0" smtClean="0">
                <a:solidFill>
                  <a:schemeClr val="bg1"/>
                </a:solidFill>
                <a:latin typeface="方正正粗黑简体" panose="02000000000000000000" pitchFamily="2" charset="-122"/>
                <a:ea typeface="方正正粗黑简体" panose="02000000000000000000" pitchFamily="2" charset="-122"/>
              </a:rPr>
              <a:t>分支结构程序设计</a:t>
            </a:r>
            <a:endParaRPr lang="zh-CN" altLang="zh-CN" sz="2600" b="1" dirty="0">
              <a:solidFill>
                <a:schemeClr val="bg1"/>
              </a:solidFill>
              <a:latin typeface="方正正粗黑简体" panose="02000000000000000000" pitchFamily="2" charset="-122"/>
              <a:ea typeface="方正正粗黑简体" panose="02000000000000000000" pitchFamily="2" charset="-122"/>
            </a:endParaRPr>
          </a:p>
        </p:txBody>
      </p:sp>
    </p:spTree>
    <p:extLst>
      <p:ext uri="{BB962C8B-B14F-4D97-AF65-F5344CB8AC3E}">
        <p14:creationId xmlns:p14="http://schemas.microsoft.com/office/powerpoint/2010/main" val="111520532"/>
      </p:ext>
    </p:extLst>
  </p:cSld>
  <p:clrMapOvr>
    <a:masterClrMapping/>
  </p:clrMapOvr>
  <p:transition spd="slow" advTm="0">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2021/8/9</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t>2021/8/9</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平行四边形 2"/>
          <p:cNvSpPr/>
          <p:nvPr userDrawn="1"/>
        </p:nvSpPr>
        <p:spPr>
          <a:xfrm>
            <a:off x="-1290682" y="294519"/>
            <a:ext cx="2584540" cy="2365194"/>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平行四边形 3"/>
          <p:cNvSpPr/>
          <p:nvPr userDrawn="1"/>
        </p:nvSpPr>
        <p:spPr>
          <a:xfrm>
            <a:off x="511671" y="-888078"/>
            <a:ext cx="2584540" cy="2365194"/>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平行四边形 4"/>
          <p:cNvSpPr/>
          <p:nvPr userDrawn="1"/>
        </p:nvSpPr>
        <p:spPr>
          <a:xfrm>
            <a:off x="9095790" y="5427303"/>
            <a:ext cx="2584540" cy="2365194"/>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平行四边形 5"/>
          <p:cNvSpPr/>
          <p:nvPr userDrawn="1"/>
        </p:nvSpPr>
        <p:spPr>
          <a:xfrm>
            <a:off x="10898143" y="4244706"/>
            <a:ext cx="2584540" cy="2365194"/>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平行四边形 2"/>
          <p:cNvSpPr/>
          <p:nvPr userDrawn="1"/>
        </p:nvSpPr>
        <p:spPr>
          <a:xfrm>
            <a:off x="-1764002" y="-20138"/>
            <a:ext cx="6772289" cy="930128"/>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平行四边形 3"/>
          <p:cNvSpPr/>
          <p:nvPr userDrawn="1"/>
        </p:nvSpPr>
        <p:spPr>
          <a:xfrm>
            <a:off x="-1788384" y="-155534"/>
            <a:ext cx="6772289" cy="930128"/>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平行四边形 4"/>
          <p:cNvSpPr/>
          <p:nvPr userDrawn="1"/>
        </p:nvSpPr>
        <p:spPr>
          <a:xfrm>
            <a:off x="7834860" y="6399026"/>
            <a:ext cx="6772289" cy="930128"/>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平行四边形 5"/>
          <p:cNvSpPr/>
          <p:nvPr userDrawn="1"/>
        </p:nvSpPr>
        <p:spPr>
          <a:xfrm>
            <a:off x="8084593" y="6396864"/>
            <a:ext cx="6772289" cy="930128"/>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EA17E80-96A6-4509-A64B-F86AA87E1762}" type="datetimeFigureOut">
              <a:rPr lang="zh-CN" altLang="en-US" smtClean="0"/>
              <a:t>2021/8/9</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0C9BE40-34EB-4680-AB44-538561DC2FE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0"/>
            <a:ext cx="12194037"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Lst>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1" name="直角三角形 70"/>
          <p:cNvSpPr/>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直角三角形 1"/>
          <p:cNvSpPr/>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0" name="直角三角形 69"/>
          <p:cNvSpPr/>
          <p:nvPr/>
        </p:nvSpPr>
        <p:spPr>
          <a:xfrm rot="16200000">
            <a:off x="9084214" y="3857015"/>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平行四边形 2"/>
          <p:cNvSpPr/>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3" name="平行四边形 72"/>
          <p:cNvSpPr/>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4" name="平行四边形 73"/>
          <p:cNvSpPr/>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5" name="平行四边形 74"/>
          <p:cNvSpPr/>
          <p:nvPr/>
        </p:nvSpPr>
        <p:spPr>
          <a:xfrm>
            <a:off x="7497122" y="5167086"/>
            <a:ext cx="2910426" cy="1701334"/>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矩形 20"/>
          <p:cNvSpPr/>
          <p:nvPr>
            <p:custDataLst>
              <p:tags r:id="rId2"/>
            </p:custDataLst>
          </p:nvPr>
        </p:nvSpPr>
        <p:spPr>
          <a:xfrm>
            <a:off x="852093" y="2662513"/>
            <a:ext cx="11136707" cy="1015663"/>
          </a:xfrm>
          <a:prstGeom prst="rect">
            <a:avLst/>
          </a:prstGeom>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b="1" kern="100" dirty="0" smtClean="0">
                <a:solidFill>
                  <a:srgbClr val="002060"/>
                </a:solidFill>
                <a:cs typeface="+mn-ea"/>
                <a:sym typeface="+mn-lt"/>
              </a:rPr>
              <a:t>第</a:t>
            </a:r>
            <a:r>
              <a:rPr lang="zh-CN" altLang="en-US" sz="6000" b="1" kern="100" dirty="0">
                <a:solidFill>
                  <a:srgbClr val="002060"/>
                </a:solidFill>
                <a:cs typeface="+mn-ea"/>
                <a:sym typeface="+mn-lt"/>
              </a:rPr>
              <a:t>四章：外部数据的读取与存储</a:t>
            </a:r>
            <a:endParaRPr lang="zh-CN" altLang="en-US" sz="6000" b="1" kern="100" dirty="0">
              <a:solidFill>
                <a:srgbClr val="002060"/>
              </a:solidFill>
              <a:cs typeface="+mn-ea"/>
              <a:sym typeface="+mn-lt"/>
            </a:endParaRPr>
          </a:p>
        </p:txBody>
      </p:sp>
      <p:sp>
        <p:nvSpPr>
          <p:cNvPr id="22" name="文本框 14"/>
          <p:cNvSpPr txBox="1"/>
          <p:nvPr>
            <p:custDataLst>
              <p:tags r:id="rId3"/>
            </p:custDataLst>
          </p:nvPr>
        </p:nvSpPr>
        <p:spPr bwMode="auto">
          <a:xfrm rot="21562602">
            <a:off x="3335543" y="1660400"/>
            <a:ext cx="5782671" cy="460375"/>
          </a:xfrm>
          <a:prstGeom prst="rect">
            <a:avLst/>
          </a:prstGeom>
          <a:noFill/>
        </p:spPr>
        <p:txBody>
          <a:bodyPr wrap="square">
            <a:spAutoFit/>
            <a:scene3d>
              <a:camera prst="orthographicFront"/>
              <a:lightRig rig="threePt" dir="t"/>
            </a:scene3d>
            <a:sp3d contourW="12700"/>
          </a:bodyPr>
          <a:lstStyle/>
          <a:p>
            <a:pPr algn="ctr" eaLnBrk="1" fontAlgn="auto" hangingPunct="1">
              <a:spcBef>
                <a:spcPts val="0"/>
              </a:spcBef>
              <a:spcAft>
                <a:spcPts val="0"/>
              </a:spcAft>
              <a:defRPr/>
            </a:pPr>
            <a:r>
              <a:rPr lang="en-US" altLang="zh-CN" sz="2400" dirty="0" smtClean="0">
                <a:solidFill>
                  <a:schemeClr val="tx1">
                    <a:lumMod val="65000"/>
                    <a:lumOff val="35000"/>
                  </a:schemeClr>
                </a:solidFill>
                <a:cs typeface="+mn-ea"/>
                <a:sym typeface="+mn-lt"/>
              </a:rPr>
              <a:t>Python</a:t>
            </a:r>
            <a:r>
              <a:rPr lang="zh-CN" altLang="en-US" sz="2400" dirty="0" smtClean="0">
                <a:solidFill>
                  <a:schemeClr val="tx1">
                    <a:lumMod val="65000"/>
                    <a:lumOff val="35000"/>
                  </a:schemeClr>
                </a:solidFill>
                <a:cs typeface="+mn-ea"/>
                <a:sym typeface="+mn-lt"/>
              </a:rPr>
              <a:t>数据分析教材微课</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out)">
                                      <p:cBhvr>
                                        <p:cTn id="7" dur="2000"/>
                                        <p:tgtEl>
                                          <p:spTgt spid="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14655" y="386834"/>
            <a:ext cx="6396245" cy="523220"/>
          </a:xfrm>
          <a:prstGeom prst="rect">
            <a:avLst/>
          </a:prstGeom>
        </p:spPr>
        <p:txBody>
          <a:bodyPr wrap="square">
            <a:spAutoFit/>
          </a:bodyPr>
          <a:lstStyle/>
          <a:p>
            <a:r>
              <a:rPr lang="en-US" altLang="zh-CN" sz="2800" b="1" dirty="0" smtClean="0">
                <a:latin typeface="微软雅黑" pitchFamily="34" charset="-122"/>
                <a:ea typeface="微软雅黑" pitchFamily="34" charset="-122"/>
              </a:rPr>
              <a:t>JSON</a:t>
            </a:r>
            <a:r>
              <a:rPr lang="zh-CN" altLang="zh-CN" sz="2800" b="1" dirty="0">
                <a:latin typeface="微软雅黑" pitchFamily="34" charset="-122"/>
                <a:ea typeface="微软雅黑" pitchFamily="34" charset="-122"/>
              </a:rPr>
              <a:t>数据的读取与存储</a:t>
            </a:r>
          </a:p>
        </p:txBody>
      </p:sp>
      <p:sp>
        <p:nvSpPr>
          <p:cNvPr id="4" name="矩形 3"/>
          <p:cNvSpPr/>
          <p:nvPr/>
        </p:nvSpPr>
        <p:spPr>
          <a:xfrm>
            <a:off x="927100" y="2018436"/>
            <a:ext cx="10083800" cy="1938992"/>
          </a:xfrm>
          <a:prstGeom prst="rect">
            <a:avLst/>
          </a:prstGeom>
        </p:spPr>
        <p:txBody>
          <a:bodyPr wrap="square">
            <a:spAutoFit/>
          </a:bodyPr>
          <a:lstStyle/>
          <a:p>
            <a:pPr>
              <a:lnSpc>
                <a:spcPct val="150000"/>
              </a:lnSpc>
            </a:pPr>
            <a:r>
              <a:rPr lang="en-US" altLang="zh-CN" sz="2000" dirty="0" smtClean="0">
                <a:latin typeface="微软雅黑" pitchFamily="34" charset="-122"/>
                <a:ea typeface="微软雅黑" pitchFamily="34" charset="-122"/>
              </a:rPr>
              <a:t>       JSON</a:t>
            </a:r>
            <a:r>
              <a:rPr lang="zh-CN" altLang="zh-CN" sz="2000" dirty="0">
                <a:latin typeface="微软雅黑" pitchFamily="34" charset="-122"/>
                <a:ea typeface="微软雅黑" pitchFamily="34" charset="-122"/>
              </a:rPr>
              <a:t>是一种轻量级的数据交换格式，</a:t>
            </a:r>
            <a:r>
              <a:rPr lang="en-US" altLang="zh-CN" sz="2000" dirty="0">
                <a:latin typeface="微软雅黑" pitchFamily="34" charset="-122"/>
                <a:ea typeface="微软雅黑" pitchFamily="34" charset="-122"/>
              </a:rPr>
              <a:t>Python</a:t>
            </a:r>
            <a:r>
              <a:rPr lang="zh-CN" altLang="zh-CN" sz="2000" dirty="0">
                <a:latin typeface="微软雅黑" pitchFamily="34" charset="-122"/>
                <a:ea typeface="微软雅黑" pitchFamily="34" charset="-122"/>
              </a:rPr>
              <a:t>标准库</a:t>
            </a:r>
            <a:r>
              <a:rPr lang="en-US" altLang="zh-CN" sz="2000" dirty="0" err="1">
                <a:latin typeface="微软雅黑" pitchFamily="34" charset="-122"/>
                <a:ea typeface="微软雅黑" pitchFamily="34" charset="-122"/>
              </a:rPr>
              <a:t>json</a:t>
            </a:r>
            <a:r>
              <a:rPr lang="zh-CN" altLang="zh-CN" sz="2000" dirty="0">
                <a:latin typeface="微软雅黑" pitchFamily="34" charset="-122"/>
                <a:ea typeface="微软雅黑" pitchFamily="34" charset="-122"/>
              </a:rPr>
              <a:t>中的函数完美实现了对该格式的支持。</a:t>
            </a:r>
            <a:r>
              <a:rPr lang="en-US" altLang="zh-CN" sz="2000" dirty="0">
                <a:latin typeface="微软雅黑" pitchFamily="34" charset="-122"/>
                <a:ea typeface="微软雅黑" pitchFamily="34" charset="-122"/>
              </a:rPr>
              <a:t>JSON</a:t>
            </a:r>
            <a:r>
              <a:rPr lang="zh-CN" altLang="zh-CN" sz="2000" dirty="0">
                <a:latin typeface="微软雅黑" pitchFamily="34" charset="-122"/>
                <a:ea typeface="微软雅黑" pitchFamily="34" charset="-122"/>
              </a:rPr>
              <a:t>格式简洁、结构清晰，使用键值对（</a:t>
            </a:r>
            <a:r>
              <a:rPr lang="en-US" altLang="zh-CN" sz="2000" dirty="0" err="1">
                <a:latin typeface="微软雅黑" pitchFamily="34" charset="-122"/>
                <a:ea typeface="微软雅黑" pitchFamily="34" charset="-122"/>
              </a:rPr>
              <a:t>key:value</a:t>
            </a:r>
            <a:r>
              <a:rPr lang="zh-CN" altLang="zh-CN" sz="2000" dirty="0">
                <a:latin typeface="微软雅黑" pitchFamily="34" charset="-122"/>
                <a:ea typeface="微软雅黑" pitchFamily="34" charset="-122"/>
              </a:rPr>
              <a:t>）的格式存储数据对象。</a:t>
            </a:r>
            <a:r>
              <a:rPr lang="en-US" altLang="zh-CN" sz="2000" dirty="0">
                <a:latin typeface="微软雅黑" pitchFamily="34" charset="-122"/>
                <a:ea typeface="微软雅黑" pitchFamily="34" charset="-122"/>
              </a:rPr>
              <a:t>Key</a:t>
            </a:r>
            <a:r>
              <a:rPr lang="zh-CN" altLang="zh-CN" sz="2000" dirty="0">
                <a:latin typeface="微软雅黑" pitchFamily="34" charset="-122"/>
                <a:ea typeface="微软雅黑" pitchFamily="34" charset="-122"/>
              </a:rPr>
              <a:t>是数据对象的属性，</a:t>
            </a:r>
            <a:r>
              <a:rPr lang="en-US" altLang="zh-CN" sz="2000" dirty="0">
                <a:latin typeface="微软雅黑" pitchFamily="34" charset="-122"/>
                <a:ea typeface="微软雅黑" pitchFamily="34" charset="-122"/>
              </a:rPr>
              <a:t>value</a:t>
            </a:r>
            <a:r>
              <a:rPr lang="zh-CN" altLang="zh-CN" sz="2000" dirty="0">
                <a:latin typeface="微软雅黑" pitchFamily="34" charset="-122"/>
                <a:ea typeface="微软雅黑" pitchFamily="34" charset="-122"/>
              </a:rPr>
              <a:t>是数据对象属性的对应值。例如，“姓名”</a:t>
            </a:r>
            <a:r>
              <a:rPr lang="en-US" altLang="zh-CN" sz="2000" dirty="0">
                <a:latin typeface="微软雅黑" pitchFamily="34" charset="-122"/>
                <a:ea typeface="微软雅黑" pitchFamily="34" charset="-122"/>
              </a:rPr>
              <a:t>:”Dora”</a:t>
            </a:r>
            <a:r>
              <a:rPr lang="zh-CN" altLang="zh-CN" sz="2000" dirty="0">
                <a:latin typeface="微软雅黑" pitchFamily="34" charset="-122"/>
                <a:ea typeface="微软雅黑" pitchFamily="34" charset="-122"/>
              </a:rPr>
              <a:t>就是一个</a:t>
            </a:r>
            <a:r>
              <a:rPr lang="en-US" altLang="zh-CN" sz="2000" dirty="0" err="1">
                <a:latin typeface="微软雅黑" pitchFamily="34" charset="-122"/>
                <a:ea typeface="微软雅黑" pitchFamily="34" charset="-122"/>
              </a:rPr>
              <a:t>key:value</a:t>
            </a:r>
            <a:r>
              <a:rPr lang="zh-CN" altLang="zh-CN" sz="2000" dirty="0">
                <a:latin typeface="微软雅黑" pitchFamily="34" charset="-122"/>
                <a:ea typeface="微软雅黑" pitchFamily="34" charset="-122"/>
              </a:rPr>
              <a:t>的数据，其中姓名是键，</a:t>
            </a:r>
            <a:r>
              <a:rPr lang="en-US" altLang="zh-CN" sz="2000" dirty="0">
                <a:latin typeface="微软雅黑" pitchFamily="34" charset="-122"/>
                <a:ea typeface="微软雅黑" pitchFamily="34" charset="-122"/>
              </a:rPr>
              <a:t>Dora</a:t>
            </a:r>
            <a:r>
              <a:rPr lang="zh-CN" altLang="zh-CN" sz="2000" dirty="0">
                <a:latin typeface="微软雅黑" pitchFamily="34" charset="-122"/>
                <a:ea typeface="微软雅黑" pitchFamily="34" charset="-122"/>
              </a:rPr>
              <a:t>是值。</a:t>
            </a:r>
          </a:p>
        </p:txBody>
      </p:sp>
    </p:spTree>
    <p:extLst>
      <p:ext uri="{BB962C8B-B14F-4D97-AF65-F5344CB8AC3E}">
        <p14:creationId xmlns:p14="http://schemas.microsoft.com/office/powerpoint/2010/main" val="3286367725"/>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9300" y="1099928"/>
            <a:ext cx="10261600" cy="3785652"/>
          </a:xfrm>
          <a:prstGeom prst="rect">
            <a:avLst/>
          </a:prstGeom>
        </p:spPr>
        <p:txBody>
          <a:bodyPr wrap="square">
            <a:spAutoFit/>
          </a:bodyPr>
          <a:lstStyle/>
          <a:p>
            <a:pPr lvl="0">
              <a:lnSpc>
                <a:spcPct val="150000"/>
              </a:lnSpc>
            </a:pPr>
            <a:r>
              <a:rPr lang="en-US" altLang="zh-CN" sz="2000" dirty="0">
                <a:latin typeface="微软雅黑" pitchFamily="34" charset="-122"/>
                <a:ea typeface="微软雅黑" pitchFamily="34" charset="-122"/>
              </a:rPr>
              <a:t>1.</a:t>
            </a:r>
            <a:r>
              <a:rPr lang="zh-CN" altLang="zh-CN" sz="2000" dirty="0">
                <a:latin typeface="微软雅黑" pitchFamily="34" charset="-122"/>
                <a:ea typeface="微软雅黑" pitchFamily="34" charset="-122"/>
              </a:rPr>
              <a:t>用</a:t>
            </a:r>
            <a:r>
              <a:rPr lang="en-US" altLang="zh-CN" sz="2000" dirty="0" err="1">
                <a:latin typeface="微软雅黑" pitchFamily="34" charset="-122"/>
                <a:ea typeface="微软雅黑" pitchFamily="34" charset="-122"/>
              </a:rPr>
              <a:t>json.load</a:t>
            </a:r>
            <a:r>
              <a:rPr lang="zh-CN" altLang="zh-CN" sz="2000" dirty="0">
                <a:latin typeface="微软雅黑" pitchFamily="34" charset="-122"/>
                <a:ea typeface="微软雅黑" pitchFamily="34" charset="-122"/>
              </a:rPr>
              <a:t>读取</a:t>
            </a:r>
            <a:r>
              <a:rPr lang="en-US" altLang="zh-CN" sz="2000" dirty="0" err="1">
                <a:latin typeface="微软雅黑" pitchFamily="34" charset="-122"/>
                <a:ea typeface="微软雅黑" pitchFamily="34" charset="-122"/>
              </a:rPr>
              <a:t>json</a:t>
            </a:r>
            <a:r>
              <a:rPr lang="zh-CN" altLang="zh-CN" sz="2000" dirty="0">
                <a:latin typeface="微软雅黑" pitchFamily="34" charset="-122"/>
                <a:ea typeface="微软雅黑" pitchFamily="34" charset="-122"/>
              </a:rPr>
              <a:t>文件</a:t>
            </a:r>
          </a:p>
          <a:p>
            <a:pPr>
              <a:lnSpc>
                <a:spcPct val="150000"/>
              </a:lnSpc>
            </a:pPr>
            <a:r>
              <a:rPr lang="en-US" altLang="zh-CN" sz="2000" dirty="0" err="1">
                <a:latin typeface="微软雅黑" pitchFamily="34" charset="-122"/>
                <a:ea typeface="微软雅黑" pitchFamily="34" charset="-122"/>
              </a:rPr>
              <a:t>json.load</a:t>
            </a:r>
            <a:r>
              <a:rPr lang="zh-CN" altLang="zh-CN" sz="2000" dirty="0">
                <a:latin typeface="微软雅黑" pitchFamily="34" charset="-122"/>
                <a:ea typeface="微软雅黑" pitchFamily="34" charset="-122"/>
              </a:rPr>
              <a:t>方法用来读取</a:t>
            </a:r>
            <a:r>
              <a:rPr lang="en-US" altLang="zh-CN" sz="2000" dirty="0">
                <a:latin typeface="微软雅黑" pitchFamily="34" charset="-122"/>
                <a:ea typeface="微软雅黑" pitchFamily="34" charset="-122"/>
              </a:rPr>
              <a:t>JSON</a:t>
            </a:r>
            <a:r>
              <a:rPr lang="zh-CN" altLang="zh-CN" sz="2000" dirty="0">
                <a:latin typeface="微软雅黑" pitchFamily="34" charset="-122"/>
                <a:ea typeface="微软雅黑" pitchFamily="34" charset="-122"/>
              </a:rPr>
              <a:t>格式文件并直接还原为</a:t>
            </a:r>
            <a:r>
              <a:rPr lang="en-US" altLang="zh-CN" sz="2000" dirty="0">
                <a:latin typeface="微软雅黑" pitchFamily="34" charset="-122"/>
                <a:ea typeface="微软雅黑" pitchFamily="34" charset="-122"/>
              </a:rPr>
              <a:t>Python</a:t>
            </a:r>
            <a:r>
              <a:rPr lang="zh-CN" altLang="zh-CN" sz="2000" dirty="0">
                <a:latin typeface="微软雅黑" pitchFamily="34" charset="-122"/>
                <a:ea typeface="微软雅黑" pitchFamily="34" charset="-122"/>
              </a:rPr>
              <a:t>对象。</a:t>
            </a:r>
          </a:p>
          <a:p>
            <a:pPr>
              <a:lnSpc>
                <a:spcPct val="150000"/>
              </a:lnSpc>
            </a:pPr>
            <a:r>
              <a:rPr lang="zh-CN" altLang="zh-CN" sz="2000" dirty="0">
                <a:latin typeface="微软雅黑" pitchFamily="34" charset="-122"/>
                <a:ea typeface="微软雅黑" pitchFamily="34" charset="-122"/>
              </a:rPr>
              <a:t>语法如下：</a:t>
            </a:r>
          </a:p>
          <a:p>
            <a:pPr>
              <a:lnSpc>
                <a:spcPct val="150000"/>
              </a:lnSpc>
            </a:pPr>
            <a:r>
              <a:rPr lang="en-US" altLang="zh-CN" sz="2000" dirty="0" err="1">
                <a:latin typeface="微软雅黑" pitchFamily="34" charset="-122"/>
                <a:ea typeface="微软雅黑" pitchFamily="34" charset="-122"/>
              </a:rPr>
              <a:t>json.load</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fp</a:t>
            </a:r>
            <a:r>
              <a:rPr lang="en-US" altLang="zh-CN" sz="2000" dirty="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object_hook</a:t>
            </a:r>
            <a:r>
              <a:rPr lang="en-US" altLang="zh-CN" sz="2000" dirty="0" smtClean="0">
                <a:latin typeface="微软雅黑" pitchFamily="34" charset="-122"/>
                <a:ea typeface="微软雅黑" pitchFamily="34" charset="-122"/>
              </a:rPr>
              <a:t>=None)</a:t>
            </a:r>
          </a:p>
          <a:p>
            <a:pPr>
              <a:lnSpc>
                <a:spcPct val="150000"/>
              </a:lnSpc>
            </a:pPr>
            <a:r>
              <a:rPr lang="zh-CN" altLang="zh-CN" sz="2000" dirty="0">
                <a:latin typeface="微软雅黑" pitchFamily="34" charset="-122"/>
                <a:ea typeface="微软雅黑" pitchFamily="34" charset="-122"/>
              </a:rPr>
              <a:t>常用参数如下：</a:t>
            </a:r>
          </a:p>
          <a:p>
            <a:pPr lvl="0">
              <a:lnSpc>
                <a:spcPct val="150000"/>
              </a:lnSpc>
            </a:pPr>
            <a:r>
              <a:rPr lang="en-US" altLang="zh-CN" sz="2000" dirty="0" err="1">
                <a:latin typeface="微软雅黑" pitchFamily="34" charset="-122"/>
                <a:ea typeface="微软雅黑" pitchFamily="34" charset="-122"/>
              </a:rPr>
              <a:t>fp</a:t>
            </a:r>
            <a:r>
              <a:rPr lang="zh-CN" altLang="zh-CN"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JSON</a:t>
            </a:r>
            <a:r>
              <a:rPr lang="zh-CN" altLang="zh-CN" sz="2000" dirty="0">
                <a:latin typeface="微软雅黑" pitchFamily="34" charset="-122"/>
                <a:ea typeface="微软雅黑" pitchFamily="34" charset="-122"/>
              </a:rPr>
              <a:t>数据文件对象，该对象需要支持</a:t>
            </a:r>
            <a:r>
              <a:rPr lang="en-US" altLang="zh-CN" sz="2000" dirty="0">
                <a:latin typeface="微软雅黑" pitchFamily="34" charset="-122"/>
                <a:ea typeface="微软雅黑" pitchFamily="34" charset="-122"/>
              </a:rPr>
              <a:t>.read()</a:t>
            </a:r>
            <a:r>
              <a:rPr lang="zh-CN" altLang="zh-CN" sz="2000" dirty="0">
                <a:latin typeface="微软雅黑" pitchFamily="34" charset="-122"/>
                <a:ea typeface="微软雅黑" pitchFamily="34" charset="-122"/>
              </a:rPr>
              <a:t>方法。</a:t>
            </a:r>
          </a:p>
          <a:p>
            <a:pPr lvl="0">
              <a:lnSpc>
                <a:spcPct val="150000"/>
              </a:lnSpc>
            </a:pPr>
            <a:r>
              <a:rPr lang="en-US" altLang="zh-CN" sz="2000" dirty="0" err="1">
                <a:latin typeface="微软雅黑" pitchFamily="34" charset="-122"/>
                <a:ea typeface="微软雅黑" pitchFamily="34" charset="-122"/>
              </a:rPr>
              <a:t>object_hook</a:t>
            </a:r>
            <a:r>
              <a:rPr lang="zh-CN" altLang="zh-CN" sz="2000" dirty="0">
                <a:latin typeface="微软雅黑" pitchFamily="34" charset="-122"/>
                <a:ea typeface="微软雅黑" pitchFamily="34" charset="-122"/>
              </a:rPr>
              <a:t>：返回解析后的</a:t>
            </a:r>
            <a:r>
              <a:rPr lang="en-US" altLang="zh-CN" sz="2000" dirty="0">
                <a:latin typeface="微软雅黑" pitchFamily="34" charset="-122"/>
                <a:ea typeface="微软雅黑" pitchFamily="34" charset="-122"/>
              </a:rPr>
              <a:t>JSON</a:t>
            </a:r>
            <a:r>
              <a:rPr lang="zh-CN" altLang="zh-CN" sz="2000" dirty="0">
                <a:latin typeface="微软雅黑" pitchFamily="34" charset="-122"/>
                <a:ea typeface="微软雅黑" pitchFamily="34" charset="-122"/>
              </a:rPr>
              <a:t>对象，该对象为字典型。</a:t>
            </a:r>
          </a:p>
          <a:p>
            <a:pPr>
              <a:lnSpc>
                <a:spcPct val="150000"/>
              </a:lnSpc>
            </a:pPr>
            <a:endParaRPr lang="zh-CN"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836593600"/>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4100" y="960041"/>
            <a:ext cx="9867900" cy="3785652"/>
          </a:xfrm>
          <a:prstGeom prst="rect">
            <a:avLst/>
          </a:prstGeom>
        </p:spPr>
        <p:txBody>
          <a:bodyPr wrap="square">
            <a:spAutoFit/>
          </a:bodyPr>
          <a:lstStyle/>
          <a:p>
            <a:pPr lvl="0">
              <a:lnSpc>
                <a:spcPct val="150000"/>
              </a:lnSpc>
            </a:pPr>
            <a:r>
              <a:rPr lang="en-US" altLang="zh-CN" sz="2000" dirty="0" smtClean="0">
                <a:latin typeface="微软雅黑" pitchFamily="34" charset="-122"/>
                <a:ea typeface="微软雅黑" pitchFamily="34" charset="-122"/>
              </a:rPr>
              <a:t>2.</a:t>
            </a:r>
            <a:r>
              <a:rPr lang="zh-CN" altLang="zh-CN" sz="2000" dirty="0" smtClean="0">
                <a:latin typeface="微软雅黑" pitchFamily="34" charset="-122"/>
                <a:ea typeface="微软雅黑" pitchFamily="34" charset="-122"/>
              </a:rPr>
              <a:t>使用</a:t>
            </a:r>
            <a:r>
              <a:rPr lang="en-US" altLang="zh-CN" sz="2000" dirty="0" err="1">
                <a:latin typeface="微软雅黑" pitchFamily="34" charset="-122"/>
                <a:ea typeface="微软雅黑" pitchFamily="34" charset="-122"/>
              </a:rPr>
              <a:t>json.dump</a:t>
            </a:r>
            <a:r>
              <a:rPr lang="zh-CN" altLang="zh-CN" sz="2000" dirty="0">
                <a:latin typeface="微软雅黑" pitchFamily="34" charset="-122"/>
                <a:ea typeface="微软雅黑" pitchFamily="34" charset="-122"/>
              </a:rPr>
              <a:t>写入</a:t>
            </a:r>
            <a:r>
              <a:rPr lang="en-US" altLang="zh-CN" sz="2000" dirty="0" err="1">
                <a:latin typeface="微软雅黑" pitchFamily="34" charset="-122"/>
                <a:ea typeface="微软雅黑" pitchFamily="34" charset="-122"/>
              </a:rPr>
              <a:t>json</a:t>
            </a:r>
            <a:r>
              <a:rPr lang="zh-CN" altLang="zh-CN" sz="2000" dirty="0">
                <a:latin typeface="微软雅黑" pitchFamily="34" charset="-122"/>
                <a:ea typeface="微软雅黑" pitchFamily="34" charset="-122"/>
              </a:rPr>
              <a:t>文件</a:t>
            </a:r>
          </a:p>
          <a:p>
            <a:pPr>
              <a:lnSpc>
                <a:spcPct val="150000"/>
              </a:lnSpc>
            </a:pPr>
            <a:r>
              <a:rPr lang="en-US" altLang="zh-CN" sz="2000" dirty="0" err="1">
                <a:latin typeface="微软雅黑" pitchFamily="34" charset="-122"/>
                <a:ea typeface="微软雅黑" pitchFamily="34" charset="-122"/>
              </a:rPr>
              <a:t>json.dump</a:t>
            </a:r>
            <a:r>
              <a:rPr lang="zh-CN" altLang="zh-CN" sz="2000" dirty="0">
                <a:latin typeface="微软雅黑" pitchFamily="34" charset="-122"/>
                <a:ea typeface="微软雅黑" pitchFamily="34" charset="-122"/>
              </a:rPr>
              <a:t>方法用来把数据序列化并直接写入文件。</a:t>
            </a:r>
          </a:p>
          <a:p>
            <a:pPr>
              <a:lnSpc>
                <a:spcPct val="150000"/>
              </a:lnSpc>
            </a:pPr>
            <a:r>
              <a:rPr lang="zh-CN" altLang="zh-CN" sz="2000" dirty="0">
                <a:latin typeface="微软雅黑" pitchFamily="34" charset="-122"/>
                <a:ea typeface="微软雅黑" pitchFamily="34" charset="-122"/>
              </a:rPr>
              <a:t>语法如下：</a:t>
            </a:r>
          </a:p>
          <a:p>
            <a:pPr>
              <a:lnSpc>
                <a:spcPct val="150000"/>
              </a:lnSpc>
            </a:pPr>
            <a:r>
              <a:rPr lang="en-US" altLang="zh-CN" sz="2000" dirty="0" err="1">
                <a:latin typeface="微软雅黑" pitchFamily="34" charset="-122"/>
                <a:ea typeface="微软雅黑" pitchFamily="34" charset="-122"/>
              </a:rPr>
              <a:t>json.dump</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obj</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fp</a:t>
            </a:r>
            <a:r>
              <a:rPr lang="en-US" altLang="zh-CN" sz="2000" dirty="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ensure_ascii</a:t>
            </a:r>
            <a:r>
              <a:rPr lang="en-US" altLang="zh-CN" sz="2000" dirty="0" smtClean="0">
                <a:latin typeface="微软雅黑" pitchFamily="34" charset="-122"/>
                <a:ea typeface="微软雅黑" pitchFamily="34" charset="-122"/>
              </a:rPr>
              <a:t>=True)</a:t>
            </a:r>
            <a:endParaRPr lang="zh-CN" altLang="zh-CN" sz="2000" dirty="0">
              <a:latin typeface="微软雅黑" pitchFamily="34" charset="-122"/>
              <a:ea typeface="微软雅黑" pitchFamily="34" charset="-122"/>
            </a:endParaRPr>
          </a:p>
          <a:p>
            <a:pPr>
              <a:lnSpc>
                <a:spcPct val="150000"/>
              </a:lnSpc>
            </a:pPr>
            <a:r>
              <a:rPr lang="zh-CN" altLang="zh-CN" sz="2000" dirty="0">
                <a:latin typeface="微软雅黑" pitchFamily="34" charset="-122"/>
                <a:ea typeface="微软雅黑" pitchFamily="34" charset="-122"/>
              </a:rPr>
              <a:t>常用参数如下：</a:t>
            </a:r>
          </a:p>
          <a:p>
            <a:pPr lvl="0">
              <a:lnSpc>
                <a:spcPct val="150000"/>
              </a:lnSpc>
            </a:pPr>
            <a:r>
              <a:rPr lang="en-US" altLang="zh-CN" sz="2000" dirty="0" err="1">
                <a:latin typeface="微软雅黑" pitchFamily="34" charset="-122"/>
                <a:ea typeface="微软雅黑" pitchFamily="34" charset="-122"/>
              </a:rPr>
              <a:t>obj</a:t>
            </a:r>
            <a:r>
              <a:rPr lang="zh-CN" altLang="zh-CN"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JSON</a:t>
            </a:r>
            <a:r>
              <a:rPr lang="zh-CN" altLang="zh-CN" sz="2000" dirty="0">
                <a:latin typeface="微软雅黑" pitchFamily="34" charset="-122"/>
                <a:ea typeface="微软雅黑" pitchFamily="34" charset="-122"/>
              </a:rPr>
              <a:t>数据对象。</a:t>
            </a:r>
          </a:p>
          <a:p>
            <a:pPr lvl="0">
              <a:lnSpc>
                <a:spcPct val="150000"/>
              </a:lnSpc>
            </a:pPr>
            <a:r>
              <a:rPr lang="en-US" altLang="zh-CN" sz="2000" dirty="0" err="1">
                <a:latin typeface="微软雅黑" pitchFamily="34" charset="-122"/>
                <a:ea typeface="微软雅黑" pitchFamily="34" charset="-122"/>
              </a:rPr>
              <a:t>fp</a:t>
            </a:r>
            <a:r>
              <a:rPr lang="zh-CN" altLang="zh-CN" sz="2000" dirty="0">
                <a:latin typeface="微软雅黑" pitchFamily="34" charset="-122"/>
                <a:ea typeface="微软雅黑" pitchFamily="34" charset="-122"/>
              </a:rPr>
              <a:t>：要写入的文件对象，该对象需要支持</a:t>
            </a:r>
            <a:r>
              <a:rPr lang="en-US" altLang="zh-CN" sz="2000" dirty="0">
                <a:latin typeface="微软雅黑" pitchFamily="34" charset="-122"/>
                <a:ea typeface="微软雅黑" pitchFamily="34" charset="-122"/>
              </a:rPr>
              <a:t>.write()</a:t>
            </a:r>
            <a:r>
              <a:rPr lang="zh-CN" altLang="zh-CN" sz="2000" dirty="0">
                <a:latin typeface="微软雅黑" pitchFamily="34" charset="-122"/>
                <a:ea typeface="微软雅黑" pitchFamily="34" charset="-122"/>
              </a:rPr>
              <a:t>方法。</a:t>
            </a:r>
          </a:p>
          <a:p>
            <a:pPr lvl="0">
              <a:lnSpc>
                <a:spcPct val="150000"/>
              </a:lnSpc>
            </a:pPr>
            <a:r>
              <a:rPr lang="en-US" altLang="zh-CN" sz="2000" dirty="0" err="1">
                <a:latin typeface="微软雅黑" pitchFamily="34" charset="-122"/>
                <a:ea typeface="微软雅黑" pitchFamily="34" charset="-122"/>
              </a:rPr>
              <a:t>ensure_ascii</a:t>
            </a:r>
            <a:r>
              <a:rPr lang="zh-CN" altLang="zh-CN" sz="2000" dirty="0">
                <a:latin typeface="微软雅黑" pitchFamily="34" charset="-122"/>
                <a:ea typeface="微软雅黑" pitchFamily="34" charset="-122"/>
              </a:rPr>
              <a:t>：布尔型，设置为</a:t>
            </a:r>
            <a:r>
              <a:rPr lang="en-US" altLang="zh-CN" sz="2000" dirty="0">
                <a:latin typeface="微软雅黑" pitchFamily="34" charset="-122"/>
                <a:ea typeface="微软雅黑" pitchFamily="34" charset="-122"/>
              </a:rPr>
              <a:t>False</a:t>
            </a:r>
            <a:r>
              <a:rPr lang="zh-CN" altLang="zh-CN" sz="2000" dirty="0">
                <a:latin typeface="微软雅黑" pitchFamily="34" charset="-122"/>
                <a:ea typeface="微软雅黑" pitchFamily="34" charset="-122"/>
              </a:rPr>
              <a:t>表示可以包含非</a:t>
            </a:r>
            <a:r>
              <a:rPr lang="en-US" altLang="zh-CN" sz="2000" dirty="0">
                <a:latin typeface="微软雅黑" pitchFamily="34" charset="-122"/>
                <a:ea typeface="微软雅黑" pitchFamily="34" charset="-122"/>
              </a:rPr>
              <a:t>ASCII</a:t>
            </a:r>
            <a:r>
              <a:rPr lang="zh-CN" altLang="zh-CN" sz="2000" dirty="0">
                <a:latin typeface="微软雅黑" pitchFamily="34" charset="-122"/>
                <a:ea typeface="微软雅黑" pitchFamily="34" charset="-122"/>
              </a:rPr>
              <a:t>编码字符串，例如中文。</a:t>
            </a:r>
          </a:p>
        </p:txBody>
      </p:sp>
    </p:spTree>
    <p:extLst>
      <p:ext uri="{BB962C8B-B14F-4D97-AF65-F5344CB8AC3E}">
        <p14:creationId xmlns:p14="http://schemas.microsoft.com/office/powerpoint/2010/main" val="3787069854"/>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53306" y="209034"/>
            <a:ext cx="3966279" cy="523220"/>
          </a:xfrm>
          <a:prstGeom prst="rect">
            <a:avLst/>
          </a:prstGeom>
        </p:spPr>
        <p:txBody>
          <a:bodyPr wrap="none">
            <a:spAutoFit/>
          </a:bodyPr>
          <a:lstStyle/>
          <a:p>
            <a:r>
              <a:rPr lang="en-US" altLang="zh-CN" sz="2800" b="1" dirty="0">
                <a:latin typeface="微软雅黑" pitchFamily="34" charset="-122"/>
                <a:ea typeface="微软雅黑" pitchFamily="34" charset="-122"/>
              </a:rPr>
              <a:t>Excel</a:t>
            </a:r>
            <a:r>
              <a:rPr lang="zh-CN" altLang="zh-CN" sz="2800" b="1" dirty="0">
                <a:latin typeface="微软雅黑" pitchFamily="34" charset="-122"/>
                <a:ea typeface="微软雅黑" pitchFamily="34" charset="-122"/>
              </a:rPr>
              <a:t>数据的读取与存储</a:t>
            </a:r>
          </a:p>
        </p:txBody>
      </p:sp>
      <p:sp>
        <p:nvSpPr>
          <p:cNvPr id="3" name="矩形 2"/>
          <p:cNvSpPr/>
          <p:nvPr/>
        </p:nvSpPr>
        <p:spPr>
          <a:xfrm>
            <a:off x="698500" y="961241"/>
            <a:ext cx="11099800" cy="4708981"/>
          </a:xfrm>
          <a:prstGeom prst="rect">
            <a:avLst/>
          </a:prstGeom>
        </p:spPr>
        <p:txBody>
          <a:bodyPr wrap="square">
            <a:spAutoFit/>
          </a:bodyPr>
          <a:lstStyle/>
          <a:p>
            <a:pPr>
              <a:lnSpc>
                <a:spcPct val="150000"/>
              </a:lnSpc>
            </a:pPr>
            <a:r>
              <a:rPr lang="en-US" altLang="zh-CN" sz="2000" dirty="0">
                <a:latin typeface="微软雅黑" pitchFamily="34" charset="-122"/>
                <a:ea typeface="微软雅黑" pitchFamily="34" charset="-122"/>
              </a:rPr>
              <a:t>Excel</a:t>
            </a:r>
            <a:r>
              <a:rPr lang="zh-CN" altLang="zh-CN" sz="2000" dirty="0">
                <a:latin typeface="微软雅黑" pitchFamily="34" charset="-122"/>
                <a:ea typeface="微软雅黑" pitchFamily="34" charset="-122"/>
              </a:rPr>
              <a:t>是一类常用的数据文件，除了用作数据源，也经常用于数据分析和结果展示。</a:t>
            </a:r>
          </a:p>
          <a:p>
            <a:pPr lvl="0">
              <a:lnSpc>
                <a:spcPct val="150000"/>
              </a:lnSpc>
            </a:pPr>
            <a:r>
              <a:rPr lang="en-US" altLang="zh-CN" sz="2000" b="1" dirty="0" smtClean="0">
                <a:latin typeface="微软雅黑" pitchFamily="34" charset="-122"/>
                <a:ea typeface="微软雅黑" pitchFamily="34" charset="-122"/>
              </a:rPr>
              <a:t>1.</a:t>
            </a:r>
            <a:r>
              <a:rPr lang="zh-CN" altLang="zh-CN" sz="2000" b="1" dirty="0" smtClean="0">
                <a:latin typeface="微软雅黑" pitchFamily="34" charset="-122"/>
                <a:ea typeface="微软雅黑" pitchFamily="34" charset="-122"/>
              </a:rPr>
              <a:t>使用</a:t>
            </a:r>
            <a:r>
              <a:rPr lang="en-US" altLang="zh-CN" sz="2000" b="1" dirty="0">
                <a:latin typeface="微软雅黑" pitchFamily="34" charset="-122"/>
                <a:ea typeface="微软雅黑" pitchFamily="34" charset="-122"/>
              </a:rPr>
              <a:t>pandas</a:t>
            </a:r>
            <a:r>
              <a:rPr lang="zh-CN" altLang="zh-CN" sz="2000" b="1" dirty="0">
                <a:latin typeface="微软雅黑" pitchFamily="34" charset="-122"/>
                <a:ea typeface="微软雅黑" pitchFamily="34" charset="-122"/>
              </a:rPr>
              <a:t>的</a:t>
            </a:r>
            <a:r>
              <a:rPr lang="en-US" altLang="zh-CN" sz="2000" b="1" dirty="0" err="1">
                <a:latin typeface="微软雅黑" pitchFamily="34" charset="-122"/>
                <a:ea typeface="微软雅黑" pitchFamily="34" charset="-122"/>
              </a:rPr>
              <a:t>read_excel</a:t>
            </a:r>
            <a:r>
              <a:rPr lang="zh-CN" altLang="zh-CN" sz="2000" b="1" dirty="0">
                <a:latin typeface="微软雅黑" pitchFamily="34" charset="-122"/>
                <a:ea typeface="微软雅黑" pitchFamily="34" charset="-122"/>
              </a:rPr>
              <a:t>读取</a:t>
            </a:r>
            <a:r>
              <a:rPr lang="en-US" altLang="zh-CN" sz="2000" b="1" dirty="0">
                <a:latin typeface="微软雅黑" pitchFamily="34" charset="-122"/>
                <a:ea typeface="微软雅黑" pitchFamily="34" charset="-122"/>
              </a:rPr>
              <a:t>excel</a:t>
            </a:r>
            <a:r>
              <a:rPr lang="zh-CN" altLang="zh-CN" sz="2000" b="1" dirty="0">
                <a:latin typeface="微软雅黑" pitchFamily="34" charset="-122"/>
                <a:ea typeface="微软雅黑" pitchFamily="34" charset="-122"/>
              </a:rPr>
              <a:t>文件</a:t>
            </a:r>
            <a:endParaRPr lang="zh-CN" altLang="zh-CN" sz="2000" dirty="0">
              <a:latin typeface="微软雅黑" pitchFamily="34" charset="-122"/>
              <a:ea typeface="微软雅黑" pitchFamily="34" charset="-122"/>
            </a:endParaRPr>
          </a:p>
          <a:p>
            <a:pPr>
              <a:lnSpc>
                <a:spcPct val="150000"/>
              </a:lnSpc>
            </a:pPr>
            <a:r>
              <a:rPr lang="zh-CN" altLang="zh-CN" sz="2000" dirty="0">
                <a:latin typeface="微软雅黑" pitchFamily="34" charset="-122"/>
                <a:ea typeface="微软雅黑" pitchFamily="34" charset="-122"/>
              </a:rPr>
              <a:t>语法如下：</a:t>
            </a:r>
          </a:p>
          <a:p>
            <a:pPr>
              <a:lnSpc>
                <a:spcPct val="150000"/>
              </a:lnSpc>
            </a:pPr>
            <a:r>
              <a:rPr lang="en-US" altLang="zh-CN" sz="2000" dirty="0" err="1" smtClean="0">
                <a:latin typeface="微软雅黑" pitchFamily="34" charset="-122"/>
                <a:ea typeface="微软雅黑" pitchFamily="34" charset="-122"/>
              </a:rPr>
              <a:t>read_excel</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io,sheet_name</a:t>
            </a:r>
            <a:r>
              <a:rPr lang="en-US" altLang="zh-CN" sz="2000" dirty="0" smtClean="0">
                <a:latin typeface="微软雅黑" pitchFamily="34" charset="-122"/>
                <a:ea typeface="微软雅黑" pitchFamily="34" charset="-122"/>
              </a:rPr>
              <a:t>=0)</a:t>
            </a:r>
            <a:endParaRPr lang="zh-CN" altLang="zh-CN" sz="2000" dirty="0">
              <a:latin typeface="微软雅黑" pitchFamily="34" charset="-122"/>
              <a:ea typeface="微软雅黑" pitchFamily="34" charset="-122"/>
            </a:endParaRPr>
          </a:p>
          <a:p>
            <a:pPr>
              <a:lnSpc>
                <a:spcPct val="150000"/>
              </a:lnSpc>
            </a:pPr>
            <a:r>
              <a:rPr lang="zh-CN" altLang="zh-CN" sz="2000" dirty="0">
                <a:latin typeface="微软雅黑" pitchFamily="34" charset="-122"/>
                <a:ea typeface="微软雅黑" pitchFamily="34" charset="-122"/>
              </a:rPr>
              <a:t>常用参数如下：</a:t>
            </a:r>
          </a:p>
          <a:p>
            <a:pPr lvl="0">
              <a:lnSpc>
                <a:spcPct val="150000"/>
              </a:lnSpc>
            </a:pPr>
            <a:r>
              <a:rPr lang="en-US" altLang="zh-CN" sz="2000" dirty="0" err="1">
                <a:latin typeface="微软雅黑" pitchFamily="34" charset="-122"/>
                <a:ea typeface="微软雅黑" pitchFamily="34" charset="-122"/>
              </a:rPr>
              <a:t>io</a:t>
            </a:r>
            <a:r>
              <a:rPr lang="zh-CN" altLang="zh-CN" sz="2000" dirty="0">
                <a:latin typeface="微软雅黑" pitchFamily="34" charset="-122"/>
                <a:ea typeface="微软雅黑" pitchFamily="34" charset="-122"/>
              </a:rPr>
              <a:t>：字符串、文件路径、</a:t>
            </a:r>
            <a:r>
              <a:rPr lang="en-US" altLang="zh-CN" sz="2000" dirty="0">
                <a:latin typeface="微软雅黑" pitchFamily="34" charset="-122"/>
                <a:ea typeface="微软雅黑" pitchFamily="34" charset="-122"/>
              </a:rPr>
              <a:t>Pandas </a:t>
            </a:r>
            <a:r>
              <a:rPr lang="en-US" altLang="zh-CN" sz="2000" dirty="0" err="1">
                <a:latin typeface="微软雅黑" pitchFamily="34" charset="-122"/>
                <a:ea typeface="微软雅黑" pitchFamily="34" charset="-122"/>
              </a:rPr>
              <a:t>Exce</a:t>
            </a:r>
            <a:r>
              <a:rPr lang="zh-CN" altLang="zh-CN" sz="2000" dirty="0">
                <a:latin typeface="微软雅黑" pitchFamily="34" charset="-122"/>
                <a:ea typeface="微软雅黑" pitchFamily="34" charset="-122"/>
              </a:rPr>
              <a:t>或</a:t>
            </a:r>
            <a:r>
              <a:rPr lang="en-US" altLang="zh-CN" sz="2000" dirty="0" err="1">
                <a:latin typeface="微软雅黑" pitchFamily="34" charset="-122"/>
                <a:ea typeface="微软雅黑" pitchFamily="34" charset="-122"/>
              </a:rPr>
              <a:t>xlrd</a:t>
            </a:r>
            <a:r>
              <a:rPr lang="zh-CN" altLang="zh-CN" sz="2000" dirty="0">
                <a:latin typeface="微软雅黑" pitchFamily="34" charset="-122"/>
                <a:ea typeface="微软雅黑" pitchFamily="34" charset="-122"/>
              </a:rPr>
              <a:t>工作簿，必填。</a:t>
            </a:r>
          </a:p>
          <a:p>
            <a:pPr lvl="0">
              <a:lnSpc>
                <a:spcPct val="150000"/>
              </a:lnSpc>
            </a:pPr>
            <a:r>
              <a:rPr lang="en-US" altLang="zh-CN" sz="2000" dirty="0" err="1">
                <a:latin typeface="微软雅黑" pitchFamily="34" charset="-122"/>
                <a:ea typeface="微软雅黑" pitchFamily="34" charset="-122"/>
              </a:rPr>
              <a:t>sheet_name</a:t>
            </a:r>
            <a:r>
              <a:rPr lang="zh-CN" altLang="zh-CN" sz="2000" dirty="0">
                <a:latin typeface="微软雅黑" pitchFamily="34" charset="-122"/>
                <a:ea typeface="微软雅黑" pitchFamily="34" charset="-122"/>
              </a:rPr>
              <a:t>：字符串、整数或混合字符串、整数的列表或</a:t>
            </a:r>
            <a:r>
              <a:rPr lang="en-US" altLang="zh-CN" sz="2000" dirty="0">
                <a:latin typeface="微软雅黑" pitchFamily="34" charset="-122"/>
                <a:ea typeface="微软雅黑" pitchFamily="34" charset="-122"/>
              </a:rPr>
              <a:t>None</a:t>
            </a:r>
            <a:r>
              <a:rPr lang="zh-CN" altLang="zh-CN" sz="2000" dirty="0">
                <a:latin typeface="微软雅黑" pitchFamily="34" charset="-122"/>
                <a:ea typeface="微软雅黑" pitchFamily="34" charset="-122"/>
              </a:rPr>
              <a:t>，默认是</a:t>
            </a:r>
            <a:r>
              <a:rPr lang="en-US" altLang="zh-CN" sz="2000" dirty="0">
                <a:latin typeface="微软雅黑" pitchFamily="34" charset="-122"/>
                <a:ea typeface="微软雅黑" pitchFamily="34" charset="-122"/>
              </a:rPr>
              <a:t>0</a:t>
            </a:r>
            <a:r>
              <a:rPr lang="zh-CN" altLang="zh-CN" sz="2000" dirty="0">
                <a:latin typeface="微软雅黑" pitchFamily="34" charset="-122"/>
                <a:ea typeface="微软雅黑" pitchFamily="34" charset="-122"/>
              </a:rPr>
              <a:t>，即第一个</a:t>
            </a:r>
            <a:r>
              <a:rPr lang="en-US" altLang="zh-CN" sz="2000" dirty="0">
                <a:latin typeface="微软雅黑" pitchFamily="34" charset="-122"/>
                <a:ea typeface="微软雅黑" pitchFamily="34" charset="-122"/>
              </a:rPr>
              <a:t>sheet</a:t>
            </a:r>
            <a:r>
              <a:rPr lang="zh-CN" altLang="zh-CN" sz="2000" dirty="0">
                <a:latin typeface="微软雅黑" pitchFamily="34" charset="-122"/>
                <a:ea typeface="微软雅黑" pitchFamily="34" charset="-122"/>
              </a:rPr>
              <a:t>。字符串指</a:t>
            </a:r>
            <a:r>
              <a:rPr lang="en-US" altLang="zh-CN" sz="2000" dirty="0">
                <a:latin typeface="微软雅黑" pitchFamily="34" charset="-122"/>
                <a:ea typeface="微软雅黑" pitchFamily="34" charset="-122"/>
              </a:rPr>
              <a:t>sheet</a:t>
            </a:r>
            <a:r>
              <a:rPr lang="zh-CN" altLang="zh-CN" sz="2000" dirty="0">
                <a:latin typeface="微软雅黑" pitchFamily="34" charset="-122"/>
                <a:ea typeface="微软雅黑" pitchFamily="34" charset="-122"/>
              </a:rPr>
              <a:t>名称，整数指</a:t>
            </a:r>
            <a:r>
              <a:rPr lang="en-US" altLang="zh-CN" sz="2000" dirty="0">
                <a:latin typeface="微软雅黑" pitchFamily="34" charset="-122"/>
                <a:ea typeface="微软雅黑" pitchFamily="34" charset="-122"/>
              </a:rPr>
              <a:t>sheet</a:t>
            </a:r>
            <a:r>
              <a:rPr lang="zh-CN" altLang="zh-CN" sz="2000" dirty="0">
                <a:latin typeface="微软雅黑" pitchFamily="34" charset="-122"/>
                <a:ea typeface="微软雅黑" pitchFamily="34" charset="-122"/>
              </a:rPr>
              <a:t>索引的</a:t>
            </a:r>
            <a:r>
              <a:rPr lang="en-US" altLang="zh-CN" sz="2000" dirty="0">
                <a:latin typeface="微软雅黑" pitchFamily="34" charset="-122"/>
                <a:ea typeface="微软雅黑" pitchFamily="34" charset="-122"/>
              </a:rPr>
              <a:t>sheet</a:t>
            </a:r>
            <a:r>
              <a:rPr lang="zh-CN" altLang="zh-CN" sz="2000" dirty="0">
                <a:latin typeface="微软雅黑" pitchFamily="34" charset="-122"/>
                <a:ea typeface="微软雅黑" pitchFamily="34" charset="-122"/>
              </a:rPr>
              <a:t>位置，列表则用来表示多个连续或不连续的</a:t>
            </a:r>
            <a:r>
              <a:rPr lang="en-US" altLang="zh-CN" sz="2000" dirty="0">
                <a:latin typeface="微软雅黑" pitchFamily="34" charset="-122"/>
                <a:ea typeface="微软雅黑" pitchFamily="34" charset="-122"/>
              </a:rPr>
              <a:t>sheet</a:t>
            </a:r>
            <a:r>
              <a:rPr lang="zh-CN" altLang="zh-CN" sz="2000" dirty="0">
                <a:latin typeface="微软雅黑" pitchFamily="34" charset="-122"/>
                <a:ea typeface="微软雅黑" pitchFamily="34" charset="-122"/>
              </a:rPr>
              <a:t>，设置为</a:t>
            </a:r>
            <a:r>
              <a:rPr lang="en-US" altLang="zh-CN" sz="2000" dirty="0">
                <a:latin typeface="微软雅黑" pitchFamily="34" charset="-122"/>
                <a:ea typeface="微软雅黑" pitchFamily="34" charset="-122"/>
              </a:rPr>
              <a:t>None</a:t>
            </a:r>
            <a:r>
              <a:rPr lang="zh-CN" altLang="zh-CN" sz="2000" dirty="0">
                <a:latin typeface="微软雅黑" pitchFamily="34" charset="-122"/>
                <a:ea typeface="微软雅黑" pitchFamily="34" charset="-122"/>
              </a:rPr>
              <a:t>表示获取全部</a:t>
            </a:r>
            <a:r>
              <a:rPr lang="en-US" altLang="zh-CN" sz="2000" dirty="0">
                <a:latin typeface="微软雅黑" pitchFamily="34" charset="-122"/>
                <a:ea typeface="微软雅黑" pitchFamily="34" charset="-122"/>
              </a:rPr>
              <a:t>sheet</a:t>
            </a:r>
            <a:r>
              <a:rPr lang="zh-CN" altLang="zh-CN" sz="2000" dirty="0">
                <a:latin typeface="微软雅黑" pitchFamily="34" charset="-122"/>
                <a:ea typeface="微软雅黑" pitchFamily="34" charset="-122"/>
              </a:rPr>
              <a:t>。当设置为字符串或整数时返回数据框，当设置为列表或</a:t>
            </a:r>
            <a:r>
              <a:rPr lang="en-US" altLang="zh-CN" sz="2000" dirty="0">
                <a:latin typeface="微软雅黑" pitchFamily="34" charset="-122"/>
                <a:ea typeface="微软雅黑" pitchFamily="34" charset="-122"/>
              </a:rPr>
              <a:t>None</a:t>
            </a:r>
            <a:r>
              <a:rPr lang="zh-CN" altLang="zh-CN" sz="2000" dirty="0">
                <a:latin typeface="微软雅黑" pitchFamily="34" charset="-122"/>
                <a:ea typeface="微软雅黑" pitchFamily="34" charset="-122"/>
              </a:rPr>
              <a:t>时返回由数据框构成的字典</a:t>
            </a:r>
            <a:r>
              <a:rPr lang="zh-CN" altLang="zh-CN"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756379695"/>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7700" y="1503740"/>
            <a:ext cx="10210800" cy="3351046"/>
          </a:xfrm>
          <a:prstGeom prst="rect">
            <a:avLst/>
          </a:prstGeom>
        </p:spPr>
        <p:txBody>
          <a:bodyPr wrap="square">
            <a:spAutoFit/>
          </a:bodyPr>
          <a:lstStyle/>
          <a:p>
            <a:pPr>
              <a:lnSpc>
                <a:spcPct val="150000"/>
              </a:lnSpc>
            </a:pPr>
            <a:r>
              <a:rPr lang="en-US" altLang="zh-CN" sz="2400" b="1" dirty="0">
                <a:latin typeface="微软雅黑" pitchFamily="34" charset="-122"/>
                <a:ea typeface="微软雅黑" pitchFamily="34" charset="-122"/>
              </a:rPr>
              <a:t>2.</a:t>
            </a:r>
            <a:r>
              <a:rPr lang="zh-CN" altLang="zh-CN" sz="2400" b="1" dirty="0">
                <a:latin typeface="微软雅黑" pitchFamily="34" charset="-122"/>
                <a:ea typeface="微软雅黑" pitchFamily="34" charset="-122"/>
              </a:rPr>
              <a:t>使用</a:t>
            </a:r>
            <a:r>
              <a:rPr lang="en-US" altLang="zh-CN" sz="2400" b="1" dirty="0">
                <a:latin typeface="微软雅黑" pitchFamily="34" charset="-122"/>
                <a:ea typeface="微软雅黑" pitchFamily="34" charset="-122"/>
              </a:rPr>
              <a:t>pandas</a:t>
            </a:r>
            <a:r>
              <a:rPr lang="zh-CN" altLang="zh-CN" sz="2400" b="1" dirty="0">
                <a:latin typeface="微软雅黑" pitchFamily="34" charset="-122"/>
                <a:ea typeface="微软雅黑" pitchFamily="34" charset="-122"/>
              </a:rPr>
              <a:t>的</a:t>
            </a:r>
            <a:r>
              <a:rPr lang="en-US" altLang="zh-CN" sz="2400" b="1" dirty="0" err="1">
                <a:latin typeface="微软雅黑" pitchFamily="34" charset="-122"/>
                <a:ea typeface="微软雅黑" pitchFamily="34" charset="-122"/>
              </a:rPr>
              <a:t>to_excel</a:t>
            </a:r>
            <a:r>
              <a:rPr lang="zh-CN" altLang="zh-CN" sz="2400" b="1" dirty="0">
                <a:latin typeface="微软雅黑" pitchFamily="34" charset="-122"/>
                <a:ea typeface="微软雅黑" pitchFamily="34" charset="-122"/>
              </a:rPr>
              <a:t>写入</a:t>
            </a:r>
            <a:r>
              <a:rPr lang="en-US" altLang="zh-CN" sz="2400" b="1" dirty="0">
                <a:latin typeface="微软雅黑" pitchFamily="34" charset="-122"/>
                <a:ea typeface="微软雅黑" pitchFamily="34" charset="-122"/>
              </a:rPr>
              <a:t>excel</a:t>
            </a:r>
            <a:r>
              <a:rPr lang="zh-CN" altLang="zh-CN" sz="2400" b="1" dirty="0">
                <a:latin typeface="微软雅黑" pitchFamily="34" charset="-122"/>
                <a:ea typeface="微软雅黑" pitchFamily="34" charset="-122"/>
              </a:rPr>
              <a:t>文件</a:t>
            </a:r>
            <a:endParaRPr lang="zh-CN" altLang="zh-CN" sz="2400" dirty="0">
              <a:latin typeface="微软雅黑" pitchFamily="34" charset="-122"/>
              <a:ea typeface="微软雅黑" pitchFamily="34" charset="-122"/>
            </a:endParaRPr>
          </a:p>
          <a:p>
            <a:pPr>
              <a:lnSpc>
                <a:spcPct val="150000"/>
              </a:lnSpc>
            </a:pPr>
            <a:r>
              <a:rPr lang="zh-CN" altLang="zh-CN" sz="2400" dirty="0">
                <a:latin typeface="微软雅黑" pitchFamily="34" charset="-122"/>
                <a:ea typeface="微软雅黑" pitchFamily="34" charset="-122"/>
              </a:rPr>
              <a:t>语法如下：</a:t>
            </a:r>
          </a:p>
          <a:p>
            <a:pPr>
              <a:lnSpc>
                <a:spcPct val="150000"/>
              </a:lnSpc>
            </a:pPr>
            <a:r>
              <a:rPr lang="en-US" altLang="zh-CN" sz="2400" dirty="0" err="1">
                <a:latin typeface="微软雅黑" pitchFamily="34" charset="-122"/>
                <a:ea typeface="微软雅黑" pitchFamily="34" charset="-122"/>
              </a:rPr>
              <a:t>to_excel</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excel_writer</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sheet_name</a:t>
            </a:r>
            <a:r>
              <a:rPr lang="en-US" altLang="zh-CN" sz="2400" dirty="0">
                <a:latin typeface="微软雅黑" pitchFamily="34" charset="-122"/>
                <a:ea typeface="微软雅黑" pitchFamily="34" charset="-122"/>
              </a:rPr>
              <a:t>='Sheet1</a:t>
            </a:r>
            <a:r>
              <a:rPr lang="en-US" altLang="zh-CN" sz="2400" dirty="0" smtClean="0">
                <a:latin typeface="微软雅黑" pitchFamily="34" charset="-122"/>
                <a:ea typeface="微软雅黑" pitchFamily="34" charset="-122"/>
              </a:rPr>
              <a:t>',)</a:t>
            </a:r>
            <a:endParaRPr lang="zh-CN" altLang="zh-CN" sz="2400" dirty="0">
              <a:latin typeface="微软雅黑" pitchFamily="34" charset="-122"/>
              <a:ea typeface="微软雅黑" pitchFamily="34" charset="-122"/>
            </a:endParaRPr>
          </a:p>
          <a:p>
            <a:pPr>
              <a:lnSpc>
                <a:spcPct val="150000"/>
              </a:lnSpc>
            </a:pPr>
            <a:r>
              <a:rPr lang="zh-CN" altLang="zh-CN" sz="2400" dirty="0">
                <a:latin typeface="微软雅黑" pitchFamily="34" charset="-122"/>
                <a:ea typeface="微软雅黑" pitchFamily="34" charset="-122"/>
              </a:rPr>
              <a:t>常用参数如下：</a:t>
            </a:r>
          </a:p>
          <a:p>
            <a:pPr>
              <a:lnSpc>
                <a:spcPct val="150000"/>
              </a:lnSpc>
            </a:pPr>
            <a:r>
              <a:rPr lang="zh-CN" altLang="zh-CN" sz="2400" dirty="0">
                <a:latin typeface="微软雅黑" pitchFamily="34" charset="-122"/>
                <a:ea typeface="微软雅黑" pitchFamily="34" charset="-122"/>
              </a:rPr>
              <a:t>①</a:t>
            </a:r>
            <a:r>
              <a:rPr lang="en-US" altLang="zh-CN" sz="2400" dirty="0" err="1">
                <a:latin typeface="微软雅黑" pitchFamily="34" charset="-122"/>
                <a:ea typeface="微软雅黑" pitchFamily="34" charset="-122"/>
              </a:rPr>
              <a:t>excel_writer</a:t>
            </a:r>
            <a:r>
              <a:rPr lang="zh-CN" altLang="zh-CN" sz="2400" dirty="0">
                <a:latin typeface="微软雅黑" pitchFamily="34" charset="-122"/>
                <a:ea typeface="微软雅黑" pitchFamily="34" charset="-122"/>
              </a:rPr>
              <a:t>：字符串或</a:t>
            </a:r>
            <a:r>
              <a:rPr lang="en-US" altLang="zh-CN" sz="2400" dirty="0" err="1">
                <a:latin typeface="微软雅黑" pitchFamily="34" charset="-122"/>
                <a:ea typeface="微软雅黑" pitchFamily="34" charset="-122"/>
              </a:rPr>
              <a:t>excel_writer</a:t>
            </a:r>
            <a:r>
              <a:rPr lang="zh-CN" altLang="zh-CN" sz="2400" dirty="0">
                <a:latin typeface="微软雅黑" pitchFamily="34" charset="-122"/>
                <a:ea typeface="微软雅黑" pitchFamily="34" charset="-122"/>
              </a:rPr>
              <a:t>对象，必填。</a:t>
            </a:r>
          </a:p>
          <a:p>
            <a:pPr>
              <a:lnSpc>
                <a:spcPct val="150000"/>
              </a:lnSpc>
            </a:pPr>
            <a:r>
              <a:rPr lang="zh-CN" altLang="zh-CN" sz="2400" dirty="0">
                <a:latin typeface="微软雅黑" pitchFamily="34" charset="-122"/>
                <a:ea typeface="微软雅黑" pitchFamily="34" charset="-122"/>
              </a:rPr>
              <a:t>②</a:t>
            </a:r>
            <a:r>
              <a:rPr lang="en-US" altLang="zh-CN" sz="2400" dirty="0" err="1">
                <a:latin typeface="微软雅黑" pitchFamily="34" charset="-122"/>
                <a:ea typeface="微软雅黑" pitchFamily="34" charset="-122"/>
              </a:rPr>
              <a:t>sheet_name</a:t>
            </a:r>
            <a:r>
              <a:rPr lang="zh-CN" altLang="zh-CN" sz="2400" dirty="0">
                <a:latin typeface="微软雅黑" pitchFamily="34" charset="-122"/>
                <a:ea typeface="微软雅黑" pitchFamily="34" charset="-122"/>
              </a:rPr>
              <a:t>：字符串，默认是</a:t>
            </a:r>
            <a:r>
              <a:rPr lang="en-US" altLang="zh-CN" sz="2400" dirty="0">
                <a:latin typeface="微软雅黑" pitchFamily="34" charset="-122"/>
                <a:ea typeface="微软雅黑" pitchFamily="34" charset="-122"/>
              </a:rPr>
              <a:t>Sheet1</a:t>
            </a:r>
            <a:r>
              <a:rPr lang="zh-CN" altLang="zh-CN" sz="2400" dirty="0">
                <a:latin typeface="微软雅黑" pitchFamily="34" charset="-122"/>
                <a:ea typeface="微软雅黑" pitchFamily="34" charset="-122"/>
              </a:rPr>
              <a:t>。</a:t>
            </a:r>
          </a:p>
        </p:txBody>
      </p:sp>
    </p:spTree>
    <p:extLst>
      <p:ext uri="{BB962C8B-B14F-4D97-AF65-F5344CB8AC3E}">
        <p14:creationId xmlns:p14="http://schemas.microsoft.com/office/powerpoint/2010/main" val="3724120018"/>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30456" y="341868"/>
            <a:ext cx="3522118" cy="523220"/>
          </a:xfrm>
          <a:prstGeom prst="rect">
            <a:avLst/>
          </a:prstGeom>
        </p:spPr>
        <p:txBody>
          <a:bodyPr wrap="none">
            <a:spAutoFit/>
          </a:bodyPr>
          <a:lstStyle/>
          <a:p>
            <a:r>
              <a:rPr lang="zh-CN" altLang="zh-CN" sz="2800" dirty="0">
                <a:latin typeface="微软雅黑" pitchFamily="34" charset="-122"/>
                <a:ea typeface="微软雅黑" pitchFamily="34" charset="-122"/>
              </a:rPr>
              <a:t>数据库的读取与存储 </a:t>
            </a:r>
            <a:endParaRPr lang="zh-CN" altLang="en-US" sz="2800" dirty="0">
              <a:latin typeface="微软雅黑" pitchFamily="34" charset="-122"/>
              <a:ea typeface="微软雅黑" pitchFamily="34" charset="-122"/>
            </a:endParaRPr>
          </a:p>
        </p:txBody>
      </p:sp>
      <p:sp>
        <p:nvSpPr>
          <p:cNvPr id="5" name="矩形 4"/>
          <p:cNvSpPr/>
          <p:nvPr/>
        </p:nvSpPr>
        <p:spPr>
          <a:xfrm>
            <a:off x="1308100" y="1062335"/>
            <a:ext cx="10096500" cy="5078313"/>
          </a:xfrm>
          <a:prstGeom prst="rect">
            <a:avLst/>
          </a:prstGeom>
        </p:spPr>
        <p:txBody>
          <a:bodyPr wrap="square">
            <a:spAutoFit/>
          </a:bodyPr>
          <a:lstStyle/>
          <a:p>
            <a:pPr>
              <a:lnSpc>
                <a:spcPct val="150000"/>
              </a:lnSpc>
            </a:pPr>
            <a:r>
              <a:rPr lang="en-US" altLang="zh-CN" dirty="0" smtClean="0"/>
              <a:t>        </a:t>
            </a:r>
            <a:r>
              <a:rPr lang="zh-CN" altLang="zh-CN" dirty="0" smtClean="0"/>
              <a:t>数据库</a:t>
            </a:r>
            <a:r>
              <a:rPr lang="zh-CN" altLang="zh-CN" dirty="0"/>
              <a:t>是按照数据结构来组织、存储和管理数据的仓库。数据库广泛应用于内容管理系统、客户关系管理、办公自动化、企业资源计划等各类企业运营事务中</a:t>
            </a:r>
            <a:r>
              <a:rPr lang="zh-CN" altLang="zh-CN" dirty="0" smtClean="0"/>
              <a:t>。</a:t>
            </a:r>
            <a:endParaRPr lang="en-US" altLang="zh-CN" dirty="0" smtClean="0"/>
          </a:p>
          <a:p>
            <a:pPr indent="457200">
              <a:lnSpc>
                <a:spcPct val="150000"/>
              </a:lnSpc>
            </a:pPr>
            <a:r>
              <a:rPr lang="zh-CN" altLang="zh-CN" dirty="0"/>
              <a:t>操作数据库是通过安装数据库驱动来实现的。所谓的数据库驱动是不同数据库开发商为了某一种语言能够实现统一的数据库调用而开发的一个程序。在</a:t>
            </a:r>
            <a:r>
              <a:rPr lang="en-US" altLang="zh-CN" dirty="0"/>
              <a:t>Python3</a:t>
            </a:r>
            <a:r>
              <a:rPr lang="zh-CN" altLang="zh-CN" dirty="0"/>
              <a:t>中，操作</a:t>
            </a:r>
            <a:r>
              <a:rPr lang="en-US" altLang="zh-CN" dirty="0"/>
              <a:t>MySQL </a:t>
            </a:r>
            <a:r>
              <a:rPr lang="zh-CN" altLang="zh-CN" dirty="0"/>
              <a:t>数据库需要安装</a:t>
            </a:r>
            <a:r>
              <a:rPr lang="en-US" altLang="zh-CN" dirty="0" err="1"/>
              <a:t>PyMySQL</a:t>
            </a:r>
            <a:r>
              <a:rPr lang="zh-CN" altLang="zh-CN" dirty="0"/>
              <a:t>库实现对数据库的驱动。安装命令如下。</a:t>
            </a:r>
          </a:p>
          <a:p>
            <a:pPr indent="457200">
              <a:lnSpc>
                <a:spcPct val="150000"/>
              </a:lnSpc>
            </a:pPr>
            <a:r>
              <a:rPr lang="en-US" altLang="zh-CN" dirty="0"/>
              <a:t>pip install </a:t>
            </a:r>
            <a:r>
              <a:rPr lang="en-US" altLang="zh-CN" dirty="0" err="1"/>
              <a:t>PyMySQL</a:t>
            </a:r>
            <a:endParaRPr lang="zh-CN" altLang="zh-CN" dirty="0"/>
          </a:p>
          <a:p>
            <a:pPr indent="457200">
              <a:lnSpc>
                <a:spcPct val="150000"/>
              </a:lnSpc>
            </a:pPr>
            <a:r>
              <a:rPr lang="zh-CN" altLang="zh-CN" dirty="0"/>
              <a:t>使用</a:t>
            </a:r>
            <a:r>
              <a:rPr lang="en-US" altLang="zh-CN" dirty="0" err="1"/>
              <a:t>PyMySQL</a:t>
            </a:r>
            <a:r>
              <a:rPr lang="zh-CN" altLang="zh-CN" dirty="0"/>
              <a:t>操作数据库的方法如下。</a:t>
            </a:r>
          </a:p>
          <a:p>
            <a:pPr indent="457200">
              <a:lnSpc>
                <a:spcPct val="150000"/>
              </a:lnSpc>
            </a:pPr>
            <a:r>
              <a:rPr lang="en-US" altLang="zh-CN" dirty="0"/>
              <a:t>(1</a:t>
            </a:r>
            <a:r>
              <a:rPr lang="zh-CN" altLang="zh-CN" dirty="0"/>
              <a:t>）导入</a:t>
            </a:r>
            <a:r>
              <a:rPr lang="en-US" altLang="zh-CN" dirty="0" err="1"/>
              <a:t>PyMySQL</a:t>
            </a:r>
            <a:r>
              <a:rPr lang="zh-CN" altLang="zh-CN" dirty="0"/>
              <a:t>库。</a:t>
            </a:r>
          </a:p>
          <a:p>
            <a:pPr indent="457200">
              <a:lnSpc>
                <a:spcPct val="150000"/>
              </a:lnSpc>
            </a:pPr>
            <a:r>
              <a:rPr lang="en-US" altLang="zh-CN" dirty="0"/>
              <a:t>import </a:t>
            </a:r>
            <a:r>
              <a:rPr lang="en-US" altLang="zh-CN" dirty="0" err="1"/>
              <a:t>pymysql</a:t>
            </a:r>
            <a:endParaRPr lang="zh-CN" altLang="zh-CN" dirty="0"/>
          </a:p>
          <a:p>
            <a:pPr indent="457200">
              <a:lnSpc>
                <a:spcPct val="150000"/>
              </a:lnSpc>
            </a:pPr>
            <a:r>
              <a:rPr lang="en-US" altLang="zh-CN" dirty="0"/>
              <a:t>(2)</a:t>
            </a:r>
            <a:r>
              <a:rPr lang="zh-CN" altLang="zh-CN" dirty="0"/>
              <a:t>调用</a:t>
            </a:r>
            <a:r>
              <a:rPr lang="en-US" altLang="zh-CN" dirty="0"/>
              <a:t> </a:t>
            </a:r>
            <a:r>
              <a:rPr lang="en-US" altLang="zh-CN" dirty="0" err="1"/>
              <a:t>PyMySQL</a:t>
            </a:r>
            <a:r>
              <a:rPr lang="zh-CN" altLang="zh-CN" dirty="0"/>
              <a:t>的</a:t>
            </a:r>
            <a:r>
              <a:rPr lang="en-US" altLang="zh-CN" dirty="0"/>
              <a:t>Connect()</a:t>
            </a:r>
            <a:r>
              <a:rPr lang="zh-CN" altLang="zh-CN" dirty="0"/>
              <a:t>获得连接对象</a:t>
            </a:r>
            <a:r>
              <a:rPr lang="en-US" altLang="zh-CN" dirty="0"/>
              <a:t>conn,</a:t>
            </a:r>
            <a:r>
              <a:rPr lang="zh-CN" altLang="zh-CN" dirty="0"/>
              <a:t>需要配置的参数如</a:t>
            </a:r>
            <a:r>
              <a:rPr lang="zh-CN" altLang="zh-CN" dirty="0" smtClean="0"/>
              <a:t>表所</a:t>
            </a:r>
            <a:r>
              <a:rPr lang="zh-CN" altLang="zh-CN" dirty="0"/>
              <a:t>示。</a:t>
            </a:r>
          </a:p>
          <a:p>
            <a:pPr>
              <a:lnSpc>
                <a:spcPct val="150000"/>
              </a:lnSpc>
            </a:pPr>
            <a:endParaRPr lang="en-US" altLang="zh-CN" dirty="0" smtClean="0"/>
          </a:p>
          <a:p>
            <a:pPr>
              <a:lnSpc>
                <a:spcPct val="150000"/>
              </a:lnSpc>
            </a:pPr>
            <a:endParaRPr lang="zh-CN" altLang="zh-CN" dirty="0"/>
          </a:p>
        </p:txBody>
      </p:sp>
    </p:spTree>
    <p:extLst>
      <p:ext uri="{BB962C8B-B14F-4D97-AF65-F5344CB8AC3E}">
        <p14:creationId xmlns:p14="http://schemas.microsoft.com/office/powerpoint/2010/main" val="3424205389"/>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506466260"/>
              </p:ext>
            </p:extLst>
          </p:nvPr>
        </p:nvGraphicFramePr>
        <p:xfrm>
          <a:off x="2039302" y="891383"/>
          <a:ext cx="8552498" cy="3426616"/>
        </p:xfrm>
        <a:graphic>
          <a:graphicData uri="http://schemas.openxmlformats.org/drawingml/2006/table">
            <a:tbl>
              <a:tblPr firstRow="1" firstCol="1" bandRow="1">
                <a:tableStyleId>{ED083AE6-46FA-4A59-8FB0-9F97EB10719F}</a:tableStyleId>
              </a:tblPr>
              <a:tblGrid>
                <a:gridCol w="2441569"/>
                <a:gridCol w="6110929"/>
              </a:tblGrid>
              <a:tr h="481391">
                <a:tc>
                  <a:txBody>
                    <a:bodyPr/>
                    <a:lstStyle/>
                    <a:p>
                      <a:pPr algn="ctr">
                        <a:lnSpc>
                          <a:spcPts val="1600"/>
                        </a:lnSpc>
                        <a:spcAft>
                          <a:spcPts val="0"/>
                        </a:spcAft>
                      </a:pPr>
                      <a:r>
                        <a:rPr lang="zh-CN" sz="1600" kern="0" dirty="0">
                          <a:effectLst/>
                        </a:rPr>
                        <a:t>参数</a:t>
                      </a:r>
                      <a:endParaRPr lang="zh-CN" sz="1600" kern="100" dirty="0">
                        <a:effectLst/>
                        <a:latin typeface="微软雅黑" pitchFamily="34" charset="-122"/>
                        <a:ea typeface="微软雅黑" pitchFamily="34" charset="-122"/>
                        <a:cs typeface="Times New Roman"/>
                      </a:endParaRPr>
                    </a:p>
                  </a:txBody>
                  <a:tcPr marL="68580" marR="68580" marT="0" marB="0" anchor="ctr"/>
                </a:tc>
                <a:tc>
                  <a:txBody>
                    <a:bodyPr/>
                    <a:lstStyle/>
                    <a:p>
                      <a:pPr algn="ctr">
                        <a:lnSpc>
                          <a:spcPts val="1600"/>
                        </a:lnSpc>
                        <a:spcAft>
                          <a:spcPts val="0"/>
                        </a:spcAft>
                      </a:pPr>
                      <a:r>
                        <a:rPr lang="zh-CN" sz="1600" kern="0">
                          <a:effectLst/>
                        </a:rPr>
                        <a:t>说明</a:t>
                      </a:r>
                      <a:endParaRPr lang="zh-CN" sz="1600" kern="100">
                        <a:effectLst/>
                        <a:latin typeface="微软雅黑" pitchFamily="34" charset="-122"/>
                        <a:ea typeface="微软雅黑" pitchFamily="34" charset="-122"/>
                        <a:cs typeface="Times New Roman"/>
                      </a:endParaRPr>
                    </a:p>
                  </a:txBody>
                  <a:tcPr marL="68580" marR="68580" marT="0" marB="0" anchor="ctr"/>
                </a:tc>
              </a:tr>
              <a:tr h="490116">
                <a:tc>
                  <a:txBody>
                    <a:bodyPr/>
                    <a:lstStyle/>
                    <a:p>
                      <a:pPr algn="ctr">
                        <a:lnSpc>
                          <a:spcPts val="1600"/>
                        </a:lnSpc>
                        <a:spcAft>
                          <a:spcPts val="0"/>
                        </a:spcAft>
                      </a:pPr>
                      <a:r>
                        <a:rPr lang="en-US" sz="1600" kern="0" dirty="0" smtClean="0">
                          <a:effectLst/>
                        </a:rPr>
                        <a:t>host</a:t>
                      </a:r>
                      <a:endParaRPr lang="zh-CN" sz="1600" kern="100" dirty="0">
                        <a:effectLst/>
                        <a:latin typeface="微软雅黑" pitchFamily="34" charset="-122"/>
                        <a:ea typeface="微软雅黑" pitchFamily="34" charset="-122"/>
                        <a:cs typeface="Times New Roman"/>
                      </a:endParaRPr>
                    </a:p>
                  </a:txBody>
                  <a:tcPr marL="68580" marR="68580" marT="0" marB="0" anchor="ctr"/>
                </a:tc>
                <a:tc>
                  <a:txBody>
                    <a:bodyPr/>
                    <a:lstStyle/>
                    <a:p>
                      <a:pPr algn="ctr">
                        <a:lnSpc>
                          <a:spcPts val="1600"/>
                        </a:lnSpc>
                        <a:spcAft>
                          <a:spcPts val="0"/>
                        </a:spcAft>
                      </a:pPr>
                      <a:r>
                        <a:rPr lang="zh-CN" sz="1600" kern="0" dirty="0">
                          <a:effectLst/>
                        </a:rPr>
                        <a:t>数据的</a:t>
                      </a:r>
                      <a:r>
                        <a:rPr lang="en-US" sz="1600" kern="0" dirty="0" err="1">
                          <a:effectLst/>
                        </a:rPr>
                        <a:t>ip</a:t>
                      </a:r>
                      <a:r>
                        <a:rPr lang="zh-CN" sz="1600" kern="0" dirty="0">
                          <a:effectLst/>
                        </a:rPr>
                        <a:t>地址，如果连接本机的数据库</a:t>
                      </a:r>
                      <a:r>
                        <a:rPr lang="en-US" sz="1600" kern="0" dirty="0" err="1">
                          <a:effectLst/>
                        </a:rPr>
                        <a:t>ip</a:t>
                      </a:r>
                      <a:r>
                        <a:rPr lang="zh-CN" sz="1600" kern="0" dirty="0">
                          <a:effectLst/>
                        </a:rPr>
                        <a:t>地址为</a:t>
                      </a:r>
                      <a:r>
                        <a:rPr lang="en-US" sz="1600" kern="0" dirty="0">
                          <a:effectLst/>
                        </a:rPr>
                        <a:t>127.0.0.1</a:t>
                      </a:r>
                      <a:endParaRPr lang="zh-CN" sz="1600" kern="100" dirty="0">
                        <a:effectLst/>
                        <a:latin typeface="微软雅黑" pitchFamily="34" charset="-122"/>
                        <a:ea typeface="微软雅黑" pitchFamily="34" charset="-122"/>
                        <a:cs typeface="Times New Roman"/>
                      </a:endParaRPr>
                    </a:p>
                  </a:txBody>
                  <a:tcPr marL="68580" marR="68580" marT="0" marB="0" anchor="ctr"/>
                </a:tc>
              </a:tr>
              <a:tr h="494645">
                <a:tc>
                  <a:txBody>
                    <a:bodyPr/>
                    <a:lstStyle/>
                    <a:p>
                      <a:pPr algn="ctr">
                        <a:lnSpc>
                          <a:spcPts val="1600"/>
                        </a:lnSpc>
                        <a:spcAft>
                          <a:spcPts val="0"/>
                        </a:spcAft>
                      </a:pPr>
                      <a:r>
                        <a:rPr lang="en-US" sz="1600" kern="0">
                          <a:effectLst/>
                        </a:rPr>
                        <a:t>port</a:t>
                      </a:r>
                      <a:endParaRPr lang="zh-CN" sz="1600" kern="100">
                        <a:effectLst/>
                        <a:latin typeface="微软雅黑" pitchFamily="34" charset="-122"/>
                        <a:ea typeface="微软雅黑" pitchFamily="34" charset="-122"/>
                        <a:cs typeface="Times New Roman"/>
                      </a:endParaRPr>
                    </a:p>
                  </a:txBody>
                  <a:tcPr marL="68580" marR="68580" marT="0" marB="0" anchor="ctr"/>
                </a:tc>
                <a:tc>
                  <a:txBody>
                    <a:bodyPr/>
                    <a:lstStyle/>
                    <a:p>
                      <a:pPr algn="ctr">
                        <a:lnSpc>
                          <a:spcPts val="1600"/>
                        </a:lnSpc>
                        <a:spcAft>
                          <a:spcPts val="0"/>
                        </a:spcAft>
                      </a:pPr>
                      <a:r>
                        <a:rPr lang="zh-CN" sz="1600" kern="0" dirty="0">
                          <a:effectLst/>
                        </a:rPr>
                        <a:t>连接数据库的端口，</a:t>
                      </a:r>
                      <a:r>
                        <a:rPr lang="en-US" sz="1600" kern="100" dirty="0">
                          <a:effectLst/>
                        </a:rPr>
                        <a:t>MySQL</a:t>
                      </a:r>
                      <a:r>
                        <a:rPr lang="zh-CN" sz="1600" kern="100" dirty="0">
                          <a:effectLst/>
                        </a:rPr>
                        <a:t>数据库的默认连接端口是</a:t>
                      </a:r>
                      <a:r>
                        <a:rPr lang="en-US" sz="1600" kern="100" dirty="0">
                          <a:effectLst/>
                        </a:rPr>
                        <a:t>3306</a:t>
                      </a:r>
                      <a:endParaRPr lang="zh-CN" sz="1600" kern="100" dirty="0">
                        <a:effectLst/>
                        <a:latin typeface="微软雅黑" pitchFamily="34" charset="-122"/>
                        <a:ea typeface="微软雅黑" pitchFamily="34" charset="-122"/>
                        <a:cs typeface="Times New Roman"/>
                      </a:endParaRPr>
                    </a:p>
                  </a:txBody>
                  <a:tcPr marL="68580" marR="68580" marT="0" marB="0" anchor="ctr"/>
                </a:tc>
              </a:tr>
              <a:tr h="490116">
                <a:tc>
                  <a:txBody>
                    <a:bodyPr/>
                    <a:lstStyle/>
                    <a:p>
                      <a:pPr algn="ctr">
                        <a:lnSpc>
                          <a:spcPts val="1600"/>
                        </a:lnSpc>
                        <a:spcAft>
                          <a:spcPts val="0"/>
                        </a:spcAft>
                      </a:pPr>
                      <a:r>
                        <a:rPr lang="en-US" sz="1600" kern="0">
                          <a:effectLst/>
                        </a:rPr>
                        <a:t>user</a:t>
                      </a:r>
                      <a:endParaRPr lang="zh-CN" sz="1600" kern="100">
                        <a:effectLst/>
                        <a:latin typeface="微软雅黑" pitchFamily="34" charset="-122"/>
                        <a:ea typeface="微软雅黑" pitchFamily="34" charset="-122"/>
                        <a:cs typeface="Times New Roman"/>
                      </a:endParaRPr>
                    </a:p>
                  </a:txBody>
                  <a:tcPr marL="68580" marR="68580" marT="0" marB="0" anchor="ctr"/>
                </a:tc>
                <a:tc>
                  <a:txBody>
                    <a:bodyPr/>
                    <a:lstStyle/>
                    <a:p>
                      <a:pPr algn="ctr">
                        <a:lnSpc>
                          <a:spcPts val="1600"/>
                        </a:lnSpc>
                        <a:spcAft>
                          <a:spcPts val="0"/>
                        </a:spcAft>
                      </a:pPr>
                      <a:r>
                        <a:rPr lang="zh-CN" sz="1600" kern="0" dirty="0">
                          <a:effectLst/>
                        </a:rPr>
                        <a:t>连接数据库时的用户名</a:t>
                      </a:r>
                      <a:endParaRPr lang="zh-CN" sz="1600" kern="100" dirty="0">
                        <a:effectLst/>
                        <a:latin typeface="微软雅黑" pitchFamily="34" charset="-122"/>
                        <a:ea typeface="微软雅黑" pitchFamily="34" charset="-122"/>
                        <a:cs typeface="Times New Roman"/>
                      </a:endParaRPr>
                    </a:p>
                  </a:txBody>
                  <a:tcPr marL="68580" marR="68580" marT="0" marB="0" anchor="ctr"/>
                </a:tc>
              </a:tr>
              <a:tr h="490116">
                <a:tc>
                  <a:txBody>
                    <a:bodyPr/>
                    <a:lstStyle/>
                    <a:p>
                      <a:pPr algn="ctr">
                        <a:lnSpc>
                          <a:spcPts val="1600"/>
                        </a:lnSpc>
                        <a:spcAft>
                          <a:spcPts val="0"/>
                        </a:spcAft>
                      </a:pPr>
                      <a:r>
                        <a:rPr lang="en-US" sz="1600" kern="0">
                          <a:effectLst/>
                        </a:rPr>
                        <a:t>passwd</a:t>
                      </a:r>
                      <a:endParaRPr lang="zh-CN" sz="1600" kern="100">
                        <a:effectLst/>
                        <a:latin typeface="微软雅黑" pitchFamily="34" charset="-122"/>
                        <a:ea typeface="微软雅黑" pitchFamily="34" charset="-122"/>
                        <a:cs typeface="Times New Roman"/>
                      </a:endParaRPr>
                    </a:p>
                  </a:txBody>
                  <a:tcPr marL="68580" marR="68580" marT="0" marB="0" anchor="ctr"/>
                </a:tc>
                <a:tc>
                  <a:txBody>
                    <a:bodyPr/>
                    <a:lstStyle/>
                    <a:p>
                      <a:pPr algn="ctr">
                        <a:lnSpc>
                          <a:spcPts val="1600"/>
                        </a:lnSpc>
                        <a:spcAft>
                          <a:spcPts val="0"/>
                        </a:spcAft>
                      </a:pPr>
                      <a:r>
                        <a:rPr lang="zh-CN" sz="1600" kern="0" dirty="0">
                          <a:effectLst/>
                        </a:rPr>
                        <a:t>连接数据库时的密码</a:t>
                      </a:r>
                      <a:endParaRPr lang="zh-CN" sz="1600" kern="100" dirty="0">
                        <a:effectLst/>
                        <a:latin typeface="微软雅黑" pitchFamily="34" charset="-122"/>
                        <a:ea typeface="微软雅黑" pitchFamily="34" charset="-122"/>
                        <a:cs typeface="Times New Roman"/>
                      </a:endParaRPr>
                    </a:p>
                  </a:txBody>
                  <a:tcPr marL="68580" marR="68580" marT="0" marB="0" anchor="ctr"/>
                </a:tc>
              </a:tr>
              <a:tr h="490116">
                <a:tc>
                  <a:txBody>
                    <a:bodyPr/>
                    <a:lstStyle/>
                    <a:p>
                      <a:pPr algn="ctr">
                        <a:lnSpc>
                          <a:spcPts val="1600"/>
                        </a:lnSpc>
                        <a:spcAft>
                          <a:spcPts val="0"/>
                        </a:spcAft>
                      </a:pPr>
                      <a:r>
                        <a:rPr lang="en-US" sz="1600" kern="0">
                          <a:effectLst/>
                        </a:rPr>
                        <a:t>db</a:t>
                      </a:r>
                      <a:endParaRPr lang="zh-CN" sz="1600" kern="100">
                        <a:effectLst/>
                        <a:latin typeface="微软雅黑" pitchFamily="34" charset="-122"/>
                        <a:ea typeface="微软雅黑" pitchFamily="34" charset="-122"/>
                        <a:cs typeface="Times New Roman"/>
                      </a:endParaRPr>
                    </a:p>
                  </a:txBody>
                  <a:tcPr marL="68580" marR="68580" marT="0" marB="0" anchor="ctr"/>
                </a:tc>
                <a:tc>
                  <a:txBody>
                    <a:bodyPr/>
                    <a:lstStyle/>
                    <a:p>
                      <a:pPr algn="ctr">
                        <a:lnSpc>
                          <a:spcPts val="1600"/>
                        </a:lnSpc>
                        <a:spcAft>
                          <a:spcPts val="0"/>
                        </a:spcAft>
                      </a:pPr>
                      <a:r>
                        <a:rPr lang="zh-CN" sz="1600" kern="0" dirty="0">
                          <a:effectLst/>
                        </a:rPr>
                        <a:t>连接数据库的数据库名</a:t>
                      </a:r>
                      <a:endParaRPr lang="zh-CN" sz="1600" kern="100" dirty="0">
                        <a:effectLst/>
                        <a:latin typeface="微软雅黑" pitchFamily="34" charset="-122"/>
                        <a:ea typeface="微软雅黑" pitchFamily="34" charset="-122"/>
                        <a:cs typeface="Times New Roman"/>
                      </a:endParaRPr>
                    </a:p>
                  </a:txBody>
                  <a:tcPr marL="68580" marR="68580" marT="0" marB="0" anchor="ctr"/>
                </a:tc>
              </a:tr>
              <a:tr h="490116">
                <a:tc>
                  <a:txBody>
                    <a:bodyPr/>
                    <a:lstStyle/>
                    <a:p>
                      <a:pPr algn="ctr">
                        <a:lnSpc>
                          <a:spcPts val="1600"/>
                        </a:lnSpc>
                        <a:spcAft>
                          <a:spcPts val="0"/>
                        </a:spcAft>
                      </a:pPr>
                      <a:r>
                        <a:rPr lang="en-US" sz="1600" kern="0">
                          <a:effectLst/>
                        </a:rPr>
                        <a:t>charset</a:t>
                      </a:r>
                      <a:endParaRPr lang="zh-CN" sz="1600" kern="100">
                        <a:effectLst/>
                        <a:latin typeface="微软雅黑" pitchFamily="34" charset="-122"/>
                        <a:ea typeface="微软雅黑" pitchFamily="34" charset="-122"/>
                        <a:cs typeface="Times New Roman"/>
                      </a:endParaRPr>
                    </a:p>
                  </a:txBody>
                  <a:tcPr marL="68580" marR="68580" marT="0" marB="0" anchor="ctr"/>
                </a:tc>
                <a:tc>
                  <a:txBody>
                    <a:bodyPr/>
                    <a:lstStyle/>
                    <a:p>
                      <a:pPr algn="ctr">
                        <a:lnSpc>
                          <a:spcPts val="1600"/>
                        </a:lnSpc>
                        <a:spcAft>
                          <a:spcPts val="0"/>
                        </a:spcAft>
                      </a:pPr>
                      <a:r>
                        <a:rPr lang="zh-CN" sz="1600" kern="0" dirty="0">
                          <a:effectLst/>
                        </a:rPr>
                        <a:t>连接数据库时使用的字符集，通常为</a:t>
                      </a:r>
                      <a:r>
                        <a:rPr lang="en-US" sz="1600" kern="0" dirty="0">
                          <a:effectLst/>
                        </a:rPr>
                        <a:t>utf-8</a:t>
                      </a:r>
                      <a:endParaRPr lang="zh-CN" sz="1600" kern="100" dirty="0">
                        <a:effectLst/>
                        <a:latin typeface="微软雅黑" pitchFamily="34" charset="-122"/>
                        <a:ea typeface="微软雅黑" pitchFamily="34" charset="-122"/>
                        <a:cs typeface="Times New Roman"/>
                      </a:endParaRPr>
                    </a:p>
                  </a:txBody>
                  <a:tcPr marL="68580" marR="68580" marT="0" marB="0" anchor="ctr"/>
                </a:tc>
              </a:tr>
            </a:tbl>
          </a:graphicData>
        </a:graphic>
      </p:graphicFrame>
      <p:sp>
        <p:nvSpPr>
          <p:cNvPr id="3" name="矩形 2"/>
          <p:cNvSpPr/>
          <p:nvPr/>
        </p:nvSpPr>
        <p:spPr>
          <a:xfrm>
            <a:off x="1955800" y="4430236"/>
            <a:ext cx="8953500" cy="1754326"/>
          </a:xfrm>
          <a:prstGeom prst="rect">
            <a:avLst/>
          </a:prstGeom>
        </p:spPr>
        <p:txBody>
          <a:bodyPr wrap="square">
            <a:spAutoFit/>
          </a:bodyPr>
          <a:lstStyle/>
          <a:p>
            <a:pPr>
              <a:lnSpc>
                <a:spcPct val="150000"/>
              </a:lnSpc>
            </a:pPr>
            <a:r>
              <a:rPr lang="en-US" altLang="zh-CN" dirty="0">
                <a:latin typeface="微软雅黑" pitchFamily="34" charset="-122"/>
                <a:ea typeface="微软雅黑" pitchFamily="34" charset="-122"/>
              </a:rPr>
              <a:t>(3)</a:t>
            </a:r>
            <a:r>
              <a:rPr lang="zh-CN" altLang="zh-CN" dirty="0">
                <a:latin typeface="微软雅黑" pitchFamily="34" charset="-122"/>
                <a:ea typeface="微软雅黑" pitchFamily="34" charset="-122"/>
              </a:rPr>
              <a:t>调用数据库连接对象</a:t>
            </a:r>
            <a:r>
              <a:rPr lang="en-US" altLang="zh-CN" dirty="0">
                <a:latin typeface="微软雅黑" pitchFamily="34" charset="-122"/>
                <a:ea typeface="微软雅黑" pitchFamily="34" charset="-122"/>
              </a:rPr>
              <a:t>conn</a:t>
            </a:r>
            <a:r>
              <a:rPr lang="zh-CN" altLang="zh-CN" dirty="0">
                <a:latin typeface="微软雅黑" pitchFamily="34" charset="-122"/>
                <a:ea typeface="微软雅黑" pitchFamily="34" charset="-122"/>
              </a:rPr>
              <a:t>的</a:t>
            </a:r>
            <a:r>
              <a:rPr lang="en-US" altLang="zh-CN" dirty="0">
                <a:latin typeface="微软雅黑" pitchFamily="34" charset="-122"/>
                <a:ea typeface="微软雅黑" pitchFamily="34" charset="-122"/>
              </a:rPr>
              <a:t>cursor()</a:t>
            </a:r>
            <a:r>
              <a:rPr lang="zh-CN" altLang="zh-CN" dirty="0" smtClean="0">
                <a:latin typeface="微软雅黑" pitchFamily="34" charset="-122"/>
                <a:ea typeface="微软雅黑" pitchFamily="34" charset="-122"/>
              </a:rPr>
              <a:t>方法</a:t>
            </a:r>
            <a:r>
              <a:rPr lang="zh-CN" altLang="en-US" dirty="0">
                <a:latin typeface="微软雅黑" pitchFamily="34" charset="-122"/>
                <a:ea typeface="微软雅黑" pitchFamily="34" charset="-122"/>
              </a:rPr>
              <a:t>获</a:t>
            </a:r>
            <a:r>
              <a:rPr lang="zh-CN" altLang="zh-CN" dirty="0" smtClean="0">
                <a:latin typeface="微软雅黑" pitchFamily="34" charset="-122"/>
                <a:ea typeface="微软雅黑" pitchFamily="34" charset="-122"/>
              </a:rPr>
              <a:t>得</a:t>
            </a:r>
            <a:r>
              <a:rPr lang="zh-CN" altLang="zh-CN" dirty="0">
                <a:latin typeface="微软雅黑" pitchFamily="34" charset="-122"/>
                <a:ea typeface="微软雅黑" pitchFamily="34" charset="-122"/>
              </a:rPr>
              <a:t>游标对象</a:t>
            </a:r>
            <a:r>
              <a:rPr lang="en-US" altLang="zh-CN" dirty="0">
                <a:latin typeface="微软雅黑" pitchFamily="34" charset="-122"/>
                <a:ea typeface="微软雅黑" pitchFamily="34" charset="-122"/>
              </a:rPr>
              <a:t>cursor</a:t>
            </a:r>
            <a:r>
              <a:rPr lang="zh-CN" altLang="zh-CN" dirty="0">
                <a:latin typeface="微软雅黑" pitchFamily="34" charset="-122"/>
                <a:ea typeface="微软雅黑" pitchFamily="34" charset="-122"/>
              </a:rPr>
              <a:t>。</a:t>
            </a:r>
          </a:p>
          <a:p>
            <a:pPr>
              <a:lnSpc>
                <a:spcPct val="150000"/>
              </a:lnSpc>
            </a:pPr>
            <a:r>
              <a:rPr lang="en-US" altLang="zh-CN" dirty="0">
                <a:latin typeface="微软雅黑" pitchFamily="34" charset="-122"/>
                <a:ea typeface="微软雅黑" pitchFamily="34" charset="-122"/>
              </a:rPr>
              <a:t>(4)</a:t>
            </a:r>
            <a:r>
              <a:rPr lang="zh-CN" altLang="zh-CN" dirty="0">
                <a:latin typeface="微软雅黑" pitchFamily="34" charset="-122"/>
                <a:ea typeface="微软雅黑" pitchFamily="34" charset="-122"/>
              </a:rPr>
              <a:t>调用</a:t>
            </a:r>
            <a:r>
              <a:rPr lang="en-US" altLang="zh-CN" dirty="0">
                <a:latin typeface="微软雅黑" pitchFamily="34" charset="-122"/>
                <a:ea typeface="微软雅黑" pitchFamily="34" charset="-122"/>
              </a:rPr>
              <a:t>cursor</a:t>
            </a:r>
            <a:r>
              <a:rPr lang="zh-CN" altLang="zh-CN" dirty="0">
                <a:latin typeface="微软雅黑" pitchFamily="34" charset="-122"/>
                <a:ea typeface="微软雅黑" pitchFamily="34" charset="-122"/>
              </a:rPr>
              <a:t>对象的</a:t>
            </a:r>
            <a:r>
              <a:rPr lang="en-US" altLang="zh-CN" dirty="0">
                <a:latin typeface="微软雅黑" pitchFamily="34" charset="-122"/>
                <a:ea typeface="微软雅黑" pitchFamily="34" charset="-122"/>
              </a:rPr>
              <a:t>execute()</a:t>
            </a:r>
            <a:r>
              <a:rPr lang="zh-CN" altLang="zh-CN" dirty="0">
                <a:latin typeface="微软雅黑" pitchFamily="34" charset="-122"/>
                <a:ea typeface="微软雅黑" pitchFamily="34" charset="-122"/>
              </a:rPr>
              <a:t>方法执行</a:t>
            </a:r>
            <a:r>
              <a:rPr lang="en-US" altLang="zh-CN" dirty="0">
                <a:latin typeface="微软雅黑" pitchFamily="34" charset="-122"/>
                <a:ea typeface="微软雅黑" pitchFamily="34" charset="-122"/>
              </a:rPr>
              <a:t>SQL</a:t>
            </a:r>
            <a:r>
              <a:rPr lang="zh-CN" altLang="zh-CN" dirty="0">
                <a:latin typeface="微软雅黑" pitchFamily="34" charset="-122"/>
                <a:ea typeface="微软雅黑" pitchFamily="34" charset="-122"/>
              </a:rPr>
              <a:t>语句。</a:t>
            </a:r>
          </a:p>
          <a:p>
            <a:pPr>
              <a:lnSpc>
                <a:spcPct val="150000"/>
              </a:lnSpc>
            </a:pPr>
            <a:r>
              <a:rPr lang="en-US" altLang="zh-CN" dirty="0">
                <a:latin typeface="微软雅黑" pitchFamily="34" charset="-122"/>
                <a:ea typeface="微软雅黑" pitchFamily="34" charset="-122"/>
              </a:rPr>
              <a:t>(5)</a:t>
            </a:r>
            <a:r>
              <a:rPr lang="zh-CN" altLang="zh-CN" dirty="0">
                <a:latin typeface="微软雅黑" pitchFamily="34" charset="-122"/>
                <a:ea typeface="微软雅黑" pitchFamily="34" charset="-122"/>
              </a:rPr>
              <a:t>如果</a:t>
            </a:r>
            <a:r>
              <a:rPr lang="en-US" altLang="zh-CN" dirty="0">
                <a:latin typeface="微软雅黑" pitchFamily="34" charset="-122"/>
                <a:ea typeface="微软雅黑" pitchFamily="34" charset="-122"/>
              </a:rPr>
              <a:t>SQL</a:t>
            </a:r>
            <a:r>
              <a:rPr lang="zh-CN" altLang="zh-CN" dirty="0">
                <a:latin typeface="微软雅黑" pitchFamily="34" charset="-122"/>
                <a:ea typeface="微软雅黑" pitchFamily="34" charset="-122"/>
              </a:rPr>
              <a:t>语句执行的是增删改操作，还需调用数据库连接对象</a:t>
            </a:r>
            <a:r>
              <a:rPr lang="en-US" altLang="zh-CN" dirty="0">
                <a:latin typeface="微软雅黑" pitchFamily="34" charset="-122"/>
                <a:ea typeface="微软雅黑" pitchFamily="34" charset="-122"/>
              </a:rPr>
              <a:t>conn</a:t>
            </a:r>
            <a:r>
              <a:rPr lang="zh-CN" altLang="zh-CN" dirty="0">
                <a:latin typeface="微软雅黑" pitchFamily="34" charset="-122"/>
                <a:ea typeface="微软雅黑" pitchFamily="34" charset="-122"/>
              </a:rPr>
              <a:t>的</a:t>
            </a:r>
            <a:r>
              <a:rPr lang="en-US" altLang="zh-CN" dirty="0">
                <a:latin typeface="微软雅黑" pitchFamily="34" charset="-122"/>
                <a:ea typeface="微软雅黑" pitchFamily="34" charset="-122"/>
              </a:rPr>
              <a:t>commit0</a:t>
            </a:r>
            <a:r>
              <a:rPr lang="zh-CN" altLang="zh-CN" dirty="0">
                <a:latin typeface="微软雅黑" pitchFamily="34" charset="-122"/>
                <a:ea typeface="微软雅黑" pitchFamily="34" charset="-122"/>
              </a:rPr>
              <a:t>方法提交操作，使操作生效。</a:t>
            </a:r>
          </a:p>
        </p:txBody>
      </p:sp>
    </p:spTree>
    <p:extLst>
      <p:ext uri="{BB962C8B-B14F-4D97-AF65-F5344CB8AC3E}">
        <p14:creationId xmlns:p14="http://schemas.microsoft.com/office/powerpoint/2010/main" val="4073666477"/>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F:\工作制作文件\西普教育PPT 空白-0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5" y="965"/>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流程图: 合并 11"/>
          <p:cNvSpPr/>
          <p:nvPr/>
        </p:nvSpPr>
        <p:spPr>
          <a:xfrm>
            <a:off x="-48682" y="-60947"/>
            <a:ext cx="2354812" cy="2560199"/>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16 w 10016"/>
              <a:gd name="connsiteY0" fmla="*/ 0 h 12364"/>
              <a:gd name="connsiteX1" fmla="*/ 10016 w 10016"/>
              <a:gd name="connsiteY1" fmla="*/ 0 h 12364"/>
              <a:gd name="connsiteX2" fmla="*/ 0 w 10016"/>
              <a:gd name="connsiteY2" fmla="*/ 12364 h 12364"/>
              <a:gd name="connsiteX3" fmla="*/ 16 w 10016"/>
              <a:gd name="connsiteY3" fmla="*/ 0 h 12364"/>
              <a:gd name="connsiteX0" fmla="*/ 16 w 13724"/>
              <a:gd name="connsiteY0" fmla="*/ 0 h 12364"/>
              <a:gd name="connsiteX1" fmla="*/ 13724 w 13724"/>
              <a:gd name="connsiteY1" fmla="*/ 139 h 12364"/>
              <a:gd name="connsiteX2" fmla="*/ 0 w 13724"/>
              <a:gd name="connsiteY2" fmla="*/ 12364 h 12364"/>
              <a:gd name="connsiteX3" fmla="*/ 16 w 13724"/>
              <a:gd name="connsiteY3" fmla="*/ 0 h 12364"/>
              <a:gd name="connsiteX0" fmla="*/ 1 w 13709"/>
              <a:gd name="connsiteY0" fmla="*/ 0 h 13337"/>
              <a:gd name="connsiteX1" fmla="*/ 13709 w 13709"/>
              <a:gd name="connsiteY1" fmla="*/ 139 h 13337"/>
              <a:gd name="connsiteX2" fmla="*/ 40 w 13709"/>
              <a:gd name="connsiteY2" fmla="*/ 13337 h 13337"/>
              <a:gd name="connsiteX3" fmla="*/ 1 w 13709"/>
              <a:gd name="connsiteY3" fmla="*/ 0 h 13337"/>
              <a:gd name="connsiteX0" fmla="*/ 1 w 13873"/>
              <a:gd name="connsiteY0" fmla="*/ 0 h 13337"/>
              <a:gd name="connsiteX1" fmla="*/ 13873 w 13873"/>
              <a:gd name="connsiteY1" fmla="*/ 46 h 13337"/>
              <a:gd name="connsiteX2" fmla="*/ 40 w 13873"/>
              <a:gd name="connsiteY2" fmla="*/ 13337 h 13337"/>
              <a:gd name="connsiteX3" fmla="*/ 1 w 13873"/>
              <a:gd name="connsiteY3" fmla="*/ 0 h 13337"/>
              <a:gd name="connsiteX0" fmla="*/ 1 w 13873"/>
              <a:gd name="connsiteY0" fmla="*/ 0 h 13337"/>
              <a:gd name="connsiteX1" fmla="*/ 13873 w 13873"/>
              <a:gd name="connsiteY1" fmla="*/ 46 h 13337"/>
              <a:gd name="connsiteX2" fmla="*/ 40 w 13873"/>
              <a:gd name="connsiteY2" fmla="*/ 13337 h 13337"/>
              <a:gd name="connsiteX3" fmla="*/ 1 w 13873"/>
              <a:gd name="connsiteY3" fmla="*/ 0 h 13337"/>
            </a:gdLst>
            <a:ahLst/>
            <a:cxnLst>
              <a:cxn ang="0">
                <a:pos x="connsiteX0" y="connsiteY0"/>
              </a:cxn>
              <a:cxn ang="0">
                <a:pos x="connsiteX1" y="connsiteY1"/>
              </a:cxn>
              <a:cxn ang="0">
                <a:pos x="connsiteX2" y="connsiteY2"/>
              </a:cxn>
              <a:cxn ang="0">
                <a:pos x="connsiteX3" y="connsiteY3"/>
              </a:cxn>
            </a:cxnLst>
            <a:rect l="l" t="t" r="r" b="b"/>
            <a:pathLst>
              <a:path w="13873" h="13337">
                <a:moveTo>
                  <a:pt x="1" y="0"/>
                </a:moveTo>
                <a:lnTo>
                  <a:pt x="13873" y="46"/>
                </a:lnTo>
                <a:lnTo>
                  <a:pt x="40" y="13337"/>
                </a:lnTo>
                <a:cubicBezTo>
                  <a:pt x="45" y="9216"/>
                  <a:pt x="-4" y="4121"/>
                  <a:pt x="1" y="0"/>
                </a:cubicBezTo>
                <a:close/>
              </a:path>
            </a:pathLst>
          </a:cu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lIns="117190" tIns="58595" rIns="117190" bIns="58595" rtlCol="0" anchor="ctr"/>
          <a:lstStyle/>
          <a:p>
            <a:pPr algn="ctr"/>
            <a:endParaRPr lang="zh-CN" altLang="en-US"/>
          </a:p>
        </p:txBody>
      </p:sp>
      <p:sp>
        <p:nvSpPr>
          <p:cNvPr id="4" name="矩形 3"/>
          <p:cNvSpPr/>
          <p:nvPr/>
        </p:nvSpPr>
        <p:spPr>
          <a:xfrm>
            <a:off x="-3356" y="2430083"/>
            <a:ext cx="12193511" cy="3051857"/>
          </a:xfrm>
          <a:prstGeom prst="rect">
            <a:avLst/>
          </a:prstGeom>
          <a:solidFill>
            <a:srgbClr val="212E3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7190" tIns="58595" rIns="117190" bIns="58595" rtlCol="0" anchor="ctr"/>
          <a:lstStyle/>
          <a:p>
            <a:pPr algn="ctr"/>
            <a:endParaRPr lang="zh-CN" altLang="en-US" sz="1600" dirty="0">
              <a:latin typeface="方正兰亭纤黑_GBK" panose="02000000000000000000" pitchFamily="2" charset="-122"/>
              <a:ea typeface="方正兰亭纤黑_GBK" panose="02000000000000000000" pitchFamily="2" charset="-122"/>
            </a:endParaRPr>
          </a:p>
        </p:txBody>
      </p:sp>
      <p:sp>
        <p:nvSpPr>
          <p:cNvPr id="6" name="TextBox 24"/>
          <p:cNvSpPr txBox="1"/>
          <p:nvPr/>
        </p:nvSpPr>
        <p:spPr>
          <a:xfrm>
            <a:off x="2704941" y="3325325"/>
            <a:ext cx="6776922" cy="903165"/>
          </a:xfrm>
          <a:prstGeom prst="rect">
            <a:avLst/>
          </a:prstGeom>
          <a:noFill/>
        </p:spPr>
        <p:txBody>
          <a:bodyPr wrap="none" lIns="117190" tIns="58595" rIns="117190" bIns="58595" rtlCol="0">
            <a:spAutoFit/>
          </a:bodyPr>
          <a:lstStyle/>
          <a:p>
            <a:pPr algn="ctr"/>
            <a:r>
              <a:rPr lang="zh-CN" altLang="en-US" sz="5100" dirty="0">
                <a:solidFill>
                  <a:schemeClr val="bg1"/>
                </a:solidFill>
                <a:latin typeface="微软雅黑" panose="020B0503020204020204" pitchFamily="34" charset="-122"/>
                <a:ea typeface="微软雅黑" panose="020B0503020204020204" pitchFamily="34" charset="-122"/>
              </a:rPr>
              <a:t>文本数据的读取与存储</a:t>
            </a:r>
            <a:endParaRPr lang="zh-CN" altLang="en-US" sz="5100"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749249" y="645550"/>
            <a:ext cx="2688299" cy="2687469"/>
            <a:chOff x="3419872" y="340296"/>
            <a:chExt cx="2248047" cy="2248047"/>
          </a:xfrm>
        </p:grpSpPr>
        <p:sp>
          <p:nvSpPr>
            <p:cNvPr id="8" name="椭圆 7"/>
            <p:cNvSpPr/>
            <p:nvPr/>
          </p:nvSpPr>
          <p:spPr>
            <a:xfrm>
              <a:off x="3419872" y="340296"/>
              <a:ext cx="2248047" cy="2248047"/>
            </a:xfrm>
            <a:prstGeom prst="ellipse">
              <a:avLst/>
            </a:prstGeom>
            <a:noFill/>
            <a:ln w="101600">
              <a:solidFill>
                <a:srgbClr val="5E67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兰亭纤黑_GBK" panose="02000000000000000000" pitchFamily="2" charset="-122"/>
                <a:ea typeface="方正兰亭纤黑_GBK" panose="02000000000000000000" pitchFamily="2" charset="-122"/>
              </a:endParaRPr>
            </a:p>
          </p:txBody>
        </p:sp>
        <p:sp>
          <p:nvSpPr>
            <p:cNvPr id="5" name="椭圆 4"/>
            <p:cNvSpPr/>
            <p:nvPr/>
          </p:nvSpPr>
          <p:spPr>
            <a:xfrm>
              <a:off x="3535783" y="456207"/>
              <a:ext cx="2016224" cy="20162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900" dirty="0">
                  <a:solidFill>
                    <a:prstClr val="white"/>
                  </a:solidFill>
                  <a:latin typeface="Arial" panose="020B0604020202020204" pitchFamily="34" charset="0"/>
                  <a:cs typeface="Arial" panose="020B0604020202020204" pitchFamily="34" charset="0"/>
                </a:rPr>
                <a:t>0</a:t>
              </a:r>
              <a:r>
                <a:rPr lang="en-US" altLang="zh-CN" sz="6900" dirty="0">
                  <a:solidFill>
                    <a:prstClr val="white"/>
                  </a:solidFill>
                  <a:latin typeface="Arial" panose="020B0604020202020204" pitchFamily="34" charset="0"/>
                  <a:cs typeface="Arial" panose="020B0604020202020204" pitchFamily="34" charset="0"/>
                </a:rPr>
                <a:t>1</a:t>
              </a:r>
              <a:endParaRPr lang="zh-CN" altLang="en-US" sz="6900" dirty="0">
                <a:solidFill>
                  <a:prstClr val="white"/>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824412040"/>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p:tgtEl>
                                          <p:spTgt spid="6"/>
                                        </p:tgtEl>
                                        <p:attrNameLst>
                                          <p:attrName>ppt_y</p:attrName>
                                        </p:attrNameLst>
                                      </p:cBhvr>
                                      <p:tavLst>
                                        <p:tav tm="0">
                                          <p:val>
                                            <p:strVal val="#ppt_y+#ppt_h*1.125000"/>
                                          </p:val>
                                        </p:tav>
                                        <p:tav tm="100000">
                                          <p:val>
                                            <p:strVal val="#ppt_y"/>
                                          </p:val>
                                        </p:tav>
                                      </p:tavLst>
                                    </p:anim>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160016" y="962715"/>
            <a:ext cx="4621101" cy="763930"/>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4400" b="1" dirty="0" smtClean="0">
                <a:solidFill>
                  <a:schemeClr val="tx1">
                    <a:lumMod val="85000"/>
                    <a:lumOff val="15000"/>
                  </a:schemeClr>
                </a:solidFill>
                <a:latin typeface="+mn-lt"/>
                <a:cs typeface="+mn-ea"/>
                <a:sym typeface="+mn-lt"/>
              </a:rPr>
              <a:t>文件的概念</a:t>
            </a:r>
            <a:endParaRPr lang="zh-CN" altLang="en-US" sz="4400" b="1" dirty="0">
              <a:solidFill>
                <a:schemeClr val="tx1">
                  <a:lumMod val="85000"/>
                  <a:lumOff val="15000"/>
                </a:schemeClr>
              </a:solidFill>
              <a:latin typeface="+mn-lt"/>
              <a:cs typeface="+mn-ea"/>
              <a:sym typeface="+mn-lt"/>
            </a:endParaRPr>
          </a:p>
        </p:txBody>
      </p:sp>
      <p:sp>
        <p:nvSpPr>
          <p:cNvPr id="2" name="矩形 1"/>
          <p:cNvSpPr/>
          <p:nvPr/>
        </p:nvSpPr>
        <p:spPr>
          <a:xfrm>
            <a:off x="1031304" y="2079614"/>
            <a:ext cx="10004996" cy="1754326"/>
          </a:xfrm>
          <a:prstGeom prst="rect">
            <a:avLst/>
          </a:prstGeom>
        </p:spPr>
        <p:txBody>
          <a:bodyPr wrap="square">
            <a:spAutoFit/>
          </a:bodyPr>
          <a:lstStyle/>
          <a:p>
            <a:pPr>
              <a:lnSpc>
                <a:spcPct val="150000"/>
              </a:lnSpc>
            </a:pPr>
            <a:r>
              <a:rPr lang="zh-CN" altLang="en-US" sz="2400" b="1" dirty="0">
                <a:solidFill>
                  <a:schemeClr val="tx1">
                    <a:lumMod val="75000"/>
                    <a:lumOff val="25000"/>
                  </a:schemeClr>
                </a:solidFill>
                <a:cs typeface="+mn-ea"/>
                <a:sym typeface="+mn-lt"/>
              </a:rPr>
              <a:t>文件是数据的集合，以文本、图像、音频、视频等形式存储在计算机的外部介质上</a:t>
            </a:r>
            <a:r>
              <a:rPr lang="zh-CN" altLang="en-US" sz="2400" b="1" dirty="0" smtClean="0">
                <a:solidFill>
                  <a:schemeClr val="tx1">
                    <a:lumMod val="75000"/>
                    <a:lumOff val="25000"/>
                  </a:schemeClr>
                </a:solidFill>
                <a:cs typeface="+mn-ea"/>
                <a:sym typeface="+mn-lt"/>
              </a:rPr>
              <a:t>。</a:t>
            </a:r>
            <a:endParaRPr lang="en-US" altLang="zh-CN" sz="2400" b="1" dirty="0" smtClean="0">
              <a:solidFill>
                <a:schemeClr val="tx1">
                  <a:lumMod val="75000"/>
                  <a:lumOff val="25000"/>
                </a:schemeClr>
              </a:solidFill>
              <a:cs typeface="+mn-ea"/>
              <a:sym typeface="+mn-lt"/>
            </a:endParaRPr>
          </a:p>
          <a:p>
            <a:pPr>
              <a:lnSpc>
                <a:spcPct val="150000"/>
              </a:lnSpc>
            </a:pPr>
            <a:r>
              <a:rPr lang="zh-CN" altLang="en-US" sz="2400" b="1" dirty="0" smtClean="0">
                <a:solidFill>
                  <a:schemeClr val="tx1">
                    <a:lumMod val="75000"/>
                    <a:lumOff val="25000"/>
                  </a:schemeClr>
                </a:solidFill>
                <a:cs typeface="+mn-ea"/>
                <a:sym typeface="+mn-lt"/>
              </a:rPr>
              <a:t>根据</a:t>
            </a:r>
            <a:r>
              <a:rPr lang="zh-CN" altLang="en-US" sz="2400" b="1" dirty="0">
                <a:solidFill>
                  <a:schemeClr val="tx1">
                    <a:lumMod val="75000"/>
                    <a:lumOff val="25000"/>
                  </a:schemeClr>
                </a:solidFill>
                <a:cs typeface="+mn-ea"/>
                <a:sym typeface="+mn-lt"/>
              </a:rPr>
              <a:t>文件的存储格式不同，可以分为文本文件和二进制文件两种形式。</a:t>
            </a:r>
            <a:endParaRPr lang="en-GB" altLang="zh-CN" sz="2400" dirty="0">
              <a:solidFill>
                <a:schemeClr val="accent6">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7"/>
          <p:cNvSpPr txBox="1"/>
          <p:nvPr/>
        </p:nvSpPr>
        <p:spPr>
          <a:xfrm>
            <a:off x="1320888" y="986225"/>
            <a:ext cx="9534525" cy="1135054"/>
          </a:xfrm>
          <a:prstGeom prst="rect">
            <a:avLst/>
          </a:prstGeom>
          <a:noFill/>
        </p:spPr>
        <p:txBody>
          <a:bodyPr wrap="square" rtlCol="0">
            <a:spAutoFit/>
          </a:bodyPr>
          <a:lstStyle/>
          <a:p>
            <a:pPr algn="just">
              <a:lnSpc>
                <a:spcPct val="150000"/>
              </a:lnSpc>
              <a:spcAft>
                <a:spcPts val="600"/>
              </a:spcAft>
            </a:pPr>
            <a:r>
              <a:rPr lang="en-US" altLang="zh-CN" sz="2400" dirty="0">
                <a:latin typeface="+mn-ea"/>
              </a:rPr>
              <a:t>Python</a:t>
            </a:r>
            <a:r>
              <a:rPr lang="zh-CN" altLang="en-US" sz="2400" dirty="0">
                <a:latin typeface="+mn-ea"/>
              </a:rPr>
              <a:t>内置函数</a:t>
            </a:r>
            <a:r>
              <a:rPr lang="en-US" altLang="zh-CN" sz="2400" dirty="0">
                <a:latin typeface="+mn-ea"/>
              </a:rPr>
              <a:t>open()</a:t>
            </a:r>
            <a:r>
              <a:rPr lang="zh-CN" altLang="en-US" sz="2400" dirty="0">
                <a:latin typeface="+mn-ea"/>
              </a:rPr>
              <a:t>使用指定的模式打开指定文件并创建文件对象，该函数完整的用法如下</a:t>
            </a:r>
            <a:r>
              <a:rPr lang="zh-CN" altLang="en-US" sz="2400" dirty="0" smtClean="0">
                <a:latin typeface="+mn-ea"/>
              </a:rPr>
              <a:t>：</a:t>
            </a:r>
            <a:endParaRPr lang="zh-CN" altLang="en-US" sz="2400" dirty="0">
              <a:latin typeface="+mn-ea"/>
            </a:endParaRPr>
          </a:p>
        </p:txBody>
      </p:sp>
      <p:sp>
        <p:nvSpPr>
          <p:cNvPr id="3" name="矩形 2"/>
          <p:cNvSpPr/>
          <p:nvPr/>
        </p:nvSpPr>
        <p:spPr>
          <a:xfrm>
            <a:off x="766692" y="2176401"/>
            <a:ext cx="10501976" cy="523220"/>
          </a:xfrm>
          <a:prstGeom prst="rect">
            <a:avLst/>
          </a:prstGeom>
          <a:solidFill>
            <a:srgbClr val="0070C0"/>
          </a:solidFill>
        </p:spPr>
        <p:txBody>
          <a:bodyPr wrap="square">
            <a:spAutoFit/>
          </a:bodyPr>
          <a:lstStyle/>
          <a:p>
            <a:r>
              <a:rPr lang="en-US" altLang="zh-CN" sz="2800" dirty="0">
                <a:latin typeface="Consolas" panose="020B0609020204030204" charset="0"/>
              </a:rPr>
              <a:t>open(file, mode=</a:t>
            </a:r>
            <a:r>
              <a:rPr lang="en-US" altLang="zh-CN" sz="2800" dirty="0">
                <a:latin typeface="Consolas" panose="020B0609020204030204" charset="0"/>
              </a:rPr>
              <a:t>'r')</a:t>
            </a:r>
            <a:endParaRPr lang="en-US" altLang="zh-CN" sz="2800" dirty="0">
              <a:latin typeface="Consolas" panose="020B0609020204030204" charset="0"/>
            </a:endParaRPr>
          </a:p>
        </p:txBody>
      </p:sp>
      <p:sp>
        <p:nvSpPr>
          <p:cNvPr id="5" name="文本框 27"/>
          <p:cNvSpPr txBox="1"/>
          <p:nvPr/>
        </p:nvSpPr>
        <p:spPr>
          <a:xfrm>
            <a:off x="4763096" y="199990"/>
            <a:ext cx="6870103" cy="646331"/>
          </a:xfrm>
          <a:prstGeom prst="rect">
            <a:avLst/>
          </a:prstGeom>
          <a:noFill/>
        </p:spPr>
        <p:txBody>
          <a:bodyPr wrap="square" rtlCol="0">
            <a:spAutoFit/>
          </a:bodyPr>
          <a:lstStyle/>
          <a:p>
            <a:pPr algn="just">
              <a:lnSpc>
                <a:spcPct val="150000"/>
              </a:lnSpc>
              <a:spcAft>
                <a:spcPts val="600"/>
              </a:spcAft>
            </a:pPr>
            <a:r>
              <a:rPr lang="zh-CN" altLang="en-US" sz="2400" dirty="0"/>
              <a:t>用</a:t>
            </a:r>
            <a:r>
              <a:rPr lang="en-US" altLang="zh-CN" sz="2400" dirty="0"/>
              <a:t>read</a:t>
            </a:r>
            <a:r>
              <a:rPr lang="zh-CN" altLang="en-US" sz="2400" dirty="0"/>
              <a:t>、</a:t>
            </a:r>
            <a:r>
              <a:rPr lang="en-US" altLang="zh-CN" sz="2400" dirty="0" err="1"/>
              <a:t>readline</a:t>
            </a:r>
            <a:r>
              <a:rPr lang="zh-CN" altLang="en-US" sz="2400" dirty="0"/>
              <a:t>和</a:t>
            </a:r>
            <a:r>
              <a:rPr lang="en-US" altLang="zh-CN" sz="2400" dirty="0" err="1"/>
              <a:t>readlines</a:t>
            </a:r>
            <a:r>
              <a:rPr lang="zh-CN" altLang="en-US" sz="2400" dirty="0"/>
              <a:t>方法读取文件</a:t>
            </a:r>
            <a:endParaRPr lang="zh-CN" altLang="zh-CN" sz="2400" dirty="0">
              <a:latin typeface="+mn-ea"/>
            </a:endParaRPr>
          </a:p>
        </p:txBody>
      </p:sp>
      <p:sp>
        <p:nvSpPr>
          <p:cNvPr id="7" name="TextBox 6"/>
          <p:cNvSpPr txBox="1"/>
          <p:nvPr/>
        </p:nvSpPr>
        <p:spPr>
          <a:xfrm>
            <a:off x="1041400" y="3200400"/>
            <a:ext cx="11023600" cy="1754326"/>
          </a:xfrm>
          <a:prstGeom prst="rect">
            <a:avLst/>
          </a:prstGeom>
          <a:noFill/>
        </p:spPr>
        <p:txBody>
          <a:bodyPr wrap="square" rtlCol="0">
            <a:spAutoFit/>
          </a:bodyPr>
          <a:lstStyle/>
          <a:p>
            <a:pPr>
              <a:lnSpc>
                <a:spcPct val="150000"/>
              </a:lnSpc>
            </a:pPr>
            <a:r>
              <a:rPr lang="en-US" altLang="zh-CN" sz="2400" dirty="0">
                <a:latin typeface="微软雅黑" pitchFamily="34" charset="-122"/>
                <a:ea typeface="微软雅黑" pitchFamily="34" charset="-122"/>
              </a:rPr>
              <a:t>C:\</a:t>
            </a:r>
            <a:r>
              <a:rPr lang="en-US" altLang="zh-CN" sz="2400" dirty="0" smtClean="0">
                <a:latin typeface="微软雅黑" pitchFamily="34" charset="-122"/>
                <a:ea typeface="微软雅黑" pitchFamily="34" charset="-122"/>
              </a:rPr>
              <a:t>Users\data.txt</a:t>
            </a:r>
            <a:endParaRPr lang="en-US" altLang="zh-CN" sz="2400" dirty="0">
              <a:latin typeface="微软雅黑" pitchFamily="34" charset="-122"/>
              <a:ea typeface="微软雅黑" pitchFamily="34" charset="-122"/>
            </a:endParaRPr>
          </a:p>
          <a:p>
            <a:pPr>
              <a:lnSpc>
                <a:spcPct val="150000"/>
              </a:lnSpc>
            </a:pPr>
            <a:r>
              <a:rPr lang="zh-CN" altLang="en-US" sz="2400" dirty="0" smtClean="0">
                <a:latin typeface="微软雅黑" pitchFamily="34" charset="-122"/>
                <a:ea typeface="微软雅黑" pitchFamily="34" charset="-122"/>
              </a:rPr>
              <a:t>文件路径和名称            </a:t>
            </a:r>
            <a:r>
              <a:rPr lang="en-US" altLang="zh-CN" sz="2400" dirty="0" smtClean="0">
                <a:latin typeface="微软雅黑" pitchFamily="34" charset="-122"/>
                <a:ea typeface="微软雅黑" pitchFamily="34" charset="-122"/>
              </a:rPr>
              <a:t>“C:/Users/data.txt”                  “./Users/4/data.txt”</a:t>
            </a:r>
          </a:p>
          <a:p>
            <a:pPr>
              <a:lnSpc>
                <a:spcPct val="150000"/>
              </a:lnSpc>
            </a:pPr>
            <a:r>
              <a:rPr lang="zh-CN" altLang="en-US" sz="2000" dirty="0" smtClean="0">
                <a:latin typeface="微软雅黑" pitchFamily="34" charset="-122"/>
                <a:ea typeface="微软雅黑" pitchFamily="34" charset="-122"/>
              </a:rPr>
              <a:t>源文件同目录可以省略路径   </a:t>
            </a:r>
            <a:r>
              <a:rPr lang="en-US" altLang="zh-CN" sz="2400" dirty="0" smtClean="0">
                <a:latin typeface="微软雅黑" pitchFamily="34" charset="-122"/>
                <a:ea typeface="微软雅黑" pitchFamily="34" charset="-122"/>
              </a:rPr>
              <a:t>“C:\\Users\\data.txt</a:t>
            </a: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“data.txt</a:t>
            </a:r>
            <a:r>
              <a:rPr lang="en-US" altLang="zh-CN" sz="2400" dirty="0">
                <a:latin typeface="微软雅黑" pitchFamily="34" charset="-122"/>
                <a:ea typeface="微软雅黑" pitchFamily="34" charset="-122"/>
              </a:rPr>
              <a:t>” </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22531245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759001290"/>
              </p:ext>
            </p:extLst>
          </p:nvPr>
        </p:nvGraphicFramePr>
        <p:xfrm>
          <a:off x="1081796" y="1102784"/>
          <a:ext cx="10500603" cy="4383280"/>
        </p:xfrm>
        <a:graphic>
          <a:graphicData uri="http://schemas.openxmlformats.org/drawingml/2006/table">
            <a:tbl>
              <a:tblPr firstRow="1" bandRow="1">
                <a:tableStyleId>{ED083AE6-46FA-4A59-8FB0-9F97EB10719F}</a:tableStyleId>
              </a:tblPr>
              <a:tblGrid>
                <a:gridCol w="1515491"/>
                <a:gridCol w="8985112"/>
              </a:tblGrid>
              <a:tr h="370840">
                <a:tc>
                  <a:txBody>
                    <a:bodyPr/>
                    <a:lstStyle/>
                    <a:p>
                      <a:pPr marL="0" indent="0" algn="ctr" defTabSz="914400" rtl="0" eaLnBrk="1" latinLnBrk="0" hangingPunct="1">
                        <a:lnSpc>
                          <a:spcPct val="150000"/>
                        </a:lnSpc>
                        <a:spcAft>
                          <a:spcPts val="0"/>
                        </a:spcAft>
                      </a:pPr>
                      <a:r>
                        <a:rPr lang="zh-CN" altLang="en-US" sz="1800" kern="1200" dirty="0" smtClean="0"/>
                        <a:t>模式</a:t>
                      </a:r>
                      <a:endParaRPr lang="zh-CN" sz="1800" kern="1200" dirty="0">
                        <a:solidFill>
                          <a:schemeClr val="tx1"/>
                        </a:solidFill>
                        <a:latin typeface="+mn-lt"/>
                        <a:ea typeface="+mn-ea"/>
                        <a:cs typeface="+mn-cs"/>
                      </a:endParaRPr>
                    </a:p>
                  </a:txBody>
                  <a:tcPr marL="68580" marR="68580" marT="0" marB="0"/>
                </a:tc>
                <a:tc>
                  <a:txBody>
                    <a:bodyPr/>
                    <a:lstStyle/>
                    <a:p>
                      <a:pPr marL="0" indent="266700" algn="ctr" defTabSz="914400" rtl="0" eaLnBrk="1" latinLnBrk="0" hangingPunct="1">
                        <a:lnSpc>
                          <a:spcPct val="150000"/>
                        </a:lnSpc>
                        <a:spcAft>
                          <a:spcPts val="0"/>
                        </a:spcAft>
                      </a:pPr>
                      <a:r>
                        <a:rPr lang="zh-CN" sz="1800" kern="1200" dirty="0"/>
                        <a:t>说明</a:t>
                      </a:r>
                      <a:endParaRPr lang="zh-CN" sz="1800" kern="1200" dirty="0">
                        <a:solidFill>
                          <a:schemeClr val="tx1"/>
                        </a:solidFill>
                        <a:latin typeface="+mn-lt"/>
                        <a:ea typeface="+mn-ea"/>
                        <a:cs typeface="+mn-cs"/>
                      </a:endParaRPr>
                    </a:p>
                  </a:txBody>
                  <a:tcPr marL="68580" marR="68580" marT="0" marB="0"/>
                </a:tc>
              </a:tr>
              <a:tr h="370840">
                <a:tc>
                  <a:txBody>
                    <a:bodyPr/>
                    <a:lstStyle/>
                    <a:p>
                      <a:pPr marL="0" indent="266700" algn="ctr" defTabSz="914400" rtl="0" eaLnBrk="1" latinLnBrk="0" hangingPunct="1">
                        <a:lnSpc>
                          <a:spcPts val="2600"/>
                        </a:lnSpc>
                        <a:spcAft>
                          <a:spcPts val="0"/>
                        </a:spcAft>
                      </a:pPr>
                      <a:r>
                        <a:rPr lang="en-US" sz="1800" kern="1200" dirty="0"/>
                        <a:t>r</a:t>
                      </a:r>
                      <a:endParaRPr lang="zh-CN" sz="1800" kern="1200" dirty="0">
                        <a:solidFill>
                          <a:schemeClr val="tx1"/>
                        </a:solidFill>
                        <a:latin typeface="+mn-lt"/>
                        <a:ea typeface="+mn-ea"/>
                        <a:cs typeface="+mn-cs"/>
                      </a:endParaRPr>
                    </a:p>
                  </a:txBody>
                  <a:tcPr marL="68580" marR="68580" marT="0" marB="0"/>
                </a:tc>
                <a:tc>
                  <a:txBody>
                    <a:bodyPr/>
                    <a:lstStyle/>
                    <a:p>
                      <a:pPr marL="0" indent="0" algn="l" defTabSz="914400" rtl="0" eaLnBrk="1" latinLnBrk="0" hangingPunct="1">
                        <a:lnSpc>
                          <a:spcPts val="2600"/>
                        </a:lnSpc>
                        <a:spcAft>
                          <a:spcPts val="0"/>
                        </a:spcAft>
                      </a:pPr>
                      <a:r>
                        <a:rPr lang="zh-CN" sz="1800" kern="0" dirty="0">
                          <a:solidFill>
                            <a:schemeClr val="tx1"/>
                          </a:solidFill>
                          <a:effectLst/>
                          <a:latin typeface="+mn-lt"/>
                          <a:ea typeface="+mn-ea"/>
                          <a:cs typeface="+mn-cs"/>
                        </a:rPr>
                        <a:t>以只读方式打开文件。文件的指针将会放在文件的开头。默认打开模式</a:t>
                      </a:r>
                    </a:p>
                  </a:txBody>
                  <a:tcPr marL="68580" marR="68580" marT="0" marB="0"/>
                </a:tc>
              </a:tr>
              <a:tr h="370840">
                <a:tc>
                  <a:txBody>
                    <a:bodyPr/>
                    <a:lstStyle/>
                    <a:p>
                      <a:pPr marL="0" indent="266700" algn="ctr" defTabSz="914400" rtl="0" eaLnBrk="1" latinLnBrk="0" hangingPunct="1">
                        <a:lnSpc>
                          <a:spcPts val="2600"/>
                        </a:lnSpc>
                        <a:spcAft>
                          <a:spcPts val="0"/>
                        </a:spcAft>
                      </a:pPr>
                      <a:r>
                        <a:rPr lang="en-US" sz="1800" kern="1200" dirty="0" err="1"/>
                        <a:t>rb</a:t>
                      </a:r>
                      <a:endParaRPr lang="zh-CN" sz="1800" kern="1200" dirty="0">
                        <a:solidFill>
                          <a:schemeClr val="tx1"/>
                        </a:solidFill>
                        <a:latin typeface="+mn-lt"/>
                        <a:ea typeface="+mn-ea"/>
                        <a:cs typeface="+mn-cs"/>
                      </a:endParaRPr>
                    </a:p>
                  </a:txBody>
                  <a:tcPr marL="68580" marR="68580" marT="0" marB="0"/>
                </a:tc>
                <a:tc>
                  <a:txBody>
                    <a:bodyPr/>
                    <a:lstStyle/>
                    <a:p>
                      <a:pPr marL="0" indent="0" algn="l" defTabSz="914400" rtl="0" eaLnBrk="1" latinLnBrk="0" hangingPunct="1">
                        <a:lnSpc>
                          <a:spcPts val="2600"/>
                        </a:lnSpc>
                        <a:spcAft>
                          <a:spcPts val="0"/>
                        </a:spcAft>
                      </a:pPr>
                      <a:r>
                        <a:rPr lang="zh-CN" sz="1800" kern="0" dirty="0">
                          <a:solidFill>
                            <a:schemeClr val="tx1"/>
                          </a:solidFill>
                          <a:effectLst/>
                          <a:latin typeface="+mn-lt"/>
                          <a:ea typeface="+mn-ea"/>
                          <a:cs typeface="+mn-cs"/>
                        </a:rPr>
                        <a:t>以二进制格式打开一个文件用于只读</a:t>
                      </a:r>
                    </a:p>
                  </a:txBody>
                  <a:tcPr marL="68580" marR="68580" marT="0" marB="0"/>
                </a:tc>
              </a:tr>
              <a:tr h="370840">
                <a:tc>
                  <a:txBody>
                    <a:bodyPr/>
                    <a:lstStyle/>
                    <a:p>
                      <a:pPr marL="0" indent="266700" algn="ctr" defTabSz="914400" rtl="0" eaLnBrk="1" latinLnBrk="0" hangingPunct="1">
                        <a:lnSpc>
                          <a:spcPts val="2600"/>
                        </a:lnSpc>
                        <a:spcAft>
                          <a:spcPts val="0"/>
                        </a:spcAft>
                      </a:pPr>
                      <a:r>
                        <a:rPr lang="en-US" sz="1800" kern="1200" dirty="0"/>
                        <a:t>r+</a:t>
                      </a:r>
                      <a:endParaRPr lang="zh-CN" sz="1800" kern="1200" dirty="0">
                        <a:solidFill>
                          <a:schemeClr val="tx1"/>
                        </a:solidFill>
                        <a:latin typeface="+mn-lt"/>
                        <a:ea typeface="+mn-ea"/>
                        <a:cs typeface="+mn-cs"/>
                      </a:endParaRPr>
                    </a:p>
                  </a:txBody>
                  <a:tcPr marL="68580" marR="68580" marT="0" marB="0"/>
                </a:tc>
                <a:tc>
                  <a:txBody>
                    <a:bodyPr/>
                    <a:lstStyle/>
                    <a:p>
                      <a:pPr marL="0" indent="0" algn="l" defTabSz="914400" rtl="0" eaLnBrk="1" latinLnBrk="0" hangingPunct="1">
                        <a:lnSpc>
                          <a:spcPts val="2600"/>
                        </a:lnSpc>
                        <a:spcAft>
                          <a:spcPts val="0"/>
                        </a:spcAft>
                      </a:pPr>
                      <a:r>
                        <a:rPr lang="zh-CN" sz="1800" kern="0" dirty="0">
                          <a:solidFill>
                            <a:schemeClr val="tx1"/>
                          </a:solidFill>
                          <a:effectLst/>
                          <a:latin typeface="+mn-lt"/>
                          <a:ea typeface="+mn-ea"/>
                          <a:cs typeface="+mn-cs"/>
                        </a:rPr>
                        <a:t>打开一个文件用于读写</a:t>
                      </a:r>
                    </a:p>
                  </a:txBody>
                  <a:tcPr marL="68580" marR="68580" marT="0" marB="0"/>
                </a:tc>
              </a:tr>
              <a:tr h="370840">
                <a:tc>
                  <a:txBody>
                    <a:bodyPr/>
                    <a:lstStyle/>
                    <a:p>
                      <a:pPr marL="0" indent="266700" algn="ctr" defTabSz="914400" rtl="0" eaLnBrk="1" latinLnBrk="0" hangingPunct="1">
                        <a:lnSpc>
                          <a:spcPts val="2600"/>
                        </a:lnSpc>
                        <a:spcAft>
                          <a:spcPts val="0"/>
                        </a:spcAft>
                      </a:pPr>
                      <a:r>
                        <a:rPr lang="en-US" sz="1800" kern="1200" dirty="0" err="1"/>
                        <a:t>rb</a:t>
                      </a:r>
                      <a:r>
                        <a:rPr lang="en-US" sz="1800" kern="1200" dirty="0"/>
                        <a:t>+</a:t>
                      </a:r>
                      <a:endParaRPr lang="zh-CN" sz="1800" kern="1200" dirty="0">
                        <a:solidFill>
                          <a:schemeClr val="tx1"/>
                        </a:solidFill>
                        <a:latin typeface="+mn-lt"/>
                        <a:ea typeface="+mn-ea"/>
                        <a:cs typeface="+mn-cs"/>
                      </a:endParaRPr>
                    </a:p>
                  </a:txBody>
                  <a:tcPr marL="68580" marR="68580" marT="0" marB="0"/>
                </a:tc>
                <a:tc>
                  <a:txBody>
                    <a:bodyPr/>
                    <a:lstStyle/>
                    <a:p>
                      <a:pPr marL="0" indent="0" algn="l" defTabSz="914400" rtl="0" eaLnBrk="1" latinLnBrk="0" hangingPunct="1">
                        <a:lnSpc>
                          <a:spcPts val="2600"/>
                        </a:lnSpc>
                        <a:spcAft>
                          <a:spcPts val="0"/>
                        </a:spcAft>
                      </a:pPr>
                      <a:r>
                        <a:rPr lang="zh-CN" sz="1800" kern="0" dirty="0">
                          <a:solidFill>
                            <a:schemeClr val="tx1"/>
                          </a:solidFill>
                          <a:effectLst/>
                          <a:latin typeface="+mn-lt"/>
                          <a:ea typeface="+mn-ea"/>
                          <a:cs typeface="+mn-cs"/>
                        </a:rPr>
                        <a:t>以二进制格式打开一个文件用于读写</a:t>
                      </a:r>
                    </a:p>
                  </a:txBody>
                  <a:tcPr marL="68580" marR="68580" marT="0" marB="0"/>
                </a:tc>
              </a:tr>
              <a:tr h="370840">
                <a:tc>
                  <a:txBody>
                    <a:bodyPr/>
                    <a:lstStyle/>
                    <a:p>
                      <a:pPr marL="0" indent="266700" algn="ctr" defTabSz="914400" rtl="0" eaLnBrk="1" latinLnBrk="0" hangingPunct="1">
                        <a:lnSpc>
                          <a:spcPts val="2600"/>
                        </a:lnSpc>
                        <a:spcAft>
                          <a:spcPts val="0"/>
                        </a:spcAft>
                      </a:pPr>
                      <a:r>
                        <a:rPr lang="en-US" sz="1800" kern="1200" dirty="0"/>
                        <a:t>w</a:t>
                      </a:r>
                      <a:endParaRPr lang="zh-CN" sz="1800" kern="1200" dirty="0">
                        <a:solidFill>
                          <a:schemeClr val="tx1"/>
                        </a:solidFill>
                        <a:latin typeface="+mn-lt"/>
                        <a:ea typeface="+mn-ea"/>
                        <a:cs typeface="+mn-cs"/>
                      </a:endParaRPr>
                    </a:p>
                  </a:txBody>
                  <a:tcPr marL="68580" marR="68580" marT="0" marB="0"/>
                </a:tc>
                <a:tc>
                  <a:txBody>
                    <a:bodyPr/>
                    <a:lstStyle/>
                    <a:p>
                      <a:pPr marL="0" indent="0" algn="l" defTabSz="914400" rtl="0" eaLnBrk="1" latinLnBrk="0" hangingPunct="1">
                        <a:lnSpc>
                          <a:spcPts val="2600"/>
                        </a:lnSpc>
                        <a:spcAft>
                          <a:spcPts val="0"/>
                        </a:spcAft>
                      </a:pPr>
                      <a:r>
                        <a:rPr lang="zh-CN" sz="1800" kern="0" dirty="0">
                          <a:solidFill>
                            <a:schemeClr val="tx1"/>
                          </a:solidFill>
                          <a:effectLst/>
                          <a:latin typeface="+mn-lt"/>
                          <a:ea typeface="+mn-ea"/>
                          <a:cs typeface="+mn-cs"/>
                        </a:rPr>
                        <a:t>打开一个文件只用于写入。如果该文件已存在则将其覆盖；如果该文件不存在，则创建新文件</a:t>
                      </a:r>
                    </a:p>
                  </a:txBody>
                  <a:tcPr marL="68580" marR="68580" marT="0" marB="0"/>
                </a:tc>
              </a:tr>
              <a:tr h="370840">
                <a:tc>
                  <a:txBody>
                    <a:bodyPr/>
                    <a:lstStyle/>
                    <a:p>
                      <a:pPr marL="0" indent="266700" algn="ctr" defTabSz="914400" rtl="0" eaLnBrk="1" latinLnBrk="0" hangingPunct="1">
                        <a:lnSpc>
                          <a:spcPts val="2600"/>
                        </a:lnSpc>
                        <a:spcAft>
                          <a:spcPts val="0"/>
                        </a:spcAft>
                      </a:pPr>
                      <a:r>
                        <a:rPr lang="en-US" sz="1800" kern="1200" dirty="0" err="1"/>
                        <a:t>wb</a:t>
                      </a:r>
                      <a:endParaRPr lang="zh-CN" sz="1800" kern="1200" dirty="0">
                        <a:solidFill>
                          <a:schemeClr val="tx1"/>
                        </a:solidFill>
                        <a:latin typeface="+mn-lt"/>
                        <a:ea typeface="+mn-ea"/>
                        <a:cs typeface="+mn-cs"/>
                      </a:endParaRPr>
                    </a:p>
                  </a:txBody>
                  <a:tcPr marL="68580" marR="68580" marT="0" marB="0"/>
                </a:tc>
                <a:tc>
                  <a:txBody>
                    <a:bodyPr/>
                    <a:lstStyle/>
                    <a:p>
                      <a:pPr marL="0" indent="0" algn="l" defTabSz="914400" rtl="0" eaLnBrk="1" latinLnBrk="0" hangingPunct="1">
                        <a:lnSpc>
                          <a:spcPts val="2600"/>
                        </a:lnSpc>
                        <a:spcAft>
                          <a:spcPts val="0"/>
                        </a:spcAft>
                      </a:pPr>
                      <a:r>
                        <a:rPr lang="zh-CN" sz="1800" kern="0" dirty="0">
                          <a:solidFill>
                            <a:schemeClr val="tx1"/>
                          </a:solidFill>
                          <a:effectLst/>
                          <a:latin typeface="+mn-lt"/>
                          <a:ea typeface="+mn-ea"/>
                          <a:cs typeface="+mn-cs"/>
                        </a:rPr>
                        <a:t>以二进制格式打开一个文件只用于写入。如果该文件已存在则将其覆盖；如果该文件不存在，则创建新文件</a:t>
                      </a:r>
                    </a:p>
                  </a:txBody>
                  <a:tcPr marL="68580" marR="68580" marT="0" marB="0"/>
                </a:tc>
              </a:tr>
              <a:tr h="370840">
                <a:tc>
                  <a:txBody>
                    <a:bodyPr/>
                    <a:lstStyle/>
                    <a:p>
                      <a:pPr algn="ctr">
                        <a:lnSpc>
                          <a:spcPts val="2600"/>
                        </a:lnSpc>
                        <a:spcAft>
                          <a:spcPts val="0"/>
                        </a:spcAft>
                      </a:pPr>
                      <a:r>
                        <a:rPr lang="en-US" sz="1800" kern="0" dirty="0">
                          <a:effectLst/>
                        </a:rPr>
                        <a:t>w+</a:t>
                      </a:r>
                      <a:endParaRPr lang="zh-CN" sz="1800" b="0" kern="100" dirty="0">
                        <a:effectLst/>
                        <a:latin typeface="微软雅黑" pitchFamily="34" charset="-122"/>
                        <a:ea typeface="微软雅黑" pitchFamily="34" charset="-122"/>
                        <a:cs typeface="Times New Roman"/>
                      </a:endParaRPr>
                    </a:p>
                  </a:txBody>
                  <a:tcPr marL="68580" marR="68580" marT="0" marB="0" anchor="ctr"/>
                </a:tc>
                <a:tc>
                  <a:txBody>
                    <a:bodyPr/>
                    <a:lstStyle/>
                    <a:p>
                      <a:pPr algn="l">
                        <a:lnSpc>
                          <a:spcPts val="2600"/>
                        </a:lnSpc>
                        <a:spcAft>
                          <a:spcPts val="0"/>
                        </a:spcAft>
                      </a:pPr>
                      <a:r>
                        <a:rPr lang="zh-CN" sz="1800" kern="0" dirty="0">
                          <a:effectLst/>
                        </a:rPr>
                        <a:t>打开一个文件用于读写。如果该文件已经存在，则将其覆盖，如果文件不存在，则创建新文件</a:t>
                      </a:r>
                      <a:endParaRPr lang="zh-CN" sz="1800" b="0" kern="100" dirty="0">
                        <a:effectLst/>
                        <a:latin typeface="微软雅黑" pitchFamily="34" charset="-122"/>
                        <a:ea typeface="微软雅黑" pitchFamily="34" charset="-122"/>
                        <a:cs typeface="Times New Roman"/>
                      </a:endParaRPr>
                    </a:p>
                  </a:txBody>
                  <a:tcPr marL="68580" marR="68580" marT="0" marB="0" anchor="ctr"/>
                </a:tc>
              </a:tr>
              <a:tr h="370840">
                <a:tc>
                  <a:txBody>
                    <a:bodyPr/>
                    <a:lstStyle/>
                    <a:p>
                      <a:pPr algn="ctr">
                        <a:lnSpc>
                          <a:spcPts val="2600"/>
                        </a:lnSpc>
                        <a:spcAft>
                          <a:spcPts val="0"/>
                        </a:spcAft>
                      </a:pPr>
                      <a:r>
                        <a:rPr lang="en-US" sz="1800" kern="0" dirty="0" err="1">
                          <a:effectLst/>
                        </a:rPr>
                        <a:t>wb</a:t>
                      </a:r>
                      <a:r>
                        <a:rPr lang="en-US" sz="1800" kern="0" dirty="0">
                          <a:effectLst/>
                        </a:rPr>
                        <a:t>+</a:t>
                      </a:r>
                      <a:endParaRPr lang="zh-CN" sz="1800" b="0" kern="100" dirty="0">
                        <a:effectLst/>
                        <a:latin typeface="微软雅黑" pitchFamily="34" charset="-122"/>
                        <a:ea typeface="微软雅黑" pitchFamily="34" charset="-122"/>
                        <a:cs typeface="Times New Roman"/>
                      </a:endParaRPr>
                    </a:p>
                  </a:txBody>
                  <a:tcPr marL="68580" marR="68580" marT="0" marB="0" anchor="ctr"/>
                </a:tc>
                <a:tc>
                  <a:txBody>
                    <a:bodyPr/>
                    <a:lstStyle/>
                    <a:p>
                      <a:pPr algn="l">
                        <a:lnSpc>
                          <a:spcPts val="2600"/>
                        </a:lnSpc>
                        <a:spcAft>
                          <a:spcPts val="0"/>
                        </a:spcAft>
                      </a:pPr>
                      <a:r>
                        <a:rPr lang="zh-CN" sz="1800" kern="0" dirty="0">
                          <a:effectLst/>
                        </a:rPr>
                        <a:t>以二进制格式打开一个文件用于读写。如果该文件已存在则将其覆盖；如果该文件不存在，则创建新文件</a:t>
                      </a:r>
                      <a:endParaRPr lang="zh-CN" sz="1800" b="0" kern="100" dirty="0">
                        <a:effectLst/>
                        <a:latin typeface="微软雅黑" pitchFamily="34" charset="-122"/>
                        <a:ea typeface="微软雅黑" pitchFamily="34" charset="-122"/>
                        <a:cs typeface="Times New Roman"/>
                      </a:endParaRPr>
                    </a:p>
                  </a:txBody>
                  <a:tcPr marL="68580" marR="68580" marT="0" marB="0" anchor="ctr"/>
                </a:tc>
              </a:tr>
            </a:tbl>
          </a:graphicData>
        </a:graphic>
      </p:graphicFrame>
    </p:spTree>
    <p:extLst>
      <p:ext uri="{BB962C8B-B14F-4D97-AF65-F5344CB8AC3E}">
        <p14:creationId xmlns:p14="http://schemas.microsoft.com/office/powerpoint/2010/main" val="43280761"/>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804996023"/>
              </p:ext>
            </p:extLst>
          </p:nvPr>
        </p:nvGraphicFramePr>
        <p:xfrm>
          <a:off x="1384388" y="1289998"/>
          <a:ext cx="9626512" cy="3719441"/>
        </p:xfrm>
        <a:graphic>
          <a:graphicData uri="http://schemas.openxmlformats.org/drawingml/2006/table">
            <a:tbl>
              <a:tblPr firstRow="1" bandRow="1">
                <a:tableStyleId>{ED083AE6-46FA-4A59-8FB0-9F97EB10719F}</a:tableStyleId>
              </a:tblPr>
              <a:tblGrid>
                <a:gridCol w="1040458"/>
                <a:gridCol w="8586054"/>
              </a:tblGrid>
              <a:tr h="529961">
                <a:tc>
                  <a:txBody>
                    <a:bodyPr/>
                    <a:lstStyle/>
                    <a:p>
                      <a:pPr algn="ctr">
                        <a:lnSpc>
                          <a:spcPts val="2600"/>
                        </a:lnSpc>
                      </a:pPr>
                      <a:r>
                        <a:rPr lang="zh-CN" altLang="en-US" dirty="0" smtClean="0"/>
                        <a:t>模式</a:t>
                      </a:r>
                    </a:p>
                  </a:txBody>
                  <a:tcPr/>
                </a:tc>
                <a:tc>
                  <a:txBody>
                    <a:bodyPr/>
                    <a:lstStyle/>
                    <a:p>
                      <a:pPr algn="ctr">
                        <a:lnSpc>
                          <a:spcPts val="2600"/>
                        </a:lnSpc>
                      </a:pPr>
                      <a:r>
                        <a:rPr lang="zh-CN" altLang="en-US" dirty="0" smtClean="0"/>
                        <a:t>说明</a:t>
                      </a:r>
                    </a:p>
                  </a:txBody>
                  <a:tcPr/>
                </a:tc>
              </a:tr>
              <a:tr h="876341">
                <a:tc>
                  <a:txBody>
                    <a:bodyPr/>
                    <a:lstStyle/>
                    <a:p>
                      <a:pPr algn="ctr">
                        <a:lnSpc>
                          <a:spcPts val="2600"/>
                        </a:lnSpc>
                        <a:spcAft>
                          <a:spcPts val="0"/>
                        </a:spcAft>
                      </a:pPr>
                      <a:r>
                        <a:rPr lang="en-US" sz="1800" kern="0" dirty="0">
                          <a:effectLst/>
                        </a:rPr>
                        <a:t>a</a:t>
                      </a:r>
                      <a:endParaRPr lang="zh-CN" sz="1800" b="0" kern="100" dirty="0">
                        <a:effectLst/>
                        <a:latin typeface="微软雅黑" pitchFamily="34" charset="-122"/>
                        <a:ea typeface="微软雅黑" pitchFamily="34" charset="-122"/>
                        <a:cs typeface="Times New Roman"/>
                      </a:endParaRPr>
                    </a:p>
                  </a:txBody>
                  <a:tcPr marL="68580" marR="68580" marT="0" marB="0" anchor="ctr"/>
                </a:tc>
                <a:tc>
                  <a:txBody>
                    <a:bodyPr/>
                    <a:lstStyle/>
                    <a:p>
                      <a:pPr algn="l">
                        <a:lnSpc>
                          <a:spcPts val="2600"/>
                        </a:lnSpc>
                        <a:spcAft>
                          <a:spcPts val="0"/>
                        </a:spcAft>
                      </a:pPr>
                      <a:r>
                        <a:rPr lang="zh-CN" sz="1800" kern="0" dirty="0">
                          <a:effectLst/>
                        </a:rPr>
                        <a:t>打开一个文件用于追加。如果该文件已存在，文件指针将会放在文件的结尾，也就是说，新的内容将会被写入到已有内容之后。如果该文件不存在，创建新文件进行写入</a:t>
                      </a:r>
                      <a:endParaRPr lang="zh-CN" sz="1800" b="0" kern="100" dirty="0">
                        <a:effectLst/>
                        <a:latin typeface="微软雅黑" pitchFamily="34" charset="-122"/>
                        <a:ea typeface="微软雅黑" pitchFamily="34" charset="-122"/>
                        <a:cs typeface="Times New Roman"/>
                      </a:endParaRPr>
                    </a:p>
                  </a:txBody>
                  <a:tcPr marL="68580" marR="68580" marT="0" marB="0" anchor="ctr"/>
                </a:tc>
              </a:tr>
              <a:tr h="876341">
                <a:tc>
                  <a:txBody>
                    <a:bodyPr/>
                    <a:lstStyle/>
                    <a:p>
                      <a:pPr algn="ctr">
                        <a:lnSpc>
                          <a:spcPts val="2600"/>
                        </a:lnSpc>
                        <a:spcAft>
                          <a:spcPts val="0"/>
                        </a:spcAft>
                      </a:pPr>
                      <a:r>
                        <a:rPr lang="en-US" sz="1800" kern="0" dirty="0" err="1">
                          <a:effectLst/>
                        </a:rPr>
                        <a:t>ab</a:t>
                      </a:r>
                      <a:endParaRPr lang="zh-CN" sz="1800" b="0" kern="100" dirty="0">
                        <a:effectLst/>
                        <a:latin typeface="微软雅黑" pitchFamily="34" charset="-122"/>
                        <a:ea typeface="微软雅黑" pitchFamily="34" charset="-122"/>
                        <a:cs typeface="Times New Roman"/>
                      </a:endParaRPr>
                    </a:p>
                  </a:txBody>
                  <a:tcPr marL="68580" marR="68580" marT="0" marB="0" anchor="ctr"/>
                </a:tc>
                <a:tc>
                  <a:txBody>
                    <a:bodyPr/>
                    <a:lstStyle/>
                    <a:p>
                      <a:pPr algn="l">
                        <a:lnSpc>
                          <a:spcPts val="2600"/>
                        </a:lnSpc>
                        <a:spcAft>
                          <a:spcPts val="0"/>
                        </a:spcAft>
                      </a:pPr>
                      <a:r>
                        <a:rPr lang="zh-CN" sz="1800" kern="0" dirty="0">
                          <a:effectLst/>
                        </a:rPr>
                        <a:t>以二进制格式打开一个文件用于追加。如果该文件已存在，文件指针将会放在文件的结尾，也就是说，新的内容将会被写入到已有内容之后。如果该文件不存在，创建新文件进行写入</a:t>
                      </a:r>
                      <a:endParaRPr lang="zh-CN" sz="1800" b="0" kern="100" dirty="0">
                        <a:effectLst/>
                        <a:latin typeface="微软雅黑" pitchFamily="34" charset="-122"/>
                        <a:ea typeface="微软雅黑" pitchFamily="34" charset="-122"/>
                        <a:cs typeface="Times New Roman"/>
                      </a:endParaRPr>
                    </a:p>
                  </a:txBody>
                  <a:tcPr marL="68580" marR="68580" marT="0" marB="0" anchor="ctr"/>
                </a:tc>
              </a:tr>
              <a:tr h="585952">
                <a:tc>
                  <a:txBody>
                    <a:bodyPr/>
                    <a:lstStyle/>
                    <a:p>
                      <a:pPr algn="ctr">
                        <a:lnSpc>
                          <a:spcPts val="2600"/>
                        </a:lnSpc>
                        <a:spcAft>
                          <a:spcPts val="0"/>
                        </a:spcAft>
                      </a:pPr>
                      <a:r>
                        <a:rPr lang="en-US" sz="1800" kern="0" dirty="0">
                          <a:effectLst/>
                        </a:rPr>
                        <a:t>a+</a:t>
                      </a:r>
                      <a:endParaRPr lang="zh-CN" sz="1800" b="0" kern="100" dirty="0">
                        <a:effectLst/>
                        <a:latin typeface="微软雅黑" pitchFamily="34" charset="-122"/>
                        <a:ea typeface="微软雅黑" pitchFamily="34" charset="-122"/>
                        <a:cs typeface="Times New Roman"/>
                      </a:endParaRPr>
                    </a:p>
                  </a:txBody>
                  <a:tcPr marL="68580" marR="68580" marT="0" marB="0" anchor="ctr"/>
                </a:tc>
                <a:tc>
                  <a:txBody>
                    <a:bodyPr/>
                    <a:lstStyle/>
                    <a:p>
                      <a:pPr algn="l">
                        <a:lnSpc>
                          <a:spcPts val="2600"/>
                        </a:lnSpc>
                        <a:spcAft>
                          <a:spcPts val="0"/>
                        </a:spcAft>
                      </a:pPr>
                      <a:r>
                        <a:rPr lang="zh-CN" sz="1800" kern="0" dirty="0">
                          <a:effectLst/>
                        </a:rPr>
                        <a:t>打开一个文件用于读写。如果该文件已存在，文件指针将会放在文件的结尾，文件打开时会是追加模式。如果该文件不存在，则创建新文件用于读写</a:t>
                      </a:r>
                      <a:endParaRPr lang="zh-CN" sz="1800" b="0" kern="100" dirty="0">
                        <a:effectLst/>
                        <a:latin typeface="微软雅黑" pitchFamily="34" charset="-122"/>
                        <a:ea typeface="微软雅黑" pitchFamily="34" charset="-122"/>
                        <a:cs typeface="Times New Roman"/>
                      </a:endParaRPr>
                    </a:p>
                  </a:txBody>
                  <a:tcPr marL="68580" marR="68580" marT="0" marB="0" anchor="ctr"/>
                </a:tc>
              </a:tr>
              <a:tr h="585952">
                <a:tc>
                  <a:txBody>
                    <a:bodyPr/>
                    <a:lstStyle/>
                    <a:p>
                      <a:pPr algn="ctr">
                        <a:lnSpc>
                          <a:spcPts val="2600"/>
                        </a:lnSpc>
                        <a:spcAft>
                          <a:spcPts val="0"/>
                        </a:spcAft>
                      </a:pPr>
                      <a:r>
                        <a:rPr lang="en-US" sz="1800" kern="0" dirty="0" err="1">
                          <a:effectLst/>
                        </a:rPr>
                        <a:t>ab</a:t>
                      </a:r>
                      <a:r>
                        <a:rPr lang="en-US" sz="1800" kern="0" dirty="0">
                          <a:effectLst/>
                        </a:rPr>
                        <a:t>+</a:t>
                      </a:r>
                      <a:endParaRPr lang="zh-CN" sz="1800" b="0" kern="100" dirty="0">
                        <a:effectLst/>
                        <a:latin typeface="微软雅黑" pitchFamily="34" charset="-122"/>
                        <a:ea typeface="微软雅黑" pitchFamily="34" charset="-122"/>
                        <a:cs typeface="Times New Roman"/>
                      </a:endParaRPr>
                    </a:p>
                  </a:txBody>
                  <a:tcPr marL="68580" marR="68580" marT="0" marB="0" anchor="ctr"/>
                </a:tc>
                <a:tc>
                  <a:txBody>
                    <a:bodyPr/>
                    <a:lstStyle/>
                    <a:p>
                      <a:pPr algn="l">
                        <a:lnSpc>
                          <a:spcPts val="2600"/>
                        </a:lnSpc>
                        <a:spcAft>
                          <a:spcPts val="0"/>
                        </a:spcAft>
                      </a:pPr>
                      <a:r>
                        <a:rPr lang="zh-CN" sz="1800" kern="0" dirty="0">
                          <a:effectLst/>
                        </a:rPr>
                        <a:t>以二进制格式打开一个文件用于追加。如果该文件已存在，文件指针将会放在文件的结尾；如果该文件不存在，则创建新文件用于读写</a:t>
                      </a:r>
                      <a:endParaRPr lang="zh-CN" sz="1800" b="0" kern="100" dirty="0">
                        <a:effectLst/>
                        <a:latin typeface="微软雅黑" pitchFamily="34" charset="-122"/>
                        <a:ea typeface="微软雅黑" pitchFamily="34" charset="-122"/>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96825855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644760304"/>
              </p:ext>
            </p:extLst>
          </p:nvPr>
        </p:nvGraphicFramePr>
        <p:xfrm>
          <a:off x="914400" y="1387634"/>
          <a:ext cx="9512299" cy="4111467"/>
        </p:xfrm>
        <a:graphic>
          <a:graphicData uri="http://schemas.openxmlformats.org/drawingml/2006/table">
            <a:tbl>
              <a:tblPr firstRow="1" firstCol="1" bandRow="1">
                <a:tableStyleId>{ED083AE6-46FA-4A59-8FB0-9F97EB10719F}</a:tableStyleId>
              </a:tblPr>
              <a:tblGrid>
                <a:gridCol w="1701800"/>
                <a:gridCol w="4820186"/>
                <a:gridCol w="2990313"/>
              </a:tblGrid>
              <a:tr h="525242">
                <a:tc>
                  <a:txBody>
                    <a:bodyPr/>
                    <a:lstStyle/>
                    <a:p>
                      <a:pPr algn="ctr">
                        <a:spcAft>
                          <a:spcPts val="0"/>
                        </a:spcAft>
                      </a:pPr>
                      <a:r>
                        <a:rPr lang="zh-CN" sz="1800" kern="0" dirty="0">
                          <a:effectLst/>
                        </a:rPr>
                        <a:t>方法</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zh-CN" sz="1800" kern="0" dirty="0">
                          <a:effectLst/>
                        </a:rPr>
                        <a:t>描述</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zh-CN" sz="1800" kern="0">
                          <a:effectLst/>
                        </a:rPr>
                        <a:t>返回数据</a:t>
                      </a:r>
                      <a:endParaRPr lang="zh-CN" sz="1800" kern="100">
                        <a:effectLst/>
                        <a:latin typeface="微软雅黑" pitchFamily="34" charset="-122"/>
                        <a:ea typeface="微软雅黑" pitchFamily="34" charset="-122"/>
                        <a:cs typeface="Times New Roman"/>
                      </a:endParaRPr>
                    </a:p>
                  </a:txBody>
                  <a:tcPr marL="68580" marR="68580" marT="0" marB="0" anchor="ctr"/>
                </a:tc>
              </a:tr>
              <a:tr h="1548883">
                <a:tc>
                  <a:txBody>
                    <a:bodyPr/>
                    <a:lstStyle/>
                    <a:p>
                      <a:pPr algn="l">
                        <a:lnSpc>
                          <a:spcPts val="1600"/>
                        </a:lnSpc>
                        <a:spcAft>
                          <a:spcPts val="0"/>
                        </a:spcAft>
                      </a:pPr>
                      <a:r>
                        <a:rPr lang="en-US" sz="1800" kern="0">
                          <a:effectLst/>
                        </a:rPr>
                        <a:t>read([size])</a:t>
                      </a:r>
                      <a:endParaRPr lang="zh-CN" sz="1800" kern="100">
                        <a:effectLst/>
                        <a:latin typeface="微软雅黑" pitchFamily="34" charset="-122"/>
                        <a:ea typeface="微软雅黑" pitchFamily="34" charset="-122"/>
                        <a:cs typeface="Times New Roman"/>
                      </a:endParaRPr>
                    </a:p>
                  </a:txBody>
                  <a:tcPr marL="68580" marR="68580" marT="0" marB="0" anchor="ctr"/>
                </a:tc>
                <a:tc>
                  <a:txBody>
                    <a:bodyPr/>
                    <a:lstStyle/>
                    <a:p>
                      <a:pPr algn="l">
                        <a:lnSpc>
                          <a:spcPts val="2200"/>
                        </a:lnSpc>
                        <a:spcAft>
                          <a:spcPts val="0"/>
                        </a:spcAft>
                      </a:pPr>
                      <a:r>
                        <a:rPr lang="zh-CN" sz="1800" kern="0" dirty="0">
                          <a:effectLst/>
                        </a:rPr>
                        <a:t>从文本文件中读取并返回</a:t>
                      </a:r>
                      <a:r>
                        <a:rPr lang="en-US" sz="1800" kern="0" dirty="0">
                          <a:effectLst/>
                        </a:rPr>
                        <a:t>size</a:t>
                      </a:r>
                      <a:r>
                        <a:rPr lang="zh-CN" sz="1800" kern="0" dirty="0">
                          <a:effectLst/>
                        </a:rPr>
                        <a:t>个字符，或从二进制文件中读取并返回</a:t>
                      </a:r>
                      <a:r>
                        <a:rPr lang="en-US" sz="1800" kern="0" dirty="0">
                          <a:effectLst/>
                        </a:rPr>
                        <a:t>size</a:t>
                      </a:r>
                      <a:r>
                        <a:rPr lang="zh-CN" sz="1800" kern="0" dirty="0">
                          <a:effectLst/>
                        </a:rPr>
                        <a:t>个字节，省略</a:t>
                      </a:r>
                      <a:r>
                        <a:rPr lang="en-US" sz="1800" kern="0" dirty="0">
                          <a:effectLst/>
                        </a:rPr>
                        <a:t>size</a:t>
                      </a:r>
                      <a:r>
                        <a:rPr lang="zh-CN" sz="1800" kern="0" dirty="0">
                          <a:effectLst/>
                        </a:rPr>
                        <a:t>参数表示读取文件中全部内容</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algn="l">
                        <a:lnSpc>
                          <a:spcPts val="2200"/>
                        </a:lnSpc>
                        <a:spcAft>
                          <a:spcPts val="0"/>
                        </a:spcAft>
                      </a:pPr>
                      <a:r>
                        <a:rPr lang="zh-CN" sz="1800" kern="0" dirty="0">
                          <a:effectLst/>
                        </a:rPr>
                        <a:t>内容字符串，所有行合并为一个字符串</a:t>
                      </a:r>
                      <a:endParaRPr lang="zh-CN" sz="1800" kern="100" dirty="0">
                        <a:effectLst/>
                        <a:latin typeface="微软雅黑" pitchFamily="34" charset="-122"/>
                        <a:ea typeface="微软雅黑" pitchFamily="34" charset="-122"/>
                        <a:cs typeface="Times New Roman"/>
                      </a:endParaRPr>
                    </a:p>
                  </a:txBody>
                  <a:tcPr marL="68580" marR="68580" marT="0" marB="0" anchor="ctr"/>
                </a:tc>
              </a:tr>
              <a:tr h="1018671">
                <a:tc>
                  <a:txBody>
                    <a:bodyPr/>
                    <a:lstStyle/>
                    <a:p>
                      <a:pPr algn="l">
                        <a:lnSpc>
                          <a:spcPts val="1600"/>
                        </a:lnSpc>
                        <a:spcAft>
                          <a:spcPts val="0"/>
                        </a:spcAft>
                      </a:pPr>
                      <a:r>
                        <a:rPr lang="en-US" sz="1800" kern="0">
                          <a:effectLst/>
                        </a:rPr>
                        <a:t>readline()</a:t>
                      </a:r>
                      <a:endParaRPr lang="zh-CN" sz="1800" kern="100">
                        <a:effectLst/>
                        <a:latin typeface="微软雅黑" pitchFamily="34" charset="-122"/>
                        <a:ea typeface="微软雅黑" pitchFamily="34" charset="-122"/>
                        <a:cs typeface="Times New Roman"/>
                      </a:endParaRPr>
                    </a:p>
                  </a:txBody>
                  <a:tcPr marL="68580" marR="68580" marT="0" marB="0" anchor="ctr"/>
                </a:tc>
                <a:tc>
                  <a:txBody>
                    <a:bodyPr/>
                    <a:lstStyle/>
                    <a:p>
                      <a:pPr algn="l">
                        <a:lnSpc>
                          <a:spcPts val="2200"/>
                        </a:lnSpc>
                        <a:spcAft>
                          <a:spcPts val="0"/>
                        </a:spcAft>
                      </a:pPr>
                      <a:r>
                        <a:rPr lang="zh-CN" sz="1800" kern="0" dirty="0">
                          <a:effectLst/>
                        </a:rPr>
                        <a:t>从文本文件中读取并返回一行内容</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algn="l">
                        <a:lnSpc>
                          <a:spcPts val="2200"/>
                        </a:lnSpc>
                        <a:spcAft>
                          <a:spcPts val="0"/>
                        </a:spcAft>
                      </a:pPr>
                      <a:r>
                        <a:rPr lang="zh-CN" sz="1800" kern="0" dirty="0">
                          <a:effectLst/>
                        </a:rPr>
                        <a:t>内容字符串</a:t>
                      </a:r>
                      <a:endParaRPr lang="zh-CN" sz="1800" kern="100" dirty="0">
                        <a:effectLst/>
                        <a:latin typeface="微软雅黑" pitchFamily="34" charset="-122"/>
                        <a:ea typeface="微软雅黑" pitchFamily="34" charset="-122"/>
                        <a:cs typeface="Times New Roman"/>
                      </a:endParaRPr>
                    </a:p>
                  </a:txBody>
                  <a:tcPr marL="68580" marR="68580" marT="0" marB="0" anchor="ctr"/>
                </a:tc>
              </a:tr>
              <a:tr h="1018671">
                <a:tc>
                  <a:txBody>
                    <a:bodyPr/>
                    <a:lstStyle/>
                    <a:p>
                      <a:pPr algn="l">
                        <a:lnSpc>
                          <a:spcPts val="1600"/>
                        </a:lnSpc>
                        <a:spcAft>
                          <a:spcPts val="0"/>
                        </a:spcAft>
                      </a:pPr>
                      <a:r>
                        <a:rPr lang="en-US" sz="1800" kern="0">
                          <a:effectLst/>
                        </a:rPr>
                        <a:t>readlines()</a:t>
                      </a:r>
                      <a:endParaRPr lang="zh-CN" sz="1800" kern="100">
                        <a:effectLst/>
                        <a:latin typeface="微软雅黑" pitchFamily="34" charset="-122"/>
                        <a:ea typeface="微软雅黑" pitchFamily="34" charset="-122"/>
                        <a:cs typeface="Times New Roman"/>
                      </a:endParaRPr>
                    </a:p>
                  </a:txBody>
                  <a:tcPr marL="68580" marR="68580" marT="0" marB="0" anchor="ctr"/>
                </a:tc>
                <a:tc>
                  <a:txBody>
                    <a:bodyPr/>
                    <a:lstStyle/>
                    <a:p>
                      <a:pPr algn="l">
                        <a:lnSpc>
                          <a:spcPts val="2200"/>
                        </a:lnSpc>
                        <a:spcAft>
                          <a:spcPts val="0"/>
                        </a:spcAft>
                      </a:pPr>
                      <a:r>
                        <a:rPr lang="zh-CN" sz="1800" kern="0">
                          <a:effectLst/>
                        </a:rPr>
                        <a:t>返回包含文本文件中每行内容的列表</a:t>
                      </a:r>
                      <a:endParaRPr lang="zh-CN" sz="1800" kern="100">
                        <a:effectLst/>
                        <a:latin typeface="微软雅黑" pitchFamily="34" charset="-122"/>
                        <a:ea typeface="微软雅黑" pitchFamily="34" charset="-122"/>
                        <a:cs typeface="Times New Roman"/>
                      </a:endParaRPr>
                    </a:p>
                  </a:txBody>
                  <a:tcPr marL="68580" marR="68580" marT="0" marB="0" anchor="ctr"/>
                </a:tc>
                <a:tc>
                  <a:txBody>
                    <a:bodyPr/>
                    <a:lstStyle/>
                    <a:p>
                      <a:pPr algn="l">
                        <a:lnSpc>
                          <a:spcPts val="2200"/>
                        </a:lnSpc>
                        <a:spcAft>
                          <a:spcPts val="0"/>
                        </a:spcAft>
                      </a:pPr>
                      <a:r>
                        <a:rPr lang="zh-CN" sz="1800" kern="0" dirty="0">
                          <a:effectLst/>
                        </a:rPr>
                        <a:t>内容字符串，每行数据作为列表中的一个对象</a:t>
                      </a:r>
                      <a:endParaRPr lang="zh-CN" sz="1800" kern="100" dirty="0">
                        <a:effectLst/>
                        <a:latin typeface="微软雅黑" pitchFamily="34" charset="-122"/>
                        <a:ea typeface="微软雅黑" pitchFamily="34" charset="-122"/>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560360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5200" y="1113135"/>
            <a:ext cx="9613900" cy="1092607"/>
          </a:xfrm>
          <a:prstGeom prst="rect">
            <a:avLst/>
          </a:prstGeom>
        </p:spPr>
        <p:txBody>
          <a:bodyPr wrap="square">
            <a:spAutoFit/>
          </a:bodyPr>
          <a:lstStyle/>
          <a:p>
            <a:pPr>
              <a:lnSpc>
                <a:spcPts val="2600"/>
              </a:lnSpc>
            </a:pPr>
            <a:r>
              <a:rPr lang="en-US" altLang="zh-CN" b="1" dirty="0">
                <a:latin typeface="微软雅黑" pitchFamily="34" charset="-122"/>
                <a:ea typeface="微软雅黑" pitchFamily="34" charset="-122"/>
              </a:rPr>
              <a:t>4.1.2</a:t>
            </a:r>
            <a:r>
              <a:rPr lang="zh-CN" altLang="zh-CN" b="1" dirty="0">
                <a:latin typeface="微软雅黑" pitchFamily="34" charset="-122"/>
                <a:ea typeface="微软雅黑" pitchFamily="34" charset="-122"/>
              </a:rPr>
              <a:t>使用</a:t>
            </a:r>
            <a:r>
              <a:rPr lang="en-US" altLang="zh-CN" b="1" dirty="0">
                <a:latin typeface="微软雅黑" pitchFamily="34" charset="-122"/>
                <a:ea typeface="微软雅黑" pitchFamily="34" charset="-122"/>
              </a:rPr>
              <a:t>write</a:t>
            </a:r>
            <a:r>
              <a:rPr lang="zh-CN" altLang="zh-CN" b="1" dirty="0">
                <a:latin typeface="微软雅黑" pitchFamily="34" charset="-122"/>
                <a:ea typeface="微软雅黑" pitchFamily="34" charset="-122"/>
              </a:rPr>
              <a:t>和</a:t>
            </a:r>
            <a:r>
              <a:rPr lang="en-US" altLang="zh-CN" b="1" dirty="0" err="1">
                <a:latin typeface="微软雅黑" pitchFamily="34" charset="-122"/>
                <a:ea typeface="微软雅黑" pitchFamily="34" charset="-122"/>
              </a:rPr>
              <a:t>writelines</a:t>
            </a:r>
            <a:r>
              <a:rPr lang="zh-CN" altLang="zh-CN" b="1" dirty="0">
                <a:latin typeface="微软雅黑" pitchFamily="34" charset="-122"/>
                <a:ea typeface="微软雅黑" pitchFamily="34" charset="-122"/>
              </a:rPr>
              <a:t>方法写入文件</a:t>
            </a:r>
          </a:p>
          <a:p>
            <a:pPr>
              <a:lnSpc>
                <a:spcPts val="2600"/>
              </a:lnSpc>
            </a:pPr>
            <a:r>
              <a:rPr lang="zh-CN" altLang="zh-CN" dirty="0">
                <a:latin typeface="微软雅黑" pitchFamily="34" charset="-122"/>
                <a:ea typeface="微软雅黑" pitchFamily="34" charset="-122"/>
              </a:rPr>
              <a:t>普通文件的写入和读取模式相同，可将读取文件方法改为写入文件方法</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对应的方法变为</a:t>
            </a:r>
            <a:r>
              <a:rPr lang="en-US" altLang="zh-CN" dirty="0">
                <a:latin typeface="微软雅黑" pitchFamily="34" charset="-122"/>
                <a:ea typeface="微软雅黑" pitchFamily="34" charset="-122"/>
              </a:rPr>
              <a:t>write</a:t>
            </a:r>
            <a:r>
              <a:rPr lang="zh-CN" altLang="zh-CN" dirty="0">
                <a:latin typeface="微软雅黑" pitchFamily="34" charset="-122"/>
                <a:ea typeface="微软雅黑" pitchFamily="34" charset="-122"/>
              </a:rPr>
              <a:t>和</a:t>
            </a:r>
            <a:r>
              <a:rPr lang="en-US" altLang="zh-CN" dirty="0" err="1">
                <a:latin typeface="微软雅黑" pitchFamily="34" charset="-122"/>
                <a:ea typeface="微软雅黑" pitchFamily="34" charset="-122"/>
              </a:rPr>
              <a:t>writelines</a:t>
            </a:r>
            <a:r>
              <a:rPr lang="zh-CN"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809460314"/>
              </p:ext>
            </p:extLst>
          </p:nvPr>
        </p:nvGraphicFramePr>
        <p:xfrm>
          <a:off x="965200" y="2205742"/>
          <a:ext cx="9613900" cy="4106158"/>
        </p:xfrm>
        <a:graphic>
          <a:graphicData uri="http://schemas.openxmlformats.org/drawingml/2006/table">
            <a:tbl>
              <a:tblPr firstRow="1" firstCol="1" bandRow="1">
                <a:tableStyleId>{ED083AE6-46FA-4A59-8FB0-9F97EB10719F}</a:tableStyleId>
              </a:tblPr>
              <a:tblGrid>
                <a:gridCol w="2119306"/>
                <a:gridCol w="7494594"/>
              </a:tblGrid>
              <a:tr h="572120">
                <a:tc>
                  <a:txBody>
                    <a:bodyPr/>
                    <a:lstStyle/>
                    <a:p>
                      <a:pPr algn="ctr">
                        <a:spcAft>
                          <a:spcPts val="0"/>
                        </a:spcAft>
                      </a:pPr>
                      <a:r>
                        <a:rPr lang="zh-CN" sz="1800" kern="0" dirty="0">
                          <a:effectLst/>
                        </a:rPr>
                        <a:t>方法</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zh-CN" sz="1800" kern="0" dirty="0">
                          <a:effectLst/>
                        </a:rPr>
                        <a:t>描述</a:t>
                      </a:r>
                      <a:endParaRPr lang="zh-CN" sz="1800" kern="100" dirty="0">
                        <a:effectLst/>
                        <a:latin typeface="微软雅黑" pitchFamily="34" charset="-122"/>
                        <a:ea typeface="微软雅黑" pitchFamily="34" charset="-122"/>
                        <a:cs typeface="Times New Roman"/>
                      </a:endParaRPr>
                    </a:p>
                  </a:txBody>
                  <a:tcPr marL="68580" marR="68580" marT="0" marB="0" anchor="ctr"/>
                </a:tc>
              </a:tr>
              <a:tr h="774756">
                <a:tc>
                  <a:txBody>
                    <a:bodyPr/>
                    <a:lstStyle/>
                    <a:p>
                      <a:pPr algn="ctr">
                        <a:lnSpc>
                          <a:spcPts val="1600"/>
                        </a:lnSpc>
                        <a:spcAft>
                          <a:spcPts val="0"/>
                        </a:spcAft>
                      </a:pPr>
                      <a:r>
                        <a:rPr lang="en-US" sz="1800" kern="0" dirty="0">
                          <a:effectLst/>
                        </a:rPr>
                        <a:t>write(s)</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algn="l">
                        <a:lnSpc>
                          <a:spcPts val="2200"/>
                        </a:lnSpc>
                        <a:spcAft>
                          <a:spcPts val="0"/>
                        </a:spcAft>
                      </a:pPr>
                      <a:r>
                        <a:rPr lang="zh-CN" sz="1800" kern="0" dirty="0">
                          <a:effectLst/>
                        </a:rPr>
                        <a:t>把</a:t>
                      </a:r>
                      <a:r>
                        <a:rPr lang="en-US" sz="1800" kern="0" dirty="0">
                          <a:effectLst/>
                        </a:rPr>
                        <a:t>s</a:t>
                      </a:r>
                      <a:r>
                        <a:rPr lang="zh-CN" sz="1800" kern="0" dirty="0">
                          <a:effectLst/>
                        </a:rPr>
                        <a:t>的内容写入文件，如果写入文本文件则</a:t>
                      </a:r>
                      <a:r>
                        <a:rPr lang="en-US" sz="1800" kern="0" dirty="0">
                          <a:effectLst/>
                        </a:rPr>
                        <a:t>s</a:t>
                      </a:r>
                      <a:r>
                        <a:rPr lang="zh-CN" sz="1800" kern="0" dirty="0">
                          <a:effectLst/>
                        </a:rPr>
                        <a:t>应该是字符串，如果写入二进制文件则</a:t>
                      </a:r>
                      <a:r>
                        <a:rPr lang="en-US" sz="1800" kern="0" dirty="0">
                          <a:effectLst/>
                        </a:rPr>
                        <a:t>s</a:t>
                      </a:r>
                      <a:r>
                        <a:rPr lang="zh-CN" sz="1800" kern="0" dirty="0">
                          <a:effectLst/>
                        </a:rPr>
                        <a:t>应该是字节串</a:t>
                      </a:r>
                      <a:endParaRPr lang="zh-CN" sz="1800" kern="100" dirty="0">
                        <a:effectLst/>
                        <a:latin typeface="微软雅黑" pitchFamily="34" charset="-122"/>
                        <a:ea typeface="微软雅黑" pitchFamily="34" charset="-122"/>
                        <a:cs typeface="Times New Roman"/>
                      </a:endParaRPr>
                    </a:p>
                  </a:txBody>
                  <a:tcPr marL="68580" marR="68580" marT="0" marB="0" anchor="ctr"/>
                </a:tc>
              </a:tr>
              <a:tr h="1178013">
                <a:tc>
                  <a:txBody>
                    <a:bodyPr/>
                    <a:lstStyle/>
                    <a:p>
                      <a:pPr algn="ctr">
                        <a:lnSpc>
                          <a:spcPts val="1600"/>
                        </a:lnSpc>
                        <a:spcAft>
                          <a:spcPts val="0"/>
                        </a:spcAft>
                      </a:pPr>
                      <a:r>
                        <a:rPr lang="en-US" sz="1800" kern="0">
                          <a:effectLst/>
                        </a:rPr>
                        <a:t>writelines(s)</a:t>
                      </a:r>
                      <a:endParaRPr lang="zh-CN" sz="1800" kern="100">
                        <a:effectLst/>
                        <a:latin typeface="微软雅黑" pitchFamily="34" charset="-122"/>
                        <a:ea typeface="微软雅黑" pitchFamily="34" charset="-122"/>
                        <a:cs typeface="Times New Roman"/>
                      </a:endParaRPr>
                    </a:p>
                  </a:txBody>
                  <a:tcPr marL="68580" marR="68580" marT="0" marB="0" anchor="ctr"/>
                </a:tc>
                <a:tc>
                  <a:txBody>
                    <a:bodyPr/>
                    <a:lstStyle/>
                    <a:p>
                      <a:pPr algn="l">
                        <a:lnSpc>
                          <a:spcPts val="2200"/>
                        </a:lnSpc>
                        <a:spcAft>
                          <a:spcPts val="0"/>
                        </a:spcAft>
                      </a:pPr>
                      <a:r>
                        <a:rPr lang="zh-CN" sz="1800" kern="0" dirty="0">
                          <a:effectLst/>
                        </a:rPr>
                        <a:t>把列表</a:t>
                      </a:r>
                      <a:r>
                        <a:rPr lang="en-US" sz="1800" kern="0" dirty="0">
                          <a:effectLst/>
                        </a:rPr>
                        <a:t>s</a:t>
                      </a:r>
                      <a:r>
                        <a:rPr lang="zh-CN" sz="1800" kern="0" dirty="0">
                          <a:effectLst/>
                        </a:rPr>
                        <a:t>中的所有字符串写入文本文件，并不在</a:t>
                      </a:r>
                      <a:r>
                        <a:rPr lang="en-US" sz="1800" kern="0" dirty="0">
                          <a:effectLst/>
                        </a:rPr>
                        <a:t>s</a:t>
                      </a:r>
                      <a:r>
                        <a:rPr lang="zh-CN" sz="1800" kern="0" dirty="0">
                          <a:effectLst/>
                        </a:rPr>
                        <a:t>中每个字符串后面自动增加换行符。也就是说，如果确实想让</a:t>
                      </a:r>
                      <a:r>
                        <a:rPr lang="en-US" sz="1800" kern="0" dirty="0">
                          <a:effectLst/>
                        </a:rPr>
                        <a:t>s</a:t>
                      </a:r>
                      <a:r>
                        <a:rPr lang="zh-CN" sz="1800" kern="0" dirty="0">
                          <a:effectLst/>
                        </a:rPr>
                        <a:t>中的每个字符串写入文本文件之后各占一行，应由程序员保证每个字符串以换行符结束</a:t>
                      </a:r>
                      <a:endParaRPr lang="zh-CN" sz="1800" kern="100" dirty="0">
                        <a:effectLst/>
                        <a:latin typeface="微软雅黑" pitchFamily="34" charset="-122"/>
                        <a:ea typeface="微软雅黑" pitchFamily="34" charset="-122"/>
                        <a:cs typeface="Times New Roman"/>
                      </a:endParaRPr>
                    </a:p>
                  </a:txBody>
                  <a:tcPr marL="68580" marR="68580" marT="0" marB="0" anchor="ctr"/>
                </a:tc>
              </a:tr>
              <a:tr h="1581269">
                <a:tc>
                  <a:txBody>
                    <a:bodyPr/>
                    <a:lstStyle/>
                    <a:p>
                      <a:pPr algn="ctr">
                        <a:lnSpc>
                          <a:spcPts val="1600"/>
                        </a:lnSpc>
                        <a:spcAft>
                          <a:spcPts val="0"/>
                        </a:spcAft>
                      </a:pPr>
                      <a:r>
                        <a:rPr lang="en-US" sz="1800" kern="0" dirty="0">
                          <a:effectLst/>
                        </a:rPr>
                        <a:t>seek(cookie, whence=0, /)</a:t>
                      </a:r>
                      <a:endParaRPr lang="zh-CN" sz="1800" kern="100" dirty="0">
                        <a:effectLst/>
                        <a:latin typeface="微软雅黑" pitchFamily="34" charset="-122"/>
                        <a:ea typeface="微软雅黑" pitchFamily="34" charset="-122"/>
                        <a:cs typeface="Times New Roman"/>
                      </a:endParaRPr>
                    </a:p>
                  </a:txBody>
                  <a:tcPr marL="68580" marR="68580" marT="0" marB="0" anchor="ctr"/>
                </a:tc>
                <a:tc>
                  <a:txBody>
                    <a:bodyPr/>
                    <a:lstStyle/>
                    <a:p>
                      <a:pPr algn="l">
                        <a:lnSpc>
                          <a:spcPts val="2200"/>
                        </a:lnSpc>
                        <a:spcAft>
                          <a:spcPts val="0"/>
                        </a:spcAft>
                      </a:pPr>
                      <a:r>
                        <a:rPr lang="zh-CN" sz="1800" kern="0" dirty="0">
                          <a:effectLst/>
                        </a:rPr>
                        <a:t>定位文件指针，把文件指针移动到相对于</a:t>
                      </a:r>
                      <a:r>
                        <a:rPr lang="en-US" sz="1800" kern="0" dirty="0">
                          <a:effectLst/>
                        </a:rPr>
                        <a:t>whence</a:t>
                      </a:r>
                      <a:r>
                        <a:rPr lang="zh-CN" sz="1800" kern="0" dirty="0">
                          <a:effectLst/>
                        </a:rPr>
                        <a:t>的偏移量为</a:t>
                      </a:r>
                      <a:r>
                        <a:rPr lang="en-US" sz="1800" kern="0" dirty="0">
                          <a:effectLst/>
                        </a:rPr>
                        <a:t>cookie</a:t>
                      </a:r>
                      <a:r>
                        <a:rPr lang="zh-CN" sz="1800" kern="0" dirty="0">
                          <a:effectLst/>
                        </a:rPr>
                        <a:t>的位置。其中</a:t>
                      </a:r>
                      <a:r>
                        <a:rPr lang="en-US" sz="1800" kern="0" dirty="0">
                          <a:effectLst/>
                        </a:rPr>
                        <a:t>whence</a:t>
                      </a:r>
                      <a:r>
                        <a:rPr lang="zh-CN" sz="1800" kern="0" dirty="0">
                          <a:effectLst/>
                        </a:rPr>
                        <a:t>为</a:t>
                      </a:r>
                      <a:r>
                        <a:rPr lang="en-US" sz="1800" kern="0" dirty="0">
                          <a:effectLst/>
                        </a:rPr>
                        <a:t>0</a:t>
                      </a:r>
                      <a:r>
                        <a:rPr lang="zh-CN" sz="1800" kern="0" dirty="0">
                          <a:effectLst/>
                        </a:rPr>
                        <a:t>表示文件头，</a:t>
                      </a:r>
                      <a:r>
                        <a:rPr lang="en-US" sz="1800" kern="0" dirty="0">
                          <a:effectLst/>
                        </a:rPr>
                        <a:t>1</a:t>
                      </a:r>
                      <a:r>
                        <a:rPr lang="zh-CN" sz="1800" kern="0" dirty="0">
                          <a:effectLst/>
                        </a:rPr>
                        <a:t>表示当前位置，</a:t>
                      </a:r>
                      <a:r>
                        <a:rPr lang="en-US" sz="1800" kern="0" dirty="0">
                          <a:effectLst/>
                        </a:rPr>
                        <a:t>2</a:t>
                      </a:r>
                      <a:r>
                        <a:rPr lang="zh-CN" sz="1800" kern="0" dirty="0">
                          <a:effectLst/>
                        </a:rPr>
                        <a:t>表示文件尾。对于文本文件，</a:t>
                      </a:r>
                      <a:r>
                        <a:rPr lang="en-US" sz="1800" kern="0" dirty="0">
                          <a:effectLst/>
                        </a:rPr>
                        <a:t>whence=2</a:t>
                      </a:r>
                      <a:r>
                        <a:rPr lang="zh-CN" sz="1800" kern="0" dirty="0">
                          <a:effectLst/>
                        </a:rPr>
                        <a:t>时</a:t>
                      </a:r>
                      <a:r>
                        <a:rPr lang="en-US" sz="1800" kern="0" dirty="0">
                          <a:effectLst/>
                        </a:rPr>
                        <a:t>cookie</a:t>
                      </a:r>
                      <a:r>
                        <a:rPr lang="zh-CN" sz="1800" kern="0" dirty="0">
                          <a:effectLst/>
                        </a:rPr>
                        <a:t>必须为</a:t>
                      </a:r>
                      <a:r>
                        <a:rPr lang="en-US" sz="1800" kern="0" dirty="0">
                          <a:effectLst/>
                        </a:rPr>
                        <a:t>0</a:t>
                      </a:r>
                      <a:r>
                        <a:rPr lang="zh-CN" sz="1800" kern="0" dirty="0">
                          <a:effectLst/>
                        </a:rPr>
                        <a:t>；对于二进制文件，</a:t>
                      </a:r>
                      <a:r>
                        <a:rPr lang="en-US" sz="1800" kern="0" dirty="0">
                          <a:effectLst/>
                        </a:rPr>
                        <a:t>whence=2</a:t>
                      </a:r>
                      <a:r>
                        <a:rPr lang="zh-CN" sz="1800" kern="0" dirty="0">
                          <a:effectLst/>
                        </a:rPr>
                        <a:t>时</a:t>
                      </a:r>
                      <a:r>
                        <a:rPr lang="en-US" sz="1800" kern="0" dirty="0">
                          <a:effectLst/>
                        </a:rPr>
                        <a:t>cookie</a:t>
                      </a:r>
                      <a:r>
                        <a:rPr lang="zh-CN" sz="1800" kern="0" dirty="0">
                          <a:effectLst/>
                        </a:rPr>
                        <a:t>可以为负数</a:t>
                      </a:r>
                      <a:endParaRPr lang="zh-CN" sz="1800" kern="100" dirty="0">
                        <a:effectLst/>
                        <a:latin typeface="微软雅黑" pitchFamily="34" charset="-122"/>
                        <a:ea typeface="微软雅黑" pitchFamily="34" charset="-122"/>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7823833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F:\工作制作文件\西普教育PPT 空白-0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5" y="965"/>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流程图: 合并 11"/>
          <p:cNvSpPr/>
          <p:nvPr/>
        </p:nvSpPr>
        <p:spPr>
          <a:xfrm>
            <a:off x="-48682" y="-60947"/>
            <a:ext cx="2354812" cy="2560199"/>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16 w 10016"/>
              <a:gd name="connsiteY0" fmla="*/ 0 h 12364"/>
              <a:gd name="connsiteX1" fmla="*/ 10016 w 10016"/>
              <a:gd name="connsiteY1" fmla="*/ 0 h 12364"/>
              <a:gd name="connsiteX2" fmla="*/ 0 w 10016"/>
              <a:gd name="connsiteY2" fmla="*/ 12364 h 12364"/>
              <a:gd name="connsiteX3" fmla="*/ 16 w 10016"/>
              <a:gd name="connsiteY3" fmla="*/ 0 h 12364"/>
              <a:gd name="connsiteX0" fmla="*/ 16 w 13724"/>
              <a:gd name="connsiteY0" fmla="*/ 0 h 12364"/>
              <a:gd name="connsiteX1" fmla="*/ 13724 w 13724"/>
              <a:gd name="connsiteY1" fmla="*/ 139 h 12364"/>
              <a:gd name="connsiteX2" fmla="*/ 0 w 13724"/>
              <a:gd name="connsiteY2" fmla="*/ 12364 h 12364"/>
              <a:gd name="connsiteX3" fmla="*/ 16 w 13724"/>
              <a:gd name="connsiteY3" fmla="*/ 0 h 12364"/>
              <a:gd name="connsiteX0" fmla="*/ 1 w 13709"/>
              <a:gd name="connsiteY0" fmla="*/ 0 h 13337"/>
              <a:gd name="connsiteX1" fmla="*/ 13709 w 13709"/>
              <a:gd name="connsiteY1" fmla="*/ 139 h 13337"/>
              <a:gd name="connsiteX2" fmla="*/ 40 w 13709"/>
              <a:gd name="connsiteY2" fmla="*/ 13337 h 13337"/>
              <a:gd name="connsiteX3" fmla="*/ 1 w 13709"/>
              <a:gd name="connsiteY3" fmla="*/ 0 h 13337"/>
              <a:gd name="connsiteX0" fmla="*/ 1 w 13873"/>
              <a:gd name="connsiteY0" fmla="*/ 0 h 13337"/>
              <a:gd name="connsiteX1" fmla="*/ 13873 w 13873"/>
              <a:gd name="connsiteY1" fmla="*/ 46 h 13337"/>
              <a:gd name="connsiteX2" fmla="*/ 40 w 13873"/>
              <a:gd name="connsiteY2" fmla="*/ 13337 h 13337"/>
              <a:gd name="connsiteX3" fmla="*/ 1 w 13873"/>
              <a:gd name="connsiteY3" fmla="*/ 0 h 13337"/>
              <a:gd name="connsiteX0" fmla="*/ 1 w 13873"/>
              <a:gd name="connsiteY0" fmla="*/ 0 h 13337"/>
              <a:gd name="connsiteX1" fmla="*/ 13873 w 13873"/>
              <a:gd name="connsiteY1" fmla="*/ 46 h 13337"/>
              <a:gd name="connsiteX2" fmla="*/ 40 w 13873"/>
              <a:gd name="connsiteY2" fmla="*/ 13337 h 13337"/>
              <a:gd name="connsiteX3" fmla="*/ 1 w 13873"/>
              <a:gd name="connsiteY3" fmla="*/ 0 h 13337"/>
            </a:gdLst>
            <a:ahLst/>
            <a:cxnLst>
              <a:cxn ang="0">
                <a:pos x="connsiteX0" y="connsiteY0"/>
              </a:cxn>
              <a:cxn ang="0">
                <a:pos x="connsiteX1" y="connsiteY1"/>
              </a:cxn>
              <a:cxn ang="0">
                <a:pos x="connsiteX2" y="connsiteY2"/>
              </a:cxn>
              <a:cxn ang="0">
                <a:pos x="connsiteX3" y="connsiteY3"/>
              </a:cxn>
            </a:cxnLst>
            <a:rect l="l" t="t" r="r" b="b"/>
            <a:pathLst>
              <a:path w="13873" h="13337">
                <a:moveTo>
                  <a:pt x="1" y="0"/>
                </a:moveTo>
                <a:lnTo>
                  <a:pt x="13873" y="46"/>
                </a:lnTo>
                <a:lnTo>
                  <a:pt x="40" y="13337"/>
                </a:lnTo>
                <a:cubicBezTo>
                  <a:pt x="45" y="9216"/>
                  <a:pt x="-4" y="4121"/>
                  <a:pt x="1" y="0"/>
                </a:cubicBezTo>
                <a:close/>
              </a:path>
            </a:pathLst>
          </a:cu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lIns="117190" tIns="58595" rIns="117190" bIns="58595" rtlCol="0" anchor="ctr"/>
          <a:lstStyle/>
          <a:p>
            <a:pPr algn="ctr"/>
            <a:endParaRPr lang="zh-CN" altLang="en-US"/>
          </a:p>
        </p:txBody>
      </p:sp>
      <p:sp>
        <p:nvSpPr>
          <p:cNvPr id="4" name="矩形 3"/>
          <p:cNvSpPr/>
          <p:nvPr/>
        </p:nvSpPr>
        <p:spPr>
          <a:xfrm>
            <a:off x="-3356" y="2430083"/>
            <a:ext cx="12193511" cy="3051857"/>
          </a:xfrm>
          <a:prstGeom prst="rect">
            <a:avLst/>
          </a:prstGeom>
          <a:solidFill>
            <a:srgbClr val="212E3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7190" tIns="58595" rIns="117190" bIns="58595" rtlCol="0" anchor="ctr"/>
          <a:lstStyle/>
          <a:p>
            <a:pPr algn="ctr"/>
            <a:endParaRPr lang="zh-CN" altLang="en-US" sz="1600" dirty="0">
              <a:latin typeface="方正兰亭纤黑_GBK" panose="02000000000000000000" pitchFamily="2" charset="-122"/>
              <a:ea typeface="方正兰亭纤黑_GBK" panose="02000000000000000000" pitchFamily="2" charset="-122"/>
            </a:endParaRPr>
          </a:p>
        </p:txBody>
      </p:sp>
      <p:sp>
        <p:nvSpPr>
          <p:cNvPr id="6" name="TextBox 24"/>
          <p:cNvSpPr txBox="1"/>
          <p:nvPr/>
        </p:nvSpPr>
        <p:spPr>
          <a:xfrm>
            <a:off x="1402021" y="3325325"/>
            <a:ext cx="9382763" cy="903165"/>
          </a:xfrm>
          <a:prstGeom prst="rect">
            <a:avLst/>
          </a:prstGeom>
          <a:noFill/>
        </p:spPr>
        <p:txBody>
          <a:bodyPr wrap="none" lIns="117190" tIns="58595" rIns="117190" bIns="58595" rtlCol="0">
            <a:spAutoFit/>
          </a:bodyPr>
          <a:lstStyle/>
          <a:p>
            <a:pPr algn="ctr"/>
            <a:r>
              <a:rPr lang="en-US" altLang="zh-CN" sz="5100" dirty="0">
                <a:solidFill>
                  <a:schemeClr val="bg1"/>
                </a:solidFill>
                <a:latin typeface="微软雅黑" panose="020B0503020204020204" pitchFamily="34" charset="-122"/>
                <a:ea typeface="微软雅黑" panose="020B0503020204020204" pitchFamily="34" charset="-122"/>
              </a:rPr>
              <a:t>JSON</a:t>
            </a:r>
            <a:r>
              <a:rPr lang="zh-CN" altLang="en-US" sz="5100" dirty="0">
                <a:solidFill>
                  <a:schemeClr val="bg1"/>
                </a:solidFill>
                <a:latin typeface="微软雅黑" panose="020B0503020204020204" pitchFamily="34" charset="-122"/>
                <a:ea typeface="微软雅黑" panose="020B0503020204020204" pitchFamily="34" charset="-122"/>
              </a:rPr>
              <a:t>和</a:t>
            </a:r>
            <a:r>
              <a:rPr lang="en-US" altLang="zh-CN" sz="5100" dirty="0">
                <a:solidFill>
                  <a:schemeClr val="bg1"/>
                </a:solidFill>
                <a:latin typeface="微软雅黑" panose="020B0503020204020204" pitchFamily="34" charset="-122"/>
                <a:ea typeface="微软雅黑" panose="020B0503020204020204" pitchFamily="34" charset="-122"/>
              </a:rPr>
              <a:t>Excel</a:t>
            </a:r>
            <a:r>
              <a:rPr lang="zh-CN" altLang="en-US" sz="5100" dirty="0">
                <a:solidFill>
                  <a:schemeClr val="bg1"/>
                </a:solidFill>
                <a:latin typeface="微软雅黑" panose="020B0503020204020204" pitchFamily="34" charset="-122"/>
                <a:ea typeface="微软雅黑" panose="020B0503020204020204" pitchFamily="34" charset="-122"/>
              </a:rPr>
              <a:t>数据的读取与存储</a:t>
            </a:r>
            <a:endParaRPr lang="zh-CN" altLang="en-US" sz="5100"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749249" y="645550"/>
            <a:ext cx="2688299" cy="2687469"/>
            <a:chOff x="3419872" y="340296"/>
            <a:chExt cx="2248047" cy="2248047"/>
          </a:xfrm>
        </p:grpSpPr>
        <p:sp>
          <p:nvSpPr>
            <p:cNvPr id="8" name="椭圆 7"/>
            <p:cNvSpPr/>
            <p:nvPr/>
          </p:nvSpPr>
          <p:spPr>
            <a:xfrm>
              <a:off x="3419872" y="340296"/>
              <a:ext cx="2248047" cy="2248047"/>
            </a:xfrm>
            <a:prstGeom prst="ellipse">
              <a:avLst/>
            </a:prstGeom>
            <a:noFill/>
            <a:ln w="101600">
              <a:solidFill>
                <a:srgbClr val="5E67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兰亭纤黑_GBK" panose="02000000000000000000" pitchFamily="2" charset="-122"/>
                <a:ea typeface="方正兰亭纤黑_GBK" panose="02000000000000000000" pitchFamily="2" charset="-122"/>
              </a:endParaRPr>
            </a:p>
          </p:txBody>
        </p:sp>
        <p:sp>
          <p:nvSpPr>
            <p:cNvPr id="5" name="椭圆 4"/>
            <p:cNvSpPr/>
            <p:nvPr/>
          </p:nvSpPr>
          <p:spPr>
            <a:xfrm>
              <a:off x="3535783" y="456207"/>
              <a:ext cx="2016224" cy="20162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900" dirty="0" smtClean="0">
                  <a:solidFill>
                    <a:prstClr val="white"/>
                  </a:solidFill>
                  <a:latin typeface="Arial" panose="020B0604020202020204" pitchFamily="34" charset="0"/>
                  <a:cs typeface="Arial" panose="020B0604020202020204" pitchFamily="34" charset="0"/>
                </a:rPr>
                <a:t>02</a:t>
              </a:r>
              <a:endParaRPr lang="zh-CN" altLang="en-US" sz="6900" dirty="0">
                <a:solidFill>
                  <a:prstClr val="white"/>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2644769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p:tgtEl>
                                          <p:spTgt spid="6"/>
                                        </p:tgtEl>
                                        <p:attrNameLst>
                                          <p:attrName>ppt_y</p:attrName>
                                        </p:attrNameLst>
                                      </p:cBhvr>
                                      <p:tavLst>
                                        <p:tav tm="0">
                                          <p:val>
                                            <p:strVal val="#ppt_y+#ppt_h*1.125000"/>
                                          </p:val>
                                        </p:tav>
                                        <p:tav tm="100000">
                                          <p:val>
                                            <p:strVal val="#ppt_y"/>
                                          </p:val>
                                        </p:tav>
                                      </p:tavLst>
                                    </p:anim>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FULL_TEXT_BEAUTIFY_COPY_ID" val="14"/>
</p:tagLst>
</file>

<file path=ppt/tags/tag3.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自定义 37">
      <a:dk1>
        <a:sysClr val="windowText" lastClr="000000"/>
      </a:dk1>
      <a:lt1>
        <a:sysClr val="window" lastClr="FFFFFF"/>
      </a:lt1>
      <a:dk2>
        <a:srgbClr val="455F51"/>
      </a:dk2>
      <a:lt2>
        <a:srgbClr val="E2DFCC"/>
      </a:lt2>
      <a:accent1>
        <a:srgbClr val="C00000"/>
      </a:accent1>
      <a:accent2>
        <a:srgbClr val="119169"/>
      </a:accent2>
      <a:accent3>
        <a:srgbClr val="C00000"/>
      </a:accent3>
      <a:accent4>
        <a:srgbClr val="119169"/>
      </a:accent4>
      <a:accent5>
        <a:srgbClr val="C00000"/>
      </a:accent5>
      <a:accent6>
        <a:srgbClr val="119169"/>
      </a:accent6>
      <a:hlink>
        <a:srgbClr val="C00000"/>
      </a:hlink>
      <a:folHlink>
        <a:srgbClr val="119169"/>
      </a:folHlink>
    </a:clrScheme>
    <a:fontScheme name="rmjarsww">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7832</TotalTime>
  <Words>1448</Words>
  <Application>Microsoft Office PowerPoint</Application>
  <PresentationFormat>自定义</PresentationFormat>
  <Paragraphs>123</Paragraphs>
  <Slides>16</Slides>
  <Notes>2</Notes>
  <HiddenSlides>0</HiddenSlides>
  <MMClips>0</MMClips>
  <ScaleCrop>false</ScaleCrop>
  <HeadingPairs>
    <vt:vector size="4" baseType="variant">
      <vt:variant>
        <vt:lpstr>主题</vt:lpstr>
      </vt:variant>
      <vt:variant>
        <vt:i4>2</vt:i4>
      </vt:variant>
      <vt:variant>
        <vt:lpstr>幻灯片标题</vt:lpstr>
      </vt:variant>
      <vt:variant>
        <vt:i4>16</vt:i4>
      </vt:variant>
    </vt:vector>
  </HeadingPairs>
  <TitlesOfParts>
    <vt:vector size="18"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蓝色商务</dc:title>
  <dc:creator>第一PPT</dc:creator>
  <cp:keywords>www.1ppt.com</cp:keywords>
  <dc:description>www.1ppt.com</dc:description>
  <cp:lastModifiedBy>42091</cp:lastModifiedBy>
  <cp:revision>83</cp:revision>
  <dcterms:created xsi:type="dcterms:W3CDTF">2019-01-02T05:18:00Z</dcterms:created>
  <dcterms:modified xsi:type="dcterms:W3CDTF">2021-08-14T03:25:45Z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2052-11.1.0.10388</vt:lpwstr>
  </property>
  <property fmtid="{D5CDD505-2E9C-101B-9397-08002B2CF9AE}" pid="3" name="ICV">
    <vt:lpwstr>D2FE312528174BB6B2D134D5B5003B08</vt:lpwstr>
  </property>
</Properties>
</file>